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5" r:id="rId12"/>
    <p:sldId id="275" r:id="rId13"/>
  </p:sldIdLst>
  <p:sldSz cx="12192000" cy="6858000"/>
  <p:notesSz cx="6797675" cy="99298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38" d="100"/>
          <a:sy n="38" d="100"/>
        </p:scale>
        <p:origin x="60" y="49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3322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3322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" y="744538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599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31599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Klepnutím lze upravit styl předlohy podnadpisů.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C5D462A-E758-4BCA-AD83-84964775D7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5FEE0D4D-8DE9-4C74-909E-3D6A7A05C0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D9EAA30-1FED-4896-80B1-3BDC9D5993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Klepnutím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07BAEFB-3478-47F5-888D-1DA9C581BE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CB5923B-A900-438F-B7D2-0E35F40784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0" y="2019299"/>
            <a:ext cx="4106255" cy="2833317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83D8F9C-31DA-4A72-9A88-45079BA91C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Klepnutím lze upravit styl předlohy podnadpisů.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A9A2BD2-1096-47BE-BE7D-31D4B6ED5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D636BBA-EAE3-4723-B113-5D7145D09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D071A41-2EBD-49A7-A906-FB9C1EE30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EF222EE-72EC-4915-BFF7-454D9FCA75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46E8DF9B-B034-4030-8D59-8EB30894B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1D939FD-1FD8-4E6C-BF1C-80C9479ECF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8A642DD-F4D1-4553-8BF4-32A8C8CF50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8502" y="2900364"/>
            <a:ext cx="11361600" cy="2223571"/>
          </a:xfrm>
        </p:spPr>
        <p:txBody>
          <a:bodyPr>
            <a:normAutofit/>
          </a:bodyPr>
          <a:lstStyle/>
          <a:p>
            <a:r>
              <a:rPr lang="cs-CZ" dirty="0"/>
              <a:t>Reformy ve veřejné správy.</a:t>
            </a:r>
            <a:br>
              <a:rPr lang="cs-CZ" dirty="0"/>
            </a:br>
            <a:r>
              <a:rPr lang="cs-CZ" dirty="0"/>
              <a:t>Reforma veřejné správy v ČR.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406740" y="5385029"/>
            <a:ext cx="11361600" cy="698497"/>
          </a:xfrm>
        </p:spPr>
        <p:txBody>
          <a:bodyPr/>
          <a:lstStyle/>
          <a:p>
            <a:r>
              <a:rPr lang="cs-CZ" dirty="0"/>
              <a:t>Radislav Bražina</a:t>
            </a:r>
          </a:p>
        </p:txBody>
      </p:sp>
      <p:pic>
        <p:nvPicPr>
          <p:cNvPr id="2" name="1 slide">
            <a:hlinkClick r:id="" action="ppaction://media"/>
            <a:extLst>
              <a:ext uri="{FF2B5EF4-FFF2-40B4-BE49-F238E27FC236}">
                <a16:creationId xmlns:a16="http://schemas.microsoft.com/office/drawing/2014/main" id="{6911B332-9984-4103-A52B-D1E05E9143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00613" y="508793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AF2BE7E-9537-4DD0-B678-0E23C4158B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3496E7E-1FF5-48A2-9EA2-F96BA8159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Reformy veřejné správy v ČR po roce 1990 – krajská úroveň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E7AB5F8-D54C-4FBA-972F-AB7032F53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72000" indent="0">
              <a:buNone/>
            </a:pPr>
            <a:r>
              <a:rPr lang="cs-CZ" dirty="0"/>
              <a:t>I. fáze reformy </a:t>
            </a:r>
          </a:p>
          <a:p>
            <a:pPr marL="72000" indent="0" algn="just">
              <a:buNone/>
            </a:pPr>
            <a:r>
              <a:rPr lang="cs-CZ" dirty="0"/>
              <a:t>První fáze reformy územní veřejné správy proběhla ve znamení principů decentralizace, dekoncentrace a subsidiarity a zachování určitých funkcí státu. Území těchto nově vzniklých krajů se však liší od územního vymezení krajů, ve kterých do roku 1990 působily krajské národní výbory, a které dosud představují územní obvody pro řadu specializovaných orgánů státní správy. Největší podobnost v územním rozložení můžeme najít s kraji existujícími v letech 1949 – 1960. Hlavním znakem tohoto uspořádání bylo především respektování všech regionálních center střední úrovně.2 Vlastní činnost začaly vykonávat krajská zastupitelstva a další krajské orgány včetně krajských úřadů od 1. ledna 2001. Tím byla legislativně ukončena druhá etapa decentralizace státní správy  v České republice. Dne 31. prosince 2002 ukončilo svoji činnost 73 okresních úřadů a jejich působnosti byly přeneseny převážně na 205 obcí s rozšířenou působností s cílem přiblížit státní správu občanům. Menší část kompetencí zaniklých okresních úřadů byla s účinností od 1. ledna 2003 přenesena na krajské úřady a na další správní úřady. I. fáze souvisela se zvolením krajského zastupitelstva, zřízením krajského úřadu a přenosem kompetencí, pracovníků a majetku na krajskou územní samosprávu (do 1. ledna 2002) V roce 2000 byl přijat právní rámec pro uskutečnění reformy územní veřejné správy. V prvním kroku se jednalo zejména o zřízení krajských samospráv. S tím souvisela příprava zákonů organizačních a kompetenčních (zákon o obcích, krajích, atd.) a dále z oblasti finanční a majetkové (o rozpočtových pravidlech, rozpočtovém určení výnosů některých daní územním samosprávným celkům a některým státním fondům, atd.) Dne 12. listopadu 2000 se uskutečnily volby do 14 krajských zastupitelstev. V zákonné lhůtě, a to ve dnech 18. - 21. prosince 2000, byla svolána jejich první zasedání. Následovalo zvolení hejtmanů, kteří se posléze ujali řízení další činnosti krajských samospráv. Na základě schválených zákonů přešla na krajské úřady první část působností z ústředních orgánů státní správy a okresních úřadů.   </a:t>
            </a:r>
          </a:p>
        </p:txBody>
      </p:sp>
      <p:pic>
        <p:nvPicPr>
          <p:cNvPr id="2" name="10 slide">
            <a:hlinkClick r:id="" action="ppaction://media"/>
            <a:extLst>
              <a:ext uri="{FF2B5EF4-FFF2-40B4-BE49-F238E27FC236}">
                <a16:creationId xmlns:a16="http://schemas.microsoft.com/office/drawing/2014/main" id="{C7AB8669-8844-478F-8D76-4D398D333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8475" y="6154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9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71761C6-F827-45DE-877A-6BD5D59279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0E8AE1B-4D41-4799-B29B-FCFA53D5F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681900"/>
            <a:ext cx="10753200" cy="451576"/>
          </a:xfrm>
        </p:spPr>
        <p:txBody>
          <a:bodyPr/>
          <a:lstStyle/>
          <a:p>
            <a:r>
              <a:rPr lang="cs-CZ" dirty="0"/>
              <a:t>Reformy veřejné správy v ČR po roce 1990 – krajská úroveň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1221C82-F0C9-48CD-A8BD-BB01D2EA2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72000" marR="1220" indent="0" algn="just">
              <a:buNone/>
            </a:pPr>
            <a:endParaRPr lang="cs-CZ" sz="1800" b="0" i="0" u="none" strike="noStrike" baseline="0">
              <a:solidFill>
                <a:srgbClr val="000000"/>
              </a:solidFill>
            </a:endParaRPr>
          </a:p>
          <a:p>
            <a:pPr marL="72000" marR="1220" indent="0" algn="just">
              <a:buNone/>
            </a:pPr>
            <a:r>
              <a:rPr lang="cs-CZ" sz="1800" b="0" i="0" u="none" strike="noStrike" baseline="0">
                <a:solidFill>
                  <a:srgbClr val="000000"/>
                </a:solidFill>
              </a:rPr>
              <a:t>II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. fáze souvisela s transformací okresních úřadů, přenesením jejich  kompetencí jednak na obecní (městské) úřady a v omezeném rozsahu na krajské  úřady (do 31. prosince 2002).</a:t>
            </a:r>
          </a:p>
          <a:p>
            <a:pPr marL="72000" marR="1220" indent="0" algn="just">
              <a:buNone/>
            </a:pPr>
            <a:endParaRPr lang="cs-CZ" sz="1800" b="0" i="0" u="none" strike="noStrike" baseline="0" dirty="0">
              <a:solidFill>
                <a:srgbClr val="000000"/>
              </a:solidFill>
            </a:endParaRPr>
          </a:p>
          <a:p>
            <a:pPr marL="72000" marR="20" indent="0" algn="just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Základním cílem II. fáze reformy bylo další rozvinutí decentralizačních a  dekoncentračních procesů. V této souvislosti došlo k přesunutí kompetencí,  které byly dosud vykonávány orgány státní správy (tj. především okresními  úřady) na samosprávu, ať již do samostatné nebo přenesené působnosti.  Pro přenos působností byla zvolena následující kritéria:  </a:t>
            </a:r>
          </a:p>
          <a:p>
            <a:pPr marL="72000" indent="0" algn="l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dostupnost pro občany, </a:t>
            </a:r>
          </a:p>
          <a:p>
            <a:pPr marL="72000" indent="0" algn="l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počet obyvatel správního obvodu, </a:t>
            </a:r>
          </a:p>
          <a:p>
            <a:pPr marL="72000" marR="1220" indent="0" algn="l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přenos prvoinstančního rozhodování na co nejnižší možnou úroveň  veřejné správy,  </a:t>
            </a:r>
          </a:p>
          <a:p>
            <a:pPr marL="72000" marR="1220" indent="0" algn="l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četnost vydaných prvoinstančních rozhodnutí na jednotlivých úsecích  státní správy,  </a:t>
            </a:r>
          </a:p>
          <a:p>
            <a:pPr marL="72000" marR="20" indent="0" algn="l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efektivnost, kvalita a hospodárnost výkonu veřejné správy  na příslušném stupni,  </a:t>
            </a:r>
          </a:p>
          <a:p>
            <a:pPr marL="72000" marR="1220" indent="0" algn="l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náročnost přenášených působností na kvalifikovanost zaměstnanců  úřadu.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0535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Reforma veřejné správy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626420"/>
          </a:xfrm>
        </p:spPr>
        <p:txBody>
          <a:bodyPr>
            <a:normAutofit/>
          </a:bodyPr>
          <a:lstStyle/>
          <a:p>
            <a:pPr marL="72000" indent="0" algn="just">
              <a:buNone/>
            </a:pPr>
            <a:r>
              <a:rPr lang="cs-CZ" dirty="0"/>
              <a:t>Lze charakterizovat jako zásadní, podstatnou změnu kvality systému veřejné správy. </a:t>
            </a:r>
          </a:p>
          <a:p>
            <a:pPr marL="72000" indent="0" algn="just">
              <a:buNone/>
            </a:pPr>
            <a:endParaRPr lang="cs-CZ" dirty="0"/>
          </a:p>
          <a:p>
            <a:pPr marL="72000" indent="0" algn="just">
              <a:buNone/>
            </a:pPr>
            <a:r>
              <a:rPr lang="cs-CZ" dirty="0"/>
              <a:t>Vztahuje se k organizační i funkční stránce veřejné správy a jeho subsystémů a jednotlivých součástí.  </a:t>
            </a:r>
          </a:p>
          <a:p>
            <a:pPr marL="72000" indent="0" algn="just">
              <a:buNone/>
            </a:pPr>
            <a:r>
              <a:rPr lang="cs-CZ" dirty="0"/>
              <a:t> </a:t>
            </a:r>
          </a:p>
        </p:txBody>
      </p:sp>
      <p:pic>
        <p:nvPicPr>
          <p:cNvPr id="2" name="2 slide">
            <a:hlinkClick r:id="" action="ppaction://media"/>
            <a:extLst>
              <a:ext uri="{FF2B5EF4-FFF2-40B4-BE49-F238E27FC236}">
                <a16:creationId xmlns:a16="http://schemas.microsoft.com/office/drawing/2014/main" id="{758D1F20-E802-4EF4-90A7-837392528C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9413" y="539273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BD9D347-900B-4E31-88D9-FB1B7711B0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290E363-D716-453B-BB9C-8F4B94C2A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Počátky a důvody reforem 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70A26EB-D719-49E6-9070-2F969972B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>
              <a:buFontTx/>
              <a:buChar char="-"/>
            </a:pPr>
            <a:r>
              <a:rPr lang="cs-CZ" dirty="0"/>
              <a:t>v 60. a 70. letech v západní Evropě. </a:t>
            </a:r>
          </a:p>
          <a:p>
            <a:pPr marL="72000" indent="0" algn="just">
              <a:buNone/>
            </a:pPr>
            <a:r>
              <a:rPr lang="cs-CZ" dirty="0"/>
              <a:t>Cílem vyšší efektivnost (ekonomické limity právního státu, kvalita a rozsah veřejných služeb), a </a:t>
            </a:r>
            <a:r>
              <a:rPr lang="cs-CZ" dirty="0" err="1"/>
              <a:t>debyrokratizace</a:t>
            </a:r>
            <a:r>
              <a:rPr lang="cs-CZ" dirty="0"/>
              <a:t> (a tím zvýšení pružnosti) veřejné správy. Směřuje k širšímu využívání manažerských metod ve veřejné správě (později také zavádění nových metod hodnocení /=evaluace/ veřejné správy).</a:t>
            </a:r>
          </a:p>
          <a:p>
            <a:pPr marL="72000" indent="0" algn="just">
              <a:buNone/>
            </a:pPr>
            <a:endParaRPr lang="cs-CZ" dirty="0"/>
          </a:p>
          <a:p>
            <a:pPr marL="72000" indent="0" algn="just">
              <a:buNone/>
            </a:pPr>
            <a:r>
              <a:rPr lang="cs-CZ" dirty="0"/>
              <a:t>- v 80. a 90. letech se objevily nové problémy a témata reforem – snaha o větší otevřenost veřejné správy občanům a jejich větší účast na rozhodování (participaci). 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2" name="3 slide">
            <a:hlinkClick r:id="" action="ppaction://media"/>
            <a:extLst>
              <a:ext uri="{FF2B5EF4-FFF2-40B4-BE49-F238E27FC236}">
                <a16:creationId xmlns:a16="http://schemas.microsoft.com/office/drawing/2014/main" id="{81AC9476-F085-4A56-8F0E-25C160072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1138" y="5730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1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4D35E04-4A23-4478-8C91-0042B6956E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9C1B675-93E1-4526-BD0D-DA49B55C1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Obecné poznámky a poznatky o reformách 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4DFDA65-3CCB-46CD-8C4D-44B1A7EDF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535998"/>
          </a:xfrm>
        </p:spPr>
        <p:txBody>
          <a:bodyPr>
            <a:normAutofit fontScale="62500" lnSpcReduction="20000"/>
          </a:bodyPr>
          <a:lstStyle/>
          <a:p>
            <a:pPr marL="72000" indent="0" algn="just">
              <a:buNone/>
            </a:pPr>
            <a:r>
              <a:rPr lang="cs-CZ" dirty="0"/>
              <a:t>Jsou vyvolány potřebami a problémy společnosti, o k jejich provedení je potřebná politická podpora (musí být schváleny rozhodujícími místy (vláda – koncepce, návrhy řešení) a poté promítnuty do příslušných právních úprav (parlament), vyžadují provedení analýzy a přípravu reformní koncepce. </a:t>
            </a:r>
          </a:p>
          <a:p>
            <a:pPr marL="72000" indent="0" algn="just">
              <a:buNone/>
            </a:pPr>
            <a:r>
              <a:rPr lang="cs-CZ" dirty="0"/>
              <a:t>Jedná se o náročné a nákladné změny ve velkých společenských systémech, není možné je snadno vracet a brát něco „zpět“. Reformy veřejné správy nikdy nejsou zcela ukončeny, neboť stále vznikají nové situace, potřeby a požadavky na vyšší kvalitu. </a:t>
            </a:r>
          </a:p>
          <a:p>
            <a:pPr marL="72000" indent="0" algn="just">
              <a:buNone/>
            </a:pPr>
            <a:endParaRPr lang="cs-CZ" dirty="0"/>
          </a:p>
          <a:p>
            <a:pPr marL="72000" indent="0" algn="just">
              <a:buNone/>
            </a:pPr>
            <a:r>
              <a:rPr lang="cs-CZ" dirty="0"/>
              <a:t>„Teorie reforem veřejné správy“ je samostatný obor zkoumání, a měl by mít vzhledem ke svému významu pro společnost potřebnou podporu a respekt („Používejme vhodných metod, neopakujme stejné chyby, inspirujme se úspěšnými příklady, průběžně vyhodnocujme dosažené výsledky, využívejme zpětné vazby, využívejme nejmodernější modely a metody hodnocení, ….“). </a:t>
            </a:r>
          </a:p>
        </p:txBody>
      </p:sp>
      <p:pic>
        <p:nvPicPr>
          <p:cNvPr id="2" name="4 slide">
            <a:hlinkClick r:id="" action="ppaction://media"/>
            <a:extLst>
              <a:ext uri="{FF2B5EF4-FFF2-40B4-BE49-F238E27FC236}">
                <a16:creationId xmlns:a16="http://schemas.microsoft.com/office/drawing/2014/main" id="{1865D6E2-A7F6-498B-860F-1E6F179D91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1538" y="5984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6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5D92048-7624-439C-9D79-F724AFACF7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337A27D-588F-4B1A-A28B-321AFFBA9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Reformy veřejné správy v ČR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F86DEB9-E391-4684-ADA2-FCA9F648A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2000" indent="0">
              <a:buNone/>
            </a:pPr>
            <a:r>
              <a:rPr lang="cs-CZ" b="1" dirty="0"/>
              <a:t>Vznik „Gottwaldových krajů“ </a:t>
            </a:r>
          </a:p>
          <a:p>
            <a:pPr marL="72000" indent="0">
              <a:buNone/>
            </a:pPr>
            <a:r>
              <a:rPr lang="cs-CZ" dirty="0"/>
              <a:t>Zákonem č. 280/1948 Sb. došlo ke vzniku 19 krajů, z toho 13 v českých zemích a 6 na Slovensku. Soustavu národních výborů tvořily místní, okresní a krajské národní výbory (MNV, ONV, KNV), jímž byl svěřen výkon veřejné správy ve všech oborech, zatímco jiným orgánům příslušel pouze výjimečně, na základě zákona. </a:t>
            </a:r>
          </a:p>
        </p:txBody>
      </p:sp>
      <p:pic>
        <p:nvPicPr>
          <p:cNvPr id="2" name="5 slide">
            <a:hlinkClick r:id="" action="ppaction://media"/>
            <a:extLst>
              <a:ext uri="{FF2B5EF4-FFF2-40B4-BE49-F238E27FC236}">
                <a16:creationId xmlns:a16="http://schemas.microsoft.com/office/drawing/2014/main" id="{F1E08882-D7C2-493D-8ABF-4961055A7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3013" y="5764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9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092F62D-9B47-429F-9CBA-4389CECF15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E086FB7-9AFE-4393-ADC8-1898A5BF1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Reformy veřejné správy v ČR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7A7FBA4-154B-4CFC-8EA0-49B3F9778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72000" indent="0">
              <a:buNone/>
            </a:pPr>
            <a:r>
              <a:rPr lang="cs-CZ" dirty="0"/>
              <a:t>Krajské zřízení 1960 - Československo </a:t>
            </a:r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dirty="0"/>
              <a:t>Změny na základě zákona č. 36/1960 Sb., o územním členění státu, který zachoval územní členění na kraje, okresy a obce, ale snížil počet krajů z 19 na 10 a počet okresů z 291 na 108. </a:t>
            </a:r>
          </a:p>
          <a:p>
            <a:pPr marL="72000" indent="0">
              <a:buNone/>
            </a:pPr>
            <a:r>
              <a:rPr lang="cs-CZ" dirty="0"/>
              <a:t>Byla také přijata nová ústava, která pozměnila název státu na Československou socialistickou republiku. </a:t>
            </a:r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dirty="0"/>
              <a:t>Došlo k oslabení tradičních center (např. Olomouce, Zlína, Pardubic), územní celky byly vyměřovány bez ohledu na potřeby obyvatel. </a:t>
            </a:r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dirty="0"/>
              <a:t>Byly vytipovány tzv. střediska místního významu. Tyto obce se staly sídly místních národních výborů s rozšířenou působností (tzv. střediskové obce). </a:t>
            </a:r>
          </a:p>
          <a:p>
            <a:endParaRPr lang="cs-CZ" dirty="0"/>
          </a:p>
        </p:txBody>
      </p:sp>
      <p:pic>
        <p:nvPicPr>
          <p:cNvPr id="2" name="6 slide">
            <a:hlinkClick r:id="" action="ppaction://media"/>
            <a:extLst>
              <a:ext uri="{FF2B5EF4-FFF2-40B4-BE49-F238E27FC236}">
                <a16:creationId xmlns:a16="http://schemas.microsoft.com/office/drawing/2014/main" id="{FA8ED89F-A022-426C-A8F9-4D55914A4B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3813" y="5916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2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1A98321-302C-444E-A1D1-9D91ADF94C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1901369-E29D-49A4-93D0-368881AC7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Reformy veřejné správy v ČR po roce 1990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DD560A2-0BCE-4DFF-9D55-FE570A075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72000" indent="0" algn="just">
              <a:buNone/>
            </a:pPr>
            <a:r>
              <a:rPr lang="cs-CZ" dirty="0"/>
              <a:t>Cíle po roce 1990 byla  decentralizace státní správy spolu se zrušením systému národních výborů a vytvořením samosprávných obcí. </a:t>
            </a:r>
          </a:p>
          <a:p>
            <a:pPr marL="72000" indent="0" algn="just">
              <a:buNone/>
            </a:pPr>
            <a:r>
              <a:rPr lang="cs-CZ" dirty="0"/>
              <a:t>V praxi to vedlo ke zrušení celého systému národních výborů.</a:t>
            </a:r>
          </a:p>
          <a:p>
            <a:pPr marL="72000" indent="0" algn="just">
              <a:buNone/>
            </a:pPr>
            <a:r>
              <a:rPr lang="cs-CZ" dirty="0"/>
              <a:t>Souběžným krokem v tomto procesu bylo vytvoření samosprávných obcí, a to zákonem č. 367/1990 Sb. Vedle toho byly zákonem č. 368/1990 Sb. zřízeny okresní úřady, které představovaly státní správu s všeobecnou působností na území jednotlivých okresů. </a:t>
            </a:r>
          </a:p>
        </p:txBody>
      </p:sp>
      <p:pic>
        <p:nvPicPr>
          <p:cNvPr id="2" name="7 slide">
            <a:hlinkClick r:id="" action="ppaction://media"/>
            <a:extLst>
              <a:ext uri="{FF2B5EF4-FFF2-40B4-BE49-F238E27FC236}">
                <a16:creationId xmlns:a16="http://schemas.microsoft.com/office/drawing/2014/main" id="{E3AFBAC7-D74D-4F11-A6E5-8A4CEBFD5A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7675" y="5748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7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D4D9051-EA07-42F4-B991-3D3937457D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10897E4-4AB0-4949-A4EA-E44A7CF0C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Reformy veřejné správy v ČR po roce 1990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EDB505C-3650-4F00-A4D4-2F129CE8F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2000" indent="0">
              <a:buNone/>
            </a:pPr>
            <a:r>
              <a:rPr lang="cs-CZ" dirty="0"/>
              <a:t>Dekoncentrované územní specializované orgány státní správy vznikaly v tomto období zcela bezkoncepčně podle okamžitých potřeb ministerstev nebo jiných ústředních orgánů státní správy. </a:t>
            </a:r>
          </a:p>
        </p:txBody>
      </p:sp>
      <p:pic>
        <p:nvPicPr>
          <p:cNvPr id="2" name="8 slide">
            <a:hlinkClick r:id="" action="ppaction://media"/>
            <a:extLst>
              <a:ext uri="{FF2B5EF4-FFF2-40B4-BE49-F238E27FC236}">
                <a16:creationId xmlns:a16="http://schemas.microsoft.com/office/drawing/2014/main" id="{297463E3-2AEE-40F9-9C92-4B12352492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6738" y="4460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1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1910C3C-D718-41E4-B234-36F40416BA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2E2755-CFE8-410D-8CE1-F54C69624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Reformy veřejné správy v ČR po roce 1990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B6DA344-3115-4519-820E-EBD033E16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72000" indent="0">
              <a:buNone/>
            </a:pPr>
            <a:r>
              <a:rPr lang="cs-CZ" dirty="0"/>
              <a:t>Koncepce reformy veřejné správy z roku 1998 obsahovala především tyto cíle: </a:t>
            </a:r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dirty="0"/>
              <a:t>Modernizace ústřední státní správy a jejího výkonu. </a:t>
            </a:r>
          </a:p>
          <a:p>
            <a:pPr marL="72000" indent="0">
              <a:buNone/>
            </a:pPr>
            <a:r>
              <a:rPr lang="cs-CZ" dirty="0"/>
              <a:t>Reforma územní veřejné správy. </a:t>
            </a:r>
          </a:p>
          <a:p>
            <a:pPr marL="72000" indent="0">
              <a:buNone/>
            </a:pPr>
            <a:r>
              <a:rPr lang="cs-CZ" dirty="0"/>
              <a:t>Zvýšení kvality výkonu celé veřejné správy. </a:t>
            </a:r>
          </a:p>
          <a:p>
            <a:pPr marL="72000" indent="0">
              <a:buNone/>
            </a:pPr>
            <a:r>
              <a:rPr lang="cs-CZ" dirty="0"/>
              <a:t>Zabezpečení podmínek pro aplikaci norem komunitárního práva na administrativní úrovni jako základního předpokladu pro členství v EU. </a:t>
            </a:r>
          </a:p>
          <a:p>
            <a:pPr marL="72000" indent="0">
              <a:buNone/>
            </a:pPr>
            <a:r>
              <a:rPr lang="cs-CZ" dirty="0"/>
              <a:t>Implementace opatření v souvislosti s požadavky na moderní výkon veřejné správy obsažené ve Zprávě Evropské unie z roku 1997. </a:t>
            </a:r>
          </a:p>
          <a:p>
            <a:pPr marL="72000" indent="0">
              <a:buNone/>
            </a:pPr>
            <a:r>
              <a:rPr lang="cs-CZ" dirty="0"/>
              <a:t>V této zprávě bylo doporučeno přijetí právní úpravy státní služby a zajištění koordinace činností veřejné správy horizontálním způsobem na všech úrovních jejich výkonu. </a:t>
            </a:r>
          </a:p>
        </p:txBody>
      </p:sp>
      <p:pic>
        <p:nvPicPr>
          <p:cNvPr id="2" name="9 slide">
            <a:hlinkClick r:id="" action="ppaction://media"/>
            <a:extLst>
              <a:ext uri="{FF2B5EF4-FFF2-40B4-BE49-F238E27FC236}">
                <a16:creationId xmlns:a16="http://schemas.microsoft.com/office/drawing/2014/main" id="{E5668CAA-01E9-42FC-B72B-AE59C86ADB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9813" y="5951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6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46859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46859</Template>
  <TotalTime>440</TotalTime>
  <Words>1219</Words>
  <Application>Microsoft Office PowerPoint</Application>
  <PresentationFormat>Širokoúhlá obrazovka</PresentationFormat>
  <Paragraphs>71</Paragraphs>
  <Slides>12</Slides>
  <Notes>0</Notes>
  <HiddenSlides>0</HiddenSlides>
  <MMClips>10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Tahoma</vt:lpstr>
      <vt:lpstr>Wingdings</vt:lpstr>
      <vt:lpstr>46859</vt:lpstr>
      <vt:lpstr>Reformy ve veřejné správy. Reforma veřejné správy v ČR.</vt:lpstr>
      <vt:lpstr>Reforma veřejné správy </vt:lpstr>
      <vt:lpstr>Počátky a důvody reforem  </vt:lpstr>
      <vt:lpstr>Obecné poznámky a poznatky o reformách  </vt:lpstr>
      <vt:lpstr>Reformy veřejné správy v ČR</vt:lpstr>
      <vt:lpstr>Reformy veřejné správy v ČR</vt:lpstr>
      <vt:lpstr>Reformy veřejné správy v ČR po roce 1990</vt:lpstr>
      <vt:lpstr>Reformy veřejné správy v ČR po roce 1990</vt:lpstr>
      <vt:lpstr>Reformy veřejné správy v ČR po roce 1990</vt:lpstr>
      <vt:lpstr>Reformy veřejné správy v ČR po roce 1990 – krajská úroveň</vt:lpstr>
      <vt:lpstr>Reformy veřejné správy v ČR po roce 1990 – krajská úroveň</vt:lpstr>
      <vt:lpstr>Děkuji za pozornost.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Správní právo a evropské správní právo (komparativní pohled).  Bližší komparace pojetí správního práva v okolních evropských státech.  </dc:title>
  <dc:creator>Radislav Bražina</dc:creator>
  <cp:lastModifiedBy>Radislav Bražina</cp:lastModifiedBy>
  <cp:revision>53</cp:revision>
  <cp:lastPrinted>2019-10-04T11:47:21Z</cp:lastPrinted>
  <dcterms:created xsi:type="dcterms:W3CDTF">2019-03-11T14:45:12Z</dcterms:created>
  <dcterms:modified xsi:type="dcterms:W3CDTF">2020-10-16T05:25:58Z</dcterms:modified>
</cp:coreProperties>
</file>