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9" r:id="rId3"/>
    <p:sldId id="260" r:id="rId4"/>
    <p:sldId id="269" r:id="rId5"/>
    <p:sldId id="262" r:id="rId6"/>
    <p:sldId id="267" r:id="rId7"/>
    <p:sldId id="261" r:id="rId8"/>
    <p:sldId id="264" r:id="rId9"/>
    <p:sldId id="271" r:id="rId10"/>
    <p:sldId id="270" r:id="rId11"/>
    <p:sldId id="272" r:id="rId12"/>
    <p:sldId id="273" r:id="rId13"/>
    <p:sldId id="263" r:id="rId14"/>
    <p:sldId id="274" r:id="rId15"/>
    <p:sldId id="275" r:id="rId16"/>
    <p:sldId id="276" r:id="rId17"/>
    <p:sldId id="257" r:id="rId18"/>
    <p:sldId id="277" r:id="rId19"/>
    <p:sldId id="258" r:id="rId20"/>
    <p:sldId id="278" r:id="rId21"/>
    <p:sldId id="268" r:id="rId22"/>
    <p:sldId id="279" r:id="rId23"/>
    <p:sldId id="280" r:id="rId24"/>
    <p:sldId id="281" r:id="rId25"/>
    <p:sldId id="282" r:id="rId26"/>
    <p:sldId id="283" r:id="rId27"/>
    <p:sldId id="265" r:id="rId28"/>
    <p:sldId id="266" r:id="rId29"/>
    <p:sldId id="284" r:id="rId30"/>
    <p:sldId id="285" r:id="rId31"/>
    <p:sldId id="286" r:id="rId32"/>
    <p:sldId id="287" r:id="rId33"/>
    <p:sldId id="288" r:id="rId34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>
        <p:scale>
          <a:sx n="125" d="100"/>
          <a:sy n="125" d="100"/>
        </p:scale>
        <p:origin x="-1296" y="-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Evropský veřejný ochránce práv, principy dobré správy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MV858K Evropské správní právo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14168" y="4215463"/>
            <a:ext cx="8522680" cy="698497"/>
          </a:xfrm>
        </p:spPr>
        <p:txBody>
          <a:bodyPr/>
          <a:lstStyle/>
          <a:p>
            <a:pPr algn="ctr"/>
            <a:r>
              <a:rPr lang="cs-CZ" dirty="0" smtClean="0"/>
              <a:t>Anna </a:t>
            </a:r>
            <a:r>
              <a:rPr lang="cs-CZ" dirty="0" err="1" smtClean="0"/>
              <a:t>Chamráthová</a:t>
            </a:r>
            <a:r>
              <a:rPr lang="cs-CZ" dirty="0" smtClean="0"/>
              <a:t> </a:t>
            </a:r>
            <a:r>
              <a:rPr lang="cs-CZ" dirty="0" smtClean="0"/>
              <a:t>Richterová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5871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79" y="1692275"/>
            <a:ext cx="5585430" cy="4140200"/>
          </a:xfr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Sídlem je </a:t>
            </a:r>
            <a:r>
              <a:rPr lang="cs-CZ" b="1" dirty="0">
                <a:solidFill>
                  <a:schemeClr val="tx1"/>
                </a:solidFill>
              </a:rPr>
              <a:t>sídlo Evropského parlamentu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ídlo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61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Evropskému parlamentu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65504"/>
            <a:ext cx="8262530" cy="474268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>
                <a:solidFill>
                  <a:srgbClr val="0000DC"/>
                </a:solidFill>
              </a:rPr>
              <a:t>Jmenuje</a:t>
            </a:r>
            <a:r>
              <a:rPr lang="cs-CZ" dirty="0" smtClean="0"/>
              <a:t> ochránce </a:t>
            </a:r>
            <a:r>
              <a:rPr lang="cs-CZ" dirty="0"/>
              <a:t>po každých </a:t>
            </a:r>
            <a:r>
              <a:rPr lang="cs-CZ" dirty="0" smtClean="0"/>
              <a:t>volbách Evropského </a:t>
            </a:r>
            <a:r>
              <a:rPr lang="cs-CZ" dirty="0"/>
              <a:t>parlamentu </a:t>
            </a:r>
            <a:r>
              <a:rPr lang="cs-CZ" b="1" dirty="0">
                <a:solidFill>
                  <a:srgbClr val="0000DC"/>
                </a:solidFill>
              </a:rPr>
              <a:t>na dobu volebního </a:t>
            </a:r>
            <a:r>
              <a:rPr lang="cs-CZ" b="1" dirty="0" smtClean="0">
                <a:solidFill>
                  <a:srgbClr val="0000DC"/>
                </a:solidFill>
              </a:rPr>
              <a:t>období </a:t>
            </a:r>
            <a:r>
              <a:rPr lang="cs-CZ" dirty="0" smtClean="0"/>
              <a:t>(lze i </a:t>
            </a:r>
            <a:r>
              <a:rPr lang="cs-CZ" dirty="0" smtClean="0">
                <a:solidFill>
                  <a:srgbClr val="0000DC"/>
                </a:solidFill>
              </a:rPr>
              <a:t>opakovaně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Posílení nezávislosti ochránce</a:t>
            </a:r>
          </a:p>
          <a:p>
            <a:r>
              <a:rPr lang="cs-CZ" b="1" dirty="0" smtClean="0">
                <a:solidFill>
                  <a:srgbClr val="0000DC"/>
                </a:solidFill>
              </a:rPr>
              <a:t>Podává žádost </a:t>
            </a:r>
            <a:r>
              <a:rPr lang="cs-CZ" dirty="0" smtClean="0"/>
              <a:t>Soudnímu dvoru </a:t>
            </a:r>
            <a:r>
              <a:rPr lang="cs-CZ" b="1" dirty="0" smtClean="0">
                <a:solidFill>
                  <a:srgbClr val="0000DC"/>
                </a:solidFill>
              </a:rPr>
              <a:t>na odvolání </a:t>
            </a:r>
            <a:r>
              <a:rPr lang="cs-CZ" dirty="0" smtClean="0"/>
              <a:t>ochránce, když ten:</a:t>
            </a:r>
          </a:p>
          <a:p>
            <a:pPr lvl="1"/>
            <a:r>
              <a:rPr lang="cs-CZ" dirty="0" smtClean="0"/>
              <a:t>Přestane splňovat </a:t>
            </a:r>
            <a:r>
              <a:rPr lang="cs-CZ" dirty="0" smtClean="0">
                <a:solidFill>
                  <a:srgbClr val="0000DC"/>
                </a:solidFill>
              </a:rPr>
              <a:t>podmínky výkonu </a:t>
            </a:r>
            <a:r>
              <a:rPr lang="cs-CZ" dirty="0" smtClean="0"/>
              <a:t>funkce (viz předchozí </a:t>
            </a:r>
            <a:r>
              <a:rPr lang="cs-CZ" dirty="0" err="1" smtClean="0"/>
              <a:t>slide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Dopustí se </a:t>
            </a:r>
            <a:r>
              <a:rPr lang="cs-CZ" dirty="0" smtClean="0">
                <a:solidFill>
                  <a:srgbClr val="0000DC"/>
                </a:solidFill>
              </a:rPr>
              <a:t>vážného pochybení</a:t>
            </a:r>
          </a:p>
          <a:p>
            <a:r>
              <a:rPr lang="cs-CZ" dirty="0" smtClean="0"/>
              <a:t>Vydává </a:t>
            </a:r>
            <a:r>
              <a:rPr lang="cs-CZ" b="1" dirty="0" smtClean="0">
                <a:solidFill>
                  <a:srgbClr val="0000DC"/>
                </a:solidFill>
              </a:rPr>
              <a:t>podmínky výkonu funkce</a:t>
            </a:r>
            <a:r>
              <a:rPr lang="cs-CZ" dirty="0" smtClean="0"/>
              <a:t> ochránce</a:t>
            </a:r>
          </a:p>
          <a:p>
            <a:r>
              <a:rPr lang="cs-CZ" dirty="0" smtClean="0"/>
              <a:t>Ochránce mu je povinen každoročně podat </a:t>
            </a:r>
            <a:r>
              <a:rPr lang="cs-CZ" b="1" dirty="0" smtClean="0">
                <a:solidFill>
                  <a:srgbClr val="0000DC"/>
                </a:solidFill>
              </a:rPr>
              <a:t>zprávu o výsledku svých šetření</a:t>
            </a:r>
            <a:r>
              <a:rPr lang="cs-CZ" dirty="0" smtClean="0"/>
              <a:t>, stejně tak o každém ukončeném šetření</a:t>
            </a:r>
          </a:p>
          <a:p>
            <a:r>
              <a:rPr lang="cs-CZ" dirty="0" smtClean="0"/>
              <a:t>Podniká </a:t>
            </a:r>
            <a:r>
              <a:rPr lang="cs-CZ" b="1" dirty="0" smtClean="0">
                <a:solidFill>
                  <a:srgbClr val="0000DC"/>
                </a:solidFill>
              </a:rPr>
              <a:t>kroky</a:t>
            </a:r>
            <a:r>
              <a:rPr lang="cs-CZ" dirty="0" smtClean="0"/>
              <a:t> v případě, že jej ochránce informuje o neposkytnutí patřičné </a:t>
            </a:r>
            <a:r>
              <a:rPr lang="cs-CZ" b="1" dirty="0" smtClean="0">
                <a:solidFill>
                  <a:srgbClr val="0000DC"/>
                </a:solidFill>
              </a:rPr>
              <a:t>spolupráce </a:t>
            </a:r>
            <a:endParaRPr lang="cs-CZ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2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</a:t>
            </a:r>
            <a:r>
              <a:rPr lang="cs-CZ" dirty="0"/>
              <a:t>S</a:t>
            </a:r>
            <a:r>
              <a:rPr lang="cs-CZ" dirty="0" smtClean="0"/>
              <a:t>oudnímu dvoru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rgbClr val="0000DC"/>
                </a:solidFill>
              </a:rPr>
              <a:t>Odvolává jej z funkce </a:t>
            </a:r>
            <a:r>
              <a:rPr lang="cs-CZ" dirty="0" smtClean="0"/>
              <a:t>na návrh Parlamentu</a:t>
            </a:r>
          </a:p>
          <a:p>
            <a:r>
              <a:rPr lang="cs-CZ" dirty="0" smtClean="0"/>
              <a:t>Ochránce se před ním </a:t>
            </a:r>
            <a:r>
              <a:rPr lang="cs-CZ" b="1" dirty="0" smtClean="0">
                <a:solidFill>
                  <a:srgbClr val="0000DC"/>
                </a:solidFill>
              </a:rPr>
              <a:t>slavnostně zavazuje</a:t>
            </a:r>
            <a:r>
              <a:rPr lang="cs-CZ" dirty="0" smtClean="0"/>
              <a:t>, že bude řádně vykonávat svou funkci</a:t>
            </a:r>
          </a:p>
          <a:p>
            <a:r>
              <a:rPr lang="cs-CZ" dirty="0" smtClean="0"/>
              <a:t>Nedopadá na něj působnost ochránce v případě, že vykonává </a:t>
            </a:r>
            <a:r>
              <a:rPr lang="cs-CZ" b="1" dirty="0" smtClean="0">
                <a:solidFill>
                  <a:srgbClr val="0000DC"/>
                </a:solidFill>
              </a:rPr>
              <a:t>soudní pravomoci</a:t>
            </a:r>
          </a:p>
          <a:p>
            <a:r>
              <a:rPr lang="cs-CZ" dirty="0" smtClean="0"/>
              <a:t>Řeší žaloby proti ochránci </a:t>
            </a:r>
            <a:r>
              <a:rPr lang="cs-CZ" b="1" dirty="0" smtClean="0">
                <a:solidFill>
                  <a:srgbClr val="0000DC"/>
                </a:solidFill>
              </a:rPr>
              <a:t>na náhradu škody</a:t>
            </a:r>
          </a:p>
          <a:p>
            <a:r>
              <a:rPr lang="cs-CZ" dirty="0" smtClean="0"/>
              <a:t>Ochránce je soudci postaven naroveň ohledně platu, náhrad a důchodů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40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schéma úřadu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/>
          <a:srcRect l="12125" t="36684" r="17107" b="11288"/>
          <a:stretch/>
        </p:blipFill>
        <p:spPr bwMode="auto">
          <a:xfrm>
            <a:off x="540307" y="1540914"/>
            <a:ext cx="8066088" cy="4351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086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Výkon funkce - skončení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Skončení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Uplynutím funkčního období</a:t>
            </a:r>
          </a:p>
          <a:p>
            <a:pPr lvl="1"/>
            <a:r>
              <a:rPr lang="cs-CZ" dirty="0" smtClean="0"/>
              <a:t>Odvoláním</a:t>
            </a:r>
          </a:p>
          <a:p>
            <a:pPr lvl="1"/>
            <a:r>
              <a:rPr lang="cs-CZ" dirty="0" smtClean="0"/>
              <a:t>Odstoupením</a:t>
            </a:r>
          </a:p>
          <a:p>
            <a:r>
              <a:rPr lang="cs-CZ" dirty="0" smtClean="0"/>
              <a:t>Kromě odvolání </a:t>
            </a:r>
            <a:r>
              <a:rPr lang="cs-CZ" dirty="0" smtClean="0">
                <a:solidFill>
                  <a:srgbClr val="0000DC"/>
                </a:solidFill>
              </a:rPr>
              <a:t>vykonává funkci dále do doby jmenování nástupce</a:t>
            </a:r>
          </a:p>
          <a:p>
            <a:r>
              <a:rPr lang="cs-CZ" dirty="0" smtClean="0"/>
              <a:t>U předčasného skončení je </a:t>
            </a:r>
            <a:r>
              <a:rPr lang="cs-CZ" dirty="0" smtClean="0">
                <a:solidFill>
                  <a:srgbClr val="0000DC"/>
                </a:solidFill>
              </a:rPr>
              <a:t>jmenování do 3 měsíců</a:t>
            </a:r>
          </a:p>
        </p:txBody>
      </p:sp>
    </p:spTree>
    <p:extLst>
      <p:ext uri="{BB962C8B-B14F-4D97-AF65-F5344CB8AC3E}">
        <p14:creationId xmlns:p14="http://schemas.microsoft.com/office/powerpoint/2010/main" val="1802954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55504"/>
            <a:ext cx="8066301" cy="451576"/>
          </a:xfrm>
        </p:spPr>
        <p:txBody>
          <a:bodyPr/>
          <a:lstStyle/>
          <a:p>
            <a:r>
              <a:rPr lang="cs-CZ" dirty="0" smtClean="0"/>
              <a:t>Výkon funkce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065540"/>
            <a:ext cx="8066301" cy="476646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zcela </a:t>
            </a:r>
            <a:r>
              <a:rPr lang="cs-CZ" b="1" dirty="0">
                <a:solidFill>
                  <a:srgbClr val="0000DC"/>
                </a:solidFill>
              </a:rPr>
              <a:t>nezávisle</a:t>
            </a:r>
            <a:r>
              <a:rPr lang="cs-CZ" dirty="0"/>
              <a:t> v obecném zájmu </a:t>
            </a:r>
            <a:r>
              <a:rPr lang="cs-CZ" dirty="0" smtClean="0"/>
              <a:t>Společenství a </a:t>
            </a:r>
            <a:r>
              <a:rPr lang="cs-CZ" dirty="0"/>
              <a:t>občanů Evropské </a:t>
            </a:r>
            <a:r>
              <a:rPr lang="cs-CZ" dirty="0" smtClean="0"/>
              <a:t>unie</a:t>
            </a:r>
          </a:p>
          <a:p>
            <a:r>
              <a:rPr lang="cs-CZ" dirty="0"/>
              <a:t>nesmí </a:t>
            </a:r>
            <a:r>
              <a:rPr lang="cs-CZ" b="1" dirty="0"/>
              <a:t>požadovat ani přijímat </a:t>
            </a:r>
            <a:r>
              <a:rPr lang="cs-CZ" b="1" dirty="0">
                <a:solidFill>
                  <a:srgbClr val="0000DC"/>
                </a:solidFill>
              </a:rPr>
              <a:t>pokyny</a:t>
            </a:r>
            <a:r>
              <a:rPr lang="cs-CZ" dirty="0"/>
              <a:t> od </a:t>
            </a:r>
            <a:r>
              <a:rPr lang="cs-CZ" dirty="0" smtClean="0"/>
              <a:t>žádné vlády </a:t>
            </a:r>
            <a:r>
              <a:rPr lang="cs-CZ" dirty="0"/>
              <a:t>ani </a:t>
            </a:r>
            <a:r>
              <a:rPr lang="cs-CZ" dirty="0" smtClean="0"/>
              <a:t>orgánu</a:t>
            </a:r>
          </a:p>
          <a:p>
            <a:r>
              <a:rPr lang="cs-CZ" dirty="0" smtClean="0"/>
              <a:t>musí se zdržet veškeré </a:t>
            </a:r>
            <a:r>
              <a:rPr lang="cs-CZ" b="1" dirty="0">
                <a:solidFill>
                  <a:srgbClr val="0000DC"/>
                </a:solidFill>
              </a:rPr>
              <a:t>činnosti neslučitelné s povahou jeho </a:t>
            </a:r>
            <a:r>
              <a:rPr lang="cs-CZ" b="1" dirty="0" smtClean="0">
                <a:solidFill>
                  <a:srgbClr val="0000DC"/>
                </a:solidFill>
              </a:rPr>
              <a:t>funkce</a:t>
            </a:r>
          </a:p>
          <a:p>
            <a:r>
              <a:rPr lang="cs-CZ" dirty="0" smtClean="0"/>
              <a:t>nesmí vykonávat </a:t>
            </a:r>
            <a:r>
              <a:rPr lang="cs-CZ" dirty="0"/>
              <a:t>žádnou </a:t>
            </a:r>
            <a:r>
              <a:rPr lang="cs-CZ" b="1" dirty="0">
                <a:solidFill>
                  <a:srgbClr val="0000DC"/>
                </a:solidFill>
              </a:rPr>
              <a:t>jinou politickou </a:t>
            </a:r>
            <a:r>
              <a:rPr lang="cs-CZ" b="1" dirty="0" smtClean="0">
                <a:solidFill>
                  <a:srgbClr val="0000DC"/>
                </a:solidFill>
              </a:rPr>
              <a:t>nebo správní </a:t>
            </a:r>
            <a:r>
              <a:rPr lang="cs-CZ" b="1" dirty="0">
                <a:solidFill>
                  <a:srgbClr val="0000DC"/>
                </a:solidFill>
              </a:rPr>
              <a:t>funkci ani jinou výdělečnou či </a:t>
            </a:r>
            <a:r>
              <a:rPr lang="cs-CZ" b="1" dirty="0" smtClean="0">
                <a:solidFill>
                  <a:srgbClr val="0000DC"/>
                </a:solidFill>
              </a:rPr>
              <a:t>nevýdělečnou </a:t>
            </a:r>
            <a:r>
              <a:rPr lang="cs-CZ" b="1" dirty="0">
                <a:solidFill>
                  <a:srgbClr val="0000DC"/>
                </a:solidFill>
              </a:rPr>
              <a:t>profesionální </a:t>
            </a:r>
            <a:r>
              <a:rPr lang="cs-CZ" b="1" dirty="0" smtClean="0">
                <a:solidFill>
                  <a:srgbClr val="0000DC"/>
                </a:solidFill>
              </a:rPr>
              <a:t>činnost </a:t>
            </a:r>
            <a:r>
              <a:rPr lang="cs-CZ" dirty="0" smtClean="0"/>
              <a:t>(po dobu výkonu funkce)</a:t>
            </a:r>
          </a:p>
          <a:p>
            <a:r>
              <a:rPr lang="cs-CZ" dirty="0" smtClean="0"/>
              <a:t>slavnostně se zavazuje k tomu, že bude </a:t>
            </a:r>
            <a:r>
              <a:rPr lang="cs-CZ" dirty="0"/>
              <a:t>že bude vykonávat svou funkci </a:t>
            </a:r>
            <a:r>
              <a:rPr lang="cs-CZ" b="1" dirty="0">
                <a:solidFill>
                  <a:srgbClr val="0000DC"/>
                </a:solidFill>
              </a:rPr>
              <a:t>zcela nezávisle a nestranně </a:t>
            </a:r>
            <a:r>
              <a:rPr lang="cs-CZ" dirty="0"/>
              <a:t>a plnit po </a:t>
            </a:r>
            <a:r>
              <a:rPr lang="cs-CZ" dirty="0" smtClean="0"/>
              <a:t>celou dobu </a:t>
            </a:r>
            <a:r>
              <a:rPr lang="cs-CZ" dirty="0"/>
              <a:t>výkonu funkce i po jejím ukončení povinnosti z ní vyplývající, </a:t>
            </a:r>
            <a:r>
              <a:rPr lang="cs-CZ" dirty="0" smtClean="0"/>
              <a:t>zejména:</a:t>
            </a:r>
          </a:p>
          <a:p>
            <a:pPr lvl="1"/>
            <a:r>
              <a:rPr lang="cs-CZ" dirty="0" smtClean="0"/>
              <a:t>povinnost </a:t>
            </a:r>
            <a:r>
              <a:rPr lang="cs-CZ" b="1" dirty="0" smtClean="0"/>
              <a:t>čestného </a:t>
            </a:r>
            <a:r>
              <a:rPr lang="cs-CZ" b="1" dirty="0"/>
              <a:t>a zdrženlivého jednání při přijímání některých funkcí </a:t>
            </a:r>
            <a:r>
              <a:rPr lang="cs-CZ" dirty="0"/>
              <a:t>nebo </a:t>
            </a:r>
            <a:endParaRPr lang="cs-CZ" dirty="0" smtClean="0"/>
          </a:p>
          <a:p>
            <a:pPr lvl="1"/>
            <a:r>
              <a:rPr lang="cs-CZ" dirty="0" smtClean="0"/>
              <a:t>některých </a:t>
            </a:r>
            <a:r>
              <a:rPr lang="cs-CZ" b="1" dirty="0"/>
              <a:t>výhod </a:t>
            </a:r>
            <a:r>
              <a:rPr lang="cs-CZ" b="1" dirty="0" smtClean="0"/>
              <a:t>po skončení </a:t>
            </a:r>
            <a:r>
              <a:rPr lang="cs-CZ" b="1" dirty="0"/>
              <a:t>výkonu </a:t>
            </a:r>
            <a:r>
              <a:rPr lang="cs-CZ" dirty="0"/>
              <a:t>funkce veřejného ochránce </a:t>
            </a:r>
            <a:r>
              <a:rPr lang="cs-CZ" dirty="0" smtClean="0"/>
              <a:t>práv</a:t>
            </a:r>
          </a:p>
          <a:p>
            <a:r>
              <a:rPr lang="cs-CZ" dirty="0" smtClean="0"/>
              <a:t>tyto </a:t>
            </a:r>
            <a:r>
              <a:rPr lang="cs-CZ" dirty="0"/>
              <a:t>podmínky Emily </a:t>
            </a:r>
            <a:r>
              <a:rPr lang="cs-CZ" dirty="0" err="1"/>
              <a:t>O‘Reilly</a:t>
            </a:r>
            <a:r>
              <a:rPr lang="cs-CZ" dirty="0"/>
              <a:t> </a:t>
            </a:r>
            <a:r>
              <a:rPr lang="cs-CZ" dirty="0" smtClean="0"/>
              <a:t>rozvedla v </a:t>
            </a:r>
            <a:r>
              <a:rPr lang="cs-CZ" b="1" dirty="0" smtClean="0"/>
              <a:t>etických pravidlech</a:t>
            </a:r>
            <a:r>
              <a:rPr lang="cs-CZ" dirty="0" smtClean="0"/>
              <a:t>, které si sama pro své chování stanovila a které se týkají i doby po skončení funkce, s tím, že je bude v případě potřeby každoročně aktualizovat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0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Zahájení šetření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</a:t>
            </a:r>
            <a:r>
              <a:rPr lang="cs-CZ" b="1" dirty="0" smtClean="0"/>
              <a:t>vlastního podnětu</a:t>
            </a:r>
          </a:p>
          <a:p>
            <a:r>
              <a:rPr lang="cs-CZ" dirty="0" smtClean="0"/>
              <a:t>Na základě </a:t>
            </a:r>
            <a:r>
              <a:rPr lang="cs-CZ" b="1" dirty="0" smtClean="0"/>
              <a:t>stížnosti</a:t>
            </a:r>
          </a:p>
          <a:p>
            <a:pPr lvl="1"/>
            <a:r>
              <a:rPr lang="cs-CZ" dirty="0" smtClean="0"/>
              <a:t>Přímo </a:t>
            </a:r>
            <a:r>
              <a:rPr lang="cs-CZ" dirty="0" smtClean="0">
                <a:solidFill>
                  <a:srgbClr val="0000DC"/>
                </a:solidFill>
              </a:rPr>
              <a:t>dotčenou osobou</a:t>
            </a:r>
          </a:p>
          <a:p>
            <a:pPr lvl="1"/>
            <a:r>
              <a:rPr lang="cs-CZ" dirty="0" smtClean="0"/>
              <a:t>Prostřednictvím </a:t>
            </a:r>
            <a:r>
              <a:rPr lang="cs-CZ" dirty="0" smtClean="0">
                <a:solidFill>
                  <a:srgbClr val="0000DC"/>
                </a:solidFill>
              </a:rPr>
              <a:t>člena Evropského parlamentu</a:t>
            </a:r>
          </a:p>
          <a:p>
            <a:pPr lvl="1"/>
            <a:endParaRPr lang="cs-CZ" dirty="0"/>
          </a:p>
          <a:p>
            <a:r>
              <a:rPr lang="cs-CZ" dirty="0" smtClean="0"/>
              <a:t>Náležitosti, způsob podání a jazyk stížnosti</a:t>
            </a:r>
          </a:p>
        </p:txBody>
      </p:sp>
    </p:spTree>
    <p:extLst>
      <p:ext uri="{BB962C8B-B14F-4D97-AF65-F5344CB8AC3E}">
        <p14:creationId xmlns:p14="http://schemas.microsoft.com/office/powerpoint/2010/main" val="286751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postupu při vyřizování stížnosti I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434" y="2013635"/>
            <a:ext cx="7069619" cy="36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21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šetření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36192"/>
            <a:ext cx="8066301" cy="458419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Pokud </a:t>
            </a:r>
            <a:r>
              <a:rPr lang="cs-CZ" b="1" dirty="0" smtClean="0"/>
              <a:t>není důvod </a:t>
            </a:r>
            <a:r>
              <a:rPr lang="cs-CZ" dirty="0" smtClean="0"/>
              <a:t>jej zahájit, věc </a:t>
            </a:r>
            <a:r>
              <a:rPr lang="cs-CZ" b="1" dirty="0" smtClean="0"/>
              <a:t>nespadá do působnosti ochránce</a:t>
            </a:r>
            <a:r>
              <a:rPr lang="cs-CZ" dirty="0" smtClean="0"/>
              <a:t> či je stížnost </a:t>
            </a:r>
            <a:r>
              <a:rPr lang="cs-CZ" b="1" dirty="0" smtClean="0"/>
              <a:t>nepřípustná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00DC"/>
                </a:solidFill>
              </a:rPr>
              <a:t>věc se odkládá </a:t>
            </a:r>
            <a:r>
              <a:rPr lang="cs-CZ" i="1" dirty="0" smtClean="0"/>
              <a:t>(stejně tak se odkládají výsledky šetření, pokud se v jeho průběhu zjistí, že byla nepřípustná) – </a:t>
            </a:r>
            <a:r>
              <a:rPr lang="cs-CZ" dirty="0" smtClean="0"/>
              <a:t>lze se bránit žádostí o přezkum tohoto rozhodnutí</a:t>
            </a:r>
          </a:p>
          <a:p>
            <a:r>
              <a:rPr lang="cs-CZ" dirty="0" smtClean="0"/>
              <a:t>Ihned po obdržení stížnosti </a:t>
            </a:r>
            <a:r>
              <a:rPr lang="cs-CZ" dirty="0" smtClean="0">
                <a:solidFill>
                  <a:srgbClr val="0000DC"/>
                </a:solidFill>
              </a:rPr>
              <a:t>informuje dotyčný orgán/instituci</a:t>
            </a:r>
          </a:p>
          <a:p>
            <a:r>
              <a:rPr lang="cs-CZ" b="1" dirty="0" smtClean="0"/>
              <a:t>Provádění šetření</a:t>
            </a:r>
          </a:p>
          <a:p>
            <a:pPr lvl="1"/>
            <a:r>
              <a:rPr lang="cs-CZ" dirty="0" smtClean="0">
                <a:solidFill>
                  <a:srgbClr val="0000DC"/>
                </a:solidFill>
              </a:rPr>
              <a:t>povinnost součinnosti </a:t>
            </a:r>
            <a:r>
              <a:rPr lang="cs-CZ" dirty="0" smtClean="0"/>
              <a:t>orgánů a institucí Unie i orgánů členských států</a:t>
            </a:r>
          </a:p>
          <a:p>
            <a:pPr lvl="1"/>
            <a:r>
              <a:rPr lang="cs-CZ" dirty="0" smtClean="0">
                <a:solidFill>
                  <a:srgbClr val="0000DC"/>
                </a:solidFill>
              </a:rPr>
              <a:t>návrhy zlepšení a hledání řešení </a:t>
            </a:r>
            <a:r>
              <a:rPr lang="cs-CZ" dirty="0" smtClean="0"/>
              <a:t>– lhůta k vyjádření, zaslání stěžovateli k připomínkám (1 měsíc), případné uzavření šetření vydáním rozhodnutí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83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postupu při vyřizování stížnosti </a:t>
            </a:r>
            <a:r>
              <a:rPr lang="cs-CZ" dirty="0" smtClean="0"/>
              <a:t>II - šetření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336" y="1811377"/>
            <a:ext cx="4969764" cy="415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 přednášky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Evropský veřejný ochránce práv</a:t>
            </a:r>
          </a:p>
          <a:p>
            <a:pPr lvl="1"/>
            <a:r>
              <a:rPr lang="cs-CZ" dirty="0" smtClean="0"/>
              <a:t>Historie</a:t>
            </a:r>
          </a:p>
          <a:p>
            <a:pPr lvl="1"/>
            <a:r>
              <a:rPr lang="cs-CZ" dirty="0" smtClean="0"/>
              <a:t>Právní úprava</a:t>
            </a:r>
          </a:p>
          <a:p>
            <a:pPr lvl="1"/>
            <a:r>
              <a:rPr lang="cs-CZ" dirty="0" smtClean="0"/>
              <a:t>Činnost</a:t>
            </a:r>
          </a:p>
          <a:p>
            <a:pPr lvl="1"/>
            <a:r>
              <a:rPr lang="cs-CZ" dirty="0" smtClean="0"/>
              <a:t>Praktické příklady</a:t>
            </a:r>
          </a:p>
          <a:p>
            <a:r>
              <a:rPr lang="cs-CZ" dirty="0" smtClean="0"/>
              <a:t>Principy dobré správy</a:t>
            </a:r>
          </a:p>
          <a:p>
            <a:pPr lvl="1"/>
            <a:r>
              <a:rPr lang="cs-CZ" dirty="0" smtClean="0"/>
              <a:t>Charakteristika</a:t>
            </a:r>
          </a:p>
          <a:p>
            <a:pPr lvl="1"/>
            <a:r>
              <a:rPr lang="cs-CZ" dirty="0" smtClean="0"/>
              <a:t>Katalogy </a:t>
            </a:r>
          </a:p>
          <a:p>
            <a:pPr lvl="1"/>
            <a:r>
              <a:rPr lang="cs-CZ" dirty="0" smtClean="0"/>
              <a:t>Dokumenty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532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342048"/>
            <a:ext cx="8066301" cy="451576"/>
          </a:xfrm>
        </p:spPr>
        <p:txBody>
          <a:bodyPr/>
          <a:lstStyle/>
          <a:p>
            <a:r>
              <a:rPr lang="cs-CZ" dirty="0"/>
              <a:t>Obrana proti činnosti Evropského veřejného ochránce </a:t>
            </a:r>
            <a:r>
              <a:rPr lang="cs-CZ" dirty="0" smtClean="0"/>
              <a:t>práv – žádost o přezkum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2072640"/>
            <a:ext cx="8066301" cy="375936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Stěžovatel má právo požádat o přezkum </a:t>
            </a:r>
            <a:r>
              <a:rPr lang="cs-CZ" b="1" dirty="0" smtClean="0"/>
              <a:t>jakéhokoli </a:t>
            </a:r>
            <a:r>
              <a:rPr lang="cs-CZ" b="1" dirty="0"/>
              <a:t>zjištění uvedeného v rozhodnutí, kterým se </a:t>
            </a:r>
            <a:r>
              <a:rPr lang="cs-CZ" b="1" dirty="0" smtClean="0"/>
              <a:t>ukončuje šetření</a:t>
            </a:r>
            <a:r>
              <a:rPr lang="cs-CZ" dirty="0"/>
              <a:t>, </a:t>
            </a:r>
            <a:r>
              <a:rPr lang="cs-CZ" i="1" dirty="0"/>
              <a:t>vyjma zjištění nesprávného úředního </a:t>
            </a:r>
            <a:r>
              <a:rPr lang="cs-CZ" i="1" dirty="0" smtClean="0"/>
              <a:t>postupu</a:t>
            </a:r>
            <a:r>
              <a:rPr lang="cs-CZ" dirty="0" smtClean="0"/>
              <a:t>.</a:t>
            </a:r>
          </a:p>
          <a:p>
            <a:r>
              <a:rPr lang="cs-CZ" dirty="0" smtClean="0"/>
              <a:t>Do 2 měsíců, nutné odůvodnit, nové skutečnosti lze uplatnit jen v případě, že je nebylo možné uplatnit v průběhu šetření</a:t>
            </a:r>
          </a:p>
          <a:p>
            <a:r>
              <a:rPr lang="cs-CZ" dirty="0"/>
              <a:t>Podrobně upraveno </a:t>
            </a:r>
            <a:r>
              <a:rPr lang="cs-CZ" dirty="0" smtClean="0"/>
              <a:t>v: </a:t>
            </a:r>
            <a:r>
              <a:rPr lang="cs-CZ" b="1" dirty="0">
                <a:solidFill>
                  <a:srgbClr val="0000DC"/>
                </a:solidFill>
              </a:rPr>
              <a:t>Rozhodnutí evropského veřejného ochránce </a:t>
            </a:r>
            <a:r>
              <a:rPr lang="cs-CZ" b="1" dirty="0" smtClean="0">
                <a:solidFill>
                  <a:srgbClr val="0000DC"/>
                </a:solidFill>
              </a:rPr>
              <a:t>práv týkající </a:t>
            </a:r>
            <a:r>
              <a:rPr lang="cs-CZ" b="1" dirty="0">
                <a:solidFill>
                  <a:srgbClr val="0000DC"/>
                </a:solidFill>
              </a:rPr>
              <a:t>se žádostí o </a:t>
            </a:r>
            <a:r>
              <a:rPr lang="cs-CZ" b="1" dirty="0" smtClean="0">
                <a:solidFill>
                  <a:srgbClr val="0000DC"/>
                </a:solidFill>
              </a:rPr>
              <a:t>přezkum</a:t>
            </a:r>
            <a:r>
              <a:rPr lang="cs-CZ" dirty="0" smtClean="0"/>
              <a:t>, které navazuje na čl. 10 prováděcího rozhodnutí ochránce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129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23667"/>
            <a:ext cx="8066301" cy="451576"/>
          </a:xfrm>
        </p:spPr>
        <p:txBody>
          <a:bodyPr/>
          <a:lstStyle/>
          <a:p>
            <a:r>
              <a:rPr lang="cs-CZ" dirty="0" smtClean="0"/>
              <a:t>Obrana proti činnosti Evropského veřejného ochránce práv - soudní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2167466"/>
            <a:ext cx="8066301" cy="3664533"/>
          </a:xfrm>
        </p:spPr>
        <p:txBody>
          <a:bodyPr/>
          <a:lstStyle/>
          <a:p>
            <a:r>
              <a:rPr lang="cs-CZ" dirty="0" smtClean="0"/>
              <a:t>Obrana </a:t>
            </a:r>
            <a:r>
              <a:rPr lang="cs-CZ" b="1" dirty="0" smtClean="0">
                <a:solidFill>
                  <a:srgbClr val="0000DC"/>
                </a:solidFill>
              </a:rPr>
              <a:t>proti výstupům</a:t>
            </a:r>
          </a:p>
          <a:p>
            <a:pPr lvl="1"/>
            <a:r>
              <a:rPr lang="cs-CZ" dirty="0" err="1"/>
              <a:t>Associazione</a:t>
            </a:r>
            <a:r>
              <a:rPr lang="cs-CZ" dirty="0"/>
              <a:t> </a:t>
            </a:r>
            <a:r>
              <a:rPr lang="cs-CZ" dirty="0" err="1"/>
              <a:t>delle</a:t>
            </a:r>
            <a:r>
              <a:rPr lang="cs-CZ" dirty="0"/>
              <a:t> </a:t>
            </a:r>
            <a:r>
              <a:rPr lang="cs-CZ" dirty="0" err="1"/>
              <a:t>Cantine</a:t>
            </a:r>
            <a:r>
              <a:rPr lang="cs-CZ" dirty="0"/>
              <a:t> </a:t>
            </a:r>
            <a:r>
              <a:rPr lang="cs-CZ" dirty="0" err="1"/>
              <a:t>Sociali</a:t>
            </a:r>
            <a:r>
              <a:rPr lang="cs-CZ" dirty="0"/>
              <a:t> </a:t>
            </a:r>
            <a:r>
              <a:rPr lang="cs-CZ" dirty="0" err="1"/>
              <a:t>Venete</a:t>
            </a:r>
            <a:r>
              <a:rPr lang="cs-CZ" dirty="0"/>
              <a:t> vs. </a:t>
            </a:r>
            <a:r>
              <a:rPr lang="cs-CZ" dirty="0" err="1"/>
              <a:t>European</a:t>
            </a:r>
            <a:r>
              <a:rPr lang="cs-CZ" dirty="0"/>
              <a:t> Ombudsman </a:t>
            </a:r>
            <a:r>
              <a:rPr lang="cs-CZ" dirty="0" smtClean="0"/>
              <a:t>and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/>
              <a:t>Parliament</a:t>
            </a:r>
            <a:r>
              <a:rPr lang="cs-CZ" dirty="0"/>
              <a:t>.  Věc </a:t>
            </a:r>
            <a:r>
              <a:rPr lang="cs-CZ" dirty="0" smtClean="0"/>
              <a:t>T-103/99 </a:t>
            </a:r>
          </a:p>
          <a:p>
            <a:pPr lvl="1"/>
            <a:r>
              <a:rPr lang="cs-CZ" dirty="0" err="1" smtClean="0"/>
              <a:t>Devrajan</a:t>
            </a:r>
            <a:r>
              <a:rPr lang="cs-CZ" dirty="0" smtClean="0"/>
              <a:t> </a:t>
            </a:r>
            <a:r>
              <a:rPr lang="cs-CZ" dirty="0" err="1"/>
              <a:t>Srinivasan</a:t>
            </a:r>
            <a:r>
              <a:rPr lang="cs-CZ" dirty="0"/>
              <a:t> vs. </a:t>
            </a:r>
            <a:r>
              <a:rPr lang="cs-CZ" dirty="0" err="1"/>
              <a:t>European</a:t>
            </a:r>
            <a:r>
              <a:rPr lang="cs-CZ" dirty="0"/>
              <a:t> Ombudsman. Věc T-196/08.</a:t>
            </a:r>
            <a:endParaRPr lang="cs-CZ" dirty="0" smtClean="0"/>
          </a:p>
          <a:p>
            <a:r>
              <a:rPr lang="cs-CZ" dirty="0" smtClean="0"/>
              <a:t>Obrana </a:t>
            </a:r>
            <a:r>
              <a:rPr lang="cs-CZ" b="1" dirty="0" smtClean="0">
                <a:solidFill>
                  <a:srgbClr val="0000DC"/>
                </a:solidFill>
              </a:rPr>
              <a:t>proti postupům</a:t>
            </a:r>
          </a:p>
          <a:p>
            <a:pPr lvl="1"/>
            <a:r>
              <a:rPr lang="cs-CZ" dirty="0" smtClean="0"/>
              <a:t>Frank </a:t>
            </a:r>
            <a:r>
              <a:rPr lang="cs-CZ" dirty="0" err="1" smtClean="0"/>
              <a:t>Lamberts</a:t>
            </a:r>
            <a:r>
              <a:rPr lang="cs-CZ" dirty="0" smtClean="0"/>
              <a:t> vs. </a:t>
            </a:r>
            <a:r>
              <a:rPr lang="cs-CZ" dirty="0" err="1" smtClean="0"/>
              <a:t>European</a:t>
            </a:r>
            <a:r>
              <a:rPr lang="cs-CZ" dirty="0" smtClean="0"/>
              <a:t> Ombudsman. </a:t>
            </a:r>
            <a:r>
              <a:rPr lang="cs-CZ" dirty="0"/>
              <a:t>Věc </a:t>
            </a:r>
            <a:r>
              <a:rPr lang="cs-CZ" dirty="0" smtClean="0"/>
              <a:t>T-209/00 a C-234/02 P.</a:t>
            </a:r>
          </a:p>
          <a:p>
            <a:pPr lvl="1"/>
            <a:r>
              <a:rPr lang="cs-CZ" dirty="0" smtClean="0"/>
              <a:t>M. vs. </a:t>
            </a:r>
            <a:r>
              <a:rPr lang="cs-CZ" dirty="0" err="1" smtClean="0"/>
              <a:t>Médiateur</a:t>
            </a:r>
            <a:r>
              <a:rPr lang="cs-CZ" dirty="0" smtClean="0"/>
              <a:t> </a:t>
            </a:r>
            <a:r>
              <a:rPr lang="cs-CZ" dirty="0" err="1" smtClean="0"/>
              <a:t>européen</a:t>
            </a:r>
            <a:r>
              <a:rPr lang="cs-CZ" dirty="0" smtClean="0"/>
              <a:t>. Věc T-412/05.</a:t>
            </a:r>
          </a:p>
          <a:p>
            <a:pPr lvl="1"/>
            <a:r>
              <a:rPr lang="cs-CZ" dirty="0"/>
              <a:t>Claire </a:t>
            </a:r>
            <a:r>
              <a:rPr lang="cs-CZ" dirty="0" err="1"/>
              <a:t>Staelen</a:t>
            </a:r>
            <a:r>
              <a:rPr lang="cs-CZ" dirty="0"/>
              <a:t> vs. Evropský veřejný ochránce práv. Věc T-217/11, C‑337/15 P a C-338/15 P.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173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390144"/>
            <a:ext cx="8066301" cy="781432"/>
          </a:xfrm>
        </p:spPr>
        <p:txBody>
          <a:bodyPr>
            <a:noAutofit/>
          </a:bodyPr>
          <a:lstStyle/>
          <a:p>
            <a:r>
              <a:rPr lang="cs-CZ" sz="2400" dirty="0" err="1"/>
              <a:t>Associazione</a:t>
            </a:r>
            <a:r>
              <a:rPr lang="cs-CZ" sz="2400" dirty="0"/>
              <a:t> </a:t>
            </a:r>
            <a:r>
              <a:rPr lang="cs-CZ" sz="2400" dirty="0" err="1"/>
              <a:t>delle</a:t>
            </a:r>
            <a:r>
              <a:rPr lang="cs-CZ" sz="2400" dirty="0"/>
              <a:t> </a:t>
            </a:r>
            <a:r>
              <a:rPr lang="cs-CZ" sz="2400" dirty="0" err="1"/>
              <a:t>Cantine</a:t>
            </a:r>
            <a:r>
              <a:rPr lang="cs-CZ" sz="2400" dirty="0"/>
              <a:t> </a:t>
            </a:r>
            <a:r>
              <a:rPr lang="cs-CZ" sz="2400" dirty="0" err="1"/>
              <a:t>Sociali</a:t>
            </a:r>
            <a:r>
              <a:rPr lang="cs-CZ" sz="2400" dirty="0"/>
              <a:t> </a:t>
            </a:r>
            <a:r>
              <a:rPr lang="cs-CZ" sz="2400" dirty="0" err="1"/>
              <a:t>Venete</a:t>
            </a:r>
            <a:r>
              <a:rPr lang="cs-CZ" sz="2400" dirty="0"/>
              <a:t> vs. </a:t>
            </a:r>
            <a:r>
              <a:rPr lang="cs-CZ" sz="2400" dirty="0" err="1"/>
              <a:t>European</a:t>
            </a:r>
            <a:r>
              <a:rPr lang="cs-CZ" sz="2400" dirty="0"/>
              <a:t> Ombudsman and </a:t>
            </a:r>
            <a:r>
              <a:rPr lang="cs-CZ" sz="2400" dirty="0" err="1"/>
              <a:t>European</a:t>
            </a:r>
            <a:r>
              <a:rPr lang="cs-CZ" sz="2400" dirty="0"/>
              <a:t> </a:t>
            </a:r>
            <a:r>
              <a:rPr lang="cs-CZ" sz="2400" dirty="0" err="1"/>
              <a:t>Parliament</a:t>
            </a: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11808"/>
            <a:ext cx="8066301" cy="432019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Ochránce </a:t>
            </a:r>
            <a:r>
              <a:rPr lang="cs-CZ" b="1" dirty="0" smtClean="0">
                <a:solidFill>
                  <a:srgbClr val="0000DC"/>
                </a:solidFill>
              </a:rPr>
              <a:t>není orgánem žalovatelným dle Smlouvy na nečinnost</a:t>
            </a:r>
            <a:r>
              <a:rPr lang="cs-CZ" dirty="0" smtClean="0"/>
              <a:t>, takováto žaloba je nepřípustná.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I kdyby byl ochránce považován za orgán Parlamentu, žaloba na nečinnost by byla i tak přípustná </a:t>
            </a:r>
            <a:r>
              <a:rPr lang="cs-CZ" b="1" dirty="0" smtClean="0">
                <a:solidFill>
                  <a:srgbClr val="0000DC"/>
                </a:solidFill>
              </a:rPr>
              <a:t>jen tehdy, kdyby byl žalobce vydávaným aktem přímo a individuálně dotčen</a:t>
            </a:r>
            <a:r>
              <a:rPr lang="cs-CZ" dirty="0" smtClean="0"/>
              <a:t>.</a:t>
            </a:r>
          </a:p>
          <a:p>
            <a:r>
              <a:rPr lang="cs-CZ" b="1" dirty="0" smtClean="0">
                <a:solidFill>
                  <a:srgbClr val="0000DC"/>
                </a:solidFill>
              </a:rPr>
              <a:t>Zprávy ochránce zasílané Parlamentu nemají právní dopad na třetí strany a nejsou závazné ani pro Parlament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9287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378624"/>
            <a:ext cx="8066301" cy="451576"/>
          </a:xfrm>
        </p:spPr>
        <p:txBody>
          <a:bodyPr/>
          <a:lstStyle/>
          <a:p>
            <a:r>
              <a:rPr lang="cs-CZ" dirty="0" err="1"/>
              <a:t>Devrajan</a:t>
            </a:r>
            <a:r>
              <a:rPr lang="cs-CZ" dirty="0"/>
              <a:t> </a:t>
            </a:r>
            <a:r>
              <a:rPr lang="cs-CZ" dirty="0" err="1"/>
              <a:t>Srinivasan</a:t>
            </a:r>
            <a:r>
              <a:rPr lang="cs-CZ" dirty="0"/>
              <a:t> vs. </a:t>
            </a:r>
            <a:r>
              <a:rPr lang="cs-CZ" dirty="0" err="1"/>
              <a:t>European</a:t>
            </a:r>
            <a:r>
              <a:rPr lang="cs-CZ" dirty="0"/>
              <a:t> Ombudsman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 smtClean="0"/>
              <a:t>Vyšel ze závěrů </a:t>
            </a:r>
            <a:r>
              <a:rPr lang="cs-CZ" i="1" dirty="0" err="1"/>
              <a:t>Associazione</a:t>
            </a:r>
            <a:r>
              <a:rPr lang="cs-CZ" i="1" dirty="0"/>
              <a:t> </a:t>
            </a:r>
            <a:r>
              <a:rPr lang="cs-CZ" i="1" dirty="0" err="1"/>
              <a:t>delle</a:t>
            </a:r>
            <a:r>
              <a:rPr lang="cs-CZ" i="1" dirty="0"/>
              <a:t> </a:t>
            </a:r>
            <a:r>
              <a:rPr lang="cs-CZ" i="1" dirty="0" err="1"/>
              <a:t>Cantine</a:t>
            </a:r>
            <a:r>
              <a:rPr lang="cs-CZ" i="1" dirty="0"/>
              <a:t> </a:t>
            </a:r>
            <a:r>
              <a:rPr lang="cs-CZ" i="1" dirty="0" err="1"/>
              <a:t>Sociali</a:t>
            </a:r>
            <a:r>
              <a:rPr lang="cs-CZ" i="1" dirty="0"/>
              <a:t> </a:t>
            </a:r>
            <a:r>
              <a:rPr lang="cs-CZ" i="1" dirty="0" err="1" smtClean="0"/>
              <a:t>Venete</a:t>
            </a:r>
            <a:r>
              <a:rPr lang="cs-CZ" i="1" dirty="0" smtClean="0"/>
              <a:t> a doplnil:</a:t>
            </a:r>
          </a:p>
          <a:p>
            <a:r>
              <a:rPr lang="cs-CZ" b="1" dirty="0" smtClean="0">
                <a:solidFill>
                  <a:srgbClr val="0000DC"/>
                </a:solidFill>
              </a:rPr>
              <a:t>Odůvodněné rozhodnutí ochránce se po provedeném šetření věcí dále nezabývat není možné žalovat na zrušení </a:t>
            </a:r>
            <a:r>
              <a:rPr lang="cs-CZ" dirty="0" smtClean="0"/>
              <a:t>– takováto žaloba je nepřípustná.</a:t>
            </a:r>
          </a:p>
          <a:p>
            <a:r>
              <a:rPr lang="cs-CZ" dirty="0" smtClean="0"/>
              <a:t>Ochránce </a:t>
            </a:r>
            <a:r>
              <a:rPr lang="cs-CZ" b="1" dirty="0" smtClean="0">
                <a:solidFill>
                  <a:srgbClr val="0000DC"/>
                </a:solidFill>
              </a:rPr>
              <a:t>není dle Smlouvy orgánem žalovatelným ohledně zrušení jeho opatření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28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304800"/>
            <a:ext cx="8066301" cy="426720"/>
          </a:xfrm>
        </p:spPr>
        <p:txBody>
          <a:bodyPr/>
          <a:lstStyle/>
          <a:p>
            <a:r>
              <a:rPr lang="cs-CZ" sz="2800" dirty="0"/>
              <a:t>Frank </a:t>
            </a:r>
            <a:r>
              <a:rPr lang="cs-CZ" sz="2800" dirty="0" err="1"/>
              <a:t>Lamberts</a:t>
            </a:r>
            <a:r>
              <a:rPr lang="cs-CZ" sz="2800" dirty="0"/>
              <a:t> vs. </a:t>
            </a:r>
            <a:r>
              <a:rPr lang="cs-CZ" sz="2800" dirty="0" err="1"/>
              <a:t>European</a:t>
            </a:r>
            <a:r>
              <a:rPr lang="cs-CZ" sz="2800" dirty="0"/>
              <a:t> Ombudsman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938784"/>
            <a:ext cx="8577414" cy="5289216"/>
          </a:xfrm>
        </p:spPr>
        <p:txBody>
          <a:bodyPr>
            <a:normAutofit/>
          </a:bodyPr>
          <a:lstStyle/>
          <a:p>
            <a:r>
              <a:rPr lang="cs-CZ" sz="1600" b="1" dirty="0"/>
              <a:t>V případě mimosmluvní odpovědnosti nahradí Unie v souladu s obecnými zásadami společnými právním řádům členských států škody způsobené jejími orgány nebo jejími zaměstnanci při výkonu jejich </a:t>
            </a:r>
            <a:r>
              <a:rPr lang="cs-CZ" sz="1600" b="1" dirty="0" smtClean="0"/>
              <a:t>funkce</a:t>
            </a:r>
            <a:r>
              <a:rPr lang="cs-CZ" sz="1600" dirty="0" smtClean="0"/>
              <a:t> (čl. 340 SFEU</a:t>
            </a:r>
            <a:r>
              <a:rPr lang="cs-CZ" sz="1600" dirty="0"/>
              <a:t>) </a:t>
            </a:r>
            <a:r>
              <a:rPr lang="cs-CZ" sz="1600" i="1" dirty="0" smtClean="0"/>
              <a:t>(škoda, porušení práva, příčinná souvislost, přičitatelnost) </a:t>
            </a:r>
            <a:endParaRPr lang="cs-CZ" sz="1600" i="1" dirty="0"/>
          </a:p>
          <a:p>
            <a:r>
              <a:rPr lang="cs-CZ" sz="1600" dirty="0" smtClean="0"/>
              <a:t>Žaloba </a:t>
            </a:r>
            <a:r>
              <a:rPr lang="cs-CZ" sz="1600" dirty="0"/>
              <a:t>na náhradu škodu </a:t>
            </a:r>
            <a:r>
              <a:rPr lang="cs-CZ" sz="1600" dirty="0" smtClean="0"/>
              <a:t>míří </a:t>
            </a:r>
            <a:r>
              <a:rPr lang="cs-CZ" sz="1600" b="1" dirty="0"/>
              <a:t>proti opatření (i právně nezávaznému), které je přičitatelné orgánu či instituci </a:t>
            </a:r>
            <a:r>
              <a:rPr lang="cs-CZ" sz="1600" b="1" dirty="0" smtClean="0"/>
              <a:t>Unie</a:t>
            </a:r>
            <a:r>
              <a:rPr lang="cs-CZ" sz="1600" dirty="0" smtClean="0"/>
              <a:t>. </a:t>
            </a:r>
            <a:r>
              <a:rPr lang="cs-CZ" sz="1600" dirty="0"/>
              <a:t>Mezi tyto instituce pak spadají všechny, které jsou založené Smlouvou </a:t>
            </a:r>
            <a:r>
              <a:rPr lang="cs-CZ" sz="1600" dirty="0" smtClean="0"/>
              <a:t>a </a:t>
            </a:r>
            <a:r>
              <a:rPr lang="cs-CZ" sz="1600" dirty="0"/>
              <a:t>plní cíle společenství. Mezi tyto instituce </a:t>
            </a:r>
            <a:r>
              <a:rPr lang="cs-CZ" sz="1600" b="1" dirty="0" smtClean="0">
                <a:solidFill>
                  <a:srgbClr val="0000DC"/>
                </a:solidFill>
              </a:rPr>
              <a:t>patří i ochránce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Ačkoliv ochránce má </a:t>
            </a:r>
            <a:r>
              <a:rPr lang="cs-CZ" sz="1600" dirty="0"/>
              <a:t>při uplatňování svých </a:t>
            </a:r>
            <a:r>
              <a:rPr lang="cs-CZ" sz="1600" b="1" i="1" dirty="0"/>
              <a:t>pravomocí širokou míru uvážení a zároveň nemá stanoveny konkrétní výsledky</a:t>
            </a:r>
            <a:r>
              <a:rPr lang="cs-CZ" sz="1600" dirty="0"/>
              <a:t>, kterých by musel dosáhnout, </a:t>
            </a:r>
            <a:r>
              <a:rPr lang="cs-CZ" sz="1600" b="1" dirty="0">
                <a:solidFill>
                  <a:srgbClr val="0000DC"/>
                </a:solidFill>
              </a:rPr>
              <a:t>není soudní přezkum jeho jednání úplně vyloučen</a:t>
            </a:r>
            <a:r>
              <a:rPr lang="cs-CZ" sz="1600" dirty="0"/>
              <a:t>. Lze si představit, že </a:t>
            </a:r>
            <a:r>
              <a:rPr lang="cs-CZ" sz="1600" b="1" dirty="0"/>
              <a:t>za velmi výjimečných okolností bude občan schopen prokázat, že </a:t>
            </a:r>
            <a:r>
              <a:rPr lang="cs-CZ" sz="1600" b="1" dirty="0" smtClean="0"/>
              <a:t>ochránce udělal </a:t>
            </a:r>
            <a:r>
              <a:rPr lang="cs-CZ" sz="1600" b="1" dirty="0"/>
              <a:t>při výkonu svých povinností velmi závažnou chybu, která mohla občanovi způsobit škod</a:t>
            </a:r>
            <a:r>
              <a:rPr lang="cs-CZ" sz="1600" dirty="0"/>
              <a:t>u. </a:t>
            </a:r>
            <a:endParaRPr lang="cs-CZ" sz="1600" dirty="0" smtClean="0"/>
          </a:p>
          <a:p>
            <a:r>
              <a:rPr lang="cs-CZ" sz="1600" dirty="0" smtClean="0"/>
              <a:t>Je </a:t>
            </a:r>
            <a:r>
              <a:rPr lang="cs-CZ" sz="1600" dirty="0"/>
              <a:t>nutno zohlednit zvláštnosti jeho funkce. </a:t>
            </a:r>
            <a:r>
              <a:rPr lang="cs-CZ" sz="1600" b="1" dirty="0" smtClean="0">
                <a:solidFill>
                  <a:srgbClr val="0000DC"/>
                </a:solidFill>
              </a:rPr>
              <a:t>Má </a:t>
            </a:r>
            <a:r>
              <a:rPr lang="cs-CZ" sz="1600" b="1" dirty="0">
                <a:solidFill>
                  <a:srgbClr val="0000DC"/>
                </a:solidFill>
              </a:rPr>
              <a:t>pouze povinnost vynaložit veškeré úsilí a má široký prostor pro </a:t>
            </a:r>
            <a:r>
              <a:rPr lang="cs-CZ" sz="1600" b="1" dirty="0" smtClean="0">
                <a:solidFill>
                  <a:srgbClr val="0000DC"/>
                </a:solidFill>
              </a:rPr>
              <a:t>uvážení.</a:t>
            </a:r>
            <a:r>
              <a:rPr lang="cs-CZ" sz="1600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24867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 vs. </a:t>
            </a:r>
            <a:r>
              <a:rPr lang="cs-CZ" dirty="0" err="1"/>
              <a:t>Médiateur</a:t>
            </a:r>
            <a:r>
              <a:rPr lang="cs-CZ" dirty="0"/>
              <a:t> </a:t>
            </a:r>
            <a:r>
              <a:rPr lang="cs-CZ" dirty="0" err="1"/>
              <a:t>européen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Tribunál uznal </a:t>
            </a:r>
            <a:r>
              <a:rPr lang="cs-CZ" dirty="0" smtClean="0"/>
              <a:t>ochránce odpovědným za újmu</a:t>
            </a:r>
            <a:r>
              <a:rPr lang="cs-CZ" dirty="0"/>
              <a:t>, která </a:t>
            </a:r>
            <a:r>
              <a:rPr lang="cs-CZ" dirty="0" smtClean="0"/>
              <a:t>zaměstnanci Komise M</a:t>
            </a:r>
            <a:r>
              <a:rPr lang="cs-CZ" dirty="0"/>
              <a:t>. vznikla </a:t>
            </a:r>
            <a:r>
              <a:rPr lang="cs-CZ" b="1" dirty="0"/>
              <a:t>zveřejněním nedostatečně anonymizované zprávy ochránce</a:t>
            </a:r>
            <a:r>
              <a:rPr lang="cs-CZ" dirty="0"/>
              <a:t>, ve které bylo uvedeno plné jméno </a:t>
            </a:r>
            <a:r>
              <a:rPr lang="cs-CZ" dirty="0" smtClean="0"/>
              <a:t>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136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354240"/>
            <a:ext cx="8066301" cy="194400"/>
          </a:xfrm>
        </p:spPr>
        <p:txBody>
          <a:bodyPr>
            <a:noAutofit/>
          </a:bodyPr>
          <a:lstStyle/>
          <a:p>
            <a:r>
              <a:rPr lang="cs-CZ" sz="2000" dirty="0"/>
              <a:t>Claire </a:t>
            </a:r>
            <a:r>
              <a:rPr lang="cs-CZ" sz="2000" dirty="0" err="1"/>
              <a:t>Staelen</a:t>
            </a:r>
            <a:r>
              <a:rPr lang="cs-CZ" sz="2000" dirty="0"/>
              <a:t> vs. Evropský veřejný ochránce </a:t>
            </a:r>
            <a:r>
              <a:rPr lang="cs-CZ" sz="2000" dirty="0" smtClean="0"/>
              <a:t>práv - Tribunál</a:t>
            </a:r>
            <a:endParaRPr lang="cs-CZ" sz="2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975360"/>
            <a:ext cx="8485632" cy="5252640"/>
          </a:xfrm>
        </p:spPr>
        <p:txBody>
          <a:bodyPr>
            <a:normAutofit/>
          </a:bodyPr>
          <a:lstStyle/>
          <a:p>
            <a:r>
              <a:rPr lang="cs-CZ" sz="1600" i="1" dirty="0" smtClean="0"/>
              <a:t>Potvrdil</a:t>
            </a:r>
            <a:r>
              <a:rPr lang="cs-CZ" sz="1600" i="1" dirty="0"/>
              <a:t>, že má právo rozhodovat o žalobě na náhradu škody proti </a:t>
            </a:r>
            <a:r>
              <a:rPr lang="cs-CZ" sz="1600" i="1" dirty="0" smtClean="0"/>
              <a:t>ochránci </a:t>
            </a:r>
          </a:p>
          <a:p>
            <a:r>
              <a:rPr lang="cs-CZ" sz="1600" dirty="0" smtClean="0"/>
              <a:t>Rozvedl </a:t>
            </a:r>
            <a:r>
              <a:rPr lang="cs-CZ" sz="1600" dirty="0"/>
              <a:t>jednotlivé podmínky vzniku mimosmluvní odpovědnosti Unie s konkretizací právě pro </a:t>
            </a:r>
            <a:r>
              <a:rPr lang="cs-CZ" sz="1600" dirty="0" smtClean="0"/>
              <a:t>ochránce. </a:t>
            </a:r>
            <a:r>
              <a:rPr lang="cs-CZ" sz="1600" i="1" dirty="0"/>
              <a:t>(škoda, porušení práva, příčinná souvislost, přičitatelnost)</a:t>
            </a:r>
            <a:endParaRPr lang="cs-CZ" sz="1600" dirty="0" smtClean="0"/>
          </a:p>
          <a:p>
            <a:r>
              <a:rPr lang="cs-CZ" sz="1600" dirty="0" smtClean="0"/>
              <a:t>Co </a:t>
            </a:r>
            <a:r>
              <a:rPr lang="cs-CZ" sz="1600" dirty="0"/>
              <a:t>se týče porušení práva Evropské unie, </a:t>
            </a:r>
            <a:r>
              <a:rPr lang="cs-CZ" sz="1600" dirty="0" smtClean="0"/>
              <a:t>ochránce by </a:t>
            </a:r>
            <a:r>
              <a:rPr lang="cs-CZ" sz="1600" dirty="0"/>
              <a:t>musel </a:t>
            </a:r>
            <a:r>
              <a:rPr lang="cs-CZ" sz="1600" b="1" dirty="0">
                <a:solidFill>
                  <a:srgbClr val="0000DC"/>
                </a:solidFill>
              </a:rPr>
              <a:t>závažně a zjevně nedodržet svou posuzovací pravomoc</a:t>
            </a:r>
            <a:r>
              <a:rPr lang="cs-CZ" sz="1600" dirty="0"/>
              <a:t>, nicméně </a:t>
            </a:r>
            <a:r>
              <a:rPr lang="cs-CZ" sz="1600" dirty="0" smtClean="0"/>
              <a:t>v</a:t>
            </a:r>
            <a:r>
              <a:rPr lang="cs-CZ" sz="1600" dirty="0"/>
              <a:t> případě </a:t>
            </a:r>
            <a:r>
              <a:rPr lang="cs-CZ" sz="1600" b="1" dirty="0"/>
              <a:t>povinnosti řádné péče </a:t>
            </a:r>
            <a:r>
              <a:rPr lang="cs-CZ" sz="1600" dirty="0"/>
              <a:t>nemá </a:t>
            </a:r>
            <a:r>
              <a:rPr lang="cs-CZ" sz="1600" dirty="0" smtClean="0"/>
              <a:t>ochránce prostor </a:t>
            </a:r>
            <a:r>
              <a:rPr lang="cs-CZ" sz="1600" dirty="0"/>
              <a:t>pro uvážení, takže pro založení jeho odpovědnosti postačí prosté porušení této povinnosti</a:t>
            </a:r>
            <a:r>
              <a:rPr lang="cs-CZ" sz="1600" dirty="0" smtClean="0"/>
              <a:t>. Povinnost </a:t>
            </a:r>
            <a:r>
              <a:rPr lang="cs-CZ" sz="1600" dirty="0"/>
              <a:t>řádné péče je </a:t>
            </a:r>
            <a:r>
              <a:rPr lang="cs-CZ" sz="1600" dirty="0" smtClean="0"/>
              <a:t>ovšem neurčitý </a:t>
            </a:r>
            <a:r>
              <a:rPr lang="cs-CZ" sz="1600" dirty="0"/>
              <a:t>pojem </a:t>
            </a:r>
            <a:r>
              <a:rPr lang="cs-CZ" sz="1600" dirty="0" smtClean="0"/>
              <a:t>a </a:t>
            </a:r>
            <a:r>
              <a:rPr lang="cs-CZ" sz="1600" dirty="0"/>
              <a:t>ne každá nesrovnalost konstituuje porušení této </a:t>
            </a:r>
            <a:r>
              <a:rPr lang="cs-CZ" sz="1600" dirty="0" smtClean="0"/>
              <a:t>povinnosti. Ochránce by </a:t>
            </a:r>
            <a:r>
              <a:rPr lang="cs-CZ" sz="1600" dirty="0"/>
              <a:t>tak tuto povinnost opět musel porušit závažnějším </a:t>
            </a:r>
            <a:r>
              <a:rPr lang="cs-CZ" sz="1600" dirty="0" smtClean="0"/>
              <a:t>způsobem. </a:t>
            </a:r>
          </a:p>
          <a:p>
            <a:r>
              <a:rPr lang="cs-CZ" sz="1600" b="1" dirty="0" smtClean="0">
                <a:solidFill>
                  <a:srgbClr val="0000DC"/>
                </a:solidFill>
              </a:rPr>
              <a:t>Dostatečně </a:t>
            </a:r>
            <a:r>
              <a:rPr lang="cs-CZ" sz="1600" b="1" dirty="0">
                <a:solidFill>
                  <a:srgbClr val="0000DC"/>
                </a:solidFill>
              </a:rPr>
              <a:t>závažné porušení unijního práva </a:t>
            </a:r>
            <a:r>
              <a:rPr lang="cs-CZ" sz="1600" b="1" dirty="0" smtClean="0">
                <a:solidFill>
                  <a:srgbClr val="0000DC"/>
                </a:solidFill>
              </a:rPr>
              <a:t>je </a:t>
            </a:r>
            <a:r>
              <a:rPr lang="cs-CZ" sz="1600" b="1" dirty="0">
                <a:solidFill>
                  <a:srgbClr val="0000DC"/>
                </a:solidFill>
              </a:rPr>
              <a:t>i nevyřízení věci v přiměřené lhůtě</a:t>
            </a:r>
            <a:r>
              <a:rPr lang="cs-CZ" sz="1600" dirty="0"/>
              <a:t>. </a:t>
            </a:r>
            <a:endParaRPr lang="cs-CZ" sz="1600" dirty="0" smtClean="0"/>
          </a:p>
          <a:p>
            <a:r>
              <a:rPr lang="cs-CZ" sz="1600" dirty="0" smtClean="0"/>
              <a:t>Za dostatečně </a:t>
            </a:r>
            <a:r>
              <a:rPr lang="cs-CZ" sz="1600" dirty="0"/>
              <a:t>určitou újmu v této věci </a:t>
            </a:r>
            <a:r>
              <a:rPr lang="cs-CZ" sz="1600" dirty="0" smtClean="0"/>
              <a:t>Tribunál uznal </a:t>
            </a:r>
            <a:r>
              <a:rPr lang="cs-CZ" sz="1600" b="1" dirty="0"/>
              <a:t>naprostou ztrátu důvěry v instituci </a:t>
            </a:r>
            <a:r>
              <a:rPr lang="cs-CZ" sz="1600" b="1" dirty="0" smtClean="0"/>
              <a:t>ochránce</a:t>
            </a:r>
            <a:r>
              <a:rPr lang="cs-CZ" sz="1600" dirty="0" smtClean="0"/>
              <a:t> (</a:t>
            </a:r>
            <a:r>
              <a:rPr lang="cs-CZ" sz="1600" i="1" dirty="0">
                <a:solidFill>
                  <a:srgbClr val="0000DC"/>
                </a:solidFill>
              </a:rPr>
              <a:t>zkreslení skutečností, nedostatku řádné péče při plnění některých vyšetřovacích povinností </a:t>
            </a:r>
            <a:r>
              <a:rPr lang="cs-CZ" sz="1600" i="1" dirty="0" smtClean="0">
                <a:solidFill>
                  <a:srgbClr val="0000DC"/>
                </a:solidFill>
              </a:rPr>
              <a:t>a nedodržení </a:t>
            </a:r>
            <a:r>
              <a:rPr lang="cs-CZ" sz="1600" i="1" dirty="0">
                <a:solidFill>
                  <a:srgbClr val="0000DC"/>
                </a:solidFill>
              </a:rPr>
              <a:t>přiměřené </a:t>
            </a:r>
            <a:r>
              <a:rPr lang="cs-CZ" sz="1600" i="1" dirty="0" smtClean="0">
                <a:solidFill>
                  <a:srgbClr val="0000DC"/>
                </a:solidFill>
              </a:rPr>
              <a:t>lhůty</a:t>
            </a:r>
            <a:r>
              <a:rPr lang="cs-CZ" sz="1600" dirty="0" smtClean="0"/>
              <a:t>). </a:t>
            </a:r>
            <a:r>
              <a:rPr lang="cs-CZ" sz="1600" dirty="0"/>
              <a:t>Tribunál tuto újmu „ocenil“ na 7 000 </a:t>
            </a:r>
            <a:r>
              <a:rPr lang="cs-CZ" sz="1600" dirty="0" smtClean="0"/>
              <a:t>eur.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48190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74467"/>
            <a:ext cx="8066301" cy="451576"/>
          </a:xfrm>
        </p:spPr>
        <p:txBody>
          <a:bodyPr/>
          <a:lstStyle/>
          <a:p>
            <a:r>
              <a:rPr lang="cs-CZ" dirty="0" smtClean="0"/>
              <a:t>Čl. 41 LZPEU – Právo na řádnou správu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 smtClean="0"/>
              <a:t>Každý </a:t>
            </a:r>
            <a:r>
              <a:rPr lang="cs-CZ" dirty="0"/>
              <a:t>má právo na to, aby jeho záležitosti byly orgány, institucemi a jinými subjekty Unie řešeny nestranně, spravedlivě a v přiměřené lhůtě.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 smtClean="0"/>
              <a:t>Toto </a:t>
            </a:r>
            <a:r>
              <a:rPr lang="cs-CZ" dirty="0"/>
              <a:t>právo zahrnuje především:</a:t>
            </a:r>
          </a:p>
          <a:p>
            <a:pPr marL="838350" lvl="1" indent="-514350">
              <a:buFont typeface="+mj-lt"/>
              <a:buAutoNum type="alphaLcParenR"/>
            </a:pPr>
            <a:r>
              <a:rPr lang="cs-CZ" dirty="0" smtClean="0"/>
              <a:t>právo </a:t>
            </a:r>
            <a:r>
              <a:rPr lang="cs-CZ" dirty="0"/>
              <a:t>každého být vyslechnut před přijetím jemu určeného individuálního opatření, které by se jej mohlo nepříznivě dotknout;</a:t>
            </a:r>
          </a:p>
          <a:p>
            <a:pPr marL="838350" lvl="1" indent="-514350">
              <a:buFont typeface="+mj-lt"/>
              <a:buAutoNum type="alphaLcParenR"/>
            </a:pPr>
            <a:r>
              <a:rPr lang="cs-CZ" dirty="0" smtClean="0"/>
              <a:t>právo </a:t>
            </a:r>
            <a:r>
              <a:rPr lang="cs-CZ" dirty="0"/>
              <a:t>každého na přístup ke spisu, který se jej týká, při respektování oprávněných zájmů důvěrnosti a profesního a obchodního tajemství;</a:t>
            </a:r>
          </a:p>
          <a:p>
            <a:pPr marL="838350" lvl="1" indent="-514350">
              <a:buFont typeface="+mj-lt"/>
              <a:buAutoNum type="alphaLcParenR"/>
            </a:pPr>
            <a:r>
              <a:rPr lang="cs-CZ" dirty="0" smtClean="0"/>
              <a:t>povinnost </a:t>
            </a:r>
            <a:r>
              <a:rPr lang="cs-CZ" dirty="0"/>
              <a:t>správních orgánů odůvodňovat svá rozhodnutí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7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559134"/>
            <a:ext cx="8066301" cy="451576"/>
          </a:xfrm>
        </p:spPr>
        <p:txBody>
          <a:bodyPr/>
          <a:lstStyle/>
          <a:p>
            <a:r>
              <a:rPr lang="cs-CZ" dirty="0"/>
              <a:t>Čl. 41 LZPEU – Právo na řádnou </a:t>
            </a:r>
            <a:r>
              <a:rPr lang="cs-CZ" dirty="0" smtClean="0"/>
              <a:t>správu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 smtClean="0">
                <a:solidFill>
                  <a:srgbClr val="0000DC"/>
                </a:solidFill>
              </a:rPr>
              <a:t>3. </a:t>
            </a:r>
            <a:r>
              <a:rPr lang="cs-CZ" dirty="0" smtClean="0"/>
              <a:t>Každý </a:t>
            </a:r>
            <a:r>
              <a:rPr lang="cs-CZ" dirty="0"/>
              <a:t>má právo na to, aby mu Unie v souladu s obecnými zásadami společnými právním řádům členských států nahradila škodu způsobenou jejími orgány nebo jejími zaměstnanci při výkonu jejich funkce.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 smtClean="0">
                <a:solidFill>
                  <a:srgbClr val="0000DC"/>
                </a:solidFill>
              </a:rPr>
              <a:t>4. </a:t>
            </a:r>
            <a:r>
              <a:rPr lang="cs-CZ" dirty="0" smtClean="0"/>
              <a:t>Každý </a:t>
            </a:r>
            <a:r>
              <a:rPr lang="cs-CZ" dirty="0"/>
              <a:t>se může písemně obracet na orgány Unie v jednom z jazyků Smluv a musí obdržet odpověď ve stejném jazyce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790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51776"/>
            <a:ext cx="8066301" cy="451576"/>
          </a:xfrm>
        </p:spPr>
        <p:txBody>
          <a:bodyPr/>
          <a:lstStyle/>
          <a:p>
            <a:r>
              <a:rPr lang="cs-CZ" sz="3600" dirty="0"/>
              <a:t>Claire </a:t>
            </a:r>
            <a:r>
              <a:rPr lang="cs-CZ" sz="3600" dirty="0" err="1"/>
              <a:t>Staelen</a:t>
            </a:r>
            <a:r>
              <a:rPr lang="cs-CZ" sz="3600" dirty="0"/>
              <a:t> vs. Evropský veřejný ochránce </a:t>
            </a:r>
            <a:r>
              <a:rPr lang="cs-CZ" sz="3600" dirty="0" smtClean="0"/>
              <a:t>práv – Soudní dvůr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658112"/>
            <a:ext cx="8066301" cy="4173888"/>
          </a:xfrm>
        </p:spPr>
        <p:txBody>
          <a:bodyPr>
            <a:normAutofit fontScale="62500" lnSpcReduction="20000"/>
          </a:bodyPr>
          <a:lstStyle/>
          <a:p>
            <a:r>
              <a:rPr lang="cs-CZ" i="1" dirty="0" smtClean="0"/>
              <a:t>Korekce vymezení dostatečně závažného porušení práva ochráncem:</a:t>
            </a:r>
          </a:p>
          <a:p>
            <a:r>
              <a:rPr lang="cs-CZ" b="1" dirty="0" smtClean="0">
                <a:solidFill>
                  <a:srgbClr val="0000DC"/>
                </a:solidFill>
              </a:rPr>
              <a:t>Porušení </a:t>
            </a:r>
            <a:r>
              <a:rPr lang="cs-CZ" b="1" dirty="0">
                <a:solidFill>
                  <a:srgbClr val="0000DC"/>
                </a:solidFill>
              </a:rPr>
              <a:t>povinnosti řádné péče </a:t>
            </a:r>
            <a:r>
              <a:rPr lang="cs-CZ" b="1" dirty="0" smtClean="0">
                <a:solidFill>
                  <a:srgbClr val="0000DC"/>
                </a:solidFill>
              </a:rPr>
              <a:t>ochráncem nemůže </a:t>
            </a:r>
            <a:r>
              <a:rPr lang="cs-CZ" b="1" dirty="0">
                <a:solidFill>
                  <a:srgbClr val="0000DC"/>
                </a:solidFill>
              </a:rPr>
              <a:t>automaticky představovat protiprávní jednání způsobilé založit odpovědnost Unie</a:t>
            </a:r>
            <a:r>
              <a:rPr lang="cs-CZ" dirty="0"/>
              <a:t>, ale musí být </a:t>
            </a:r>
            <a:r>
              <a:rPr lang="cs-CZ" dirty="0" smtClean="0"/>
              <a:t>posouzeno s</a:t>
            </a:r>
            <a:r>
              <a:rPr lang="cs-CZ" dirty="0"/>
              <a:t> ohledem na to, že </a:t>
            </a:r>
            <a:r>
              <a:rPr lang="cs-CZ" dirty="0" smtClean="0"/>
              <a:t>ochránce je </a:t>
            </a:r>
            <a:r>
              <a:rPr lang="cs-CZ" dirty="0"/>
              <a:t>při výkonu funkce </a:t>
            </a:r>
            <a:r>
              <a:rPr lang="cs-CZ" b="1" dirty="0"/>
              <a:t>vázán pouze povinností vynaložit veškeré úsilí a má široký prostor pro uvážení</a:t>
            </a:r>
            <a:r>
              <a:rPr lang="cs-CZ" dirty="0"/>
              <a:t>, pokud jde zaprvé o </a:t>
            </a:r>
            <a:r>
              <a:rPr lang="cs-CZ" dirty="0">
                <a:solidFill>
                  <a:srgbClr val="0000DC"/>
                </a:solidFill>
              </a:rPr>
              <a:t>opodstatněnost obdržených stížností </a:t>
            </a:r>
            <a:r>
              <a:rPr lang="cs-CZ" dirty="0"/>
              <a:t>a </a:t>
            </a:r>
            <a:r>
              <a:rPr lang="cs-CZ" dirty="0">
                <a:solidFill>
                  <a:srgbClr val="0000DC"/>
                </a:solidFill>
              </a:rPr>
              <a:t>způsobů</a:t>
            </a:r>
            <a:r>
              <a:rPr lang="cs-CZ" dirty="0"/>
              <a:t>, jakými je vyřizuje, zadruhé o způsob </a:t>
            </a:r>
            <a:r>
              <a:rPr lang="cs-CZ" dirty="0">
                <a:solidFill>
                  <a:srgbClr val="0000DC"/>
                </a:solidFill>
              </a:rPr>
              <a:t>vedení zahájených šetření </a:t>
            </a:r>
            <a:r>
              <a:rPr lang="cs-CZ" dirty="0"/>
              <a:t>a </a:t>
            </a:r>
            <a:r>
              <a:rPr lang="cs-CZ" dirty="0">
                <a:solidFill>
                  <a:srgbClr val="0000DC"/>
                </a:solidFill>
              </a:rPr>
              <a:t>provádění vyšetřování </a:t>
            </a:r>
            <a:r>
              <a:rPr lang="cs-CZ" dirty="0"/>
              <a:t>a zatřetí o </a:t>
            </a:r>
            <a:r>
              <a:rPr lang="cs-CZ" dirty="0">
                <a:solidFill>
                  <a:srgbClr val="0000DC"/>
                </a:solidFill>
              </a:rPr>
              <a:t>analýzu získaných údajů a závěry</a:t>
            </a:r>
            <a:r>
              <a:rPr lang="cs-CZ" dirty="0"/>
              <a:t>, které je z ní třeba vyvodit</a:t>
            </a:r>
            <a:r>
              <a:rPr lang="cs-CZ" dirty="0" smtClean="0"/>
              <a:t>.</a:t>
            </a:r>
          </a:p>
          <a:p>
            <a:r>
              <a:rPr lang="cs-CZ" b="1" dirty="0" smtClean="0">
                <a:solidFill>
                  <a:srgbClr val="0000DC"/>
                </a:solidFill>
              </a:rPr>
              <a:t>Jakékoli porušení povinnosti jednat v přiměřené lhůtě není dostatečně závažné porušení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50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„Ombudsman“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úřad </a:t>
            </a:r>
            <a:r>
              <a:rPr lang="cs-CZ" sz="2400" b="1" i="1" dirty="0"/>
              <a:t>založený ústavou nebo zákonem</a:t>
            </a:r>
            <a:r>
              <a:rPr lang="cs-CZ" sz="2400" dirty="0"/>
              <a:t>, v jehož čele stojí </a:t>
            </a:r>
            <a:r>
              <a:rPr lang="cs-CZ" sz="2400" b="1" i="1" dirty="0"/>
              <a:t>nezávislý a vysoce postavený </a:t>
            </a:r>
            <a:r>
              <a:rPr lang="cs-CZ" sz="2400" b="1" i="1" dirty="0">
                <a:solidFill>
                  <a:srgbClr val="0000DC"/>
                </a:solidFill>
              </a:rPr>
              <a:t>veřejný činitel odpovědný moci zákonodárné</a:t>
            </a:r>
            <a:r>
              <a:rPr lang="cs-CZ" sz="2400" dirty="0"/>
              <a:t>, který přijímá </a:t>
            </a:r>
            <a:r>
              <a:rPr lang="cs-CZ" sz="2400" b="1" i="1" dirty="0">
                <a:solidFill>
                  <a:srgbClr val="0000DC"/>
                </a:solidFill>
              </a:rPr>
              <a:t>stížnosti lidí na chování orgánů veřejné správy</a:t>
            </a:r>
            <a:r>
              <a:rPr lang="cs-CZ" sz="2400" dirty="0"/>
              <a:t>, jejích představitelů či zaměstnanců nebo jedná z </a:t>
            </a:r>
            <a:r>
              <a:rPr lang="cs-CZ" sz="2400" b="1" i="1" dirty="0"/>
              <a:t>vlastní iniciativy</a:t>
            </a:r>
            <a:r>
              <a:rPr lang="cs-CZ" sz="2400" dirty="0"/>
              <a:t> a který má </a:t>
            </a:r>
            <a:r>
              <a:rPr lang="cs-CZ" sz="2400" b="1" i="1" dirty="0">
                <a:solidFill>
                  <a:srgbClr val="0000DC"/>
                </a:solidFill>
              </a:rPr>
              <a:t>pravomoc vyšetřovat, doporučovat opatření k nápravě a vydávat zprávy </a:t>
            </a:r>
            <a:r>
              <a:rPr lang="cs-CZ" sz="2400" dirty="0" smtClean="0"/>
              <a:t>(o </a:t>
            </a:r>
            <a:r>
              <a:rPr lang="cs-CZ" sz="2400" dirty="0"/>
              <a:t>své činnosti, učiněných doporučeních </a:t>
            </a:r>
            <a:r>
              <a:rPr lang="cs-CZ" sz="2400" dirty="0" smtClean="0"/>
              <a:t>apod.)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2022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dobré/řádné správy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87962"/>
            <a:ext cx="8066301" cy="4139998"/>
          </a:xfrm>
        </p:spPr>
        <p:txBody>
          <a:bodyPr>
            <a:normAutofit fontScale="85000" lnSpcReduction="10000"/>
          </a:bodyPr>
          <a:lstStyle/>
          <a:p>
            <a:pPr marL="72000" indent="0">
              <a:buNone/>
            </a:pPr>
            <a:r>
              <a:rPr lang="cs-CZ" dirty="0" smtClean="0"/>
              <a:t>= obecné představy, </a:t>
            </a:r>
            <a:r>
              <a:rPr lang="cs-CZ" b="1" dirty="0" smtClean="0"/>
              <a:t>jak by měl výkon veřejné správy vypadat</a:t>
            </a:r>
            <a:r>
              <a:rPr lang="cs-CZ" dirty="0" smtClean="0"/>
              <a:t>, aby byl vnímán jako kvalitní a jako služba veřejnosti</a:t>
            </a:r>
          </a:p>
          <a:p>
            <a:r>
              <a:rPr lang="cs-CZ" dirty="0" smtClean="0"/>
              <a:t>Veřejná správy by se je měla za tímto účelem snažit dodržovat, ač k tomu </a:t>
            </a:r>
            <a:r>
              <a:rPr lang="cs-CZ" b="1" dirty="0" smtClean="0"/>
              <a:t>nemusí být právně zavázána </a:t>
            </a:r>
            <a:r>
              <a:rPr lang="cs-CZ" i="1" dirty="0" smtClean="0"/>
              <a:t>(</a:t>
            </a:r>
            <a:r>
              <a:rPr lang="cs-CZ" i="1" dirty="0" smtClean="0">
                <a:solidFill>
                  <a:srgbClr val="0000DC"/>
                </a:solidFill>
              </a:rPr>
              <a:t>bývají ale vtaženy i do právních norem </a:t>
            </a:r>
            <a:r>
              <a:rPr lang="cs-CZ" i="1" dirty="0" smtClean="0"/>
              <a:t>– čl. 41 LZPEU, základní zásady činnosti správních orgánů v SŘ…)</a:t>
            </a:r>
          </a:p>
          <a:p>
            <a:r>
              <a:rPr lang="cs-CZ" dirty="0" smtClean="0"/>
              <a:t>Mají vliv i na efektivitu veřejné správy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503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3" y="1563532"/>
            <a:ext cx="8066301" cy="4139998"/>
          </a:xfrm>
        </p:spPr>
        <p:txBody>
          <a:bodyPr/>
          <a:lstStyle/>
          <a:p>
            <a:r>
              <a:rPr lang="cs-CZ" dirty="0" smtClean="0"/>
              <a:t>Dobrá správa</a:t>
            </a:r>
          </a:p>
          <a:p>
            <a:r>
              <a:rPr lang="cs-CZ" dirty="0" smtClean="0"/>
              <a:t>Řádná správa</a:t>
            </a:r>
          </a:p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Governance</a:t>
            </a:r>
            <a:endParaRPr lang="cs-CZ" dirty="0" smtClean="0"/>
          </a:p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Administrative</a:t>
            </a:r>
            <a:r>
              <a:rPr lang="cs-CZ" dirty="0" smtClean="0"/>
              <a:t> </a:t>
            </a:r>
            <a:r>
              <a:rPr lang="cs-CZ" dirty="0" err="1" smtClean="0"/>
              <a:t>Behaviour</a:t>
            </a:r>
            <a:endParaRPr lang="cs-CZ" dirty="0" smtClean="0"/>
          </a:p>
          <a:p>
            <a:pPr marL="72000" indent="0">
              <a:buNone/>
            </a:pPr>
            <a:r>
              <a:rPr lang="cs-CZ" dirty="0" smtClean="0"/>
              <a:t>vs.</a:t>
            </a:r>
          </a:p>
          <a:p>
            <a:r>
              <a:rPr lang="cs-CZ" dirty="0" err="1" smtClean="0"/>
              <a:t>Maladministration</a:t>
            </a:r>
            <a:endParaRPr lang="cs-CZ" dirty="0" smtClean="0"/>
          </a:p>
          <a:p>
            <a:r>
              <a:rPr lang="cs-CZ" dirty="0" smtClean="0"/>
              <a:t>Špatná správa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061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55504"/>
            <a:ext cx="8066301" cy="451576"/>
          </a:xfrm>
        </p:spPr>
        <p:txBody>
          <a:bodyPr/>
          <a:lstStyle/>
          <a:p>
            <a:r>
              <a:rPr lang="cs-CZ" dirty="0" smtClean="0"/>
              <a:t>Špatná správa – DZ k zákonu o českém ochránci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5" y="1497541"/>
            <a:ext cx="8493380" cy="4139998"/>
          </a:xfrm>
        </p:spPr>
        <p:txBody>
          <a:bodyPr/>
          <a:lstStyle/>
          <a:p>
            <a:r>
              <a:rPr lang="cs-CZ" dirty="0" smtClean="0"/>
              <a:t>Účel instituce spočívá mj. v </a:t>
            </a:r>
            <a:r>
              <a:rPr lang="cs-CZ" dirty="0"/>
              <a:t>ochraně před "</a:t>
            </a:r>
            <a:r>
              <a:rPr lang="cs-CZ" b="1" dirty="0">
                <a:solidFill>
                  <a:srgbClr val="0000DC"/>
                </a:solidFill>
              </a:rPr>
              <a:t>špatnou správou</a:t>
            </a:r>
            <a:r>
              <a:rPr lang="cs-CZ" dirty="0"/>
              <a:t>" (která je </a:t>
            </a:r>
            <a:r>
              <a:rPr lang="cs-CZ" b="1" dirty="0">
                <a:solidFill>
                  <a:srgbClr val="0000DC"/>
                </a:solidFill>
              </a:rPr>
              <a:t>opakem "dobré správy"), </a:t>
            </a:r>
            <a:r>
              <a:rPr lang="cs-CZ" dirty="0"/>
              <a:t>před </a:t>
            </a:r>
            <a:r>
              <a:rPr lang="cs-CZ" b="1" dirty="0"/>
              <a:t>byrokratickými, necitlivými či "nespravedlivými" postupy </a:t>
            </a:r>
            <a:r>
              <a:rPr lang="cs-CZ" dirty="0"/>
              <a:t>úředníků a veřejné správy vůbec.</a:t>
            </a:r>
            <a:r>
              <a:rPr lang="cs-CZ" b="1" dirty="0"/>
              <a:t> Přehlíživé nebo liknavé jednání, arogance, nezdvořilost, neodůvodněné průtahy, špatný výklad záměru zákonodárce </a:t>
            </a:r>
            <a:r>
              <a:rPr lang="cs-CZ" dirty="0"/>
              <a:t>atp.</a:t>
            </a:r>
          </a:p>
        </p:txBody>
      </p:sp>
    </p:spTree>
    <p:extLst>
      <p:ext uri="{BB962C8B-B14F-4D97-AF65-F5344CB8AC3E}">
        <p14:creationId xmlns:p14="http://schemas.microsoft.com/office/powerpoint/2010/main" val="61131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Úrovně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Evropská</a:t>
            </a:r>
          </a:p>
          <a:p>
            <a:pPr lvl="1"/>
            <a:r>
              <a:rPr lang="cs-CZ" dirty="0" smtClean="0"/>
              <a:t>RE – doporučení </a:t>
            </a:r>
            <a:r>
              <a:rPr lang="cs-CZ" dirty="0"/>
              <a:t>V</a:t>
            </a:r>
            <a:r>
              <a:rPr lang="cs-CZ" dirty="0" smtClean="0"/>
              <a:t>ýboru ministrů</a:t>
            </a:r>
          </a:p>
          <a:p>
            <a:pPr lvl="1"/>
            <a:r>
              <a:rPr lang="cs-CZ" dirty="0" smtClean="0"/>
              <a:t>EU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DC"/>
                </a:solidFill>
              </a:rPr>
              <a:t>Code </a:t>
            </a:r>
            <a:r>
              <a:rPr lang="cs-CZ" dirty="0" smtClean="0">
                <a:solidFill>
                  <a:srgbClr val="0000DC"/>
                </a:solidFill>
              </a:rPr>
              <a:t>o</a:t>
            </a:r>
            <a:r>
              <a:rPr lang="en-US" dirty="0" smtClean="0">
                <a:solidFill>
                  <a:srgbClr val="0000DC"/>
                </a:solidFill>
              </a:rPr>
              <a:t>f Good Administrative </a:t>
            </a:r>
            <a:r>
              <a:rPr lang="en-US" dirty="0" err="1" smtClean="0">
                <a:solidFill>
                  <a:srgbClr val="0000DC"/>
                </a:solidFill>
              </a:rPr>
              <a:t>Behaviour</a:t>
            </a:r>
            <a:r>
              <a:rPr lang="en-US" dirty="0" smtClean="0">
                <a:solidFill>
                  <a:srgbClr val="0000DC"/>
                </a:solidFill>
              </a:rPr>
              <a:t> </a:t>
            </a:r>
            <a:r>
              <a:rPr lang="cs-CZ" dirty="0" smtClean="0">
                <a:solidFill>
                  <a:srgbClr val="0000DC"/>
                </a:solidFill>
              </a:rPr>
              <a:t>f</a:t>
            </a:r>
            <a:r>
              <a:rPr lang="en-US" dirty="0" smtClean="0">
                <a:solidFill>
                  <a:srgbClr val="0000DC"/>
                </a:solidFill>
              </a:rPr>
              <a:t>or Staff </a:t>
            </a:r>
            <a:r>
              <a:rPr lang="cs-CZ" dirty="0" smtClean="0">
                <a:solidFill>
                  <a:srgbClr val="0000DC"/>
                </a:solidFill>
              </a:rPr>
              <a:t>o</a:t>
            </a:r>
            <a:r>
              <a:rPr lang="en-US" dirty="0" smtClean="0">
                <a:solidFill>
                  <a:srgbClr val="0000DC"/>
                </a:solidFill>
              </a:rPr>
              <a:t>f </a:t>
            </a:r>
            <a:r>
              <a:rPr lang="cs-CZ" dirty="0" smtClean="0">
                <a:solidFill>
                  <a:srgbClr val="0000DC"/>
                </a:solidFill>
              </a:rPr>
              <a:t>t</a:t>
            </a:r>
            <a:r>
              <a:rPr lang="en-US" dirty="0" smtClean="0">
                <a:solidFill>
                  <a:srgbClr val="0000DC"/>
                </a:solidFill>
              </a:rPr>
              <a:t>he</a:t>
            </a:r>
            <a:r>
              <a:rPr lang="cs-CZ" dirty="0" smtClean="0">
                <a:solidFill>
                  <a:srgbClr val="0000DC"/>
                </a:solidFill>
              </a:rPr>
              <a:t> </a:t>
            </a:r>
            <a:r>
              <a:rPr lang="en-US" dirty="0" smtClean="0">
                <a:solidFill>
                  <a:srgbClr val="0000DC"/>
                </a:solidFill>
              </a:rPr>
              <a:t>European Commission </a:t>
            </a:r>
            <a:r>
              <a:rPr lang="cs-CZ" dirty="0" smtClean="0">
                <a:solidFill>
                  <a:srgbClr val="0000DC"/>
                </a:solidFill>
              </a:rPr>
              <a:t>i</a:t>
            </a:r>
            <a:r>
              <a:rPr lang="en-US" dirty="0" smtClean="0">
                <a:solidFill>
                  <a:srgbClr val="0000DC"/>
                </a:solidFill>
              </a:rPr>
              <a:t>n Their Relations </a:t>
            </a:r>
            <a:r>
              <a:rPr lang="cs-CZ" dirty="0" smtClean="0">
                <a:solidFill>
                  <a:srgbClr val="0000DC"/>
                </a:solidFill>
              </a:rPr>
              <a:t>w</a:t>
            </a:r>
            <a:r>
              <a:rPr lang="en-US" dirty="0" err="1" smtClean="0">
                <a:solidFill>
                  <a:srgbClr val="0000DC"/>
                </a:solidFill>
              </a:rPr>
              <a:t>ith</a:t>
            </a:r>
            <a:r>
              <a:rPr lang="en-US" dirty="0" smtClean="0">
                <a:solidFill>
                  <a:srgbClr val="0000DC"/>
                </a:solidFill>
              </a:rPr>
              <a:t> </a:t>
            </a:r>
            <a:r>
              <a:rPr lang="cs-CZ" dirty="0" smtClean="0">
                <a:solidFill>
                  <a:srgbClr val="0000DC"/>
                </a:solidFill>
              </a:rPr>
              <a:t>t</a:t>
            </a:r>
            <a:r>
              <a:rPr lang="en-US" dirty="0" smtClean="0">
                <a:solidFill>
                  <a:srgbClr val="0000DC"/>
                </a:solidFill>
              </a:rPr>
              <a:t>he Public</a:t>
            </a:r>
            <a:endParaRPr lang="cs-CZ" dirty="0" smtClean="0">
              <a:solidFill>
                <a:srgbClr val="0000D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DC"/>
                </a:solidFill>
              </a:rPr>
              <a:t>Evropský veřejný ochránce práv </a:t>
            </a:r>
            <a:r>
              <a:rPr lang="cs-CZ" dirty="0" smtClean="0"/>
              <a:t>– Kodex řádné správní praxe + Zásady veřejné služby pro úředníky EU </a:t>
            </a:r>
            <a:r>
              <a:rPr lang="cs-CZ" i="1" dirty="0" smtClean="0"/>
              <a:t>(sloučeno v jednu publikaci)</a:t>
            </a:r>
          </a:p>
          <a:p>
            <a:pPr marL="709200" indent="-457200"/>
            <a:r>
              <a:rPr lang="cs-CZ" dirty="0" smtClean="0"/>
              <a:t>Národní</a:t>
            </a:r>
          </a:p>
          <a:p>
            <a:pPr marL="961200" lvl="1" indent="-457200"/>
            <a:r>
              <a:rPr lang="cs-CZ" dirty="0" smtClean="0"/>
              <a:t>Ústavní principy</a:t>
            </a:r>
          </a:p>
          <a:p>
            <a:pPr marL="961200" lvl="1" indent="-457200"/>
            <a:r>
              <a:rPr lang="cs-CZ" dirty="0" smtClean="0"/>
              <a:t>Desatero principů dobré správy veřejného ochránce práv</a:t>
            </a:r>
          </a:p>
          <a:p>
            <a:pPr marL="961200" lvl="1" indent="-457200"/>
            <a:r>
              <a:rPr lang="cs-CZ" dirty="0" smtClean="0"/>
              <a:t>Základní zásady činnosti správních orgánů v SŘ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12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03008"/>
            <a:ext cx="8066301" cy="451576"/>
          </a:xfrm>
        </p:spPr>
        <p:txBody>
          <a:bodyPr/>
          <a:lstStyle/>
          <a:p>
            <a:r>
              <a:rPr lang="cs-CZ" dirty="0" smtClean="0"/>
              <a:t>Čl. 228 SFEU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072896"/>
            <a:ext cx="8225954" cy="493776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Evropský veřejný ochránce práv </a:t>
            </a:r>
            <a:r>
              <a:rPr lang="cs-CZ" b="1" dirty="0">
                <a:solidFill>
                  <a:srgbClr val="0000DC"/>
                </a:solidFill>
              </a:rPr>
              <a:t>volený Evropským parlamentem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je oprávněn </a:t>
            </a:r>
            <a:r>
              <a:rPr lang="cs-CZ" b="1" dirty="0" smtClean="0">
                <a:solidFill>
                  <a:srgbClr val="0000DC"/>
                </a:solidFill>
              </a:rPr>
              <a:t>přijímat stížnosti </a:t>
            </a:r>
            <a:r>
              <a:rPr lang="cs-CZ" dirty="0"/>
              <a:t>od kteréhokoli občana Unie nebo od kterékoli fyzické osoby s bydlištěm </a:t>
            </a:r>
            <a:r>
              <a:rPr lang="cs-CZ" dirty="0" smtClean="0"/>
              <a:t>nebo právnické </a:t>
            </a:r>
            <a:r>
              <a:rPr lang="cs-CZ" dirty="0"/>
              <a:t>osoby se statutárním sídlem v členském státě, které se týkají případů </a:t>
            </a:r>
            <a:r>
              <a:rPr lang="cs-CZ" b="1" dirty="0" smtClean="0">
                <a:solidFill>
                  <a:srgbClr val="0000DC"/>
                </a:solidFill>
              </a:rPr>
              <a:t>nesprávného úředního </a:t>
            </a:r>
            <a:r>
              <a:rPr lang="cs-CZ" b="1" dirty="0">
                <a:solidFill>
                  <a:srgbClr val="0000DC"/>
                </a:solidFill>
              </a:rPr>
              <a:t>postupu </a:t>
            </a:r>
            <a:r>
              <a:rPr lang="cs-CZ" dirty="0"/>
              <a:t>orgánů, institucí </a:t>
            </a:r>
            <a:r>
              <a:rPr lang="cs-CZ" dirty="0" smtClean="0"/>
              <a:t>nebo </a:t>
            </a:r>
            <a:r>
              <a:rPr lang="cs-CZ" dirty="0"/>
              <a:t>jiných subjektů Unie, </a:t>
            </a:r>
            <a:r>
              <a:rPr lang="cs-CZ" i="1" dirty="0"/>
              <a:t>s výjimkou Soudního </a:t>
            </a:r>
            <a:r>
              <a:rPr lang="cs-CZ" i="1" dirty="0" smtClean="0"/>
              <a:t>dvora Evropské </a:t>
            </a:r>
            <a:r>
              <a:rPr lang="cs-CZ" i="1" dirty="0"/>
              <a:t>unie při výkonu jeho soudních pravomocí</a:t>
            </a:r>
            <a:r>
              <a:rPr lang="cs-CZ" dirty="0"/>
              <a:t>. Stížnosti </a:t>
            </a:r>
            <a:r>
              <a:rPr lang="cs-CZ" b="1" dirty="0">
                <a:solidFill>
                  <a:srgbClr val="0000DC"/>
                </a:solidFill>
              </a:rPr>
              <a:t>přezkoumává a podává o </a:t>
            </a:r>
            <a:r>
              <a:rPr lang="cs-CZ" b="1" dirty="0" smtClean="0">
                <a:solidFill>
                  <a:srgbClr val="0000DC"/>
                </a:solidFill>
              </a:rPr>
              <a:t>nich zprávu</a:t>
            </a:r>
            <a:r>
              <a:rPr lang="cs-CZ" dirty="0" smtClean="0"/>
              <a:t>.</a:t>
            </a:r>
          </a:p>
          <a:p>
            <a:r>
              <a:rPr lang="cs-CZ" dirty="0"/>
              <a:t>V souladu se svými povinnostmi provádí veřejný ochránce práv šetření, která považuje </a:t>
            </a:r>
            <a:r>
              <a:rPr lang="cs-CZ" dirty="0" smtClean="0"/>
              <a:t>za </a:t>
            </a:r>
            <a:r>
              <a:rPr lang="pl-PL" dirty="0" smtClean="0"/>
              <a:t>opodstatněná</a:t>
            </a:r>
            <a:r>
              <a:rPr lang="pl-PL" dirty="0"/>
              <a:t>, a to </a:t>
            </a:r>
            <a:r>
              <a:rPr lang="pl-PL" b="1" dirty="0">
                <a:solidFill>
                  <a:srgbClr val="0000DC"/>
                </a:solidFill>
              </a:rPr>
              <a:t>z vlastního podnětu nebo na základě </a:t>
            </a:r>
            <a:r>
              <a:rPr lang="pl-PL" b="1" dirty="0" smtClean="0">
                <a:solidFill>
                  <a:srgbClr val="0000DC"/>
                </a:solidFill>
              </a:rPr>
              <a:t>stížností.</a:t>
            </a:r>
            <a:endParaRPr lang="cs-CZ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6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398267"/>
            <a:ext cx="8066301" cy="451576"/>
          </a:xfrm>
        </p:spPr>
        <p:txBody>
          <a:bodyPr/>
          <a:lstStyle/>
          <a:p>
            <a:r>
              <a:rPr lang="cs-CZ" dirty="0" smtClean="0"/>
              <a:t>Právní úprava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024467"/>
            <a:ext cx="8066301" cy="4684183"/>
          </a:xfrm>
        </p:spPr>
        <p:txBody>
          <a:bodyPr/>
          <a:lstStyle/>
          <a:p>
            <a:r>
              <a:rPr lang="cs-CZ" dirty="0" smtClean="0"/>
              <a:t>Čl. </a:t>
            </a:r>
            <a:r>
              <a:rPr lang="cs-CZ" dirty="0" smtClean="0">
                <a:solidFill>
                  <a:srgbClr val="0000DC"/>
                </a:solidFill>
              </a:rPr>
              <a:t>228 SFEU </a:t>
            </a:r>
            <a:r>
              <a:rPr lang="cs-CZ" dirty="0" smtClean="0"/>
              <a:t>(původně čl. 195 Smlouvy o ES)</a:t>
            </a:r>
          </a:p>
          <a:p>
            <a:pPr>
              <a:lnSpc>
                <a:spcPct val="100000"/>
              </a:lnSpc>
            </a:pPr>
            <a:r>
              <a:rPr lang="cs-CZ" dirty="0" smtClean="0">
                <a:solidFill>
                  <a:srgbClr val="0000DC"/>
                </a:solidFill>
              </a:rPr>
              <a:t>Statut</a:t>
            </a:r>
            <a:r>
              <a:rPr lang="cs-CZ" dirty="0" smtClean="0"/>
              <a:t> Evropského veřejného ochránce práv</a:t>
            </a:r>
            <a:br>
              <a:rPr lang="cs-CZ" dirty="0" smtClean="0"/>
            </a:br>
            <a:r>
              <a:rPr lang="cs-CZ" sz="2000" i="1" dirty="0" smtClean="0"/>
              <a:t>(rozhodnutí Evropského parlamentu </a:t>
            </a:r>
            <a:r>
              <a:rPr lang="cs-CZ" sz="2000" i="1" dirty="0"/>
              <a:t>o pravidlech a obecných podmínkách pro výkon </a:t>
            </a:r>
            <a:r>
              <a:rPr lang="cs-CZ" sz="2000" i="1" dirty="0" smtClean="0"/>
              <a:t>funkce veřejného </a:t>
            </a:r>
            <a:r>
              <a:rPr lang="cs-CZ" sz="2000" i="1" dirty="0"/>
              <a:t>ochránce </a:t>
            </a:r>
            <a:r>
              <a:rPr lang="cs-CZ" sz="2000" i="1" dirty="0" smtClean="0"/>
              <a:t>práv ze dne 9. 3. 1994)</a:t>
            </a:r>
          </a:p>
          <a:p>
            <a:r>
              <a:rPr lang="cs-CZ" dirty="0" smtClean="0">
                <a:solidFill>
                  <a:srgbClr val="0000DC"/>
                </a:solidFill>
              </a:rPr>
              <a:t>Prováděcí rozhodnutí </a:t>
            </a:r>
            <a:r>
              <a:rPr lang="cs-CZ" dirty="0" smtClean="0"/>
              <a:t>ochránce </a:t>
            </a:r>
          </a:p>
          <a:p>
            <a:pPr lvl="1"/>
            <a:r>
              <a:rPr lang="cs-CZ" dirty="0" smtClean="0"/>
              <a:t>Doplňující prováděcí rozhodnutí </a:t>
            </a:r>
            <a:r>
              <a:rPr lang="cs-CZ" i="1" dirty="0" smtClean="0"/>
              <a:t>(např</a:t>
            </a:r>
            <a:r>
              <a:rPr lang="cs-CZ" i="1" dirty="0"/>
              <a:t>. </a:t>
            </a:r>
            <a:r>
              <a:rPr lang="cs-CZ" i="1" dirty="0" smtClean="0"/>
              <a:t>rozhodnutí </a:t>
            </a:r>
            <a:r>
              <a:rPr lang="cs-CZ" i="1" dirty="0"/>
              <a:t>evropského veřejného ochránce práv týkající se žádostí o </a:t>
            </a:r>
            <a:r>
              <a:rPr lang="cs-CZ" i="1" dirty="0" smtClean="0"/>
              <a:t>přezkum</a:t>
            </a:r>
            <a:r>
              <a:rPr lang="cs-CZ" i="1" dirty="0"/>
              <a:t>, </a:t>
            </a:r>
            <a:r>
              <a:rPr lang="cs-CZ" i="1" dirty="0" smtClean="0"/>
              <a:t>rozhodnutí</a:t>
            </a:r>
            <a:r>
              <a:rPr lang="cs-CZ" i="1" dirty="0"/>
              <a:t>, kterým se vydávají pokyny pro postup v případě nepatřičné komunikace a stížností, které představují zneužití </a:t>
            </a:r>
            <a:r>
              <a:rPr lang="cs-CZ" i="1" dirty="0" smtClean="0"/>
              <a:t>procesu)</a:t>
            </a:r>
          </a:p>
          <a:p>
            <a:r>
              <a:rPr lang="cs-CZ" dirty="0" smtClean="0">
                <a:solidFill>
                  <a:srgbClr val="0000DC"/>
                </a:solidFill>
              </a:rPr>
              <a:t>Pravidla chování</a:t>
            </a:r>
            <a:r>
              <a:rPr lang="cs-CZ" dirty="0" smtClean="0"/>
              <a:t> ochránkyně</a:t>
            </a:r>
          </a:p>
          <a:p>
            <a:r>
              <a:rPr lang="cs-CZ" dirty="0" smtClean="0"/>
              <a:t>Čl. </a:t>
            </a:r>
            <a:r>
              <a:rPr lang="cs-CZ" dirty="0" smtClean="0">
                <a:solidFill>
                  <a:srgbClr val="0000DC"/>
                </a:solidFill>
              </a:rPr>
              <a:t>43 LZPEU</a:t>
            </a:r>
            <a:endParaRPr lang="cs-CZ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6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</a:t>
            </a:r>
            <a:r>
              <a:rPr lang="cs-CZ" dirty="0">
                <a:solidFill>
                  <a:srgbClr val="0000DC"/>
                </a:solidFill>
              </a:rPr>
              <a:t>43 </a:t>
            </a:r>
            <a:r>
              <a:rPr lang="cs-CZ" dirty="0" smtClean="0">
                <a:solidFill>
                  <a:srgbClr val="0000DC"/>
                </a:solidFill>
              </a:rPr>
              <a:t>LZPEU – Evropský veřejný ochránce práv</a:t>
            </a:r>
            <a:r>
              <a:rPr lang="cs-CZ" dirty="0">
                <a:solidFill>
                  <a:srgbClr val="0000DC"/>
                </a:solidFill>
              </a:rPr>
              <a:t/>
            </a:r>
            <a:br>
              <a:rPr lang="cs-CZ" dirty="0">
                <a:solidFill>
                  <a:srgbClr val="0000DC"/>
                </a:solidFill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3" y="1852868"/>
            <a:ext cx="8066301" cy="413999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cs-CZ" dirty="0"/>
              <a:t>Každý </a:t>
            </a:r>
            <a:r>
              <a:rPr lang="cs-CZ" dirty="0">
                <a:solidFill>
                  <a:srgbClr val="0000DC"/>
                </a:solidFill>
              </a:rPr>
              <a:t>občan Unie </a:t>
            </a:r>
            <a:r>
              <a:rPr lang="cs-CZ" dirty="0"/>
              <a:t>a každá </a:t>
            </a:r>
            <a:r>
              <a:rPr lang="cs-CZ" dirty="0">
                <a:solidFill>
                  <a:srgbClr val="0000DC"/>
                </a:solidFill>
              </a:rPr>
              <a:t>fyzická osoba s bydlištěm</a:t>
            </a:r>
            <a:r>
              <a:rPr lang="cs-CZ" dirty="0"/>
              <a:t> nebo </a:t>
            </a:r>
            <a:r>
              <a:rPr lang="cs-CZ" dirty="0">
                <a:solidFill>
                  <a:srgbClr val="0000DC"/>
                </a:solidFill>
              </a:rPr>
              <a:t>právnická osoba se sídlem </a:t>
            </a:r>
            <a:r>
              <a:rPr lang="cs-CZ" dirty="0"/>
              <a:t>v členském státě má právo obracet se na evropského veřejného ochránce práv v případě </a:t>
            </a:r>
            <a:r>
              <a:rPr lang="cs-CZ" dirty="0">
                <a:solidFill>
                  <a:srgbClr val="0000DC"/>
                </a:solidFill>
              </a:rPr>
              <a:t>nesprávného úředního postupu orgánů, institucí nebo jiných subjektů Unie</a:t>
            </a:r>
            <a:r>
              <a:rPr lang="cs-CZ" dirty="0"/>
              <a:t>, </a:t>
            </a:r>
            <a:r>
              <a:rPr lang="cs-CZ" i="1" dirty="0"/>
              <a:t>s výjimkou Soudního dvora Evropské unie při výkonu jeho soudních pravomocí.</a:t>
            </a:r>
          </a:p>
        </p:txBody>
      </p:sp>
    </p:spTree>
    <p:extLst>
      <p:ext uri="{BB962C8B-B14F-4D97-AF65-F5344CB8AC3E}">
        <p14:creationId xmlns:p14="http://schemas.microsoft.com/office/powerpoint/2010/main" val="237248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11808"/>
            <a:ext cx="8238146" cy="454761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0000DC"/>
                </a:solidFill>
              </a:rPr>
              <a:t>Předchůdce</a:t>
            </a:r>
            <a:r>
              <a:rPr lang="cs-CZ" dirty="0" smtClean="0"/>
              <a:t>: </a:t>
            </a:r>
            <a:r>
              <a:rPr lang="cs-CZ" dirty="0"/>
              <a:t>Marie-Claude </a:t>
            </a:r>
            <a:r>
              <a:rPr lang="cs-CZ" dirty="0" err="1" smtClean="0"/>
              <a:t>Vayssade</a:t>
            </a:r>
            <a:r>
              <a:rPr lang="cs-CZ" dirty="0" smtClean="0"/>
              <a:t> </a:t>
            </a:r>
            <a:r>
              <a:rPr lang="cs-CZ" i="1" dirty="0" smtClean="0"/>
              <a:t>(pro únosy dětí v rámci manželství osob nestejné národnosti, působila jako mediátor)</a:t>
            </a:r>
          </a:p>
          <a:p>
            <a:r>
              <a:rPr lang="cs-CZ" dirty="0" smtClean="0"/>
              <a:t>Založen Maastrichtskou smlouvou 1992 </a:t>
            </a:r>
            <a:r>
              <a:rPr lang="cs-CZ" i="1" dirty="0" smtClean="0"/>
              <a:t>(obavy, že by konkuroval peticím podávaným Parlamentu)</a:t>
            </a:r>
          </a:p>
          <a:p>
            <a:r>
              <a:rPr lang="cs-CZ" dirty="0" smtClean="0"/>
              <a:t>1995: do funkce zvolen </a:t>
            </a:r>
            <a:r>
              <a:rPr lang="cs-CZ" dirty="0" err="1">
                <a:solidFill>
                  <a:srgbClr val="0000DC"/>
                </a:solidFill>
              </a:rPr>
              <a:t>Jacob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 err="1" smtClean="0">
                <a:solidFill>
                  <a:srgbClr val="0000DC"/>
                </a:solidFill>
              </a:rPr>
              <a:t>Söderman</a:t>
            </a:r>
            <a:endParaRPr lang="cs-CZ" dirty="0" smtClean="0">
              <a:solidFill>
                <a:srgbClr val="0000DC"/>
              </a:solidFill>
            </a:endParaRPr>
          </a:p>
          <a:p>
            <a:r>
              <a:rPr lang="cs-CZ" dirty="0" smtClean="0"/>
              <a:t>2003: funkci přebírá </a:t>
            </a:r>
            <a:r>
              <a:rPr lang="cs-CZ" dirty="0">
                <a:solidFill>
                  <a:srgbClr val="0000DC"/>
                </a:solidFill>
              </a:rPr>
              <a:t>P. </a:t>
            </a:r>
            <a:r>
              <a:rPr lang="cs-CZ" dirty="0" err="1">
                <a:solidFill>
                  <a:srgbClr val="0000DC"/>
                </a:solidFill>
              </a:rPr>
              <a:t>Nikiforos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 err="1" smtClean="0">
                <a:solidFill>
                  <a:srgbClr val="0000DC"/>
                </a:solidFill>
              </a:rPr>
              <a:t>Diamandouros</a:t>
            </a:r>
            <a:endParaRPr lang="cs-CZ" dirty="0" smtClean="0">
              <a:solidFill>
                <a:srgbClr val="0000DC"/>
              </a:solidFill>
            </a:endParaRPr>
          </a:p>
          <a:p>
            <a:r>
              <a:rPr lang="cs-CZ" dirty="0" smtClean="0"/>
              <a:t>2013: ochránkyní se stává </a:t>
            </a:r>
            <a:r>
              <a:rPr lang="cs-CZ" dirty="0">
                <a:solidFill>
                  <a:srgbClr val="0000DC"/>
                </a:solidFill>
              </a:rPr>
              <a:t>Emily </a:t>
            </a:r>
            <a:r>
              <a:rPr lang="cs-CZ" dirty="0" err="1" smtClean="0">
                <a:solidFill>
                  <a:srgbClr val="0000DC"/>
                </a:solidFill>
              </a:rPr>
              <a:t>O‘Reilly</a:t>
            </a:r>
            <a:r>
              <a:rPr lang="cs-CZ" dirty="0" smtClean="0">
                <a:solidFill>
                  <a:srgbClr val="0000DC"/>
                </a:solidFill>
              </a:rPr>
              <a:t> </a:t>
            </a:r>
            <a:r>
              <a:rPr lang="cs-CZ" smtClean="0">
                <a:solidFill>
                  <a:srgbClr val="0000DC"/>
                </a:solidFill>
              </a:rPr>
              <a:t/>
            </a:r>
            <a:br>
              <a:rPr lang="cs-CZ" smtClean="0">
                <a:solidFill>
                  <a:srgbClr val="0000DC"/>
                </a:solidFill>
              </a:rPr>
            </a:b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73793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Emily </a:t>
            </a:r>
            <a:r>
              <a:rPr lang="cs-CZ" dirty="0" err="1">
                <a:solidFill>
                  <a:srgbClr val="0000DC"/>
                </a:solidFill>
              </a:rPr>
              <a:t>O‘Reilly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138" y="1482725"/>
            <a:ext cx="5557512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8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funkci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Je </a:t>
            </a:r>
            <a:r>
              <a:rPr lang="cs-CZ" dirty="0"/>
              <a:t>vybírán z osob, které jsou </a:t>
            </a:r>
            <a:r>
              <a:rPr lang="cs-CZ" b="1" dirty="0">
                <a:solidFill>
                  <a:srgbClr val="0000DC"/>
                </a:solidFill>
              </a:rPr>
              <a:t>občany Evropské unie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mají </a:t>
            </a:r>
            <a:r>
              <a:rPr lang="cs-CZ" b="1" dirty="0" smtClean="0"/>
              <a:t>plná občanská </a:t>
            </a:r>
            <a:r>
              <a:rPr lang="cs-CZ" b="1" dirty="0"/>
              <a:t>a politická práva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poskytují </a:t>
            </a:r>
            <a:r>
              <a:rPr lang="cs-CZ" dirty="0"/>
              <a:t>veškeré </a:t>
            </a:r>
            <a:r>
              <a:rPr lang="cs-CZ" b="1" dirty="0"/>
              <a:t>záruky nezávislosti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splňují </a:t>
            </a:r>
            <a:r>
              <a:rPr lang="cs-CZ" dirty="0" smtClean="0">
                <a:solidFill>
                  <a:srgbClr val="0000DC"/>
                </a:solidFill>
              </a:rPr>
              <a:t>podmínky požadované </a:t>
            </a:r>
            <a:r>
              <a:rPr lang="cs-CZ" dirty="0">
                <a:solidFill>
                  <a:srgbClr val="0000DC"/>
                </a:solidFill>
              </a:rPr>
              <a:t>pro výkon nejvyšších soudních funkcí ve své zemi</a:t>
            </a:r>
            <a:r>
              <a:rPr lang="cs-CZ" dirty="0"/>
              <a:t> nebo mají obecně </a:t>
            </a:r>
            <a:r>
              <a:rPr lang="cs-CZ" dirty="0" smtClean="0">
                <a:solidFill>
                  <a:srgbClr val="0000DC"/>
                </a:solidFill>
              </a:rPr>
              <a:t>uznávané zkušenosti </a:t>
            </a:r>
            <a:r>
              <a:rPr lang="cs-CZ" dirty="0">
                <a:solidFill>
                  <a:srgbClr val="0000DC"/>
                </a:solidFill>
              </a:rPr>
              <a:t>a způsobilost </a:t>
            </a:r>
            <a:r>
              <a:rPr lang="cs-CZ" dirty="0"/>
              <a:t>pro výkon funkce veřejného ochránce práv.</a:t>
            </a:r>
          </a:p>
        </p:txBody>
      </p:sp>
    </p:spTree>
    <p:extLst>
      <p:ext uri="{BB962C8B-B14F-4D97-AF65-F5344CB8AC3E}">
        <p14:creationId xmlns:p14="http://schemas.microsoft.com/office/powerpoint/2010/main" val="38571304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531</TotalTime>
  <Words>1984</Words>
  <Application>Microsoft Office PowerPoint</Application>
  <PresentationFormat>Vlastní</PresentationFormat>
  <Paragraphs>223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Prezentace_MU_CZ</vt:lpstr>
      <vt:lpstr>MV858K Evropské správní právo  </vt:lpstr>
      <vt:lpstr>Téma přednášky</vt:lpstr>
      <vt:lpstr>„Ombudsman“</vt:lpstr>
      <vt:lpstr>Čl. 228 SFEU</vt:lpstr>
      <vt:lpstr>Právní úprava</vt:lpstr>
      <vt:lpstr>Čl. 43 LZPEU – Evropský veřejný ochránce práv </vt:lpstr>
      <vt:lpstr>Historie</vt:lpstr>
      <vt:lpstr>Emily O‘Reilly</vt:lpstr>
      <vt:lpstr>Požadavky na funkci</vt:lpstr>
      <vt:lpstr>Sídlo</vt:lpstr>
      <vt:lpstr>Vztah k Evropskému parlamentu</vt:lpstr>
      <vt:lpstr>Vztah k Soudnímu dvoru</vt:lpstr>
      <vt:lpstr>Organizační schéma úřadu</vt:lpstr>
      <vt:lpstr>Výkon funkce - skončení</vt:lpstr>
      <vt:lpstr>Výkon funkce</vt:lpstr>
      <vt:lpstr>Zahájení šetření</vt:lpstr>
      <vt:lpstr>Schéma postupu při vyřizování stížnosti I</vt:lpstr>
      <vt:lpstr>Průběh šetření</vt:lpstr>
      <vt:lpstr>Schéma postupu při vyřizování stížnosti II - šetření</vt:lpstr>
      <vt:lpstr>Obrana proti činnosti Evropského veřejného ochránce práv – žádost o přezkum</vt:lpstr>
      <vt:lpstr>Obrana proti činnosti Evropského veřejného ochránce práv - soudní</vt:lpstr>
      <vt:lpstr>Associazione delle Cantine Sociali Venete vs. European Ombudsman and European Parliament</vt:lpstr>
      <vt:lpstr>Devrajan Srinivasan vs. European Ombudsman</vt:lpstr>
      <vt:lpstr>Frank Lamberts vs. European Ombudsman</vt:lpstr>
      <vt:lpstr>M. vs. Médiateur européen</vt:lpstr>
      <vt:lpstr>Claire Staelen vs. Evropský veřejný ochránce práv - Tribunál</vt:lpstr>
      <vt:lpstr>Čl. 41 LZPEU – Právo na řádnou správu I</vt:lpstr>
      <vt:lpstr>Čl. 41 LZPEU – Právo na řádnou správu II</vt:lpstr>
      <vt:lpstr>Claire Staelen vs. Evropský veřejný ochránce práv – Soudní dvůr</vt:lpstr>
      <vt:lpstr>Principy dobré/řádné správy</vt:lpstr>
      <vt:lpstr>Pojmy</vt:lpstr>
      <vt:lpstr>Špatná správa – DZ k zákonu o českém ochránci</vt:lpstr>
      <vt:lpstr>Úrovně</vt:lpstr>
    </vt:vector>
  </TitlesOfParts>
  <Company>PrF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Potesil</dc:creator>
  <cp:lastModifiedBy>Richterová Anna</cp:lastModifiedBy>
  <cp:revision>59</cp:revision>
  <cp:lastPrinted>1601-01-01T00:00:00Z</cp:lastPrinted>
  <dcterms:created xsi:type="dcterms:W3CDTF">2019-02-27T15:02:38Z</dcterms:created>
  <dcterms:modified xsi:type="dcterms:W3CDTF">2021-10-22T12:42:20Z</dcterms:modified>
</cp:coreProperties>
</file>