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256" r:id="rId5"/>
    <p:sldId id="259" r:id="rId6"/>
    <p:sldId id="269" r:id="rId7"/>
    <p:sldId id="258" r:id="rId8"/>
    <p:sldId id="261" r:id="rId9"/>
    <p:sldId id="285" r:id="rId10"/>
    <p:sldId id="286" r:id="rId11"/>
    <p:sldId id="287" r:id="rId12"/>
    <p:sldId id="277" r:id="rId13"/>
    <p:sldId id="278" r:id="rId14"/>
    <p:sldId id="279" r:id="rId15"/>
    <p:sldId id="280" r:id="rId16"/>
    <p:sldId id="281" r:id="rId17"/>
    <p:sldId id="282" r:id="rId18"/>
    <p:sldId id="283" r:id="rId19"/>
    <p:sldId id="284" r:id="rId2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90D494-3F13-7A4B-8350-4E458017D816}" v="1" dt="2020-10-23T16:26:12.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0" autoAdjust="0"/>
    <p:restoredTop sz="92492" autoAdjust="0"/>
  </p:normalViewPr>
  <p:slideViewPr>
    <p:cSldViewPr>
      <p:cViewPr varScale="1">
        <p:scale>
          <a:sx n="106" d="100"/>
          <a:sy n="106" d="100"/>
        </p:scale>
        <p:origin x="1544" y="184"/>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89B4555-067F-4FFA-93D3-F2BB6D383C20}"/>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18E035F6-CEA2-48B6-850D-8F0B45DA709B}"/>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4100" name="Rectangle 4">
            <a:extLst>
              <a:ext uri="{FF2B5EF4-FFF2-40B4-BE49-F238E27FC236}">
                <a16:creationId xmlns:a16="http://schemas.microsoft.com/office/drawing/2014/main" id="{894D1B30-26F9-4D61-993A-FCEE168112A3}"/>
              </a:ext>
            </a:extLst>
          </p:cNvPr>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1" name="Rectangle 5">
            <a:extLst>
              <a:ext uri="{FF2B5EF4-FFF2-40B4-BE49-F238E27FC236}">
                <a16:creationId xmlns:a16="http://schemas.microsoft.com/office/drawing/2014/main" id="{91E98CAE-D5D0-46EB-844B-48D403C6D126}"/>
              </a:ext>
            </a:extLst>
          </p:cNvPr>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B36CD10-A192-4DD7-B3AC-8C6E8A092122}" type="slidenum">
              <a:rPr lang="en-US" altLang="cs-CZ"/>
              <a:pPr>
                <a:defRPr/>
              </a:pPr>
              <a:t>‹#›</a:t>
            </a:fld>
            <a:endParaRPr lang="en-US" altLang="cs-CZ"/>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D76AFF8-8A54-4EE0-B160-448275450D0A}"/>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a:extLst>
              <a:ext uri="{FF2B5EF4-FFF2-40B4-BE49-F238E27FC236}">
                <a16:creationId xmlns:a16="http://schemas.microsoft.com/office/drawing/2014/main" id="{29C8BECC-22C7-4118-814B-B3CF635FB86A}"/>
              </a:ext>
            </a:extLst>
          </p:cNvPr>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00E291F7-7A3B-4A12-AB87-96CD7A6B037F}"/>
              </a:ext>
            </a:extLst>
          </p:cNvPr>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25D4C4E-3580-4986-9D98-BBEFC8CDE8DD}"/>
              </a:ext>
            </a:extLst>
          </p:cNvPr>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Klepnutím lze upravit styly předlohy textu.</a:t>
            </a:r>
          </a:p>
          <a:p>
            <a:pPr lvl="1"/>
            <a:r>
              <a:rPr lang="en-US" noProof="0"/>
              <a:t>Druhá úroveň</a:t>
            </a:r>
          </a:p>
          <a:p>
            <a:pPr lvl="2"/>
            <a:r>
              <a:rPr lang="en-US" noProof="0"/>
              <a:t>Třetí úroveň</a:t>
            </a:r>
          </a:p>
          <a:p>
            <a:pPr lvl="3"/>
            <a:r>
              <a:rPr lang="en-US" noProof="0"/>
              <a:t>Čtvrtá úroveň</a:t>
            </a:r>
          </a:p>
          <a:p>
            <a:pPr lvl="4"/>
            <a:r>
              <a:rPr lang="en-US" noProof="0"/>
              <a:t>Pátá úroveň</a:t>
            </a:r>
          </a:p>
        </p:txBody>
      </p:sp>
      <p:sp>
        <p:nvSpPr>
          <p:cNvPr id="5126" name="Rectangle 6">
            <a:extLst>
              <a:ext uri="{FF2B5EF4-FFF2-40B4-BE49-F238E27FC236}">
                <a16:creationId xmlns:a16="http://schemas.microsoft.com/office/drawing/2014/main" id="{6D5C74EF-4F69-4776-9079-822AF0C9C5FE}"/>
              </a:ext>
            </a:extLst>
          </p:cNvPr>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a:extLst>
              <a:ext uri="{FF2B5EF4-FFF2-40B4-BE49-F238E27FC236}">
                <a16:creationId xmlns:a16="http://schemas.microsoft.com/office/drawing/2014/main" id="{D19C5775-1E2A-46E3-8B8B-FDD76CB02EBA}"/>
              </a:ext>
            </a:extLst>
          </p:cNvPr>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3A1AAFD-153F-4737-B381-D1F248AFCAF3}" type="slidenum">
              <a:rPr lang="en-US" altLang="cs-CZ"/>
              <a:pPr>
                <a:defRPr/>
              </a:pPr>
              <a:t>‹#›</a:t>
            </a:fld>
            <a:endParaRPr lang="en-US"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5F5F3B30-729C-4749-9D9B-5714D2A8A95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E6C0989-40CA-42FF-B6FE-F24A3A027CB2}" type="slidenum">
              <a:rPr lang="en-US" altLang="cs-CZ" smtClean="0"/>
              <a:pPr>
                <a:spcBef>
                  <a:spcPct val="0"/>
                </a:spcBef>
              </a:pPr>
              <a:t>1</a:t>
            </a:fld>
            <a:endParaRPr lang="en-US" altLang="cs-CZ"/>
          </a:p>
        </p:txBody>
      </p:sp>
      <p:sp>
        <p:nvSpPr>
          <p:cNvPr id="5123" name="Rectangle 2">
            <a:extLst>
              <a:ext uri="{FF2B5EF4-FFF2-40B4-BE49-F238E27FC236}">
                <a16:creationId xmlns:a16="http://schemas.microsoft.com/office/drawing/2014/main" id="{96B8D45D-052A-45E6-BCA3-250E25662875}"/>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50CB4ECE-863B-4423-AD4C-E89E4B4F91A1}"/>
              </a:ext>
            </a:extLst>
          </p:cNvPr>
          <p:cNvSpPr>
            <a:spLocks noGrp="1" noChangeArrowheads="1"/>
          </p:cNvSpPr>
          <p:nvPr>
            <p:ph type="body" idx="1"/>
          </p:nvPr>
        </p:nvSpPr>
        <p:spPr>
          <a:noFill/>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ECEB015F-386F-4768-B738-93E5779D561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811213-97E8-48D6-85E1-66133D0C03C8}" type="slidenum">
              <a:rPr lang="en-US" altLang="cs-CZ" smtClean="0"/>
              <a:pPr>
                <a:spcBef>
                  <a:spcPct val="0"/>
                </a:spcBef>
              </a:pPr>
              <a:t>2</a:t>
            </a:fld>
            <a:endParaRPr lang="en-US" altLang="cs-CZ"/>
          </a:p>
        </p:txBody>
      </p:sp>
      <p:sp>
        <p:nvSpPr>
          <p:cNvPr id="9219" name="Rectangle 2">
            <a:extLst>
              <a:ext uri="{FF2B5EF4-FFF2-40B4-BE49-F238E27FC236}">
                <a16:creationId xmlns:a16="http://schemas.microsoft.com/office/drawing/2014/main" id="{67A06E01-FB4D-4A23-85E4-23D4014AACAF}"/>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58C7D70C-8F68-4265-9165-766614678DD6}"/>
              </a:ext>
            </a:extLst>
          </p:cNvPr>
          <p:cNvSpPr>
            <a:spLocks noGrp="1" noChangeArrowheads="1"/>
          </p:cNvSpPr>
          <p:nvPr>
            <p:ph type="body" idx="1"/>
          </p:nvPr>
        </p:nvSpPr>
        <p:spPr>
          <a:noFill/>
        </p:spPr>
        <p:txBody>
          <a:bodyPr/>
          <a:lstStyle/>
          <a:p>
            <a:pPr eaLnBrk="1" hangingPunct="1"/>
            <a:endParaRPr lang="en-US" altLang="cs-CZ"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pPr>
              <a:defRPr/>
            </a:pPr>
            <a:fld id="{13A1AAFD-153F-4737-B381-D1F248AFCAF3}" type="slidenum">
              <a:rPr lang="en-US" altLang="cs-CZ" smtClean="0"/>
              <a:pPr>
                <a:defRPr/>
              </a:pPr>
              <a:t>3</a:t>
            </a:fld>
            <a:endParaRPr lang="en-US" altLang="cs-CZ"/>
          </a:p>
        </p:txBody>
      </p:sp>
    </p:spTree>
    <p:extLst>
      <p:ext uri="{BB962C8B-B14F-4D97-AF65-F5344CB8AC3E}">
        <p14:creationId xmlns:p14="http://schemas.microsoft.com/office/powerpoint/2010/main" val="3313316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E5B584A7-DD43-47C3-AAF7-BE83ED763CC9}"/>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F7B78A6-A9F5-4018-A440-5B9935833270}" type="slidenum">
              <a:rPr lang="en-US" altLang="cs-CZ" smtClean="0"/>
              <a:pPr>
                <a:spcBef>
                  <a:spcPct val="0"/>
                </a:spcBef>
              </a:pPr>
              <a:t>4</a:t>
            </a:fld>
            <a:endParaRPr lang="en-US" altLang="cs-CZ"/>
          </a:p>
        </p:txBody>
      </p:sp>
      <p:sp>
        <p:nvSpPr>
          <p:cNvPr id="7171" name="Rectangle 2">
            <a:extLst>
              <a:ext uri="{FF2B5EF4-FFF2-40B4-BE49-F238E27FC236}">
                <a16:creationId xmlns:a16="http://schemas.microsoft.com/office/drawing/2014/main" id="{E08431BC-7F0A-42A0-9153-230950EDDBED}"/>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ADD17265-0B37-44E5-9627-895CFBF761BB}"/>
              </a:ext>
            </a:extLst>
          </p:cNvPr>
          <p:cNvSpPr>
            <a:spLocks noGrp="1" noChangeArrowheads="1"/>
          </p:cNvSpPr>
          <p:nvPr>
            <p:ph type="body" idx="1"/>
          </p:nvPr>
        </p:nvSpPr>
        <p:spPr>
          <a:noFill/>
        </p:spPr>
        <p:txBody>
          <a:bodyPr/>
          <a:lstStyle/>
          <a:p>
            <a:pPr eaLnBrk="1" hangingPunct="1"/>
            <a:endParaRPr lang="cs-CZ" altLang="cs-CZ"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FD321E39-91B5-4246-9B92-A5CAA3C2FBE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5590AA-752D-4905-B993-F42575837451}" type="slidenum">
              <a:rPr lang="en-US" altLang="cs-CZ" smtClean="0"/>
              <a:pPr>
                <a:spcBef>
                  <a:spcPct val="0"/>
                </a:spcBef>
              </a:pPr>
              <a:t>5</a:t>
            </a:fld>
            <a:endParaRPr lang="en-US" altLang="cs-CZ"/>
          </a:p>
        </p:txBody>
      </p:sp>
      <p:sp>
        <p:nvSpPr>
          <p:cNvPr id="13315" name="Rectangle 2">
            <a:extLst>
              <a:ext uri="{FF2B5EF4-FFF2-40B4-BE49-F238E27FC236}">
                <a16:creationId xmlns:a16="http://schemas.microsoft.com/office/drawing/2014/main" id="{C444F22A-88A8-464E-B966-E39393524C35}"/>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D5CBA2C9-7B3B-41AE-812C-F90128BE4B61}"/>
              </a:ext>
            </a:extLst>
          </p:cNvPr>
          <p:cNvSpPr>
            <a:spLocks noGrp="1" noChangeArrowheads="1"/>
          </p:cNvSpPr>
          <p:nvPr>
            <p:ph type="body" idx="1"/>
          </p:nvPr>
        </p:nvSpPr>
        <p:spPr>
          <a:noFill/>
        </p:spPr>
        <p:txBody>
          <a:bodyPr/>
          <a:lstStyle/>
          <a:p>
            <a:pPr eaLnBrk="1" hangingPunct="1"/>
            <a:endParaRPr lang="en-US" altLang="cs-CZ" sz="1000"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FD321E39-91B5-4246-9B92-A5CAA3C2FBE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5590AA-752D-4905-B993-F42575837451}" type="slidenum">
              <a:rPr lang="en-US" altLang="cs-CZ" smtClean="0"/>
              <a:pPr>
                <a:spcBef>
                  <a:spcPct val="0"/>
                </a:spcBef>
              </a:pPr>
              <a:t>9</a:t>
            </a:fld>
            <a:endParaRPr lang="en-US" altLang="cs-CZ"/>
          </a:p>
        </p:txBody>
      </p:sp>
      <p:sp>
        <p:nvSpPr>
          <p:cNvPr id="13315" name="Rectangle 2">
            <a:extLst>
              <a:ext uri="{FF2B5EF4-FFF2-40B4-BE49-F238E27FC236}">
                <a16:creationId xmlns:a16="http://schemas.microsoft.com/office/drawing/2014/main" id="{C444F22A-88A8-464E-B966-E39393524C35}"/>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D5CBA2C9-7B3B-41AE-812C-F90128BE4B61}"/>
              </a:ext>
            </a:extLst>
          </p:cNvPr>
          <p:cNvSpPr>
            <a:spLocks noGrp="1" noChangeArrowheads="1"/>
          </p:cNvSpPr>
          <p:nvPr>
            <p:ph type="body" idx="1"/>
          </p:nvPr>
        </p:nvSpPr>
        <p:spPr>
          <a:noFill/>
        </p:spPr>
        <p:txBody>
          <a:bodyPr/>
          <a:lstStyle/>
          <a:p>
            <a:pPr eaLnBrk="1" hangingPunct="1"/>
            <a:endParaRPr lang="en-US" altLang="cs-CZ" sz="1000" dirty="0">
              <a:latin typeface="Arial" panose="020B0604020202020204" pitchFamily="34" charset="0"/>
            </a:endParaRPr>
          </a:p>
        </p:txBody>
      </p:sp>
    </p:spTree>
    <p:extLst>
      <p:ext uri="{BB962C8B-B14F-4D97-AF65-F5344CB8AC3E}">
        <p14:creationId xmlns:p14="http://schemas.microsoft.com/office/powerpoint/2010/main" val="1295717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9F371D-4C87-3643-8C1B-ED4BF0737681}"/>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18C740A7-19C7-524D-A4BD-D89EE9E012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B3E3F6B-A025-B247-BD72-E88E9CE4A2D0}"/>
              </a:ext>
            </a:extLst>
          </p:cNvPr>
          <p:cNvSpPr>
            <a:spLocks noGrp="1"/>
          </p:cNvSpPr>
          <p:nvPr>
            <p:ph type="dt" sz="half" idx="10"/>
          </p:nvPr>
        </p:nvSpPr>
        <p:spPr/>
        <p:txBody>
          <a:bodyPr/>
          <a:lstStyle/>
          <a:p>
            <a:pPr>
              <a:defRPr/>
            </a:pPr>
            <a:endParaRPr lang="en-US"/>
          </a:p>
        </p:txBody>
      </p:sp>
      <p:sp>
        <p:nvSpPr>
          <p:cNvPr id="5" name="Zástupný symbol pro zápatí 4">
            <a:extLst>
              <a:ext uri="{FF2B5EF4-FFF2-40B4-BE49-F238E27FC236}">
                <a16:creationId xmlns:a16="http://schemas.microsoft.com/office/drawing/2014/main" id="{948ECB39-2F96-B542-B8A4-04F4C0840C89}"/>
              </a:ext>
            </a:extLst>
          </p:cNvPr>
          <p:cNvSpPr>
            <a:spLocks noGrp="1"/>
          </p:cNvSpPr>
          <p:nvPr>
            <p:ph type="ftr" sz="quarter" idx="11"/>
          </p:nvPr>
        </p:nvSpPr>
        <p:spPr/>
        <p:txBody>
          <a:bodyPr/>
          <a:lstStyle/>
          <a:p>
            <a:pPr>
              <a:defRPr/>
            </a:pPr>
            <a:endParaRPr lang="en-US"/>
          </a:p>
        </p:txBody>
      </p:sp>
      <p:sp>
        <p:nvSpPr>
          <p:cNvPr id="6" name="Zástupný symbol pro číslo snímku 5">
            <a:extLst>
              <a:ext uri="{FF2B5EF4-FFF2-40B4-BE49-F238E27FC236}">
                <a16:creationId xmlns:a16="http://schemas.microsoft.com/office/drawing/2014/main" id="{7DC529CE-68F6-874B-9C15-9D1E9B678318}"/>
              </a:ext>
            </a:extLst>
          </p:cNvPr>
          <p:cNvSpPr>
            <a:spLocks noGrp="1"/>
          </p:cNvSpPr>
          <p:nvPr>
            <p:ph type="sldNum" sz="quarter" idx="12"/>
          </p:nvPr>
        </p:nvSpPr>
        <p:spPr/>
        <p:txBody>
          <a:bodyPr/>
          <a:lstStyle/>
          <a:p>
            <a:pPr>
              <a:defRPr/>
            </a:pPr>
            <a:fld id="{10C7AA5D-CFE9-4734-8BE7-A6D01FC5EFD6}" type="slidenum">
              <a:rPr lang="en-US" altLang="cs-CZ" smtClean="0"/>
              <a:pPr>
                <a:defRPr/>
              </a:pPr>
              <a:t>‹#›</a:t>
            </a:fld>
            <a:endParaRPr lang="en-US" altLang="cs-CZ"/>
          </a:p>
        </p:txBody>
      </p:sp>
    </p:spTree>
    <p:extLst>
      <p:ext uri="{BB962C8B-B14F-4D97-AF65-F5344CB8AC3E}">
        <p14:creationId xmlns:p14="http://schemas.microsoft.com/office/powerpoint/2010/main" val="23486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F7E8D-2F28-DD44-B039-F8ABC18DBC8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05A621C1-D891-784E-82BD-EE265593086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9B5FF3-D219-5D4C-A8EB-AA804B9B4CBF}"/>
              </a:ext>
            </a:extLst>
          </p:cNvPr>
          <p:cNvSpPr>
            <a:spLocks noGrp="1"/>
          </p:cNvSpPr>
          <p:nvPr>
            <p:ph type="dt" sz="half" idx="10"/>
          </p:nvPr>
        </p:nvSpPr>
        <p:spPr/>
        <p:txBody>
          <a:bodyPr/>
          <a:lstStyle/>
          <a:p>
            <a:pPr>
              <a:defRPr/>
            </a:pPr>
            <a:endParaRPr lang="en-US"/>
          </a:p>
        </p:txBody>
      </p:sp>
      <p:sp>
        <p:nvSpPr>
          <p:cNvPr id="5" name="Zástupný symbol pro zápatí 4">
            <a:extLst>
              <a:ext uri="{FF2B5EF4-FFF2-40B4-BE49-F238E27FC236}">
                <a16:creationId xmlns:a16="http://schemas.microsoft.com/office/drawing/2014/main" id="{D97B3D95-BD16-4847-B773-C8A07AD97666}"/>
              </a:ext>
            </a:extLst>
          </p:cNvPr>
          <p:cNvSpPr>
            <a:spLocks noGrp="1"/>
          </p:cNvSpPr>
          <p:nvPr>
            <p:ph type="ftr" sz="quarter" idx="11"/>
          </p:nvPr>
        </p:nvSpPr>
        <p:spPr/>
        <p:txBody>
          <a:bodyPr/>
          <a:lstStyle/>
          <a:p>
            <a:pPr>
              <a:defRPr/>
            </a:pPr>
            <a:endParaRPr lang="en-US"/>
          </a:p>
        </p:txBody>
      </p:sp>
      <p:sp>
        <p:nvSpPr>
          <p:cNvPr id="6" name="Zástupný symbol pro číslo snímku 5">
            <a:extLst>
              <a:ext uri="{FF2B5EF4-FFF2-40B4-BE49-F238E27FC236}">
                <a16:creationId xmlns:a16="http://schemas.microsoft.com/office/drawing/2014/main" id="{CC0109A2-CF3D-BA42-98D7-838193690223}"/>
              </a:ext>
            </a:extLst>
          </p:cNvPr>
          <p:cNvSpPr>
            <a:spLocks noGrp="1"/>
          </p:cNvSpPr>
          <p:nvPr>
            <p:ph type="sldNum" sz="quarter" idx="12"/>
          </p:nvPr>
        </p:nvSpPr>
        <p:spPr/>
        <p:txBody>
          <a:bodyPr/>
          <a:lstStyle/>
          <a:p>
            <a:pPr>
              <a:defRPr/>
            </a:pPr>
            <a:fld id="{7B926CDC-1590-479C-9E3C-6F21458C6523}" type="slidenum">
              <a:rPr lang="en-US" altLang="cs-CZ" smtClean="0"/>
              <a:pPr>
                <a:defRPr/>
              </a:pPr>
              <a:t>‹#›</a:t>
            </a:fld>
            <a:endParaRPr lang="en-US" altLang="cs-CZ"/>
          </a:p>
        </p:txBody>
      </p:sp>
    </p:spTree>
    <p:extLst>
      <p:ext uri="{BB962C8B-B14F-4D97-AF65-F5344CB8AC3E}">
        <p14:creationId xmlns:p14="http://schemas.microsoft.com/office/powerpoint/2010/main" val="2750597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49D2BD6-7BEF-DB45-9E32-1CDBA145AC0C}"/>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B86BFAB-3CEA-774A-AE83-B671A0F80DE5}"/>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0C56E7B-494E-D942-A8F5-1EEF363EF49C}"/>
              </a:ext>
            </a:extLst>
          </p:cNvPr>
          <p:cNvSpPr>
            <a:spLocks noGrp="1"/>
          </p:cNvSpPr>
          <p:nvPr>
            <p:ph type="dt" sz="half" idx="10"/>
          </p:nvPr>
        </p:nvSpPr>
        <p:spPr/>
        <p:txBody>
          <a:bodyPr/>
          <a:lstStyle/>
          <a:p>
            <a:pPr>
              <a:defRPr/>
            </a:pPr>
            <a:endParaRPr lang="en-US"/>
          </a:p>
        </p:txBody>
      </p:sp>
      <p:sp>
        <p:nvSpPr>
          <p:cNvPr id="5" name="Zástupný symbol pro zápatí 4">
            <a:extLst>
              <a:ext uri="{FF2B5EF4-FFF2-40B4-BE49-F238E27FC236}">
                <a16:creationId xmlns:a16="http://schemas.microsoft.com/office/drawing/2014/main" id="{3544193B-B905-594B-8EBF-CC818945E615}"/>
              </a:ext>
            </a:extLst>
          </p:cNvPr>
          <p:cNvSpPr>
            <a:spLocks noGrp="1"/>
          </p:cNvSpPr>
          <p:nvPr>
            <p:ph type="ftr" sz="quarter" idx="11"/>
          </p:nvPr>
        </p:nvSpPr>
        <p:spPr/>
        <p:txBody>
          <a:bodyPr/>
          <a:lstStyle/>
          <a:p>
            <a:pPr>
              <a:defRPr/>
            </a:pPr>
            <a:endParaRPr lang="en-US"/>
          </a:p>
        </p:txBody>
      </p:sp>
      <p:sp>
        <p:nvSpPr>
          <p:cNvPr id="6" name="Zástupný symbol pro číslo snímku 5">
            <a:extLst>
              <a:ext uri="{FF2B5EF4-FFF2-40B4-BE49-F238E27FC236}">
                <a16:creationId xmlns:a16="http://schemas.microsoft.com/office/drawing/2014/main" id="{C1BCE76C-4DA7-DC4A-95B8-58AD02A509C1}"/>
              </a:ext>
            </a:extLst>
          </p:cNvPr>
          <p:cNvSpPr>
            <a:spLocks noGrp="1"/>
          </p:cNvSpPr>
          <p:nvPr>
            <p:ph type="sldNum" sz="quarter" idx="12"/>
          </p:nvPr>
        </p:nvSpPr>
        <p:spPr/>
        <p:txBody>
          <a:bodyPr/>
          <a:lstStyle/>
          <a:p>
            <a:pPr>
              <a:defRPr/>
            </a:pPr>
            <a:fld id="{041B7660-5CD8-4DBA-8DF8-0D0BFF94A411}" type="slidenum">
              <a:rPr lang="en-US" altLang="cs-CZ" smtClean="0"/>
              <a:pPr>
                <a:defRPr/>
              </a:pPr>
              <a:t>‹#›</a:t>
            </a:fld>
            <a:endParaRPr lang="en-US" altLang="cs-CZ"/>
          </a:p>
        </p:txBody>
      </p:sp>
    </p:spTree>
    <p:extLst>
      <p:ext uri="{BB962C8B-B14F-4D97-AF65-F5344CB8AC3E}">
        <p14:creationId xmlns:p14="http://schemas.microsoft.com/office/powerpoint/2010/main" val="167857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AF965B-79D4-6042-AEBA-B0B2F420CC3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56E0A96-5AA4-1C47-A58A-D58BDD6E6B4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D105237-42ED-884D-A384-0BAEE5F7EA9D}"/>
              </a:ext>
            </a:extLst>
          </p:cNvPr>
          <p:cNvSpPr>
            <a:spLocks noGrp="1"/>
          </p:cNvSpPr>
          <p:nvPr>
            <p:ph type="dt" sz="half" idx="10"/>
          </p:nvPr>
        </p:nvSpPr>
        <p:spPr/>
        <p:txBody>
          <a:bodyPr/>
          <a:lstStyle/>
          <a:p>
            <a:pPr>
              <a:defRPr/>
            </a:pPr>
            <a:endParaRPr lang="en-US"/>
          </a:p>
        </p:txBody>
      </p:sp>
      <p:sp>
        <p:nvSpPr>
          <p:cNvPr id="5" name="Zástupný symbol pro zápatí 4">
            <a:extLst>
              <a:ext uri="{FF2B5EF4-FFF2-40B4-BE49-F238E27FC236}">
                <a16:creationId xmlns:a16="http://schemas.microsoft.com/office/drawing/2014/main" id="{C0859126-4558-8C42-8C43-B3215B3A0EAE}"/>
              </a:ext>
            </a:extLst>
          </p:cNvPr>
          <p:cNvSpPr>
            <a:spLocks noGrp="1"/>
          </p:cNvSpPr>
          <p:nvPr>
            <p:ph type="ftr" sz="quarter" idx="11"/>
          </p:nvPr>
        </p:nvSpPr>
        <p:spPr/>
        <p:txBody>
          <a:bodyPr/>
          <a:lstStyle/>
          <a:p>
            <a:pPr>
              <a:defRPr/>
            </a:pPr>
            <a:endParaRPr lang="en-US"/>
          </a:p>
        </p:txBody>
      </p:sp>
      <p:sp>
        <p:nvSpPr>
          <p:cNvPr id="6" name="Zástupný symbol pro číslo snímku 5">
            <a:extLst>
              <a:ext uri="{FF2B5EF4-FFF2-40B4-BE49-F238E27FC236}">
                <a16:creationId xmlns:a16="http://schemas.microsoft.com/office/drawing/2014/main" id="{EAA2FDD6-6E61-4948-997D-BC1BAF2002A8}"/>
              </a:ext>
            </a:extLst>
          </p:cNvPr>
          <p:cNvSpPr>
            <a:spLocks noGrp="1"/>
          </p:cNvSpPr>
          <p:nvPr>
            <p:ph type="sldNum" sz="quarter" idx="12"/>
          </p:nvPr>
        </p:nvSpPr>
        <p:spPr/>
        <p:txBody>
          <a:bodyPr/>
          <a:lstStyle/>
          <a:p>
            <a:pPr>
              <a:defRPr/>
            </a:pPr>
            <a:fld id="{9F1A3B2C-49AD-4604-920A-17A69DE607CC}" type="slidenum">
              <a:rPr lang="en-US" altLang="cs-CZ" smtClean="0"/>
              <a:pPr>
                <a:defRPr/>
              </a:pPr>
              <a:t>‹#›</a:t>
            </a:fld>
            <a:endParaRPr lang="en-US" altLang="cs-CZ"/>
          </a:p>
        </p:txBody>
      </p:sp>
    </p:spTree>
    <p:extLst>
      <p:ext uri="{BB962C8B-B14F-4D97-AF65-F5344CB8AC3E}">
        <p14:creationId xmlns:p14="http://schemas.microsoft.com/office/powerpoint/2010/main" val="399871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3470A3-646A-D04F-A66F-AA64B44BD9FD}"/>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062D770A-B811-3941-B5D2-DA20C1A4220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9AE13D8-85EA-DF46-9B4C-908443DD6DAE}"/>
              </a:ext>
            </a:extLst>
          </p:cNvPr>
          <p:cNvSpPr>
            <a:spLocks noGrp="1"/>
          </p:cNvSpPr>
          <p:nvPr>
            <p:ph type="dt" sz="half" idx="10"/>
          </p:nvPr>
        </p:nvSpPr>
        <p:spPr/>
        <p:txBody>
          <a:bodyPr/>
          <a:lstStyle/>
          <a:p>
            <a:pPr>
              <a:defRPr/>
            </a:pPr>
            <a:endParaRPr lang="en-US"/>
          </a:p>
        </p:txBody>
      </p:sp>
      <p:sp>
        <p:nvSpPr>
          <p:cNvPr id="5" name="Zástupný symbol pro zápatí 4">
            <a:extLst>
              <a:ext uri="{FF2B5EF4-FFF2-40B4-BE49-F238E27FC236}">
                <a16:creationId xmlns:a16="http://schemas.microsoft.com/office/drawing/2014/main" id="{C39DA105-5132-DB4C-A719-353A34645948}"/>
              </a:ext>
            </a:extLst>
          </p:cNvPr>
          <p:cNvSpPr>
            <a:spLocks noGrp="1"/>
          </p:cNvSpPr>
          <p:nvPr>
            <p:ph type="ftr" sz="quarter" idx="11"/>
          </p:nvPr>
        </p:nvSpPr>
        <p:spPr/>
        <p:txBody>
          <a:bodyPr/>
          <a:lstStyle/>
          <a:p>
            <a:pPr>
              <a:defRPr/>
            </a:pPr>
            <a:endParaRPr lang="en-US"/>
          </a:p>
        </p:txBody>
      </p:sp>
      <p:sp>
        <p:nvSpPr>
          <p:cNvPr id="6" name="Zástupný symbol pro číslo snímku 5">
            <a:extLst>
              <a:ext uri="{FF2B5EF4-FFF2-40B4-BE49-F238E27FC236}">
                <a16:creationId xmlns:a16="http://schemas.microsoft.com/office/drawing/2014/main" id="{17DE67B1-61AF-1445-98DB-50B59512A5E6}"/>
              </a:ext>
            </a:extLst>
          </p:cNvPr>
          <p:cNvSpPr>
            <a:spLocks noGrp="1"/>
          </p:cNvSpPr>
          <p:nvPr>
            <p:ph type="sldNum" sz="quarter" idx="12"/>
          </p:nvPr>
        </p:nvSpPr>
        <p:spPr/>
        <p:txBody>
          <a:bodyPr/>
          <a:lstStyle/>
          <a:p>
            <a:pPr>
              <a:defRPr/>
            </a:pPr>
            <a:fld id="{B278A6DB-D02F-428D-AA47-AB19952BC55D}" type="slidenum">
              <a:rPr lang="en-US" altLang="cs-CZ" smtClean="0"/>
              <a:pPr>
                <a:defRPr/>
              </a:pPr>
              <a:t>‹#›</a:t>
            </a:fld>
            <a:endParaRPr lang="en-US" altLang="cs-CZ"/>
          </a:p>
        </p:txBody>
      </p:sp>
    </p:spTree>
    <p:extLst>
      <p:ext uri="{BB962C8B-B14F-4D97-AF65-F5344CB8AC3E}">
        <p14:creationId xmlns:p14="http://schemas.microsoft.com/office/powerpoint/2010/main" val="255524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F9E7E9-1DD1-E144-AC7D-93638EE939C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3202803-B004-3644-B186-65182F6AA084}"/>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38311A2-D135-DA45-9314-F478721E4AF7}"/>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30D5A6C-B213-1B4C-9A6B-28BBFFC5299E}"/>
              </a:ext>
            </a:extLst>
          </p:cNvPr>
          <p:cNvSpPr>
            <a:spLocks noGrp="1"/>
          </p:cNvSpPr>
          <p:nvPr>
            <p:ph type="dt" sz="half" idx="10"/>
          </p:nvPr>
        </p:nvSpPr>
        <p:spPr/>
        <p:txBody>
          <a:bodyPr/>
          <a:lstStyle/>
          <a:p>
            <a:pPr>
              <a:defRPr/>
            </a:pPr>
            <a:endParaRPr lang="en-US"/>
          </a:p>
        </p:txBody>
      </p:sp>
      <p:sp>
        <p:nvSpPr>
          <p:cNvPr id="6" name="Zástupný symbol pro zápatí 5">
            <a:extLst>
              <a:ext uri="{FF2B5EF4-FFF2-40B4-BE49-F238E27FC236}">
                <a16:creationId xmlns:a16="http://schemas.microsoft.com/office/drawing/2014/main" id="{A51E7CCB-3D6F-F849-A2D9-74B4E3712E38}"/>
              </a:ext>
            </a:extLst>
          </p:cNvPr>
          <p:cNvSpPr>
            <a:spLocks noGrp="1"/>
          </p:cNvSpPr>
          <p:nvPr>
            <p:ph type="ftr" sz="quarter" idx="11"/>
          </p:nvPr>
        </p:nvSpPr>
        <p:spPr/>
        <p:txBody>
          <a:bodyPr/>
          <a:lstStyle/>
          <a:p>
            <a:pPr>
              <a:defRPr/>
            </a:pPr>
            <a:endParaRPr lang="en-US"/>
          </a:p>
        </p:txBody>
      </p:sp>
      <p:sp>
        <p:nvSpPr>
          <p:cNvPr id="7" name="Zástupný symbol pro číslo snímku 6">
            <a:extLst>
              <a:ext uri="{FF2B5EF4-FFF2-40B4-BE49-F238E27FC236}">
                <a16:creationId xmlns:a16="http://schemas.microsoft.com/office/drawing/2014/main" id="{C99188C4-4634-BE41-BF18-60493A94DF66}"/>
              </a:ext>
            </a:extLst>
          </p:cNvPr>
          <p:cNvSpPr>
            <a:spLocks noGrp="1"/>
          </p:cNvSpPr>
          <p:nvPr>
            <p:ph type="sldNum" sz="quarter" idx="12"/>
          </p:nvPr>
        </p:nvSpPr>
        <p:spPr/>
        <p:txBody>
          <a:bodyPr/>
          <a:lstStyle/>
          <a:p>
            <a:pPr>
              <a:defRPr/>
            </a:pPr>
            <a:fld id="{87205035-83BF-4BB4-8F91-B58029AE78A7}" type="slidenum">
              <a:rPr lang="en-US" altLang="cs-CZ" smtClean="0"/>
              <a:pPr>
                <a:defRPr/>
              </a:pPr>
              <a:t>‹#›</a:t>
            </a:fld>
            <a:endParaRPr lang="en-US" altLang="cs-CZ"/>
          </a:p>
        </p:txBody>
      </p:sp>
    </p:spTree>
    <p:extLst>
      <p:ext uri="{BB962C8B-B14F-4D97-AF65-F5344CB8AC3E}">
        <p14:creationId xmlns:p14="http://schemas.microsoft.com/office/powerpoint/2010/main" val="257697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7B0B88-D465-7B48-B5D2-7C63BC8B79FC}"/>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3D13925-30B5-0649-92BA-C7ED799040A0}"/>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386435B4-CA04-C74D-8AA6-02CC9DF9677C}"/>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16BA43C2-1BEA-F547-B753-CEBA44C08F6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7507D97-FE05-2741-9335-72A22BCA6200}"/>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BB28892-C467-9D46-A9F3-87E74772431E}"/>
              </a:ext>
            </a:extLst>
          </p:cNvPr>
          <p:cNvSpPr>
            <a:spLocks noGrp="1"/>
          </p:cNvSpPr>
          <p:nvPr>
            <p:ph type="dt" sz="half" idx="10"/>
          </p:nvPr>
        </p:nvSpPr>
        <p:spPr/>
        <p:txBody>
          <a:bodyPr/>
          <a:lstStyle/>
          <a:p>
            <a:pPr>
              <a:defRPr/>
            </a:pPr>
            <a:endParaRPr lang="en-US"/>
          </a:p>
        </p:txBody>
      </p:sp>
      <p:sp>
        <p:nvSpPr>
          <p:cNvPr id="8" name="Zástupný symbol pro zápatí 7">
            <a:extLst>
              <a:ext uri="{FF2B5EF4-FFF2-40B4-BE49-F238E27FC236}">
                <a16:creationId xmlns:a16="http://schemas.microsoft.com/office/drawing/2014/main" id="{E2195115-20FE-D247-B9F7-B933747FA953}"/>
              </a:ext>
            </a:extLst>
          </p:cNvPr>
          <p:cNvSpPr>
            <a:spLocks noGrp="1"/>
          </p:cNvSpPr>
          <p:nvPr>
            <p:ph type="ftr" sz="quarter" idx="11"/>
          </p:nvPr>
        </p:nvSpPr>
        <p:spPr/>
        <p:txBody>
          <a:bodyPr/>
          <a:lstStyle/>
          <a:p>
            <a:pPr>
              <a:defRPr/>
            </a:pPr>
            <a:endParaRPr lang="en-US"/>
          </a:p>
        </p:txBody>
      </p:sp>
      <p:sp>
        <p:nvSpPr>
          <p:cNvPr id="9" name="Zástupný symbol pro číslo snímku 8">
            <a:extLst>
              <a:ext uri="{FF2B5EF4-FFF2-40B4-BE49-F238E27FC236}">
                <a16:creationId xmlns:a16="http://schemas.microsoft.com/office/drawing/2014/main" id="{C137DB3D-5959-9742-8670-D62FEC24AD5B}"/>
              </a:ext>
            </a:extLst>
          </p:cNvPr>
          <p:cNvSpPr>
            <a:spLocks noGrp="1"/>
          </p:cNvSpPr>
          <p:nvPr>
            <p:ph type="sldNum" sz="quarter" idx="12"/>
          </p:nvPr>
        </p:nvSpPr>
        <p:spPr/>
        <p:txBody>
          <a:bodyPr/>
          <a:lstStyle/>
          <a:p>
            <a:pPr>
              <a:defRPr/>
            </a:pPr>
            <a:fld id="{67ED411A-1A7D-47C4-A79C-6794D656D186}" type="slidenum">
              <a:rPr lang="en-US" altLang="cs-CZ" smtClean="0"/>
              <a:pPr>
                <a:defRPr/>
              </a:pPr>
              <a:t>‹#›</a:t>
            </a:fld>
            <a:endParaRPr lang="en-US" altLang="cs-CZ"/>
          </a:p>
        </p:txBody>
      </p:sp>
    </p:spTree>
    <p:extLst>
      <p:ext uri="{BB962C8B-B14F-4D97-AF65-F5344CB8AC3E}">
        <p14:creationId xmlns:p14="http://schemas.microsoft.com/office/powerpoint/2010/main" val="2813557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29E26B-3B47-7E47-A46E-1259186AC6C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B7D1076-70C3-FF48-AF8E-12C8CDAC731C}"/>
              </a:ext>
            </a:extLst>
          </p:cNvPr>
          <p:cNvSpPr>
            <a:spLocks noGrp="1"/>
          </p:cNvSpPr>
          <p:nvPr>
            <p:ph type="dt" sz="half" idx="10"/>
          </p:nvPr>
        </p:nvSpPr>
        <p:spPr/>
        <p:txBody>
          <a:bodyPr/>
          <a:lstStyle/>
          <a:p>
            <a:pPr>
              <a:defRPr/>
            </a:pPr>
            <a:endParaRPr lang="en-US"/>
          </a:p>
        </p:txBody>
      </p:sp>
      <p:sp>
        <p:nvSpPr>
          <p:cNvPr id="4" name="Zástupný symbol pro zápatí 3">
            <a:extLst>
              <a:ext uri="{FF2B5EF4-FFF2-40B4-BE49-F238E27FC236}">
                <a16:creationId xmlns:a16="http://schemas.microsoft.com/office/drawing/2014/main" id="{A4C0E287-E85D-534E-8D88-19D5615E1CCD}"/>
              </a:ext>
            </a:extLst>
          </p:cNvPr>
          <p:cNvSpPr>
            <a:spLocks noGrp="1"/>
          </p:cNvSpPr>
          <p:nvPr>
            <p:ph type="ftr" sz="quarter" idx="11"/>
          </p:nvPr>
        </p:nvSpPr>
        <p:spPr/>
        <p:txBody>
          <a:bodyPr/>
          <a:lstStyle/>
          <a:p>
            <a:pPr>
              <a:defRPr/>
            </a:pPr>
            <a:endParaRPr lang="en-US"/>
          </a:p>
        </p:txBody>
      </p:sp>
      <p:sp>
        <p:nvSpPr>
          <p:cNvPr id="5" name="Zástupný symbol pro číslo snímku 4">
            <a:extLst>
              <a:ext uri="{FF2B5EF4-FFF2-40B4-BE49-F238E27FC236}">
                <a16:creationId xmlns:a16="http://schemas.microsoft.com/office/drawing/2014/main" id="{B107D3CF-7517-1B4D-8F50-B0BD4D70C148}"/>
              </a:ext>
            </a:extLst>
          </p:cNvPr>
          <p:cNvSpPr>
            <a:spLocks noGrp="1"/>
          </p:cNvSpPr>
          <p:nvPr>
            <p:ph type="sldNum" sz="quarter" idx="12"/>
          </p:nvPr>
        </p:nvSpPr>
        <p:spPr/>
        <p:txBody>
          <a:bodyPr/>
          <a:lstStyle/>
          <a:p>
            <a:pPr>
              <a:defRPr/>
            </a:pPr>
            <a:fld id="{B278A6DB-D02F-428D-AA47-AB19952BC55D}" type="slidenum">
              <a:rPr lang="en-US" altLang="cs-CZ" smtClean="0"/>
              <a:pPr>
                <a:defRPr/>
              </a:pPr>
              <a:t>‹#›</a:t>
            </a:fld>
            <a:endParaRPr lang="en-US" altLang="cs-CZ"/>
          </a:p>
        </p:txBody>
      </p:sp>
    </p:spTree>
    <p:extLst>
      <p:ext uri="{BB962C8B-B14F-4D97-AF65-F5344CB8AC3E}">
        <p14:creationId xmlns:p14="http://schemas.microsoft.com/office/powerpoint/2010/main" val="3566550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C3A2B47-9174-C844-AC70-A132C618990E}"/>
              </a:ext>
            </a:extLst>
          </p:cNvPr>
          <p:cNvSpPr>
            <a:spLocks noGrp="1"/>
          </p:cNvSpPr>
          <p:nvPr>
            <p:ph type="dt" sz="half" idx="10"/>
          </p:nvPr>
        </p:nvSpPr>
        <p:spPr/>
        <p:txBody>
          <a:bodyPr/>
          <a:lstStyle/>
          <a:p>
            <a:pPr>
              <a:defRPr/>
            </a:pPr>
            <a:endParaRPr lang="en-US"/>
          </a:p>
        </p:txBody>
      </p:sp>
      <p:sp>
        <p:nvSpPr>
          <p:cNvPr id="3" name="Zástupný symbol pro zápatí 2">
            <a:extLst>
              <a:ext uri="{FF2B5EF4-FFF2-40B4-BE49-F238E27FC236}">
                <a16:creationId xmlns:a16="http://schemas.microsoft.com/office/drawing/2014/main" id="{A967D2CC-19F7-E04F-BDDD-CDAFBCD9CBFC}"/>
              </a:ext>
            </a:extLst>
          </p:cNvPr>
          <p:cNvSpPr>
            <a:spLocks noGrp="1"/>
          </p:cNvSpPr>
          <p:nvPr>
            <p:ph type="ftr" sz="quarter" idx="11"/>
          </p:nvPr>
        </p:nvSpPr>
        <p:spPr/>
        <p:txBody>
          <a:bodyPr/>
          <a:lstStyle/>
          <a:p>
            <a:pPr>
              <a:defRPr/>
            </a:pPr>
            <a:endParaRPr lang="en-US"/>
          </a:p>
        </p:txBody>
      </p:sp>
      <p:sp>
        <p:nvSpPr>
          <p:cNvPr id="4" name="Zástupný symbol pro číslo snímku 3">
            <a:extLst>
              <a:ext uri="{FF2B5EF4-FFF2-40B4-BE49-F238E27FC236}">
                <a16:creationId xmlns:a16="http://schemas.microsoft.com/office/drawing/2014/main" id="{66AD5638-5237-3B4C-AA44-8BD1DC2E1734}"/>
              </a:ext>
            </a:extLst>
          </p:cNvPr>
          <p:cNvSpPr>
            <a:spLocks noGrp="1"/>
          </p:cNvSpPr>
          <p:nvPr>
            <p:ph type="sldNum" sz="quarter" idx="12"/>
          </p:nvPr>
        </p:nvSpPr>
        <p:spPr/>
        <p:txBody>
          <a:bodyPr/>
          <a:lstStyle/>
          <a:p>
            <a:pPr>
              <a:defRPr/>
            </a:pPr>
            <a:fld id="{FD4B31C3-5485-4E18-8908-6AAA48CD4B8B}" type="slidenum">
              <a:rPr lang="en-US" altLang="cs-CZ" smtClean="0"/>
              <a:pPr>
                <a:defRPr/>
              </a:pPr>
              <a:t>‹#›</a:t>
            </a:fld>
            <a:endParaRPr lang="en-US" altLang="cs-CZ"/>
          </a:p>
        </p:txBody>
      </p:sp>
    </p:spTree>
    <p:extLst>
      <p:ext uri="{BB962C8B-B14F-4D97-AF65-F5344CB8AC3E}">
        <p14:creationId xmlns:p14="http://schemas.microsoft.com/office/powerpoint/2010/main" val="3180797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1E06F9-A265-3948-9773-563CACC598EF}"/>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ECE9CC1C-7A76-7A4C-81B2-1776453D4182}"/>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B995F98-6DAE-AE45-9527-42787F285E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60365CC-4191-B94F-A5B2-3E26D8840283}"/>
              </a:ext>
            </a:extLst>
          </p:cNvPr>
          <p:cNvSpPr>
            <a:spLocks noGrp="1"/>
          </p:cNvSpPr>
          <p:nvPr>
            <p:ph type="dt" sz="half" idx="10"/>
          </p:nvPr>
        </p:nvSpPr>
        <p:spPr/>
        <p:txBody>
          <a:bodyPr/>
          <a:lstStyle/>
          <a:p>
            <a:pPr>
              <a:defRPr/>
            </a:pPr>
            <a:endParaRPr lang="en-US"/>
          </a:p>
        </p:txBody>
      </p:sp>
      <p:sp>
        <p:nvSpPr>
          <p:cNvPr id="6" name="Zástupný symbol pro zápatí 5">
            <a:extLst>
              <a:ext uri="{FF2B5EF4-FFF2-40B4-BE49-F238E27FC236}">
                <a16:creationId xmlns:a16="http://schemas.microsoft.com/office/drawing/2014/main" id="{2670E5C4-21C9-5346-8136-A1F9715A39C6}"/>
              </a:ext>
            </a:extLst>
          </p:cNvPr>
          <p:cNvSpPr>
            <a:spLocks noGrp="1"/>
          </p:cNvSpPr>
          <p:nvPr>
            <p:ph type="ftr" sz="quarter" idx="11"/>
          </p:nvPr>
        </p:nvSpPr>
        <p:spPr/>
        <p:txBody>
          <a:bodyPr/>
          <a:lstStyle/>
          <a:p>
            <a:pPr>
              <a:defRPr/>
            </a:pPr>
            <a:endParaRPr lang="en-US"/>
          </a:p>
        </p:txBody>
      </p:sp>
      <p:sp>
        <p:nvSpPr>
          <p:cNvPr id="7" name="Zástupný symbol pro číslo snímku 6">
            <a:extLst>
              <a:ext uri="{FF2B5EF4-FFF2-40B4-BE49-F238E27FC236}">
                <a16:creationId xmlns:a16="http://schemas.microsoft.com/office/drawing/2014/main" id="{64C6C996-104D-7A45-8038-7874E556C364}"/>
              </a:ext>
            </a:extLst>
          </p:cNvPr>
          <p:cNvSpPr>
            <a:spLocks noGrp="1"/>
          </p:cNvSpPr>
          <p:nvPr>
            <p:ph type="sldNum" sz="quarter" idx="12"/>
          </p:nvPr>
        </p:nvSpPr>
        <p:spPr/>
        <p:txBody>
          <a:bodyPr/>
          <a:lstStyle/>
          <a:p>
            <a:pPr>
              <a:defRPr/>
            </a:pPr>
            <a:fld id="{37B91EB8-6D83-45F3-879B-92BEA15740E8}" type="slidenum">
              <a:rPr lang="en-US" altLang="cs-CZ" smtClean="0"/>
              <a:pPr>
                <a:defRPr/>
              </a:pPr>
              <a:t>‹#›</a:t>
            </a:fld>
            <a:endParaRPr lang="en-US" altLang="cs-CZ"/>
          </a:p>
        </p:txBody>
      </p:sp>
    </p:spTree>
    <p:extLst>
      <p:ext uri="{BB962C8B-B14F-4D97-AF65-F5344CB8AC3E}">
        <p14:creationId xmlns:p14="http://schemas.microsoft.com/office/powerpoint/2010/main" val="3697069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EE4628-7F96-0047-88BF-9C8C8A84D396}"/>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4C5498B1-2CE4-6849-B8A1-3D3C31DC573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0AFCD21B-0C1F-7F46-B4BE-5E9340E0AF3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90CF010-314B-794E-81CD-8468BAC99273}"/>
              </a:ext>
            </a:extLst>
          </p:cNvPr>
          <p:cNvSpPr>
            <a:spLocks noGrp="1"/>
          </p:cNvSpPr>
          <p:nvPr>
            <p:ph type="dt" sz="half" idx="10"/>
          </p:nvPr>
        </p:nvSpPr>
        <p:spPr/>
        <p:txBody>
          <a:bodyPr/>
          <a:lstStyle/>
          <a:p>
            <a:pPr>
              <a:defRPr/>
            </a:pPr>
            <a:endParaRPr lang="en-US"/>
          </a:p>
        </p:txBody>
      </p:sp>
      <p:sp>
        <p:nvSpPr>
          <p:cNvPr id="6" name="Zástupný symbol pro zápatí 5">
            <a:extLst>
              <a:ext uri="{FF2B5EF4-FFF2-40B4-BE49-F238E27FC236}">
                <a16:creationId xmlns:a16="http://schemas.microsoft.com/office/drawing/2014/main" id="{8BC533BE-9C7E-9D48-B88D-EF723124A3B3}"/>
              </a:ext>
            </a:extLst>
          </p:cNvPr>
          <p:cNvSpPr>
            <a:spLocks noGrp="1"/>
          </p:cNvSpPr>
          <p:nvPr>
            <p:ph type="ftr" sz="quarter" idx="11"/>
          </p:nvPr>
        </p:nvSpPr>
        <p:spPr/>
        <p:txBody>
          <a:bodyPr/>
          <a:lstStyle/>
          <a:p>
            <a:pPr>
              <a:defRPr/>
            </a:pPr>
            <a:endParaRPr lang="en-US"/>
          </a:p>
        </p:txBody>
      </p:sp>
      <p:sp>
        <p:nvSpPr>
          <p:cNvPr id="7" name="Zástupný symbol pro číslo snímku 6">
            <a:extLst>
              <a:ext uri="{FF2B5EF4-FFF2-40B4-BE49-F238E27FC236}">
                <a16:creationId xmlns:a16="http://schemas.microsoft.com/office/drawing/2014/main" id="{42AAC0ED-5B6C-0845-884C-7F8F541C0C0B}"/>
              </a:ext>
            </a:extLst>
          </p:cNvPr>
          <p:cNvSpPr>
            <a:spLocks noGrp="1"/>
          </p:cNvSpPr>
          <p:nvPr>
            <p:ph type="sldNum" sz="quarter" idx="12"/>
          </p:nvPr>
        </p:nvSpPr>
        <p:spPr/>
        <p:txBody>
          <a:bodyPr/>
          <a:lstStyle/>
          <a:p>
            <a:pPr>
              <a:defRPr/>
            </a:pPr>
            <a:fld id="{AFCDC1E9-993A-4C2E-9071-FA17F9CFDF7D}" type="slidenum">
              <a:rPr lang="en-US" altLang="cs-CZ" smtClean="0"/>
              <a:pPr>
                <a:defRPr/>
              </a:pPr>
              <a:t>‹#›</a:t>
            </a:fld>
            <a:endParaRPr lang="en-US" altLang="cs-CZ"/>
          </a:p>
        </p:txBody>
      </p:sp>
    </p:spTree>
    <p:extLst>
      <p:ext uri="{BB962C8B-B14F-4D97-AF65-F5344CB8AC3E}">
        <p14:creationId xmlns:p14="http://schemas.microsoft.com/office/powerpoint/2010/main" val="216029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6D1A050-C53E-214D-99F2-D9E74BB43CD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2F0EC44-D4C5-2A4B-9F4D-7A30DEC6740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19CB2B-5390-474D-AA74-990099817EC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Zástupný symbol pro zápatí 4">
            <a:extLst>
              <a:ext uri="{FF2B5EF4-FFF2-40B4-BE49-F238E27FC236}">
                <a16:creationId xmlns:a16="http://schemas.microsoft.com/office/drawing/2014/main" id="{EDC28E5D-83DA-694C-ACB1-9113EE08918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Zástupný symbol pro číslo snímku 5">
            <a:extLst>
              <a:ext uri="{FF2B5EF4-FFF2-40B4-BE49-F238E27FC236}">
                <a16:creationId xmlns:a16="http://schemas.microsoft.com/office/drawing/2014/main" id="{199AA2B6-588C-7742-8B62-C6C12F6F4E3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278A6DB-D02F-428D-AA47-AB19952BC55D}" type="slidenum">
              <a:rPr lang="en-US" altLang="cs-CZ" smtClean="0"/>
              <a:pPr>
                <a:defRPr/>
              </a:pPr>
              <a:t>‹#›</a:t>
            </a:fld>
            <a:endParaRPr lang="en-US" altLang="cs-CZ"/>
          </a:p>
        </p:txBody>
      </p:sp>
    </p:spTree>
    <p:extLst>
      <p:ext uri="{BB962C8B-B14F-4D97-AF65-F5344CB8AC3E}">
        <p14:creationId xmlns:p14="http://schemas.microsoft.com/office/powerpoint/2010/main" val="34220137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A5316CA-EF55-4270-94F2-1016B85E33F3}"/>
              </a:ext>
            </a:extLst>
          </p:cNvPr>
          <p:cNvSpPr>
            <a:spLocks noGrp="1" noChangeArrowheads="1"/>
          </p:cNvSpPr>
          <p:nvPr>
            <p:ph type="ctrTitle"/>
          </p:nvPr>
        </p:nvSpPr>
        <p:spPr>
          <a:xfrm>
            <a:off x="755650" y="1412875"/>
            <a:ext cx="7772400" cy="2376488"/>
          </a:xfrm>
        </p:spPr>
        <p:txBody>
          <a:bodyPr/>
          <a:lstStyle/>
          <a:p>
            <a:pPr eaLnBrk="1" hangingPunct="1"/>
            <a:br>
              <a:rPr lang="cs-CZ" altLang="cs-CZ" sz="1800" dirty="0"/>
            </a:br>
            <a:r>
              <a:rPr lang="cs-CZ" altLang="cs-CZ" sz="6000" b="1" i="1" dirty="0" err="1">
                <a:solidFill>
                  <a:srgbClr val="0070C0"/>
                </a:solidFill>
              </a:rPr>
              <a:t>Enforcement</a:t>
            </a:r>
            <a:r>
              <a:rPr lang="cs-CZ" altLang="cs-CZ" sz="6000" b="1" i="1" dirty="0">
                <a:solidFill>
                  <a:srgbClr val="0070C0"/>
                </a:solidFill>
              </a:rPr>
              <a:t> </a:t>
            </a:r>
            <a:br>
              <a:rPr lang="cs-CZ" altLang="cs-CZ" sz="6000" b="1" i="1" dirty="0">
                <a:solidFill>
                  <a:srgbClr val="0070C0"/>
                </a:solidFill>
              </a:rPr>
            </a:br>
            <a:r>
              <a:rPr lang="cs-CZ" altLang="cs-CZ" sz="6000" b="1" i="1" dirty="0" err="1">
                <a:solidFill>
                  <a:srgbClr val="0070C0"/>
                </a:solidFill>
              </a:rPr>
              <a:t>of</a:t>
            </a:r>
            <a:r>
              <a:rPr lang="cs-CZ" altLang="cs-CZ" sz="6000" b="1" i="1" dirty="0">
                <a:solidFill>
                  <a:srgbClr val="0070C0"/>
                </a:solidFill>
              </a:rPr>
              <a:t> EU </a:t>
            </a:r>
            <a:r>
              <a:rPr lang="cs-CZ" altLang="cs-CZ" sz="6000" b="1" i="1" dirty="0" err="1">
                <a:solidFill>
                  <a:srgbClr val="0070C0"/>
                </a:solidFill>
              </a:rPr>
              <a:t>Law</a:t>
            </a:r>
            <a:endParaRPr lang="en-US" altLang="cs-CZ" sz="8800" b="1" i="1" dirty="0">
              <a:solidFill>
                <a:srgbClr val="0070C0"/>
              </a:solidFill>
            </a:endParaRPr>
          </a:p>
        </p:txBody>
      </p:sp>
      <p:sp>
        <p:nvSpPr>
          <p:cNvPr id="4099" name="Rectangle 3">
            <a:extLst>
              <a:ext uri="{FF2B5EF4-FFF2-40B4-BE49-F238E27FC236}">
                <a16:creationId xmlns:a16="http://schemas.microsoft.com/office/drawing/2014/main" id="{63CDE229-1C41-4C58-ABE3-D5469993D1CF}"/>
              </a:ext>
            </a:extLst>
          </p:cNvPr>
          <p:cNvSpPr>
            <a:spLocks noGrp="1" noChangeArrowheads="1"/>
          </p:cNvSpPr>
          <p:nvPr>
            <p:ph type="subTitle" idx="1"/>
          </p:nvPr>
        </p:nvSpPr>
        <p:spPr>
          <a:xfrm>
            <a:off x="1143000" y="4077072"/>
            <a:ext cx="6858000" cy="1655762"/>
          </a:xfrm>
        </p:spPr>
        <p:txBody>
          <a:bodyPr/>
          <a:lstStyle/>
          <a:p>
            <a:pPr eaLnBrk="1" hangingPunct="1"/>
            <a:endParaRPr lang="cs-CZ" altLang="cs-CZ" dirty="0"/>
          </a:p>
          <a:p>
            <a:pPr eaLnBrk="1" hangingPunct="1"/>
            <a:r>
              <a:rPr lang="cs-CZ" altLang="cs-CZ" sz="2000" i="1" dirty="0" err="1">
                <a:solidFill>
                  <a:srgbClr val="00B0F0"/>
                </a:solidFill>
              </a:rPr>
              <a:t>Introduction</a:t>
            </a:r>
            <a:r>
              <a:rPr lang="cs-CZ" altLang="cs-CZ" sz="2000" i="1" dirty="0">
                <a:solidFill>
                  <a:srgbClr val="00B0F0"/>
                </a:solidFill>
              </a:rPr>
              <a:t> to EU </a:t>
            </a:r>
            <a:r>
              <a:rPr lang="cs-CZ" altLang="cs-CZ" sz="2000" i="1" dirty="0" err="1">
                <a:solidFill>
                  <a:srgbClr val="00B0F0"/>
                </a:solidFill>
              </a:rPr>
              <a:t>Law</a:t>
            </a:r>
            <a:endParaRPr lang="cs-CZ" altLang="cs-CZ" sz="2000" i="1" dirty="0">
              <a:solidFill>
                <a:srgbClr val="00B0F0"/>
              </a:solidFill>
            </a:endParaRPr>
          </a:p>
          <a:p>
            <a:pPr eaLnBrk="1" hangingPunct="1"/>
            <a:r>
              <a:rPr lang="cs-CZ" altLang="cs-CZ" dirty="0" err="1"/>
              <a:t>Fall</a:t>
            </a:r>
            <a:r>
              <a:rPr lang="cs-CZ" altLang="cs-CZ" dirty="0"/>
              <a:t> </a:t>
            </a:r>
            <a:r>
              <a:rPr lang="cs-CZ" altLang="cs-CZ" dirty="0" err="1"/>
              <a:t>Semester</a:t>
            </a:r>
            <a:r>
              <a:rPr lang="cs-CZ" altLang="cs-CZ" dirty="0"/>
              <a:t> 2020</a:t>
            </a:r>
          </a:p>
          <a:p>
            <a:pPr eaLnBrk="1" hangingPunct="1"/>
            <a:r>
              <a:rPr lang="cs-CZ" altLang="cs-CZ" b="1" dirty="0"/>
              <a:t>Iveta Rohová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F3344EE-90F3-3D49-A413-301FDA0CF9D3}"/>
              </a:ext>
            </a:extLst>
          </p:cNvPr>
          <p:cNvSpPr>
            <a:spLocks noGrp="1"/>
          </p:cNvSpPr>
          <p:nvPr>
            <p:ph idx="1"/>
          </p:nvPr>
        </p:nvSpPr>
        <p:spPr>
          <a:xfrm>
            <a:off x="628650" y="692696"/>
            <a:ext cx="8047806" cy="5760640"/>
          </a:xfrm>
        </p:spPr>
        <p:txBody>
          <a:bodyPr>
            <a:normAutofit fontScale="92500" lnSpcReduction="10000"/>
          </a:bodyPr>
          <a:lstStyle/>
          <a:p>
            <a:pPr marL="0" indent="0">
              <a:buNone/>
            </a:pPr>
            <a:r>
              <a:rPr lang="cs-CZ" b="1" dirty="0"/>
              <a:t>1. </a:t>
            </a:r>
            <a:r>
              <a:rPr lang="cs-CZ" b="1" dirty="0" err="1">
                <a:solidFill>
                  <a:srgbClr val="C00000"/>
                </a:solidFill>
              </a:rPr>
              <a:t>The</a:t>
            </a:r>
            <a:r>
              <a:rPr lang="cs-CZ" b="1" dirty="0">
                <a:solidFill>
                  <a:srgbClr val="C00000"/>
                </a:solidFill>
              </a:rPr>
              <a:t> </a:t>
            </a:r>
            <a:r>
              <a:rPr lang="cs-CZ" b="1" dirty="0" err="1">
                <a:solidFill>
                  <a:srgbClr val="C00000"/>
                </a:solidFill>
              </a:rPr>
              <a:t>Council</a:t>
            </a:r>
            <a:r>
              <a:rPr lang="cs-CZ" dirty="0"/>
              <a:t> </a:t>
            </a:r>
            <a:r>
              <a:rPr lang="cs-CZ" dirty="0" err="1"/>
              <a:t>may</a:t>
            </a:r>
            <a:r>
              <a:rPr lang="cs-CZ" dirty="0"/>
              <a:t> </a:t>
            </a:r>
            <a:r>
              <a:rPr lang="cs-CZ" dirty="0" err="1"/>
              <a:t>decide</a:t>
            </a:r>
            <a:r>
              <a:rPr lang="cs-CZ" dirty="0"/>
              <a:t> (by </a:t>
            </a:r>
            <a:r>
              <a:rPr lang="cs-CZ" u="sng" dirty="0"/>
              <a:t>4/5 majority </a:t>
            </a:r>
            <a:r>
              <a:rPr lang="cs-CZ" u="sng" dirty="0" err="1"/>
              <a:t>vote</a:t>
            </a:r>
            <a:r>
              <a:rPr lang="cs-CZ" dirty="0"/>
              <a:t>), </a:t>
            </a:r>
            <a:r>
              <a:rPr lang="cs-CZ" dirty="0" err="1"/>
              <a:t>after</a:t>
            </a:r>
            <a:r>
              <a:rPr lang="cs-CZ" dirty="0"/>
              <a:t> </a:t>
            </a:r>
            <a:r>
              <a:rPr lang="cs-CZ" dirty="0" err="1"/>
              <a:t>obtaining</a:t>
            </a:r>
            <a:r>
              <a:rPr lang="cs-CZ" dirty="0"/>
              <a:t> a </a:t>
            </a:r>
            <a:r>
              <a:rPr lang="cs-CZ" dirty="0" err="1"/>
              <a:t>consent</a:t>
            </a:r>
            <a:r>
              <a:rPr lang="cs-CZ" dirty="0"/>
              <a:t> by </a:t>
            </a:r>
            <a:r>
              <a:rPr lang="cs-CZ" dirty="0" err="1"/>
              <a:t>the</a:t>
            </a:r>
            <a:r>
              <a:rPr lang="cs-CZ" dirty="0"/>
              <a:t> </a:t>
            </a:r>
            <a:r>
              <a:rPr lang="cs-CZ" dirty="0" err="1"/>
              <a:t>European</a:t>
            </a:r>
            <a:r>
              <a:rPr lang="cs-CZ" dirty="0"/>
              <a:t> </a:t>
            </a:r>
            <a:r>
              <a:rPr lang="cs-CZ" dirty="0" err="1"/>
              <a:t>Parliament</a:t>
            </a:r>
            <a:r>
              <a:rPr lang="cs-CZ" dirty="0"/>
              <a:t>, </a:t>
            </a:r>
            <a:r>
              <a:rPr lang="cs-CZ" dirty="0" err="1"/>
              <a:t>that</a:t>
            </a:r>
            <a:r>
              <a:rPr lang="cs-CZ" dirty="0"/>
              <a:t> </a:t>
            </a:r>
            <a:r>
              <a:rPr lang="cs-CZ" dirty="0" err="1"/>
              <a:t>there</a:t>
            </a:r>
            <a:r>
              <a:rPr lang="cs-CZ" dirty="0"/>
              <a:t> </a:t>
            </a:r>
            <a:r>
              <a:rPr lang="cs-CZ" dirty="0" err="1"/>
              <a:t>is</a:t>
            </a:r>
            <a:r>
              <a:rPr lang="cs-CZ" dirty="0"/>
              <a:t> </a:t>
            </a:r>
            <a:r>
              <a:rPr lang="cs-CZ" b="1" i="1" dirty="0">
                <a:solidFill>
                  <a:srgbClr val="FFC000"/>
                </a:solidFill>
              </a:rPr>
              <a:t>a </a:t>
            </a:r>
            <a:r>
              <a:rPr lang="cs-CZ" b="1" i="1" dirty="0" err="1">
                <a:solidFill>
                  <a:srgbClr val="FFC000"/>
                </a:solidFill>
              </a:rPr>
              <a:t>clear</a:t>
            </a:r>
            <a:r>
              <a:rPr lang="cs-CZ" b="1" i="1" dirty="0">
                <a:solidFill>
                  <a:srgbClr val="FFC000"/>
                </a:solidFill>
              </a:rPr>
              <a:t> risk </a:t>
            </a:r>
            <a:r>
              <a:rPr lang="cs-CZ" b="1" i="1" dirty="0" err="1">
                <a:solidFill>
                  <a:srgbClr val="FFC000"/>
                </a:solidFill>
              </a:rPr>
              <a:t>of</a:t>
            </a:r>
            <a:r>
              <a:rPr lang="cs-CZ" b="1" i="1" dirty="0">
                <a:solidFill>
                  <a:srgbClr val="FFC000"/>
                </a:solidFill>
              </a:rPr>
              <a:t> </a:t>
            </a:r>
            <a:r>
              <a:rPr lang="cs-CZ" i="1" dirty="0">
                <a:solidFill>
                  <a:srgbClr val="FFC000"/>
                </a:solidFill>
              </a:rPr>
              <a:t>a </a:t>
            </a:r>
            <a:r>
              <a:rPr lang="cs-CZ" i="1" dirty="0" err="1">
                <a:solidFill>
                  <a:srgbClr val="FFC000"/>
                </a:solidFill>
              </a:rPr>
              <a:t>serious</a:t>
            </a:r>
            <a:r>
              <a:rPr lang="cs-CZ" i="1" dirty="0">
                <a:solidFill>
                  <a:srgbClr val="FFC000"/>
                </a:solidFill>
              </a:rPr>
              <a:t> </a:t>
            </a:r>
            <a:r>
              <a:rPr lang="cs-CZ" i="1" dirty="0" err="1">
                <a:solidFill>
                  <a:srgbClr val="FFC000"/>
                </a:solidFill>
              </a:rPr>
              <a:t>breach</a:t>
            </a:r>
            <a:r>
              <a:rPr lang="cs-CZ" i="1" dirty="0">
                <a:solidFill>
                  <a:srgbClr val="FFC000"/>
                </a:solidFill>
              </a:rPr>
              <a:t> by a </a:t>
            </a:r>
            <a:r>
              <a:rPr lang="cs-CZ" i="1" dirty="0" err="1">
                <a:solidFill>
                  <a:srgbClr val="FFC000"/>
                </a:solidFill>
              </a:rPr>
              <a:t>Member</a:t>
            </a:r>
            <a:r>
              <a:rPr lang="cs-CZ" i="1" dirty="0">
                <a:solidFill>
                  <a:srgbClr val="FFC000"/>
                </a:solidFill>
              </a:rPr>
              <a:t> </a:t>
            </a:r>
            <a:r>
              <a:rPr lang="cs-CZ" i="1" dirty="0" err="1">
                <a:solidFill>
                  <a:srgbClr val="FFC000"/>
                </a:solidFill>
              </a:rPr>
              <a:t>State</a:t>
            </a:r>
            <a:r>
              <a:rPr lang="cs-CZ" i="1" dirty="0">
                <a:solidFill>
                  <a:srgbClr val="FFC000"/>
                </a:solidFill>
              </a:rPr>
              <a:t> </a:t>
            </a:r>
            <a:r>
              <a:rPr lang="cs-CZ" i="1" dirty="0" err="1">
                <a:solidFill>
                  <a:srgbClr val="FFC000"/>
                </a:solidFill>
              </a:rPr>
              <a:t>of</a:t>
            </a:r>
            <a:r>
              <a:rPr lang="cs-CZ" i="1" dirty="0">
                <a:solidFill>
                  <a:srgbClr val="FFC000"/>
                </a:solidFill>
              </a:rPr>
              <a:t> </a:t>
            </a:r>
            <a:r>
              <a:rPr lang="cs-CZ" i="1" dirty="0" err="1">
                <a:solidFill>
                  <a:srgbClr val="FFC000"/>
                </a:solidFill>
              </a:rPr>
              <a:t>the</a:t>
            </a:r>
            <a:r>
              <a:rPr lang="cs-CZ" i="1" dirty="0">
                <a:solidFill>
                  <a:srgbClr val="FFC000"/>
                </a:solidFill>
              </a:rPr>
              <a:t> </a:t>
            </a:r>
            <a:r>
              <a:rPr lang="cs-CZ" i="1" dirty="0" err="1">
                <a:solidFill>
                  <a:srgbClr val="FFC000"/>
                </a:solidFill>
              </a:rPr>
              <a:t>values</a:t>
            </a:r>
            <a:r>
              <a:rPr lang="cs-CZ" i="1" dirty="0">
                <a:solidFill>
                  <a:srgbClr val="FFC000"/>
                </a:solidFill>
              </a:rPr>
              <a:t> </a:t>
            </a:r>
            <a:r>
              <a:rPr lang="cs-CZ" i="1" dirty="0" err="1">
                <a:solidFill>
                  <a:srgbClr val="FFC000"/>
                </a:solidFill>
              </a:rPr>
              <a:t>referred</a:t>
            </a:r>
            <a:r>
              <a:rPr lang="cs-CZ" i="1" dirty="0">
                <a:solidFill>
                  <a:srgbClr val="FFC000"/>
                </a:solidFill>
              </a:rPr>
              <a:t> to in </a:t>
            </a:r>
            <a:r>
              <a:rPr lang="cs-CZ" i="1" dirty="0" err="1">
                <a:solidFill>
                  <a:srgbClr val="FFC000"/>
                </a:solidFill>
              </a:rPr>
              <a:t>Article</a:t>
            </a:r>
            <a:r>
              <a:rPr lang="cs-CZ" i="1" dirty="0">
                <a:solidFill>
                  <a:srgbClr val="FFC000"/>
                </a:solidFill>
              </a:rPr>
              <a:t> 2</a:t>
            </a:r>
            <a:r>
              <a:rPr lang="cs-CZ" dirty="0"/>
              <a:t>. </a:t>
            </a:r>
          </a:p>
          <a:p>
            <a:pPr lvl="1">
              <a:buFont typeface="Wingdings" pitchFamily="2" charset="2"/>
              <a:buChar char="Ø"/>
            </a:pPr>
            <a:r>
              <a:rPr lang="cs-CZ" dirty="0"/>
              <a:t> a </a:t>
            </a:r>
            <a:r>
              <a:rPr lang="cs-CZ" dirty="0" err="1">
                <a:solidFill>
                  <a:srgbClr val="0070C0"/>
                </a:solidFill>
              </a:rPr>
              <a:t>reasoned</a:t>
            </a:r>
            <a:r>
              <a:rPr lang="cs-CZ" dirty="0">
                <a:solidFill>
                  <a:srgbClr val="0070C0"/>
                </a:solidFill>
              </a:rPr>
              <a:t> </a:t>
            </a:r>
            <a:r>
              <a:rPr lang="cs-CZ" dirty="0" err="1">
                <a:solidFill>
                  <a:srgbClr val="0070C0"/>
                </a:solidFill>
              </a:rPr>
              <a:t>proposal</a:t>
            </a:r>
            <a:r>
              <a:rPr lang="cs-CZ" dirty="0">
                <a:solidFill>
                  <a:srgbClr val="0070C0"/>
                </a:solidFill>
              </a:rPr>
              <a:t> </a:t>
            </a:r>
            <a:r>
              <a:rPr lang="cs-CZ" dirty="0"/>
              <a:t>by min. 1/3 </a:t>
            </a:r>
            <a:r>
              <a:rPr lang="cs-CZ" dirty="0" err="1"/>
              <a:t>of</a:t>
            </a:r>
            <a:r>
              <a:rPr lang="cs-CZ" dirty="0"/>
              <a:t> MS, </a:t>
            </a:r>
            <a:r>
              <a:rPr lang="cs-CZ" dirty="0" err="1"/>
              <a:t>or</a:t>
            </a:r>
            <a:r>
              <a:rPr lang="cs-CZ" dirty="0"/>
              <a:t> by EP, </a:t>
            </a:r>
            <a:r>
              <a:rPr lang="cs-CZ" dirty="0" err="1"/>
              <a:t>or</a:t>
            </a:r>
            <a:r>
              <a:rPr lang="cs-CZ" dirty="0"/>
              <a:t> </a:t>
            </a:r>
            <a:r>
              <a:rPr lang="cs-CZ" dirty="0" err="1"/>
              <a:t>Commission</a:t>
            </a:r>
            <a:endParaRPr lang="cs-CZ" dirty="0"/>
          </a:p>
          <a:p>
            <a:pPr lvl="1">
              <a:buFont typeface="Wingdings" pitchFamily="2" charset="2"/>
              <a:buChar char="Ø"/>
            </a:pPr>
            <a:r>
              <a:rPr lang="cs-CZ" dirty="0"/>
              <a:t> </a:t>
            </a:r>
            <a:r>
              <a:rPr lang="cs-CZ" dirty="0" err="1"/>
              <a:t>before</a:t>
            </a:r>
            <a:r>
              <a:rPr lang="cs-CZ" dirty="0"/>
              <a:t> </a:t>
            </a:r>
            <a:r>
              <a:rPr lang="cs-CZ" dirty="0" err="1"/>
              <a:t>taking</a:t>
            </a:r>
            <a:r>
              <a:rPr lang="cs-CZ" dirty="0"/>
              <a:t> a </a:t>
            </a:r>
            <a:r>
              <a:rPr lang="cs-CZ" dirty="0" err="1"/>
              <a:t>determinantion</a:t>
            </a:r>
            <a:r>
              <a:rPr lang="cs-CZ" dirty="0"/>
              <a:t>, </a:t>
            </a:r>
            <a:r>
              <a:rPr lang="cs-CZ" dirty="0" err="1"/>
              <a:t>the</a:t>
            </a:r>
            <a:r>
              <a:rPr lang="cs-CZ" dirty="0"/>
              <a:t> </a:t>
            </a:r>
            <a:r>
              <a:rPr lang="cs-CZ" dirty="0" err="1"/>
              <a:t>Council</a:t>
            </a:r>
            <a:r>
              <a:rPr lang="cs-CZ" dirty="0"/>
              <a:t> </a:t>
            </a:r>
            <a:r>
              <a:rPr lang="cs-CZ" dirty="0" err="1">
                <a:solidFill>
                  <a:srgbClr val="00B050"/>
                </a:solidFill>
              </a:rPr>
              <a:t>shall</a:t>
            </a:r>
            <a:r>
              <a:rPr lang="cs-CZ" dirty="0">
                <a:solidFill>
                  <a:srgbClr val="00B050"/>
                </a:solidFill>
              </a:rPr>
              <a:t> </a:t>
            </a:r>
            <a:r>
              <a:rPr lang="cs-CZ" dirty="0" err="1">
                <a:solidFill>
                  <a:srgbClr val="00B050"/>
                </a:solidFill>
              </a:rPr>
              <a:t>hear</a:t>
            </a:r>
            <a:r>
              <a:rPr lang="cs-CZ" dirty="0">
                <a:solidFill>
                  <a:srgbClr val="00B050"/>
                </a:solidFill>
              </a:rPr>
              <a:t> </a:t>
            </a:r>
            <a:r>
              <a:rPr lang="cs-CZ" dirty="0" err="1">
                <a:solidFill>
                  <a:srgbClr val="00B050"/>
                </a:solidFill>
              </a:rPr>
              <a:t>the</a:t>
            </a:r>
            <a:r>
              <a:rPr lang="cs-CZ" dirty="0">
                <a:solidFill>
                  <a:srgbClr val="00B050"/>
                </a:solidFill>
              </a:rPr>
              <a:t> MS </a:t>
            </a:r>
            <a:r>
              <a:rPr lang="cs-CZ" dirty="0"/>
              <a:t>in </a:t>
            </a:r>
            <a:r>
              <a:rPr lang="cs-CZ" dirty="0" err="1"/>
              <a:t>breach</a:t>
            </a:r>
            <a:r>
              <a:rPr lang="cs-CZ" dirty="0"/>
              <a:t> </a:t>
            </a:r>
          </a:p>
          <a:p>
            <a:pPr lvl="1">
              <a:buFont typeface="Wingdings" pitchFamily="2" charset="2"/>
              <a:buChar char="Ø"/>
            </a:pPr>
            <a:r>
              <a:rPr lang="cs-CZ" dirty="0"/>
              <a:t> </a:t>
            </a:r>
            <a:r>
              <a:rPr lang="cs-CZ" dirty="0" err="1"/>
              <a:t>the</a:t>
            </a:r>
            <a:r>
              <a:rPr lang="cs-CZ" dirty="0"/>
              <a:t> </a:t>
            </a:r>
            <a:r>
              <a:rPr lang="cs-CZ" dirty="0" err="1"/>
              <a:t>Council</a:t>
            </a:r>
            <a:r>
              <a:rPr lang="cs-CZ" dirty="0"/>
              <a:t> </a:t>
            </a:r>
            <a:r>
              <a:rPr lang="cs-CZ" dirty="0" err="1"/>
              <a:t>shall</a:t>
            </a:r>
            <a:r>
              <a:rPr lang="cs-CZ" dirty="0"/>
              <a:t> </a:t>
            </a:r>
            <a:r>
              <a:rPr lang="cs-CZ" dirty="0" err="1"/>
              <a:t>regularly</a:t>
            </a:r>
            <a:r>
              <a:rPr lang="cs-CZ" dirty="0"/>
              <a:t> </a:t>
            </a:r>
            <a:r>
              <a:rPr lang="cs-CZ" dirty="0" err="1"/>
              <a:t>verify</a:t>
            </a:r>
            <a:r>
              <a:rPr lang="cs-CZ" dirty="0"/>
              <a:t> </a:t>
            </a:r>
            <a:r>
              <a:rPr lang="cs-CZ" dirty="0" err="1"/>
              <a:t>that</a:t>
            </a:r>
            <a:r>
              <a:rPr lang="cs-CZ" dirty="0"/>
              <a:t> </a:t>
            </a:r>
            <a:r>
              <a:rPr lang="cs-CZ" dirty="0" err="1"/>
              <a:t>those</a:t>
            </a:r>
            <a:r>
              <a:rPr lang="cs-CZ" dirty="0"/>
              <a:t> </a:t>
            </a:r>
            <a:r>
              <a:rPr lang="cs-CZ" dirty="0" err="1"/>
              <a:t>grounds</a:t>
            </a:r>
            <a:r>
              <a:rPr lang="cs-CZ" dirty="0"/>
              <a:t> </a:t>
            </a:r>
            <a:r>
              <a:rPr lang="cs-CZ" dirty="0" err="1"/>
              <a:t>continue</a:t>
            </a:r>
            <a:r>
              <a:rPr lang="cs-CZ" dirty="0"/>
              <a:t> to </a:t>
            </a:r>
            <a:r>
              <a:rPr lang="cs-CZ" dirty="0" err="1"/>
              <a:t>apply</a:t>
            </a:r>
            <a:endParaRPr lang="cs-CZ" dirty="0"/>
          </a:p>
          <a:p>
            <a:pPr lvl="1">
              <a:buFont typeface="Wingdings" pitchFamily="2" charset="2"/>
              <a:buChar char="Ø"/>
            </a:pPr>
            <a:endParaRPr lang="cs-CZ" dirty="0"/>
          </a:p>
          <a:p>
            <a:pPr marL="0" indent="0">
              <a:buNone/>
            </a:pPr>
            <a:r>
              <a:rPr lang="cs-CZ" b="1" dirty="0"/>
              <a:t>2. </a:t>
            </a:r>
            <a:r>
              <a:rPr lang="cs-CZ" b="1" dirty="0" err="1">
                <a:solidFill>
                  <a:srgbClr val="7030A0"/>
                </a:solidFill>
              </a:rPr>
              <a:t>The</a:t>
            </a:r>
            <a:r>
              <a:rPr lang="cs-CZ" b="1" dirty="0">
                <a:solidFill>
                  <a:srgbClr val="7030A0"/>
                </a:solidFill>
              </a:rPr>
              <a:t> </a:t>
            </a:r>
            <a:r>
              <a:rPr lang="cs-CZ" b="1" dirty="0" err="1">
                <a:solidFill>
                  <a:srgbClr val="7030A0"/>
                </a:solidFill>
              </a:rPr>
              <a:t>European</a:t>
            </a:r>
            <a:r>
              <a:rPr lang="cs-CZ" b="1" dirty="0">
                <a:solidFill>
                  <a:srgbClr val="7030A0"/>
                </a:solidFill>
              </a:rPr>
              <a:t> </a:t>
            </a:r>
            <a:r>
              <a:rPr lang="cs-CZ" b="1" dirty="0" err="1">
                <a:solidFill>
                  <a:srgbClr val="7030A0"/>
                </a:solidFill>
              </a:rPr>
              <a:t>Council</a:t>
            </a:r>
            <a:r>
              <a:rPr lang="cs-CZ" b="1" dirty="0">
                <a:solidFill>
                  <a:srgbClr val="7030A0"/>
                </a:solidFill>
              </a:rPr>
              <a:t> </a:t>
            </a:r>
            <a:r>
              <a:rPr lang="cs-CZ" dirty="0"/>
              <a:t>(</a:t>
            </a:r>
            <a:r>
              <a:rPr lang="cs-CZ" dirty="0" err="1"/>
              <a:t>acting</a:t>
            </a:r>
            <a:r>
              <a:rPr lang="cs-CZ" dirty="0"/>
              <a:t> by </a:t>
            </a:r>
            <a:r>
              <a:rPr lang="cs-CZ" u="sng" dirty="0" err="1"/>
              <a:t>unanimity</a:t>
            </a:r>
            <a:r>
              <a:rPr lang="cs-CZ" dirty="0"/>
              <a:t>), </a:t>
            </a:r>
            <a:r>
              <a:rPr lang="cs-CZ" dirty="0" err="1"/>
              <a:t>after</a:t>
            </a:r>
            <a:r>
              <a:rPr lang="cs-CZ" dirty="0"/>
              <a:t> </a:t>
            </a:r>
            <a:r>
              <a:rPr lang="cs-CZ" dirty="0" err="1"/>
              <a:t>obtaining</a:t>
            </a:r>
            <a:r>
              <a:rPr lang="cs-CZ" dirty="0"/>
              <a:t> a </a:t>
            </a:r>
            <a:r>
              <a:rPr lang="cs-CZ" dirty="0" err="1"/>
              <a:t>consent</a:t>
            </a:r>
            <a:r>
              <a:rPr lang="cs-CZ" dirty="0"/>
              <a:t> by </a:t>
            </a:r>
            <a:r>
              <a:rPr lang="cs-CZ" dirty="0" err="1"/>
              <a:t>the</a:t>
            </a:r>
            <a:r>
              <a:rPr lang="cs-CZ" dirty="0"/>
              <a:t> </a:t>
            </a:r>
            <a:r>
              <a:rPr lang="cs-CZ" dirty="0" err="1"/>
              <a:t>European</a:t>
            </a:r>
            <a:r>
              <a:rPr lang="cs-CZ" dirty="0"/>
              <a:t> </a:t>
            </a:r>
            <a:r>
              <a:rPr lang="cs-CZ" dirty="0" err="1"/>
              <a:t>Parliament</a:t>
            </a:r>
            <a:r>
              <a:rPr lang="cs-CZ" dirty="0"/>
              <a:t> and </a:t>
            </a:r>
            <a:r>
              <a:rPr lang="cs-CZ" dirty="0" err="1"/>
              <a:t>after</a:t>
            </a:r>
            <a:r>
              <a:rPr lang="cs-CZ" dirty="0"/>
              <a:t> </a:t>
            </a:r>
            <a:r>
              <a:rPr lang="cs-CZ" dirty="0" err="1"/>
              <a:t>inviting</a:t>
            </a:r>
            <a:r>
              <a:rPr lang="cs-CZ" dirty="0"/>
              <a:t> </a:t>
            </a:r>
            <a:r>
              <a:rPr lang="cs-CZ" dirty="0" err="1"/>
              <a:t>the</a:t>
            </a:r>
            <a:r>
              <a:rPr lang="cs-CZ" dirty="0"/>
              <a:t> MS to </a:t>
            </a:r>
            <a:r>
              <a:rPr lang="cs-CZ" dirty="0" err="1"/>
              <a:t>submit</a:t>
            </a:r>
            <a:r>
              <a:rPr lang="cs-CZ" dirty="0"/>
              <a:t> </a:t>
            </a:r>
            <a:r>
              <a:rPr lang="cs-CZ" dirty="0" err="1"/>
              <a:t>its</a:t>
            </a:r>
            <a:r>
              <a:rPr lang="cs-CZ" dirty="0"/>
              <a:t> </a:t>
            </a:r>
            <a:r>
              <a:rPr lang="cs-CZ" dirty="0" err="1"/>
              <a:t>observations</a:t>
            </a:r>
            <a:r>
              <a:rPr lang="cs-CZ" dirty="0"/>
              <a:t>, </a:t>
            </a:r>
            <a:r>
              <a:rPr lang="cs-CZ" dirty="0" err="1"/>
              <a:t>may</a:t>
            </a:r>
            <a:r>
              <a:rPr lang="cs-CZ" dirty="0"/>
              <a:t> </a:t>
            </a:r>
            <a:r>
              <a:rPr lang="cs-CZ" dirty="0" err="1"/>
              <a:t>determine</a:t>
            </a:r>
            <a:r>
              <a:rPr lang="cs-CZ" dirty="0"/>
              <a:t> </a:t>
            </a:r>
            <a:r>
              <a:rPr lang="cs-CZ" dirty="0" err="1"/>
              <a:t>the</a:t>
            </a:r>
            <a:r>
              <a:rPr lang="cs-CZ" dirty="0"/>
              <a:t> </a:t>
            </a:r>
            <a:r>
              <a:rPr lang="cs-CZ" b="1" i="1" dirty="0">
                <a:solidFill>
                  <a:srgbClr val="FFC000"/>
                </a:solidFill>
              </a:rPr>
              <a:t>existence </a:t>
            </a:r>
            <a:r>
              <a:rPr lang="cs-CZ" b="1" i="1" dirty="0" err="1">
                <a:solidFill>
                  <a:srgbClr val="FFC000"/>
                </a:solidFill>
              </a:rPr>
              <a:t>of</a:t>
            </a:r>
            <a:r>
              <a:rPr lang="cs-CZ" b="1" i="1" dirty="0">
                <a:solidFill>
                  <a:srgbClr val="FFC000"/>
                </a:solidFill>
              </a:rPr>
              <a:t> a </a:t>
            </a:r>
            <a:r>
              <a:rPr lang="cs-CZ" b="1" i="1" dirty="0" err="1">
                <a:solidFill>
                  <a:srgbClr val="FFC000"/>
                </a:solidFill>
              </a:rPr>
              <a:t>serious</a:t>
            </a:r>
            <a:r>
              <a:rPr lang="cs-CZ" b="1" i="1" dirty="0">
                <a:solidFill>
                  <a:srgbClr val="FFC000"/>
                </a:solidFill>
              </a:rPr>
              <a:t> and </a:t>
            </a:r>
            <a:r>
              <a:rPr lang="cs-CZ" b="1" i="1" dirty="0" err="1">
                <a:solidFill>
                  <a:srgbClr val="FFC000"/>
                </a:solidFill>
              </a:rPr>
              <a:t>persistent</a:t>
            </a:r>
            <a:r>
              <a:rPr lang="cs-CZ" b="1" i="1" dirty="0">
                <a:solidFill>
                  <a:srgbClr val="FFC000"/>
                </a:solidFill>
              </a:rPr>
              <a:t> </a:t>
            </a:r>
            <a:r>
              <a:rPr lang="cs-CZ" b="1" i="1" dirty="0" err="1">
                <a:solidFill>
                  <a:srgbClr val="FFC000"/>
                </a:solidFill>
              </a:rPr>
              <a:t>breach</a:t>
            </a:r>
            <a:r>
              <a:rPr lang="cs-CZ" i="1" dirty="0">
                <a:solidFill>
                  <a:srgbClr val="FFC000"/>
                </a:solidFill>
              </a:rPr>
              <a:t> by a MS </a:t>
            </a:r>
            <a:r>
              <a:rPr lang="cs-CZ" i="1" dirty="0" err="1">
                <a:solidFill>
                  <a:srgbClr val="FFC000"/>
                </a:solidFill>
              </a:rPr>
              <a:t>of</a:t>
            </a:r>
            <a:r>
              <a:rPr lang="cs-CZ" i="1" dirty="0">
                <a:solidFill>
                  <a:srgbClr val="FFC000"/>
                </a:solidFill>
              </a:rPr>
              <a:t> </a:t>
            </a:r>
            <a:r>
              <a:rPr lang="cs-CZ" i="1" dirty="0" err="1">
                <a:solidFill>
                  <a:srgbClr val="FFC000"/>
                </a:solidFill>
              </a:rPr>
              <a:t>the</a:t>
            </a:r>
            <a:r>
              <a:rPr lang="cs-CZ" i="1" dirty="0">
                <a:solidFill>
                  <a:srgbClr val="FFC000"/>
                </a:solidFill>
              </a:rPr>
              <a:t> </a:t>
            </a:r>
            <a:r>
              <a:rPr lang="cs-CZ" i="1" dirty="0" err="1">
                <a:solidFill>
                  <a:srgbClr val="FFC000"/>
                </a:solidFill>
              </a:rPr>
              <a:t>values</a:t>
            </a:r>
            <a:r>
              <a:rPr lang="cs-CZ" i="1" dirty="0">
                <a:solidFill>
                  <a:srgbClr val="FFC000"/>
                </a:solidFill>
              </a:rPr>
              <a:t> </a:t>
            </a:r>
            <a:r>
              <a:rPr lang="cs-CZ" i="1" dirty="0" err="1">
                <a:solidFill>
                  <a:srgbClr val="FFC000"/>
                </a:solidFill>
              </a:rPr>
              <a:t>referred</a:t>
            </a:r>
            <a:r>
              <a:rPr lang="cs-CZ" i="1" dirty="0">
                <a:solidFill>
                  <a:srgbClr val="FFC000"/>
                </a:solidFill>
              </a:rPr>
              <a:t> to in </a:t>
            </a:r>
            <a:r>
              <a:rPr lang="cs-CZ" i="1" dirty="0" err="1">
                <a:solidFill>
                  <a:srgbClr val="FFC000"/>
                </a:solidFill>
              </a:rPr>
              <a:t>Article</a:t>
            </a:r>
            <a:r>
              <a:rPr lang="cs-CZ" i="1" dirty="0">
                <a:solidFill>
                  <a:srgbClr val="FFC000"/>
                </a:solidFill>
              </a:rPr>
              <a:t> 2.</a:t>
            </a:r>
            <a:endParaRPr lang="cs-CZ" i="1" dirty="0"/>
          </a:p>
          <a:p>
            <a:pPr lvl="1">
              <a:buFont typeface="Wingdings" pitchFamily="2" charset="2"/>
              <a:buChar char="Ø"/>
            </a:pPr>
            <a:r>
              <a:rPr lang="cs-CZ" i="1" dirty="0"/>
              <a:t>	</a:t>
            </a:r>
            <a:r>
              <a:rPr lang="cs-CZ" dirty="0" err="1"/>
              <a:t>proposal</a:t>
            </a:r>
            <a:r>
              <a:rPr lang="cs-CZ" dirty="0"/>
              <a:t> by 1/3 </a:t>
            </a:r>
            <a:r>
              <a:rPr lang="cs-CZ" dirty="0" err="1"/>
              <a:t>of</a:t>
            </a:r>
            <a:r>
              <a:rPr lang="cs-CZ" dirty="0"/>
              <a:t> </a:t>
            </a:r>
            <a:r>
              <a:rPr lang="cs-CZ" dirty="0" err="1"/>
              <a:t>the</a:t>
            </a:r>
            <a:r>
              <a:rPr lang="cs-CZ" dirty="0"/>
              <a:t> MS </a:t>
            </a:r>
            <a:r>
              <a:rPr lang="cs-CZ" dirty="0" err="1"/>
              <a:t>or</a:t>
            </a:r>
            <a:r>
              <a:rPr lang="cs-CZ" dirty="0"/>
              <a:t> by </a:t>
            </a:r>
            <a:r>
              <a:rPr lang="cs-CZ" dirty="0" err="1"/>
              <a:t>the</a:t>
            </a:r>
            <a:r>
              <a:rPr lang="cs-CZ" dirty="0"/>
              <a:t> </a:t>
            </a:r>
            <a:r>
              <a:rPr lang="cs-CZ" dirty="0" err="1"/>
              <a:t>Commission</a:t>
            </a:r>
            <a:r>
              <a:rPr lang="cs-CZ" dirty="0"/>
              <a:t> </a:t>
            </a:r>
          </a:p>
          <a:p>
            <a:pPr marL="0" indent="0">
              <a:buNone/>
            </a:pPr>
            <a:endParaRPr lang="cs-CZ" dirty="0"/>
          </a:p>
          <a:p>
            <a:pPr marL="0" indent="0">
              <a:buNone/>
            </a:pPr>
            <a:r>
              <a:rPr lang="en-AU" b="1" dirty="0"/>
              <a:t>3. </a:t>
            </a:r>
            <a:r>
              <a:rPr lang="en-AU" dirty="0"/>
              <a:t>Afterwards, </a:t>
            </a:r>
            <a:r>
              <a:rPr lang="en-AU" b="1" dirty="0">
                <a:solidFill>
                  <a:srgbClr val="C00000"/>
                </a:solidFill>
              </a:rPr>
              <a:t>the Council </a:t>
            </a:r>
            <a:r>
              <a:rPr lang="en-AU" dirty="0"/>
              <a:t>(by a </a:t>
            </a:r>
            <a:r>
              <a:rPr lang="en-AU" u="sng" dirty="0"/>
              <a:t>qualified majority</a:t>
            </a:r>
            <a:r>
              <a:rPr lang="en-AU" dirty="0"/>
              <a:t>), may decide to </a:t>
            </a:r>
            <a:r>
              <a:rPr lang="en-AU" i="1" u="sng" dirty="0">
                <a:solidFill>
                  <a:srgbClr val="00B050"/>
                </a:solidFill>
              </a:rPr>
              <a:t>suspend certain rights </a:t>
            </a:r>
            <a:r>
              <a:rPr lang="en-AU" i="1" dirty="0">
                <a:solidFill>
                  <a:srgbClr val="00B050"/>
                </a:solidFill>
              </a:rPr>
              <a:t>deriving from the application of the Treaties </a:t>
            </a:r>
            <a:r>
              <a:rPr lang="en-AU" dirty="0"/>
              <a:t>to the Member State in question, </a:t>
            </a:r>
            <a:r>
              <a:rPr lang="en-AU" i="1" dirty="0">
                <a:solidFill>
                  <a:srgbClr val="00B050"/>
                </a:solidFill>
              </a:rPr>
              <a:t>including the voting rights of the representative</a:t>
            </a:r>
            <a:r>
              <a:rPr lang="en-AU" dirty="0"/>
              <a:t> of the government of that Member State </a:t>
            </a:r>
            <a:r>
              <a:rPr lang="en-AU" i="1" dirty="0">
                <a:solidFill>
                  <a:srgbClr val="00B050"/>
                </a:solidFill>
              </a:rPr>
              <a:t>in the Council. </a:t>
            </a:r>
          </a:p>
          <a:p>
            <a:pPr lvl="1">
              <a:buFont typeface="Wingdings" pitchFamily="2" charset="2"/>
              <a:buChar char="Ø"/>
            </a:pPr>
            <a:r>
              <a:rPr lang="en-AU" dirty="0"/>
              <a:t>the Council shall take into account the possible consequences of such a suspension on the rights and obligations of natural and legal persons. </a:t>
            </a:r>
          </a:p>
          <a:p>
            <a:pPr lvl="1">
              <a:buFont typeface="Wingdings" pitchFamily="2" charset="2"/>
              <a:buChar char="Ø"/>
            </a:pPr>
            <a:r>
              <a:rPr lang="cs-CZ" dirty="0" err="1"/>
              <a:t>the</a:t>
            </a:r>
            <a:r>
              <a:rPr lang="cs-CZ" dirty="0"/>
              <a:t> </a:t>
            </a:r>
            <a:r>
              <a:rPr lang="cs-CZ" dirty="0" err="1"/>
              <a:t>Council</a:t>
            </a:r>
            <a:r>
              <a:rPr lang="cs-CZ" dirty="0"/>
              <a:t> </a:t>
            </a:r>
            <a:r>
              <a:rPr lang="cs-CZ" dirty="0" err="1"/>
              <a:t>may</a:t>
            </a:r>
            <a:r>
              <a:rPr lang="cs-CZ" dirty="0"/>
              <a:t> </a:t>
            </a:r>
            <a:r>
              <a:rPr lang="cs-CZ" dirty="0" err="1"/>
              <a:t>decide</a:t>
            </a:r>
            <a:r>
              <a:rPr lang="cs-CZ" dirty="0"/>
              <a:t> (by QM) to vary </a:t>
            </a:r>
            <a:r>
              <a:rPr lang="cs-CZ" dirty="0" err="1"/>
              <a:t>or</a:t>
            </a:r>
            <a:r>
              <a:rPr lang="cs-CZ" dirty="0"/>
              <a:t> </a:t>
            </a:r>
            <a:r>
              <a:rPr lang="cs-CZ" dirty="0" err="1"/>
              <a:t>revoke</a:t>
            </a:r>
            <a:r>
              <a:rPr lang="cs-CZ" dirty="0"/>
              <a:t> </a:t>
            </a:r>
            <a:r>
              <a:rPr lang="cs-CZ" dirty="0" err="1"/>
              <a:t>those</a:t>
            </a:r>
            <a:r>
              <a:rPr lang="cs-CZ" dirty="0"/>
              <a:t> </a:t>
            </a:r>
            <a:r>
              <a:rPr lang="cs-CZ" dirty="0" err="1"/>
              <a:t>measures</a:t>
            </a:r>
            <a:r>
              <a:rPr lang="cs-CZ" dirty="0"/>
              <a:t> in response to </a:t>
            </a:r>
            <a:r>
              <a:rPr lang="cs-CZ" dirty="0" err="1"/>
              <a:t>changes</a:t>
            </a:r>
            <a:r>
              <a:rPr lang="cs-CZ" dirty="0"/>
              <a:t> in </a:t>
            </a:r>
            <a:r>
              <a:rPr lang="cs-CZ" dirty="0" err="1"/>
              <a:t>the</a:t>
            </a:r>
            <a:r>
              <a:rPr lang="cs-CZ" dirty="0"/>
              <a:t> </a:t>
            </a:r>
            <a:r>
              <a:rPr lang="cs-CZ" dirty="0" err="1"/>
              <a:t>situation</a:t>
            </a:r>
            <a:r>
              <a:rPr lang="cs-CZ" dirty="0"/>
              <a:t> </a:t>
            </a:r>
            <a:r>
              <a:rPr lang="cs-CZ" dirty="0" err="1"/>
              <a:t>which</a:t>
            </a:r>
            <a:r>
              <a:rPr lang="cs-CZ" dirty="0"/>
              <a:t> led to </a:t>
            </a:r>
            <a:r>
              <a:rPr lang="cs-CZ" dirty="0" err="1"/>
              <a:t>their</a:t>
            </a:r>
            <a:r>
              <a:rPr lang="cs-CZ" dirty="0"/>
              <a:t> </a:t>
            </a:r>
            <a:r>
              <a:rPr lang="cs-CZ" dirty="0" err="1"/>
              <a:t>being</a:t>
            </a:r>
            <a:r>
              <a:rPr lang="cs-CZ" dirty="0"/>
              <a:t> </a:t>
            </a:r>
            <a:r>
              <a:rPr lang="cs-CZ" dirty="0" err="1"/>
              <a:t>imposed</a:t>
            </a:r>
            <a:r>
              <a:rPr lang="cs-CZ" dirty="0"/>
              <a:t>. </a:t>
            </a:r>
            <a:endParaRPr lang="en-AU" dirty="0"/>
          </a:p>
          <a:p>
            <a:pPr marL="0" indent="0">
              <a:buNone/>
            </a:pPr>
            <a:endParaRPr lang="cs-CZ" dirty="0"/>
          </a:p>
        </p:txBody>
      </p:sp>
    </p:spTree>
    <p:extLst>
      <p:ext uri="{BB962C8B-B14F-4D97-AF65-F5344CB8AC3E}">
        <p14:creationId xmlns:p14="http://schemas.microsoft.com/office/powerpoint/2010/main" val="299695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897733-75D6-5446-BD90-39BE55EE9845}"/>
              </a:ext>
            </a:extLst>
          </p:cNvPr>
          <p:cNvSpPr>
            <a:spLocks noGrp="1"/>
          </p:cNvSpPr>
          <p:nvPr>
            <p:ph type="title"/>
          </p:nvPr>
        </p:nvSpPr>
        <p:spPr/>
        <p:txBody>
          <a:bodyPr/>
          <a:lstStyle/>
          <a:p>
            <a:r>
              <a:rPr lang="cs-CZ" dirty="0" err="1">
                <a:solidFill>
                  <a:srgbClr val="0070C0"/>
                </a:solidFill>
              </a:rPr>
              <a:t>Enforcement</a:t>
            </a:r>
            <a:r>
              <a:rPr lang="cs-CZ" dirty="0">
                <a:solidFill>
                  <a:srgbClr val="0070C0"/>
                </a:solidFill>
              </a:rPr>
              <a:t> </a:t>
            </a:r>
            <a:r>
              <a:rPr lang="cs-CZ" dirty="0" err="1">
                <a:solidFill>
                  <a:srgbClr val="0070C0"/>
                </a:solidFill>
              </a:rPr>
              <a:t>of</a:t>
            </a:r>
            <a:r>
              <a:rPr lang="cs-CZ" dirty="0">
                <a:solidFill>
                  <a:srgbClr val="0070C0"/>
                </a:solidFill>
              </a:rPr>
              <a:t> EU </a:t>
            </a:r>
            <a:r>
              <a:rPr lang="cs-CZ" dirty="0" err="1">
                <a:solidFill>
                  <a:srgbClr val="0070C0"/>
                </a:solidFill>
              </a:rPr>
              <a:t>Law</a:t>
            </a:r>
            <a:r>
              <a:rPr lang="cs-CZ" dirty="0">
                <a:solidFill>
                  <a:srgbClr val="0070C0"/>
                </a:solidFill>
              </a:rPr>
              <a:t> </a:t>
            </a:r>
            <a:r>
              <a:rPr lang="cs-CZ" dirty="0" err="1">
                <a:solidFill>
                  <a:srgbClr val="0070C0"/>
                </a:solidFill>
              </a:rPr>
              <a:t>against</a:t>
            </a:r>
            <a:r>
              <a:rPr lang="cs-CZ" dirty="0">
                <a:solidFill>
                  <a:srgbClr val="0070C0"/>
                </a:solidFill>
              </a:rPr>
              <a:t> a MS III</a:t>
            </a:r>
            <a:br>
              <a:rPr lang="cs-CZ" dirty="0">
                <a:solidFill>
                  <a:srgbClr val="0070C0"/>
                </a:solidFill>
              </a:rPr>
            </a:br>
            <a:r>
              <a:rPr lang="cs-CZ" dirty="0">
                <a:solidFill>
                  <a:srgbClr val="0070C0"/>
                </a:solidFill>
              </a:rPr>
              <a:t>   - by </a:t>
            </a:r>
            <a:r>
              <a:rPr lang="cs-CZ" dirty="0" err="1">
                <a:solidFill>
                  <a:srgbClr val="0070C0"/>
                </a:solidFill>
              </a:rPr>
              <a:t>an</a:t>
            </a:r>
            <a:r>
              <a:rPr lang="cs-CZ" dirty="0">
                <a:solidFill>
                  <a:srgbClr val="0070C0"/>
                </a:solidFill>
              </a:rPr>
              <a:t> </a:t>
            </a:r>
            <a:r>
              <a:rPr lang="cs-CZ" dirty="0" err="1">
                <a:solidFill>
                  <a:srgbClr val="0070C0"/>
                </a:solidFill>
              </a:rPr>
              <a:t>individual</a:t>
            </a:r>
            <a:r>
              <a:rPr lang="cs-CZ" dirty="0">
                <a:solidFill>
                  <a:srgbClr val="0070C0"/>
                </a:solidFill>
              </a:rPr>
              <a:t> </a:t>
            </a:r>
          </a:p>
        </p:txBody>
      </p:sp>
      <p:sp>
        <p:nvSpPr>
          <p:cNvPr id="3" name="Zástupný obsah 2">
            <a:extLst>
              <a:ext uri="{FF2B5EF4-FFF2-40B4-BE49-F238E27FC236}">
                <a16:creationId xmlns:a16="http://schemas.microsoft.com/office/drawing/2014/main" id="{C77D832D-351A-FB4D-A0C9-5F28A9FBD0ED}"/>
              </a:ext>
            </a:extLst>
          </p:cNvPr>
          <p:cNvSpPr>
            <a:spLocks noGrp="1"/>
          </p:cNvSpPr>
          <p:nvPr>
            <p:ph idx="1"/>
          </p:nvPr>
        </p:nvSpPr>
        <p:spPr/>
        <p:txBody>
          <a:bodyPr>
            <a:normAutofit/>
          </a:bodyPr>
          <a:lstStyle/>
          <a:p>
            <a:r>
              <a:rPr lang="cs-CZ" sz="2400" dirty="0"/>
              <a:t>No direct </a:t>
            </a:r>
            <a:r>
              <a:rPr lang="cs-CZ" sz="2400" dirty="0" err="1"/>
              <a:t>action</a:t>
            </a:r>
            <a:r>
              <a:rPr lang="cs-CZ" sz="2400" dirty="0"/>
              <a:t> </a:t>
            </a:r>
            <a:r>
              <a:rPr lang="cs-CZ" sz="2400" dirty="0" err="1"/>
              <a:t>againts</a:t>
            </a:r>
            <a:r>
              <a:rPr lang="cs-CZ" sz="2400" dirty="0"/>
              <a:t> a MS in </a:t>
            </a:r>
            <a:r>
              <a:rPr lang="cs-CZ" sz="2400" dirty="0" err="1"/>
              <a:t>hands</a:t>
            </a:r>
            <a:r>
              <a:rPr lang="cs-CZ" sz="2400" dirty="0"/>
              <a:t> </a:t>
            </a:r>
            <a:r>
              <a:rPr lang="cs-CZ" sz="2400" dirty="0" err="1"/>
              <a:t>of</a:t>
            </a:r>
            <a:r>
              <a:rPr lang="cs-CZ" sz="2400" dirty="0"/>
              <a:t> </a:t>
            </a:r>
            <a:r>
              <a:rPr lang="cs-CZ" sz="2400" dirty="0" err="1"/>
              <a:t>an</a:t>
            </a:r>
            <a:r>
              <a:rPr lang="cs-CZ" sz="2400" dirty="0"/>
              <a:t> </a:t>
            </a:r>
            <a:r>
              <a:rPr lang="cs-CZ" sz="2400" dirty="0" err="1"/>
              <a:t>individual</a:t>
            </a:r>
            <a:r>
              <a:rPr lang="cs-CZ" sz="2400" dirty="0"/>
              <a:t> </a:t>
            </a:r>
            <a:r>
              <a:rPr lang="cs-CZ" sz="2400" dirty="0" err="1"/>
              <a:t>under</a:t>
            </a:r>
            <a:r>
              <a:rPr lang="cs-CZ" sz="2400" dirty="0"/>
              <a:t> EU </a:t>
            </a:r>
            <a:r>
              <a:rPr lang="cs-CZ" sz="2400" dirty="0" err="1"/>
              <a:t>Law</a:t>
            </a:r>
            <a:endParaRPr lang="cs-CZ" sz="2400" dirty="0"/>
          </a:p>
          <a:p>
            <a:pPr lvl="1">
              <a:buFont typeface="Wingdings" pitchFamily="2" charset="2"/>
              <a:buChar char="Ø"/>
            </a:pPr>
            <a:r>
              <a:rPr lang="cs-CZ" sz="2000" dirty="0"/>
              <a:t> </a:t>
            </a:r>
            <a:r>
              <a:rPr lang="cs-CZ" sz="2000" dirty="0" err="1"/>
              <a:t>national</a:t>
            </a:r>
            <a:r>
              <a:rPr lang="cs-CZ" sz="2000" dirty="0"/>
              <a:t> </a:t>
            </a:r>
            <a:r>
              <a:rPr lang="cs-CZ" sz="2000" dirty="0" err="1"/>
              <a:t>courts</a:t>
            </a:r>
            <a:r>
              <a:rPr lang="cs-CZ" sz="2000" dirty="0"/>
              <a:t> </a:t>
            </a:r>
            <a:r>
              <a:rPr lang="cs-CZ" sz="2000" dirty="0" err="1"/>
              <a:t>of</a:t>
            </a:r>
            <a:r>
              <a:rPr lang="cs-CZ" sz="2000" dirty="0"/>
              <a:t> </a:t>
            </a:r>
            <a:r>
              <a:rPr lang="cs-CZ" sz="2000" dirty="0" err="1"/>
              <a:t>that</a:t>
            </a:r>
            <a:r>
              <a:rPr lang="cs-CZ" sz="2000" dirty="0"/>
              <a:t> </a:t>
            </a:r>
            <a:r>
              <a:rPr lang="cs-CZ" sz="2000" dirty="0" err="1"/>
              <a:t>particular</a:t>
            </a:r>
            <a:r>
              <a:rPr lang="cs-CZ" sz="2000" dirty="0"/>
              <a:t> </a:t>
            </a:r>
            <a:r>
              <a:rPr lang="cs-CZ" sz="2000" dirty="0" err="1"/>
              <a:t>state</a:t>
            </a:r>
            <a:r>
              <a:rPr lang="cs-CZ" sz="2000" dirty="0"/>
              <a:t> </a:t>
            </a:r>
          </a:p>
          <a:p>
            <a:pPr marL="342900" lvl="1" indent="0">
              <a:buNone/>
            </a:pPr>
            <a:endParaRPr lang="cs-CZ" sz="2000" dirty="0"/>
          </a:p>
          <a:p>
            <a:pPr lvl="1">
              <a:buFont typeface="Wingdings" pitchFamily="2" charset="2"/>
              <a:buChar char="Ø"/>
            </a:pPr>
            <a:endParaRPr lang="cs-CZ" sz="2000" dirty="0"/>
          </a:p>
          <a:p>
            <a:pPr marL="342900" lvl="1" indent="0">
              <a:buNone/>
            </a:pPr>
            <a:r>
              <a:rPr lang="cs-CZ" sz="2000" i="1" dirty="0" err="1">
                <a:solidFill>
                  <a:srgbClr val="00B050"/>
                </a:solidFill>
              </a:rPr>
              <a:t>How</a:t>
            </a:r>
            <a:r>
              <a:rPr lang="cs-CZ" sz="2000" i="1" dirty="0">
                <a:solidFill>
                  <a:srgbClr val="00B050"/>
                </a:solidFill>
              </a:rPr>
              <a:t> </a:t>
            </a:r>
            <a:r>
              <a:rPr lang="cs-CZ" sz="2000" i="1" dirty="0" err="1">
                <a:solidFill>
                  <a:srgbClr val="00B050"/>
                </a:solidFill>
              </a:rPr>
              <a:t>is</a:t>
            </a:r>
            <a:r>
              <a:rPr lang="cs-CZ" sz="2000" i="1" dirty="0">
                <a:solidFill>
                  <a:srgbClr val="00B050"/>
                </a:solidFill>
              </a:rPr>
              <a:t> </a:t>
            </a:r>
            <a:r>
              <a:rPr lang="cs-CZ" sz="2000" i="1" dirty="0" err="1">
                <a:solidFill>
                  <a:srgbClr val="00B050"/>
                </a:solidFill>
              </a:rPr>
              <a:t>the</a:t>
            </a:r>
            <a:r>
              <a:rPr lang="cs-CZ" sz="2000" i="1" dirty="0">
                <a:solidFill>
                  <a:srgbClr val="00B050"/>
                </a:solidFill>
              </a:rPr>
              <a:t> </a:t>
            </a:r>
            <a:r>
              <a:rPr lang="cs-CZ" sz="2000" i="1" dirty="0" err="1">
                <a:solidFill>
                  <a:srgbClr val="00B050"/>
                </a:solidFill>
              </a:rPr>
              <a:t>effectiveness</a:t>
            </a:r>
            <a:r>
              <a:rPr lang="cs-CZ" sz="2000" i="1" dirty="0">
                <a:solidFill>
                  <a:srgbClr val="00B050"/>
                </a:solidFill>
              </a:rPr>
              <a:t> </a:t>
            </a:r>
            <a:r>
              <a:rPr lang="cs-CZ" sz="2000" i="1" dirty="0" err="1">
                <a:solidFill>
                  <a:srgbClr val="00B050"/>
                </a:solidFill>
              </a:rPr>
              <a:t>of</a:t>
            </a:r>
            <a:r>
              <a:rPr lang="cs-CZ" sz="2000" i="1" dirty="0">
                <a:solidFill>
                  <a:srgbClr val="00B050"/>
                </a:solidFill>
              </a:rPr>
              <a:t> EU </a:t>
            </a:r>
            <a:r>
              <a:rPr lang="cs-CZ" sz="2000" i="1" dirty="0" err="1">
                <a:solidFill>
                  <a:srgbClr val="00B050"/>
                </a:solidFill>
              </a:rPr>
              <a:t>law</a:t>
            </a:r>
            <a:r>
              <a:rPr lang="cs-CZ" sz="2000" i="1" dirty="0">
                <a:solidFill>
                  <a:srgbClr val="00B050"/>
                </a:solidFill>
              </a:rPr>
              <a:t> </a:t>
            </a:r>
            <a:r>
              <a:rPr lang="cs-CZ" sz="2000" i="1" dirty="0" err="1">
                <a:solidFill>
                  <a:srgbClr val="00B050"/>
                </a:solidFill>
              </a:rPr>
              <a:t>ensured</a:t>
            </a:r>
            <a:r>
              <a:rPr lang="cs-CZ" sz="2000" i="1" dirty="0">
                <a:solidFill>
                  <a:srgbClr val="00B050"/>
                </a:solidFill>
              </a:rPr>
              <a:t>? </a:t>
            </a:r>
          </a:p>
          <a:p>
            <a:pPr lvl="1">
              <a:buFont typeface="Wingdings" pitchFamily="2" charset="2"/>
              <a:buChar char="Ø"/>
            </a:pPr>
            <a:r>
              <a:rPr lang="cs-CZ" sz="2000" dirty="0"/>
              <a:t> Art. 19(1) para. 2 TEU</a:t>
            </a:r>
          </a:p>
          <a:p>
            <a:pPr lvl="1">
              <a:buFont typeface="Wingdings" pitchFamily="2" charset="2"/>
              <a:buChar char="Ø"/>
            </a:pPr>
            <a:r>
              <a:rPr lang="cs-CZ" sz="2000" dirty="0" err="1"/>
              <a:t>Principles</a:t>
            </a:r>
            <a:r>
              <a:rPr lang="cs-CZ" sz="2000" dirty="0"/>
              <a:t> </a:t>
            </a:r>
            <a:r>
              <a:rPr lang="cs-CZ" sz="2000" dirty="0" err="1"/>
              <a:t>of</a:t>
            </a:r>
            <a:r>
              <a:rPr lang="cs-CZ" sz="2000" dirty="0"/>
              <a:t> direct </a:t>
            </a:r>
            <a:r>
              <a:rPr lang="cs-CZ" sz="2000" dirty="0" err="1"/>
              <a:t>effect</a:t>
            </a:r>
            <a:r>
              <a:rPr lang="cs-CZ" sz="2000" dirty="0"/>
              <a:t> and </a:t>
            </a:r>
            <a:r>
              <a:rPr lang="cs-CZ" sz="2000" dirty="0" err="1"/>
              <a:t>supremacy</a:t>
            </a:r>
            <a:r>
              <a:rPr lang="cs-CZ" sz="2000" dirty="0"/>
              <a:t> </a:t>
            </a:r>
            <a:r>
              <a:rPr lang="cs-CZ" sz="2000" dirty="0" err="1"/>
              <a:t>of</a:t>
            </a:r>
            <a:r>
              <a:rPr lang="cs-CZ" sz="2000" dirty="0"/>
              <a:t> EU </a:t>
            </a:r>
            <a:r>
              <a:rPr lang="cs-CZ" sz="2000" dirty="0" err="1"/>
              <a:t>law</a:t>
            </a:r>
            <a:r>
              <a:rPr lang="cs-CZ" sz="2000" dirty="0"/>
              <a:t> </a:t>
            </a:r>
          </a:p>
          <a:p>
            <a:pPr lvl="1">
              <a:buFont typeface="Wingdings" pitchFamily="2" charset="2"/>
              <a:buChar char="Ø"/>
            </a:pPr>
            <a:r>
              <a:rPr lang="cs-CZ" sz="2000" dirty="0" err="1"/>
              <a:t>Indirect</a:t>
            </a:r>
            <a:r>
              <a:rPr lang="cs-CZ" sz="2000" dirty="0"/>
              <a:t> </a:t>
            </a:r>
            <a:r>
              <a:rPr lang="cs-CZ" sz="2000" dirty="0" err="1"/>
              <a:t>effect</a:t>
            </a:r>
            <a:endParaRPr lang="cs-CZ" sz="2000" dirty="0"/>
          </a:p>
          <a:p>
            <a:pPr lvl="1">
              <a:buFont typeface="Wingdings" pitchFamily="2" charset="2"/>
              <a:buChar char="Ø"/>
            </a:pPr>
            <a:r>
              <a:rPr lang="cs-CZ" sz="2000" dirty="0" err="1"/>
              <a:t>Liability</a:t>
            </a:r>
            <a:r>
              <a:rPr lang="cs-CZ" sz="2000" dirty="0"/>
              <a:t> </a:t>
            </a:r>
            <a:r>
              <a:rPr lang="cs-CZ" sz="2000" dirty="0" err="1"/>
              <a:t>of</a:t>
            </a:r>
            <a:r>
              <a:rPr lang="cs-CZ" sz="2000" dirty="0"/>
              <a:t> a MS </a:t>
            </a:r>
            <a:r>
              <a:rPr lang="cs-CZ" sz="2000" dirty="0" err="1"/>
              <a:t>for</a:t>
            </a:r>
            <a:r>
              <a:rPr lang="cs-CZ" sz="2000" dirty="0"/>
              <a:t> </a:t>
            </a:r>
            <a:r>
              <a:rPr lang="cs-CZ" sz="2000" dirty="0" err="1"/>
              <a:t>damage</a:t>
            </a:r>
            <a:r>
              <a:rPr lang="cs-CZ" sz="2000" dirty="0"/>
              <a:t> </a:t>
            </a:r>
            <a:r>
              <a:rPr lang="cs-CZ" sz="2000" dirty="0" err="1"/>
              <a:t>caused</a:t>
            </a:r>
            <a:r>
              <a:rPr lang="cs-CZ" sz="2000" dirty="0"/>
              <a:t> by </a:t>
            </a:r>
            <a:r>
              <a:rPr lang="cs-CZ" sz="2000" dirty="0" err="1"/>
              <a:t>the</a:t>
            </a:r>
            <a:r>
              <a:rPr lang="cs-CZ" sz="2000" dirty="0"/>
              <a:t> </a:t>
            </a:r>
            <a:r>
              <a:rPr lang="cs-CZ" sz="2000" dirty="0" err="1"/>
              <a:t>breach</a:t>
            </a:r>
            <a:r>
              <a:rPr lang="cs-CZ" sz="2000" dirty="0"/>
              <a:t> </a:t>
            </a:r>
            <a:r>
              <a:rPr lang="cs-CZ" sz="2000" dirty="0" err="1"/>
              <a:t>of</a:t>
            </a:r>
            <a:r>
              <a:rPr lang="cs-CZ" sz="2000" dirty="0"/>
              <a:t> EU </a:t>
            </a:r>
            <a:r>
              <a:rPr lang="cs-CZ" sz="2000" dirty="0" err="1"/>
              <a:t>law</a:t>
            </a:r>
            <a:r>
              <a:rPr lang="cs-CZ" sz="2000" dirty="0"/>
              <a:t> to </a:t>
            </a:r>
            <a:r>
              <a:rPr lang="cs-CZ" sz="2000" dirty="0" err="1"/>
              <a:t>an</a:t>
            </a:r>
            <a:r>
              <a:rPr lang="cs-CZ" sz="2000" dirty="0"/>
              <a:t> </a:t>
            </a:r>
            <a:r>
              <a:rPr lang="cs-CZ" sz="2000" dirty="0" err="1"/>
              <a:t>individual</a:t>
            </a:r>
            <a:r>
              <a:rPr lang="cs-CZ" sz="2000" dirty="0"/>
              <a:t> („</a:t>
            </a:r>
            <a:r>
              <a:rPr lang="cs-CZ" sz="2000" dirty="0" err="1"/>
              <a:t>Francovich</a:t>
            </a:r>
            <a:r>
              <a:rPr lang="cs-CZ" sz="2000" dirty="0"/>
              <a:t> </a:t>
            </a:r>
            <a:r>
              <a:rPr lang="cs-CZ" sz="2000" dirty="0" err="1"/>
              <a:t>liability</a:t>
            </a:r>
            <a:r>
              <a:rPr lang="cs-CZ" sz="2000" dirty="0"/>
              <a:t>“) </a:t>
            </a:r>
          </a:p>
        </p:txBody>
      </p:sp>
    </p:spTree>
    <p:extLst>
      <p:ext uri="{BB962C8B-B14F-4D97-AF65-F5344CB8AC3E}">
        <p14:creationId xmlns:p14="http://schemas.microsoft.com/office/powerpoint/2010/main" val="2797995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8A8B64-7EB9-914A-BCF1-B89FDA01904B}"/>
              </a:ext>
            </a:extLst>
          </p:cNvPr>
          <p:cNvSpPr>
            <a:spLocks noGrp="1"/>
          </p:cNvSpPr>
          <p:nvPr>
            <p:ph type="title"/>
          </p:nvPr>
        </p:nvSpPr>
        <p:spPr/>
        <p:txBody>
          <a:bodyPr>
            <a:normAutofit/>
          </a:bodyPr>
          <a:lstStyle/>
          <a:p>
            <a:r>
              <a:rPr lang="cs-CZ" dirty="0" err="1">
                <a:solidFill>
                  <a:srgbClr val="0070C0"/>
                </a:solidFill>
              </a:rPr>
              <a:t>State</a:t>
            </a:r>
            <a:r>
              <a:rPr lang="cs-CZ" dirty="0">
                <a:solidFill>
                  <a:srgbClr val="0070C0"/>
                </a:solidFill>
              </a:rPr>
              <a:t> </a:t>
            </a:r>
            <a:r>
              <a:rPr lang="cs-CZ" dirty="0" err="1">
                <a:solidFill>
                  <a:srgbClr val="0070C0"/>
                </a:solidFill>
              </a:rPr>
              <a:t>Liability</a:t>
            </a:r>
            <a:r>
              <a:rPr lang="cs-CZ" dirty="0">
                <a:solidFill>
                  <a:srgbClr val="0070C0"/>
                </a:solidFill>
              </a:rPr>
              <a:t> : </a:t>
            </a:r>
            <a:br>
              <a:rPr lang="cs-CZ" dirty="0">
                <a:solidFill>
                  <a:srgbClr val="0070C0"/>
                </a:solidFill>
              </a:rPr>
            </a:br>
            <a:r>
              <a:rPr lang="cs-CZ" dirty="0">
                <a:solidFill>
                  <a:srgbClr val="0070C0"/>
                </a:solidFill>
              </a:rPr>
              <a:t>		</a:t>
            </a:r>
            <a:r>
              <a:rPr lang="cs-CZ" b="1" dirty="0" err="1">
                <a:solidFill>
                  <a:srgbClr val="0070C0"/>
                </a:solidFill>
              </a:rPr>
              <a:t>Francovich</a:t>
            </a:r>
            <a:r>
              <a:rPr lang="cs-CZ" b="1" dirty="0">
                <a:solidFill>
                  <a:srgbClr val="0070C0"/>
                </a:solidFill>
              </a:rPr>
              <a:t> et al v. Italy </a:t>
            </a:r>
            <a:r>
              <a:rPr lang="cs-CZ" sz="2000" dirty="0">
                <a:solidFill>
                  <a:srgbClr val="0070C0"/>
                </a:solidFill>
              </a:rPr>
              <a:t>(C-6/90+C-9/90)</a:t>
            </a:r>
            <a:endParaRPr lang="cs-CZ" dirty="0">
              <a:solidFill>
                <a:srgbClr val="0070C0"/>
              </a:solidFill>
            </a:endParaRPr>
          </a:p>
        </p:txBody>
      </p:sp>
      <p:sp>
        <p:nvSpPr>
          <p:cNvPr id="3" name="Zástupný obsah 2">
            <a:extLst>
              <a:ext uri="{FF2B5EF4-FFF2-40B4-BE49-F238E27FC236}">
                <a16:creationId xmlns:a16="http://schemas.microsoft.com/office/drawing/2014/main" id="{D40BBCAD-FC5B-5C41-BD68-41C14E4D96A5}"/>
              </a:ext>
            </a:extLst>
          </p:cNvPr>
          <p:cNvSpPr>
            <a:spLocks noGrp="1"/>
          </p:cNvSpPr>
          <p:nvPr>
            <p:ph idx="1"/>
          </p:nvPr>
        </p:nvSpPr>
        <p:spPr>
          <a:xfrm>
            <a:off x="628650" y="1825624"/>
            <a:ext cx="7886700" cy="4667249"/>
          </a:xfrm>
        </p:spPr>
        <p:txBody>
          <a:bodyPr>
            <a:normAutofit/>
          </a:bodyPr>
          <a:lstStyle/>
          <a:p>
            <a:r>
              <a:rPr lang="en-AU" sz="2400" dirty="0"/>
              <a:t>Italy failed to implement a directive (</a:t>
            </a:r>
            <a:r>
              <a:rPr lang="en-AU" i="1" dirty="0"/>
              <a:t>Case 22/87 Commission v Italy)</a:t>
            </a:r>
          </a:p>
          <a:p>
            <a:r>
              <a:rPr lang="en-AU" sz="2400" dirty="0"/>
              <a:t>Dir. 80/987 – minimum standard protection (financial guarantees) for employees in case of insolvency of their employer </a:t>
            </a:r>
          </a:p>
          <a:p>
            <a:r>
              <a:rPr lang="en-AU" sz="2400" dirty="0"/>
              <a:t>Direct effect of the directive ? </a:t>
            </a:r>
          </a:p>
          <a:p>
            <a:r>
              <a:rPr lang="en-AU" sz="2400" dirty="0"/>
              <a:t>…. </a:t>
            </a:r>
            <a:r>
              <a:rPr lang="en-AU" sz="2400" i="1" dirty="0"/>
              <a:t>”sufficiently precise and unconditional</a:t>
            </a:r>
            <a:r>
              <a:rPr lang="en-AU" sz="2400" dirty="0"/>
              <a:t>” - as regards the person entitled as well as the content of the guarantee, but not as regards the institution liable for the guarantee </a:t>
            </a:r>
          </a:p>
          <a:p>
            <a:r>
              <a:rPr lang="en-AU" sz="2400" dirty="0"/>
              <a:t>=&gt; </a:t>
            </a:r>
            <a:r>
              <a:rPr lang="en-AU" sz="2400" b="1" dirty="0">
                <a:solidFill>
                  <a:srgbClr val="C00000"/>
                </a:solidFill>
              </a:rPr>
              <a:t>liability of a Member State </a:t>
            </a:r>
            <a:r>
              <a:rPr lang="en-AU" sz="2400" dirty="0"/>
              <a:t>for loss or damage caused by breach of its obligations under Community law </a:t>
            </a:r>
          </a:p>
        </p:txBody>
      </p:sp>
    </p:spTree>
    <p:extLst>
      <p:ext uri="{BB962C8B-B14F-4D97-AF65-F5344CB8AC3E}">
        <p14:creationId xmlns:p14="http://schemas.microsoft.com/office/powerpoint/2010/main" val="92233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D09F45-853D-8E4F-8F54-39EB6FE15C7F}"/>
              </a:ext>
            </a:extLst>
          </p:cNvPr>
          <p:cNvSpPr>
            <a:spLocks noGrp="1"/>
          </p:cNvSpPr>
          <p:nvPr>
            <p:ph type="title"/>
          </p:nvPr>
        </p:nvSpPr>
        <p:spPr/>
        <p:txBody>
          <a:bodyPr/>
          <a:lstStyle/>
          <a:p>
            <a:r>
              <a:rPr lang="cs-CZ" dirty="0" err="1">
                <a:solidFill>
                  <a:srgbClr val="0070C0"/>
                </a:solidFill>
              </a:rPr>
              <a:t>Liability</a:t>
            </a:r>
            <a:r>
              <a:rPr lang="cs-CZ" dirty="0">
                <a:solidFill>
                  <a:srgbClr val="0070C0"/>
                </a:solidFill>
              </a:rPr>
              <a:t> </a:t>
            </a:r>
            <a:r>
              <a:rPr lang="cs-CZ" dirty="0" err="1">
                <a:solidFill>
                  <a:srgbClr val="0070C0"/>
                </a:solidFill>
              </a:rPr>
              <a:t>of</a:t>
            </a:r>
            <a:r>
              <a:rPr lang="cs-CZ" dirty="0">
                <a:solidFill>
                  <a:srgbClr val="0070C0"/>
                </a:solidFill>
              </a:rPr>
              <a:t> a </a:t>
            </a:r>
            <a:r>
              <a:rPr lang="cs-CZ" dirty="0" err="1">
                <a:solidFill>
                  <a:srgbClr val="0070C0"/>
                </a:solidFill>
              </a:rPr>
              <a:t>State</a:t>
            </a:r>
            <a:r>
              <a:rPr lang="cs-CZ" dirty="0">
                <a:solidFill>
                  <a:srgbClr val="0070C0"/>
                </a:solidFill>
              </a:rPr>
              <a:t> – </a:t>
            </a:r>
            <a:r>
              <a:rPr lang="cs-CZ" dirty="0" err="1">
                <a:solidFill>
                  <a:srgbClr val="0070C0"/>
                </a:solidFill>
              </a:rPr>
              <a:t>conditions</a:t>
            </a:r>
            <a:r>
              <a:rPr lang="cs-CZ" dirty="0">
                <a:solidFill>
                  <a:srgbClr val="0070C0"/>
                </a:solidFill>
              </a:rPr>
              <a:t>: </a:t>
            </a:r>
          </a:p>
        </p:txBody>
      </p:sp>
      <p:sp>
        <p:nvSpPr>
          <p:cNvPr id="3" name="Zástupný obsah 2">
            <a:extLst>
              <a:ext uri="{FF2B5EF4-FFF2-40B4-BE49-F238E27FC236}">
                <a16:creationId xmlns:a16="http://schemas.microsoft.com/office/drawing/2014/main" id="{A10D45BE-B432-1844-9021-F227E14790D8}"/>
              </a:ext>
            </a:extLst>
          </p:cNvPr>
          <p:cNvSpPr>
            <a:spLocks noGrp="1"/>
          </p:cNvSpPr>
          <p:nvPr>
            <p:ph idx="1"/>
          </p:nvPr>
        </p:nvSpPr>
        <p:spPr/>
        <p:txBody>
          <a:bodyPr/>
          <a:lstStyle/>
          <a:p>
            <a:r>
              <a:rPr lang="en-AU" sz="2400" dirty="0"/>
              <a:t>3 conditions established by the Francovich case: </a:t>
            </a:r>
          </a:p>
          <a:p>
            <a:endParaRPr lang="en-AU" sz="2400" dirty="0"/>
          </a:p>
          <a:p>
            <a:pPr marL="800100" lvl="1" indent="-457200">
              <a:buFont typeface="+mj-lt"/>
              <a:buAutoNum type="arabicPeriod"/>
            </a:pPr>
            <a:r>
              <a:rPr lang="cs-CZ" sz="2200" dirty="0" err="1"/>
              <a:t>result</a:t>
            </a:r>
            <a:r>
              <a:rPr lang="cs-CZ" sz="2200" dirty="0"/>
              <a:t> </a:t>
            </a:r>
            <a:r>
              <a:rPr lang="cs-CZ" sz="2200" dirty="0" err="1"/>
              <a:t>prescribed</a:t>
            </a:r>
            <a:r>
              <a:rPr lang="cs-CZ" sz="2200" dirty="0"/>
              <a:t> by </a:t>
            </a:r>
            <a:r>
              <a:rPr lang="cs-CZ" sz="2200" dirty="0" err="1"/>
              <a:t>the</a:t>
            </a:r>
            <a:r>
              <a:rPr lang="cs-CZ" sz="2200" dirty="0"/>
              <a:t> </a:t>
            </a:r>
            <a:r>
              <a:rPr lang="cs-CZ" sz="2200" dirty="0" err="1"/>
              <a:t>directive</a:t>
            </a:r>
            <a:r>
              <a:rPr lang="cs-CZ" sz="2200" dirty="0"/>
              <a:t> </a:t>
            </a:r>
            <a:r>
              <a:rPr lang="cs-CZ" sz="2200" dirty="0" err="1"/>
              <a:t>should</a:t>
            </a:r>
            <a:r>
              <a:rPr lang="cs-CZ" sz="2200" dirty="0"/>
              <a:t> </a:t>
            </a:r>
            <a:r>
              <a:rPr lang="cs-CZ" sz="2200" dirty="0" err="1"/>
              <a:t>entail</a:t>
            </a:r>
            <a:r>
              <a:rPr lang="cs-CZ" sz="2200" dirty="0"/>
              <a:t> </a:t>
            </a:r>
            <a:r>
              <a:rPr lang="cs-CZ" sz="2200" dirty="0" err="1"/>
              <a:t>the</a:t>
            </a:r>
            <a:r>
              <a:rPr lang="cs-CZ" sz="2200" dirty="0"/>
              <a:t> grant </a:t>
            </a:r>
            <a:r>
              <a:rPr lang="cs-CZ" sz="2200" dirty="0" err="1"/>
              <a:t>of</a:t>
            </a:r>
            <a:r>
              <a:rPr lang="cs-CZ" sz="2200" dirty="0"/>
              <a:t> </a:t>
            </a:r>
            <a:r>
              <a:rPr lang="cs-CZ" sz="2200" dirty="0" err="1"/>
              <a:t>rights</a:t>
            </a:r>
            <a:r>
              <a:rPr lang="cs-CZ" sz="2200" dirty="0"/>
              <a:t> to </a:t>
            </a:r>
            <a:r>
              <a:rPr lang="cs-CZ" sz="2200" dirty="0" err="1"/>
              <a:t>individuals</a:t>
            </a:r>
            <a:r>
              <a:rPr lang="cs-CZ" sz="2200" dirty="0"/>
              <a:t> </a:t>
            </a:r>
          </a:p>
          <a:p>
            <a:pPr marL="800100" lvl="1" indent="-457200">
              <a:buFont typeface="+mj-lt"/>
              <a:buAutoNum type="arabicPeriod"/>
            </a:pPr>
            <a:r>
              <a:rPr lang="cs-CZ" sz="2200" dirty="0" err="1"/>
              <a:t>it</a:t>
            </a:r>
            <a:r>
              <a:rPr lang="cs-CZ" sz="2200" dirty="0"/>
              <a:t> </a:t>
            </a:r>
            <a:r>
              <a:rPr lang="cs-CZ" sz="2200" dirty="0" err="1"/>
              <a:t>should</a:t>
            </a:r>
            <a:r>
              <a:rPr lang="cs-CZ" sz="2200" dirty="0"/>
              <a:t> </a:t>
            </a:r>
            <a:r>
              <a:rPr lang="cs-CZ" sz="2200" dirty="0" err="1"/>
              <a:t>be</a:t>
            </a:r>
            <a:r>
              <a:rPr lang="cs-CZ" sz="2200" dirty="0"/>
              <a:t> </a:t>
            </a:r>
            <a:r>
              <a:rPr lang="cs-CZ" sz="2200" dirty="0" err="1"/>
              <a:t>possible</a:t>
            </a:r>
            <a:r>
              <a:rPr lang="cs-CZ" sz="2200" dirty="0"/>
              <a:t> to </a:t>
            </a:r>
            <a:r>
              <a:rPr lang="cs-CZ" sz="2200" dirty="0" err="1"/>
              <a:t>identify</a:t>
            </a:r>
            <a:r>
              <a:rPr lang="cs-CZ" sz="2200" dirty="0"/>
              <a:t> </a:t>
            </a:r>
            <a:r>
              <a:rPr lang="cs-CZ" sz="2200" dirty="0" err="1"/>
              <a:t>the</a:t>
            </a:r>
            <a:r>
              <a:rPr lang="cs-CZ" sz="2200" dirty="0"/>
              <a:t> </a:t>
            </a:r>
            <a:r>
              <a:rPr lang="cs-CZ" sz="2200" dirty="0" err="1"/>
              <a:t>content</a:t>
            </a:r>
            <a:r>
              <a:rPr lang="cs-CZ" sz="2200" dirty="0"/>
              <a:t> </a:t>
            </a:r>
            <a:r>
              <a:rPr lang="cs-CZ" sz="2200" dirty="0" err="1"/>
              <a:t>of</a:t>
            </a:r>
            <a:r>
              <a:rPr lang="cs-CZ" sz="2200" dirty="0"/>
              <a:t> </a:t>
            </a:r>
            <a:r>
              <a:rPr lang="cs-CZ" sz="2200" dirty="0" err="1"/>
              <a:t>those</a:t>
            </a:r>
            <a:r>
              <a:rPr lang="cs-CZ" sz="2200" dirty="0"/>
              <a:t> </a:t>
            </a:r>
            <a:r>
              <a:rPr lang="cs-CZ" sz="2200" dirty="0" err="1"/>
              <a:t>rights</a:t>
            </a:r>
            <a:r>
              <a:rPr lang="cs-CZ" sz="2200" dirty="0"/>
              <a:t> on </a:t>
            </a:r>
            <a:r>
              <a:rPr lang="cs-CZ" sz="2200" dirty="0" err="1"/>
              <a:t>the</a:t>
            </a:r>
            <a:r>
              <a:rPr lang="cs-CZ" sz="2200" dirty="0"/>
              <a:t> </a:t>
            </a:r>
            <a:r>
              <a:rPr lang="cs-CZ" sz="2200" dirty="0" err="1"/>
              <a:t>basis</a:t>
            </a:r>
            <a:r>
              <a:rPr lang="cs-CZ" sz="2200" dirty="0"/>
              <a:t> </a:t>
            </a:r>
            <a:r>
              <a:rPr lang="cs-CZ" sz="2200" dirty="0" err="1"/>
              <a:t>of</a:t>
            </a:r>
            <a:r>
              <a:rPr lang="cs-CZ" sz="2200" dirty="0"/>
              <a:t> </a:t>
            </a:r>
            <a:r>
              <a:rPr lang="cs-CZ" sz="2200" dirty="0" err="1"/>
              <a:t>provision</a:t>
            </a:r>
            <a:r>
              <a:rPr lang="cs-CZ" sz="2200" dirty="0"/>
              <a:t> </a:t>
            </a:r>
            <a:r>
              <a:rPr lang="cs-CZ" sz="2200" dirty="0" err="1"/>
              <a:t>of</a:t>
            </a:r>
            <a:r>
              <a:rPr lang="cs-CZ" sz="2200" dirty="0"/>
              <a:t> </a:t>
            </a:r>
            <a:r>
              <a:rPr lang="cs-CZ" sz="2200" dirty="0" err="1"/>
              <a:t>the</a:t>
            </a:r>
            <a:r>
              <a:rPr lang="cs-CZ" sz="2200" dirty="0"/>
              <a:t> </a:t>
            </a:r>
            <a:r>
              <a:rPr lang="cs-CZ" sz="2200" dirty="0" err="1"/>
              <a:t>directive</a:t>
            </a:r>
            <a:r>
              <a:rPr lang="cs-CZ" sz="2200" dirty="0"/>
              <a:t> </a:t>
            </a:r>
          </a:p>
          <a:p>
            <a:pPr marL="800100" lvl="1" indent="-457200">
              <a:buFont typeface="+mj-lt"/>
              <a:buAutoNum type="arabicPeriod"/>
            </a:pPr>
            <a:r>
              <a:rPr lang="cs-CZ" sz="2200" dirty="0"/>
              <a:t>existence </a:t>
            </a:r>
            <a:r>
              <a:rPr lang="cs-CZ" sz="2200" dirty="0" err="1"/>
              <a:t>of</a:t>
            </a:r>
            <a:r>
              <a:rPr lang="cs-CZ" sz="2200" dirty="0"/>
              <a:t> a </a:t>
            </a:r>
            <a:r>
              <a:rPr lang="cs-CZ" sz="2200" dirty="0" err="1"/>
              <a:t>causal</a:t>
            </a:r>
            <a:r>
              <a:rPr lang="cs-CZ" sz="2200" dirty="0"/>
              <a:t> link </a:t>
            </a:r>
            <a:r>
              <a:rPr lang="cs-CZ" sz="2200" dirty="0" err="1"/>
              <a:t>between</a:t>
            </a:r>
            <a:r>
              <a:rPr lang="cs-CZ" sz="2200" dirty="0"/>
              <a:t> </a:t>
            </a:r>
            <a:r>
              <a:rPr lang="cs-CZ" sz="2200" dirty="0" err="1"/>
              <a:t>the</a:t>
            </a:r>
            <a:r>
              <a:rPr lang="cs-CZ" sz="2200" dirty="0"/>
              <a:t> </a:t>
            </a:r>
            <a:r>
              <a:rPr lang="cs-CZ" sz="2200" dirty="0" err="1"/>
              <a:t>breach</a:t>
            </a:r>
            <a:r>
              <a:rPr lang="cs-CZ" sz="2200" dirty="0"/>
              <a:t> </a:t>
            </a:r>
            <a:r>
              <a:rPr lang="cs-CZ" sz="2200" dirty="0" err="1"/>
              <a:t>of</a:t>
            </a:r>
            <a:r>
              <a:rPr lang="cs-CZ" sz="2200" dirty="0"/>
              <a:t> </a:t>
            </a:r>
            <a:r>
              <a:rPr lang="cs-CZ" sz="2200" dirty="0" err="1"/>
              <a:t>the</a:t>
            </a:r>
            <a:r>
              <a:rPr lang="cs-CZ" sz="2200" dirty="0"/>
              <a:t> </a:t>
            </a:r>
            <a:r>
              <a:rPr lang="cs-CZ" sz="2200" dirty="0" err="1"/>
              <a:t>State’s</a:t>
            </a:r>
            <a:r>
              <a:rPr lang="cs-CZ" sz="2200" dirty="0"/>
              <a:t> </a:t>
            </a:r>
            <a:r>
              <a:rPr lang="cs-CZ" sz="2200" dirty="0" err="1"/>
              <a:t>obligation</a:t>
            </a:r>
            <a:r>
              <a:rPr lang="cs-CZ" sz="2200" dirty="0"/>
              <a:t> and </a:t>
            </a:r>
            <a:r>
              <a:rPr lang="cs-CZ" sz="2200" dirty="0" err="1"/>
              <a:t>the</a:t>
            </a:r>
            <a:r>
              <a:rPr lang="cs-CZ" sz="2200" dirty="0"/>
              <a:t> </a:t>
            </a:r>
            <a:r>
              <a:rPr lang="cs-CZ" sz="2200" dirty="0" err="1"/>
              <a:t>loss</a:t>
            </a:r>
            <a:r>
              <a:rPr lang="cs-CZ" sz="2200" dirty="0"/>
              <a:t> and </a:t>
            </a:r>
            <a:r>
              <a:rPr lang="cs-CZ" sz="2200" dirty="0" err="1"/>
              <a:t>damage</a:t>
            </a:r>
            <a:r>
              <a:rPr lang="cs-CZ" sz="2200" dirty="0"/>
              <a:t> </a:t>
            </a:r>
            <a:r>
              <a:rPr lang="cs-CZ" sz="2200" dirty="0" err="1"/>
              <a:t>suffered</a:t>
            </a:r>
            <a:r>
              <a:rPr lang="cs-CZ" sz="2200" dirty="0"/>
              <a:t> by </a:t>
            </a:r>
            <a:r>
              <a:rPr lang="cs-CZ" sz="2200" dirty="0" err="1"/>
              <a:t>the</a:t>
            </a:r>
            <a:r>
              <a:rPr lang="cs-CZ" sz="2200" dirty="0"/>
              <a:t> </a:t>
            </a:r>
            <a:r>
              <a:rPr lang="cs-CZ" sz="2200" dirty="0" err="1"/>
              <a:t>injured</a:t>
            </a:r>
            <a:r>
              <a:rPr lang="cs-CZ" sz="2200" dirty="0"/>
              <a:t> </a:t>
            </a:r>
            <a:r>
              <a:rPr lang="cs-CZ" sz="2200" dirty="0" err="1"/>
              <a:t>parties</a:t>
            </a:r>
            <a:r>
              <a:rPr lang="cs-CZ" sz="2200" dirty="0"/>
              <a:t> </a:t>
            </a:r>
          </a:p>
          <a:p>
            <a:pPr lvl="1"/>
            <a:endParaRPr lang="cs-CZ" dirty="0"/>
          </a:p>
        </p:txBody>
      </p:sp>
    </p:spTree>
    <p:extLst>
      <p:ext uri="{BB962C8B-B14F-4D97-AF65-F5344CB8AC3E}">
        <p14:creationId xmlns:p14="http://schemas.microsoft.com/office/powerpoint/2010/main" val="511727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2021FB-3BD0-714A-BDFE-F29528B14792}"/>
              </a:ext>
            </a:extLst>
          </p:cNvPr>
          <p:cNvSpPr>
            <a:spLocks noGrp="1"/>
          </p:cNvSpPr>
          <p:nvPr>
            <p:ph type="title"/>
          </p:nvPr>
        </p:nvSpPr>
        <p:spPr/>
        <p:txBody>
          <a:bodyPr>
            <a:normAutofit/>
          </a:bodyPr>
          <a:lstStyle/>
          <a:p>
            <a:r>
              <a:rPr lang="cs-CZ" dirty="0" err="1">
                <a:solidFill>
                  <a:srgbClr val="0070C0"/>
                </a:solidFill>
              </a:rPr>
              <a:t>State</a:t>
            </a:r>
            <a:r>
              <a:rPr lang="cs-CZ" dirty="0">
                <a:solidFill>
                  <a:srgbClr val="0070C0"/>
                </a:solidFill>
              </a:rPr>
              <a:t> </a:t>
            </a:r>
            <a:r>
              <a:rPr lang="cs-CZ" dirty="0" err="1">
                <a:solidFill>
                  <a:srgbClr val="0070C0"/>
                </a:solidFill>
              </a:rPr>
              <a:t>Liability</a:t>
            </a:r>
            <a:r>
              <a:rPr lang="cs-CZ" dirty="0">
                <a:solidFill>
                  <a:srgbClr val="0070C0"/>
                </a:solidFill>
              </a:rPr>
              <a:t> II: </a:t>
            </a:r>
            <a:br>
              <a:rPr lang="cs-CZ" dirty="0">
                <a:solidFill>
                  <a:srgbClr val="0070C0"/>
                </a:solidFill>
              </a:rPr>
            </a:br>
            <a:r>
              <a:rPr lang="cs-CZ" dirty="0">
                <a:solidFill>
                  <a:srgbClr val="0070C0"/>
                </a:solidFill>
              </a:rPr>
              <a:t>	</a:t>
            </a:r>
            <a:r>
              <a:rPr lang="cs-CZ" dirty="0" err="1">
                <a:solidFill>
                  <a:srgbClr val="0070C0"/>
                </a:solidFill>
              </a:rPr>
              <a:t>Brasserie</a:t>
            </a:r>
            <a:r>
              <a:rPr lang="cs-CZ" dirty="0">
                <a:solidFill>
                  <a:srgbClr val="0070C0"/>
                </a:solidFill>
              </a:rPr>
              <a:t> </a:t>
            </a:r>
            <a:r>
              <a:rPr lang="cs-CZ" dirty="0" err="1">
                <a:solidFill>
                  <a:srgbClr val="0070C0"/>
                </a:solidFill>
              </a:rPr>
              <a:t>du</a:t>
            </a:r>
            <a:r>
              <a:rPr lang="cs-CZ" dirty="0">
                <a:solidFill>
                  <a:srgbClr val="0070C0"/>
                </a:solidFill>
              </a:rPr>
              <a:t> </a:t>
            </a:r>
            <a:r>
              <a:rPr lang="cs-CZ" dirty="0" err="1">
                <a:solidFill>
                  <a:srgbClr val="0070C0"/>
                </a:solidFill>
              </a:rPr>
              <a:t>pêcheur</a:t>
            </a:r>
            <a:r>
              <a:rPr lang="cs-CZ" dirty="0">
                <a:solidFill>
                  <a:srgbClr val="0070C0"/>
                </a:solidFill>
              </a:rPr>
              <a:t> v. </a:t>
            </a:r>
            <a:r>
              <a:rPr lang="cs-CZ" dirty="0" err="1">
                <a:solidFill>
                  <a:srgbClr val="0070C0"/>
                </a:solidFill>
              </a:rPr>
              <a:t>Germany</a:t>
            </a:r>
            <a:r>
              <a:rPr lang="cs-CZ" dirty="0">
                <a:solidFill>
                  <a:srgbClr val="0070C0"/>
                </a:solidFill>
              </a:rPr>
              <a:t> </a:t>
            </a:r>
            <a:r>
              <a:rPr lang="cs-CZ" sz="2000" dirty="0">
                <a:solidFill>
                  <a:srgbClr val="0070C0"/>
                </a:solidFill>
              </a:rPr>
              <a:t>[1996]</a:t>
            </a:r>
            <a:endParaRPr lang="cs-CZ" dirty="0">
              <a:solidFill>
                <a:srgbClr val="0070C0"/>
              </a:solidFill>
            </a:endParaRPr>
          </a:p>
        </p:txBody>
      </p:sp>
      <p:sp>
        <p:nvSpPr>
          <p:cNvPr id="3" name="Zástupný obsah 2">
            <a:extLst>
              <a:ext uri="{FF2B5EF4-FFF2-40B4-BE49-F238E27FC236}">
                <a16:creationId xmlns:a16="http://schemas.microsoft.com/office/drawing/2014/main" id="{F9D96E69-D099-3548-82BE-7946D45C0324}"/>
              </a:ext>
            </a:extLst>
          </p:cNvPr>
          <p:cNvSpPr>
            <a:spLocks noGrp="1"/>
          </p:cNvSpPr>
          <p:nvPr>
            <p:ph idx="1"/>
          </p:nvPr>
        </p:nvSpPr>
        <p:spPr>
          <a:xfrm>
            <a:off x="628650" y="1690690"/>
            <a:ext cx="7886700" cy="4906662"/>
          </a:xfrm>
        </p:spPr>
        <p:txBody>
          <a:bodyPr>
            <a:normAutofit fontScale="85000" lnSpcReduction="20000"/>
          </a:bodyPr>
          <a:lstStyle/>
          <a:p>
            <a:r>
              <a:rPr lang="cs-CZ" dirty="0" err="1"/>
              <a:t>Applies</a:t>
            </a:r>
            <a:r>
              <a:rPr lang="cs-CZ" dirty="0"/>
              <a:t> to </a:t>
            </a:r>
            <a:r>
              <a:rPr lang="cs-CZ" dirty="0" err="1"/>
              <a:t>all</a:t>
            </a:r>
            <a:r>
              <a:rPr lang="cs-CZ" dirty="0"/>
              <a:t> </a:t>
            </a:r>
            <a:r>
              <a:rPr lang="cs-CZ" dirty="0" err="1"/>
              <a:t>forms</a:t>
            </a:r>
            <a:r>
              <a:rPr lang="cs-CZ" dirty="0"/>
              <a:t> </a:t>
            </a:r>
            <a:r>
              <a:rPr lang="cs-CZ" dirty="0" err="1"/>
              <a:t>of</a:t>
            </a:r>
            <a:r>
              <a:rPr lang="cs-CZ" dirty="0"/>
              <a:t> </a:t>
            </a:r>
            <a:r>
              <a:rPr lang="cs-CZ" dirty="0" err="1"/>
              <a:t>breach</a:t>
            </a:r>
            <a:r>
              <a:rPr lang="cs-CZ" dirty="0"/>
              <a:t> </a:t>
            </a:r>
            <a:r>
              <a:rPr lang="cs-CZ" dirty="0" err="1"/>
              <a:t>of</a:t>
            </a:r>
            <a:r>
              <a:rPr lang="cs-CZ" dirty="0"/>
              <a:t> EU </a:t>
            </a:r>
            <a:r>
              <a:rPr lang="cs-CZ" dirty="0" err="1"/>
              <a:t>Law</a:t>
            </a:r>
            <a:endParaRPr lang="cs-CZ" dirty="0"/>
          </a:p>
          <a:p>
            <a:r>
              <a:rPr lang="cs-CZ" dirty="0"/>
              <a:t>case background: </a:t>
            </a:r>
            <a:r>
              <a:rPr lang="cs-CZ" dirty="0" err="1"/>
              <a:t>German</a:t>
            </a:r>
            <a:r>
              <a:rPr lang="cs-CZ" dirty="0"/>
              <a:t> 1952 </a:t>
            </a:r>
            <a:r>
              <a:rPr lang="cs-CZ" dirty="0" err="1"/>
              <a:t>Biersteuergesetz</a:t>
            </a:r>
            <a:r>
              <a:rPr lang="cs-CZ" dirty="0"/>
              <a:t> – </a:t>
            </a:r>
            <a:r>
              <a:rPr lang="cs-CZ" dirty="0" err="1"/>
              <a:t>breach</a:t>
            </a:r>
            <a:r>
              <a:rPr lang="cs-CZ" dirty="0"/>
              <a:t> </a:t>
            </a:r>
            <a:r>
              <a:rPr lang="cs-CZ" dirty="0" err="1"/>
              <a:t>of</a:t>
            </a:r>
            <a:r>
              <a:rPr lang="cs-CZ" dirty="0"/>
              <a:t> Art. 30 TEEC (Art. 34 TFEU)</a:t>
            </a:r>
          </a:p>
          <a:p>
            <a:pPr marL="0" indent="0">
              <a:buNone/>
            </a:pPr>
            <a:endParaRPr lang="cs-CZ" dirty="0"/>
          </a:p>
          <a:p>
            <a:pPr marL="0" indent="0">
              <a:buNone/>
            </a:pPr>
            <a:r>
              <a:rPr lang="cs-CZ" u="sng" dirty="0" err="1"/>
              <a:t>CJEU‘s</a:t>
            </a:r>
            <a:r>
              <a:rPr lang="cs-CZ" u="sng" dirty="0"/>
              <a:t> </a:t>
            </a:r>
            <a:r>
              <a:rPr lang="cs-CZ" u="sng" dirty="0" err="1"/>
              <a:t>ruling</a:t>
            </a:r>
            <a:r>
              <a:rPr lang="cs-CZ" u="sng" dirty="0"/>
              <a:t>: </a:t>
            </a:r>
          </a:p>
          <a:p>
            <a:r>
              <a:rPr lang="cs-CZ" dirty="0"/>
              <a:t>a prior </a:t>
            </a:r>
            <a:r>
              <a:rPr lang="cs-CZ" dirty="0" err="1"/>
              <a:t>ruling</a:t>
            </a:r>
            <a:r>
              <a:rPr lang="cs-CZ" dirty="0"/>
              <a:t> by </a:t>
            </a:r>
            <a:r>
              <a:rPr lang="cs-CZ" dirty="0" err="1"/>
              <a:t>the</a:t>
            </a:r>
            <a:r>
              <a:rPr lang="cs-CZ" dirty="0"/>
              <a:t> ECJ not a </a:t>
            </a:r>
            <a:r>
              <a:rPr lang="cs-CZ" dirty="0" err="1"/>
              <a:t>precondition</a:t>
            </a:r>
            <a:r>
              <a:rPr lang="cs-CZ" dirty="0"/>
              <a:t> </a:t>
            </a:r>
            <a:r>
              <a:rPr lang="cs-CZ" dirty="0" err="1"/>
              <a:t>for</a:t>
            </a:r>
            <a:r>
              <a:rPr lang="cs-CZ" dirty="0"/>
              <a:t> </a:t>
            </a:r>
            <a:r>
              <a:rPr lang="cs-CZ" dirty="0" err="1"/>
              <a:t>liability</a:t>
            </a:r>
            <a:r>
              <a:rPr lang="cs-CZ" dirty="0"/>
              <a:t> !</a:t>
            </a:r>
          </a:p>
          <a:p>
            <a:r>
              <a:rPr lang="cs-CZ" dirty="0"/>
              <a:t>MS </a:t>
            </a:r>
            <a:r>
              <a:rPr lang="cs-CZ" dirty="0" err="1"/>
              <a:t>liability</a:t>
            </a:r>
            <a:r>
              <a:rPr lang="cs-CZ" dirty="0"/>
              <a:t> </a:t>
            </a:r>
            <a:r>
              <a:rPr lang="cs-CZ" dirty="0" err="1"/>
              <a:t>flows</a:t>
            </a:r>
            <a:r>
              <a:rPr lang="cs-CZ" dirty="0"/>
              <a:t> </a:t>
            </a:r>
            <a:r>
              <a:rPr lang="cs-CZ" dirty="0" err="1"/>
              <a:t>from</a:t>
            </a:r>
            <a:r>
              <a:rPr lang="cs-CZ" dirty="0"/>
              <a:t> </a:t>
            </a:r>
            <a:r>
              <a:rPr lang="cs-CZ" dirty="0" err="1"/>
              <a:t>the</a:t>
            </a:r>
            <a:r>
              <a:rPr lang="cs-CZ" dirty="0"/>
              <a:t> </a:t>
            </a:r>
            <a:r>
              <a:rPr lang="cs-CZ" dirty="0" err="1"/>
              <a:t>principle</a:t>
            </a:r>
            <a:r>
              <a:rPr lang="cs-CZ" dirty="0"/>
              <a:t> </a:t>
            </a:r>
            <a:r>
              <a:rPr lang="cs-CZ" dirty="0" err="1"/>
              <a:t>of</a:t>
            </a:r>
            <a:r>
              <a:rPr lang="cs-CZ" dirty="0"/>
              <a:t> </a:t>
            </a:r>
            <a:r>
              <a:rPr lang="cs-CZ" dirty="0" err="1"/>
              <a:t>effectiveness</a:t>
            </a:r>
            <a:r>
              <a:rPr lang="cs-CZ" dirty="0"/>
              <a:t> </a:t>
            </a:r>
            <a:r>
              <a:rPr lang="cs-CZ" dirty="0" err="1"/>
              <a:t>of</a:t>
            </a:r>
            <a:r>
              <a:rPr lang="cs-CZ" dirty="0"/>
              <a:t> EU </a:t>
            </a:r>
            <a:r>
              <a:rPr lang="cs-CZ" dirty="0" err="1"/>
              <a:t>law</a:t>
            </a:r>
            <a:endParaRPr lang="cs-CZ" dirty="0"/>
          </a:p>
          <a:p>
            <a:r>
              <a:rPr lang="en-AU" sz="2000" dirty="0"/>
              <a:t>Analogy with the liability of the EU itself (expressly established by the Treaty)</a:t>
            </a:r>
          </a:p>
          <a:p>
            <a:pPr marL="0" indent="0">
              <a:buNone/>
            </a:pPr>
            <a:endParaRPr lang="cs-CZ" dirty="0"/>
          </a:p>
          <a:p>
            <a:r>
              <a:rPr lang="cs-CZ" dirty="0" err="1"/>
              <a:t>Where</a:t>
            </a:r>
            <a:r>
              <a:rPr lang="cs-CZ" dirty="0"/>
              <a:t> a MS </a:t>
            </a:r>
            <a:r>
              <a:rPr lang="cs-CZ" dirty="0" err="1"/>
              <a:t>acts</a:t>
            </a:r>
            <a:r>
              <a:rPr lang="cs-CZ" dirty="0"/>
              <a:t> </a:t>
            </a:r>
            <a:r>
              <a:rPr lang="cs-CZ" u="sng" dirty="0">
                <a:solidFill>
                  <a:schemeClr val="accent2"/>
                </a:solidFill>
              </a:rPr>
              <a:t>in a </a:t>
            </a:r>
            <a:r>
              <a:rPr lang="cs-CZ" u="sng" dirty="0" err="1">
                <a:solidFill>
                  <a:schemeClr val="accent2"/>
                </a:solidFill>
              </a:rPr>
              <a:t>field</a:t>
            </a:r>
            <a:r>
              <a:rPr lang="cs-CZ" u="sng" dirty="0">
                <a:solidFill>
                  <a:schemeClr val="accent2"/>
                </a:solidFill>
              </a:rPr>
              <a:t> </a:t>
            </a:r>
            <a:r>
              <a:rPr lang="cs-CZ" u="sng" dirty="0" err="1">
                <a:solidFill>
                  <a:schemeClr val="accent2"/>
                </a:solidFill>
              </a:rPr>
              <a:t>of</a:t>
            </a:r>
            <a:r>
              <a:rPr lang="cs-CZ" u="sng" dirty="0">
                <a:solidFill>
                  <a:schemeClr val="accent2"/>
                </a:solidFill>
              </a:rPr>
              <a:t> </a:t>
            </a:r>
            <a:r>
              <a:rPr lang="cs-CZ" u="sng" dirty="0" err="1">
                <a:solidFill>
                  <a:schemeClr val="accent2"/>
                </a:solidFill>
              </a:rPr>
              <a:t>wide</a:t>
            </a:r>
            <a:r>
              <a:rPr lang="cs-CZ" u="sng" dirty="0">
                <a:solidFill>
                  <a:schemeClr val="accent2"/>
                </a:solidFill>
              </a:rPr>
              <a:t> </a:t>
            </a:r>
            <a:r>
              <a:rPr lang="cs-CZ" u="sng" dirty="0" err="1">
                <a:solidFill>
                  <a:schemeClr val="accent2"/>
                </a:solidFill>
              </a:rPr>
              <a:t>discretion</a:t>
            </a:r>
            <a:r>
              <a:rPr lang="cs-CZ" dirty="0"/>
              <a:t>, </a:t>
            </a:r>
            <a:r>
              <a:rPr lang="cs-CZ" dirty="0" err="1"/>
              <a:t>it</a:t>
            </a:r>
            <a:r>
              <a:rPr lang="cs-CZ" dirty="0"/>
              <a:t> </a:t>
            </a:r>
            <a:r>
              <a:rPr lang="cs-CZ" dirty="0" err="1"/>
              <a:t>will</a:t>
            </a:r>
            <a:r>
              <a:rPr lang="cs-CZ" dirty="0"/>
              <a:t> </a:t>
            </a:r>
            <a:r>
              <a:rPr lang="cs-CZ" dirty="0" err="1"/>
              <a:t>be</a:t>
            </a:r>
            <a:r>
              <a:rPr lang="cs-CZ" dirty="0"/>
              <a:t> </a:t>
            </a:r>
            <a:r>
              <a:rPr lang="cs-CZ" dirty="0" err="1"/>
              <a:t>liable</a:t>
            </a:r>
            <a:r>
              <a:rPr lang="cs-CZ" dirty="0"/>
              <a:t> to </a:t>
            </a:r>
            <a:r>
              <a:rPr lang="cs-CZ" dirty="0" err="1"/>
              <a:t>an</a:t>
            </a:r>
            <a:r>
              <a:rPr lang="cs-CZ" dirty="0"/>
              <a:t> </a:t>
            </a:r>
            <a:r>
              <a:rPr lang="cs-CZ" dirty="0" err="1"/>
              <a:t>individual</a:t>
            </a:r>
            <a:r>
              <a:rPr lang="cs-CZ" dirty="0"/>
              <a:t> </a:t>
            </a:r>
            <a:r>
              <a:rPr lang="cs-CZ" dirty="0" err="1"/>
              <a:t>for</a:t>
            </a:r>
            <a:r>
              <a:rPr lang="cs-CZ" dirty="0"/>
              <a:t> </a:t>
            </a:r>
            <a:r>
              <a:rPr lang="cs-CZ" dirty="0" err="1"/>
              <a:t>breach</a:t>
            </a:r>
            <a:r>
              <a:rPr lang="cs-CZ" dirty="0"/>
              <a:t> </a:t>
            </a:r>
            <a:r>
              <a:rPr lang="cs-CZ" dirty="0" err="1"/>
              <a:t>of</a:t>
            </a:r>
            <a:r>
              <a:rPr lang="cs-CZ" dirty="0"/>
              <a:t> EC </a:t>
            </a:r>
            <a:r>
              <a:rPr lang="cs-CZ" dirty="0" err="1"/>
              <a:t>law</a:t>
            </a:r>
            <a:r>
              <a:rPr lang="cs-CZ" dirty="0"/>
              <a:t> </a:t>
            </a:r>
            <a:r>
              <a:rPr lang="cs-CZ" dirty="0" err="1"/>
              <a:t>provided</a:t>
            </a:r>
            <a:r>
              <a:rPr lang="cs-CZ" dirty="0"/>
              <a:t>: </a:t>
            </a:r>
          </a:p>
          <a:p>
            <a:pPr marL="0" indent="0">
              <a:buNone/>
            </a:pPr>
            <a:r>
              <a:rPr lang="cs-CZ" dirty="0"/>
              <a:t>	(1) </a:t>
            </a:r>
            <a:r>
              <a:rPr lang="cs-CZ" i="1" dirty="0" err="1"/>
              <a:t>the</a:t>
            </a:r>
            <a:r>
              <a:rPr lang="cs-CZ" i="1" dirty="0"/>
              <a:t> rule </a:t>
            </a:r>
            <a:r>
              <a:rPr lang="cs-CZ" i="1" dirty="0" err="1"/>
              <a:t>of</a:t>
            </a:r>
            <a:r>
              <a:rPr lang="cs-CZ" i="1" dirty="0"/>
              <a:t> </a:t>
            </a:r>
            <a:r>
              <a:rPr lang="cs-CZ" i="1" dirty="0" err="1"/>
              <a:t>law</a:t>
            </a:r>
            <a:r>
              <a:rPr lang="cs-CZ" i="1" dirty="0"/>
              <a:t> </a:t>
            </a:r>
            <a:r>
              <a:rPr lang="cs-CZ" i="1" dirty="0" err="1"/>
              <a:t>infringed</a:t>
            </a:r>
            <a:r>
              <a:rPr lang="cs-CZ" i="1" dirty="0"/>
              <a:t> </a:t>
            </a:r>
            <a:r>
              <a:rPr lang="cs-CZ" i="1" dirty="0" err="1"/>
              <a:t>is</a:t>
            </a:r>
            <a:r>
              <a:rPr lang="cs-CZ" i="1" dirty="0"/>
              <a:t> </a:t>
            </a:r>
            <a:r>
              <a:rPr lang="cs-CZ" i="1" dirty="0" err="1"/>
              <a:t>intended</a:t>
            </a:r>
            <a:r>
              <a:rPr lang="cs-CZ" i="1" dirty="0"/>
              <a:t> to confer </a:t>
            </a:r>
            <a:r>
              <a:rPr lang="cs-CZ" i="1" dirty="0" err="1"/>
              <a:t>rights</a:t>
            </a:r>
            <a:r>
              <a:rPr lang="cs-CZ" i="1" dirty="0"/>
              <a:t> on </a:t>
            </a:r>
            <a:r>
              <a:rPr lang="cs-CZ" i="1" dirty="0" err="1"/>
              <a:t>individuals</a:t>
            </a:r>
            <a:r>
              <a:rPr lang="cs-CZ" i="1" dirty="0"/>
              <a:t>; </a:t>
            </a:r>
          </a:p>
          <a:p>
            <a:pPr marL="0" indent="0">
              <a:buNone/>
            </a:pPr>
            <a:r>
              <a:rPr lang="cs-CZ" i="1" dirty="0"/>
              <a:t>	(2) </a:t>
            </a:r>
            <a:r>
              <a:rPr lang="cs-CZ" i="1" dirty="0" err="1"/>
              <a:t>the</a:t>
            </a:r>
            <a:r>
              <a:rPr lang="cs-CZ" i="1" dirty="0"/>
              <a:t> </a:t>
            </a:r>
            <a:r>
              <a:rPr lang="cs-CZ" i="1" dirty="0" err="1"/>
              <a:t>breach</a:t>
            </a:r>
            <a:r>
              <a:rPr lang="cs-CZ" i="1" dirty="0"/>
              <a:t> </a:t>
            </a:r>
            <a:r>
              <a:rPr lang="cs-CZ" i="1" dirty="0" err="1"/>
              <a:t>is</a:t>
            </a:r>
            <a:r>
              <a:rPr lang="cs-CZ" i="1" dirty="0"/>
              <a:t> </a:t>
            </a:r>
            <a:r>
              <a:rPr lang="cs-CZ" b="1" i="1" dirty="0" err="1">
                <a:solidFill>
                  <a:srgbClr val="C00000"/>
                </a:solidFill>
              </a:rPr>
              <a:t>sufficiently</a:t>
            </a:r>
            <a:r>
              <a:rPr lang="cs-CZ" b="1" i="1" dirty="0">
                <a:solidFill>
                  <a:srgbClr val="C00000"/>
                </a:solidFill>
              </a:rPr>
              <a:t> </a:t>
            </a:r>
            <a:r>
              <a:rPr lang="cs-CZ" b="1" i="1" dirty="0" err="1">
                <a:solidFill>
                  <a:srgbClr val="C00000"/>
                </a:solidFill>
              </a:rPr>
              <a:t>serious</a:t>
            </a:r>
            <a:r>
              <a:rPr lang="cs-CZ" i="1" dirty="0"/>
              <a:t>; </a:t>
            </a:r>
          </a:p>
          <a:p>
            <a:pPr marL="0" indent="0">
              <a:buNone/>
            </a:pPr>
            <a:r>
              <a:rPr lang="cs-CZ" i="1" dirty="0"/>
              <a:t>	(3) </a:t>
            </a:r>
            <a:r>
              <a:rPr lang="cs-CZ" i="1" dirty="0" err="1"/>
              <a:t>there</a:t>
            </a:r>
            <a:r>
              <a:rPr lang="cs-CZ" i="1" dirty="0"/>
              <a:t> </a:t>
            </a:r>
            <a:r>
              <a:rPr lang="cs-CZ" i="1" dirty="0" err="1"/>
              <a:t>is</a:t>
            </a:r>
            <a:r>
              <a:rPr lang="cs-CZ" i="1" dirty="0"/>
              <a:t> a </a:t>
            </a:r>
            <a:r>
              <a:rPr lang="cs-CZ" i="1" dirty="0">
                <a:solidFill>
                  <a:schemeClr val="accent6">
                    <a:lumMod val="75000"/>
                  </a:schemeClr>
                </a:solidFill>
              </a:rPr>
              <a:t>direct </a:t>
            </a:r>
            <a:r>
              <a:rPr lang="cs-CZ" i="1" dirty="0" err="1">
                <a:solidFill>
                  <a:schemeClr val="accent6">
                    <a:lumMod val="75000"/>
                  </a:schemeClr>
                </a:solidFill>
              </a:rPr>
              <a:t>causal</a:t>
            </a:r>
            <a:r>
              <a:rPr lang="cs-CZ" i="1" dirty="0">
                <a:solidFill>
                  <a:schemeClr val="accent6">
                    <a:lumMod val="75000"/>
                  </a:schemeClr>
                </a:solidFill>
              </a:rPr>
              <a:t> link </a:t>
            </a:r>
            <a:r>
              <a:rPr lang="cs-CZ" i="1" dirty="0" err="1"/>
              <a:t>between</a:t>
            </a:r>
            <a:r>
              <a:rPr lang="cs-CZ" i="1" dirty="0"/>
              <a:t> </a:t>
            </a:r>
            <a:r>
              <a:rPr lang="cs-CZ" i="1" dirty="0" err="1"/>
              <a:t>the</a:t>
            </a:r>
            <a:r>
              <a:rPr lang="cs-CZ" i="1" dirty="0"/>
              <a:t> </a:t>
            </a:r>
            <a:r>
              <a:rPr lang="cs-CZ" i="1" dirty="0" err="1"/>
              <a:t>breach</a:t>
            </a:r>
            <a:r>
              <a:rPr lang="cs-CZ" i="1" dirty="0"/>
              <a:t> and </a:t>
            </a:r>
            <a:r>
              <a:rPr lang="cs-CZ" i="1" dirty="0" err="1"/>
              <a:t>the</a:t>
            </a:r>
            <a:r>
              <a:rPr lang="cs-CZ" i="1" dirty="0"/>
              <a:t> </a:t>
            </a:r>
            <a:r>
              <a:rPr lang="cs-CZ" i="1" dirty="0" err="1"/>
              <a:t>damage</a:t>
            </a:r>
            <a:r>
              <a:rPr lang="cs-CZ" i="1" dirty="0"/>
              <a:t> </a:t>
            </a:r>
          </a:p>
          <a:p>
            <a:endParaRPr lang="cs-CZ" b="1" dirty="0"/>
          </a:p>
          <a:p>
            <a:r>
              <a:rPr lang="cs-CZ" b="1" dirty="0" err="1"/>
              <a:t>reparation</a:t>
            </a:r>
            <a:r>
              <a:rPr lang="cs-CZ" b="1" dirty="0"/>
              <a:t> </a:t>
            </a:r>
            <a:r>
              <a:rPr lang="cs-CZ" b="1" dirty="0" err="1"/>
              <a:t>of</a:t>
            </a:r>
            <a:r>
              <a:rPr lang="cs-CZ" b="1" dirty="0"/>
              <a:t> </a:t>
            </a:r>
            <a:r>
              <a:rPr lang="cs-CZ" b="1" dirty="0" err="1"/>
              <a:t>losses</a:t>
            </a:r>
            <a:r>
              <a:rPr lang="cs-CZ" b="1" dirty="0"/>
              <a:t> </a:t>
            </a:r>
            <a:r>
              <a:rPr lang="cs-CZ" b="1" dirty="0" err="1"/>
              <a:t>must</a:t>
            </a:r>
            <a:r>
              <a:rPr lang="cs-CZ" b="1" dirty="0"/>
              <a:t> </a:t>
            </a:r>
            <a:r>
              <a:rPr lang="cs-CZ" b="1" dirty="0" err="1"/>
              <a:t>be</a:t>
            </a:r>
            <a:r>
              <a:rPr lang="cs-CZ" b="1" dirty="0"/>
              <a:t> </a:t>
            </a:r>
            <a:r>
              <a:rPr lang="cs-CZ" b="1" dirty="0" err="1"/>
              <a:t>adequable</a:t>
            </a:r>
            <a:r>
              <a:rPr lang="cs-CZ" b="1" dirty="0"/>
              <a:t> </a:t>
            </a:r>
            <a:r>
              <a:rPr lang="cs-CZ" dirty="0"/>
              <a:t>to </a:t>
            </a:r>
            <a:r>
              <a:rPr lang="cs-CZ" dirty="0" err="1"/>
              <a:t>the</a:t>
            </a:r>
            <a:r>
              <a:rPr lang="cs-CZ" dirty="0"/>
              <a:t> </a:t>
            </a:r>
            <a:r>
              <a:rPr lang="cs-CZ" dirty="0" err="1"/>
              <a:t>damage</a:t>
            </a:r>
            <a:r>
              <a:rPr lang="cs-CZ" dirty="0"/>
              <a:t> </a:t>
            </a:r>
            <a:r>
              <a:rPr lang="cs-CZ" dirty="0" err="1"/>
              <a:t>suffered</a:t>
            </a:r>
            <a:r>
              <a:rPr lang="cs-CZ" dirty="0"/>
              <a:t> by </a:t>
            </a:r>
            <a:r>
              <a:rPr lang="cs-CZ" dirty="0" err="1"/>
              <a:t>an</a:t>
            </a:r>
            <a:r>
              <a:rPr lang="cs-CZ" dirty="0"/>
              <a:t> </a:t>
            </a:r>
            <a:r>
              <a:rPr lang="cs-CZ" dirty="0" err="1"/>
              <a:t>individual</a:t>
            </a:r>
            <a:r>
              <a:rPr lang="cs-CZ" dirty="0"/>
              <a:t>, (up to </a:t>
            </a:r>
            <a:r>
              <a:rPr lang="cs-CZ" dirty="0" err="1"/>
              <a:t>the</a:t>
            </a:r>
            <a:r>
              <a:rPr lang="cs-CZ" dirty="0"/>
              <a:t> </a:t>
            </a:r>
            <a:r>
              <a:rPr lang="cs-CZ" dirty="0" err="1"/>
              <a:t>national</a:t>
            </a:r>
            <a:r>
              <a:rPr lang="cs-CZ" dirty="0"/>
              <a:t> </a:t>
            </a:r>
            <a:r>
              <a:rPr lang="cs-CZ" dirty="0" err="1"/>
              <a:t>court</a:t>
            </a:r>
            <a:r>
              <a:rPr lang="cs-CZ" dirty="0"/>
              <a:t>); </a:t>
            </a:r>
            <a:r>
              <a:rPr lang="cs-CZ" dirty="0" err="1"/>
              <a:t>the</a:t>
            </a:r>
            <a:r>
              <a:rPr lang="cs-CZ" dirty="0"/>
              <a:t> </a:t>
            </a:r>
            <a:r>
              <a:rPr lang="cs-CZ" dirty="0" err="1"/>
              <a:t>decision</a:t>
            </a:r>
            <a:r>
              <a:rPr lang="cs-CZ" dirty="0"/>
              <a:t> </a:t>
            </a:r>
            <a:r>
              <a:rPr lang="cs-CZ" dirty="0" err="1"/>
              <a:t>must</a:t>
            </a:r>
            <a:r>
              <a:rPr lang="cs-CZ" dirty="0"/>
              <a:t> not </a:t>
            </a:r>
            <a:r>
              <a:rPr lang="cs-CZ" dirty="0" err="1"/>
              <a:t>be</a:t>
            </a:r>
            <a:r>
              <a:rPr lang="cs-CZ" dirty="0"/>
              <a:t> </a:t>
            </a:r>
            <a:r>
              <a:rPr lang="cs-CZ" dirty="0" err="1"/>
              <a:t>less</a:t>
            </a:r>
            <a:r>
              <a:rPr lang="cs-CZ" dirty="0"/>
              <a:t> </a:t>
            </a:r>
            <a:r>
              <a:rPr lang="cs-CZ" dirty="0" err="1"/>
              <a:t>favorable</a:t>
            </a:r>
            <a:r>
              <a:rPr lang="cs-CZ" dirty="0"/>
              <a:t> as </a:t>
            </a:r>
            <a:r>
              <a:rPr lang="cs-CZ" dirty="0" err="1"/>
              <a:t>the</a:t>
            </a:r>
            <a:r>
              <a:rPr lang="cs-CZ" dirty="0"/>
              <a:t> </a:t>
            </a:r>
            <a:r>
              <a:rPr lang="cs-CZ" dirty="0" err="1"/>
              <a:t>same</a:t>
            </a:r>
            <a:r>
              <a:rPr lang="cs-CZ" dirty="0"/>
              <a:t> </a:t>
            </a:r>
            <a:r>
              <a:rPr lang="cs-CZ" dirty="0" err="1"/>
              <a:t>decisions</a:t>
            </a:r>
            <a:r>
              <a:rPr lang="cs-CZ" dirty="0"/>
              <a:t> </a:t>
            </a:r>
            <a:r>
              <a:rPr lang="cs-CZ" dirty="0" err="1"/>
              <a:t>already</a:t>
            </a:r>
            <a:r>
              <a:rPr lang="cs-CZ" dirty="0"/>
              <a:t> </a:t>
            </a:r>
            <a:r>
              <a:rPr lang="cs-CZ" dirty="0" err="1"/>
              <a:t>ruled</a:t>
            </a:r>
            <a:r>
              <a:rPr lang="cs-CZ" dirty="0"/>
              <a:t> in </a:t>
            </a:r>
            <a:r>
              <a:rPr lang="cs-CZ" dirty="0" err="1"/>
              <a:t>national</a:t>
            </a:r>
            <a:r>
              <a:rPr lang="cs-CZ" dirty="0"/>
              <a:t> </a:t>
            </a:r>
            <a:r>
              <a:rPr lang="cs-CZ" dirty="0" err="1"/>
              <a:t>cases</a:t>
            </a:r>
            <a:endParaRPr lang="en-AU" dirty="0"/>
          </a:p>
          <a:p>
            <a:pPr marL="0" indent="0">
              <a:buNone/>
            </a:pPr>
            <a:endParaRPr lang="cs-CZ" i="1" dirty="0"/>
          </a:p>
          <a:p>
            <a:endParaRPr lang="cs-CZ" dirty="0"/>
          </a:p>
        </p:txBody>
      </p:sp>
    </p:spTree>
    <p:extLst>
      <p:ext uri="{BB962C8B-B14F-4D97-AF65-F5344CB8AC3E}">
        <p14:creationId xmlns:p14="http://schemas.microsoft.com/office/powerpoint/2010/main" val="1950690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2BBEC4-468E-E444-9E54-4325BF406C59}"/>
              </a:ext>
            </a:extLst>
          </p:cNvPr>
          <p:cNvSpPr>
            <a:spLocks noGrp="1"/>
          </p:cNvSpPr>
          <p:nvPr>
            <p:ph type="title"/>
          </p:nvPr>
        </p:nvSpPr>
        <p:spPr/>
        <p:txBody>
          <a:bodyPr/>
          <a:lstStyle/>
          <a:p>
            <a:r>
              <a:rPr lang="cs-CZ" dirty="0" err="1">
                <a:solidFill>
                  <a:srgbClr val="0070C0"/>
                </a:solidFill>
              </a:rPr>
              <a:t>State</a:t>
            </a:r>
            <a:r>
              <a:rPr lang="cs-CZ" dirty="0">
                <a:solidFill>
                  <a:srgbClr val="0070C0"/>
                </a:solidFill>
              </a:rPr>
              <a:t> </a:t>
            </a:r>
            <a:r>
              <a:rPr lang="cs-CZ" dirty="0" err="1">
                <a:solidFill>
                  <a:srgbClr val="0070C0"/>
                </a:solidFill>
              </a:rPr>
              <a:t>liability</a:t>
            </a:r>
            <a:r>
              <a:rPr lang="cs-CZ" dirty="0">
                <a:solidFill>
                  <a:srgbClr val="0070C0"/>
                </a:solidFill>
              </a:rPr>
              <a:t> III:</a:t>
            </a:r>
            <a:br>
              <a:rPr lang="cs-CZ" dirty="0">
                <a:solidFill>
                  <a:srgbClr val="0070C0"/>
                </a:solidFill>
              </a:rPr>
            </a:br>
            <a:r>
              <a:rPr lang="cs-CZ" dirty="0">
                <a:solidFill>
                  <a:srgbClr val="0070C0"/>
                </a:solidFill>
              </a:rPr>
              <a:t>	</a:t>
            </a:r>
            <a:r>
              <a:rPr lang="cs-CZ" dirty="0" err="1">
                <a:solidFill>
                  <a:srgbClr val="0070C0"/>
                </a:solidFill>
              </a:rPr>
              <a:t>For</a:t>
            </a:r>
            <a:r>
              <a:rPr lang="cs-CZ" dirty="0">
                <a:solidFill>
                  <a:srgbClr val="0070C0"/>
                </a:solidFill>
              </a:rPr>
              <a:t> </a:t>
            </a:r>
            <a:r>
              <a:rPr lang="cs-CZ" b="1" u="sng" dirty="0" err="1">
                <a:solidFill>
                  <a:srgbClr val="0070C0"/>
                </a:solidFill>
              </a:rPr>
              <a:t>what</a:t>
            </a:r>
            <a:r>
              <a:rPr lang="cs-CZ" dirty="0">
                <a:solidFill>
                  <a:srgbClr val="0070C0"/>
                </a:solidFill>
              </a:rPr>
              <a:t> </a:t>
            </a:r>
            <a:r>
              <a:rPr lang="cs-CZ" dirty="0" err="1">
                <a:solidFill>
                  <a:srgbClr val="0070C0"/>
                </a:solidFill>
              </a:rPr>
              <a:t>acts</a:t>
            </a:r>
            <a:r>
              <a:rPr lang="cs-CZ" dirty="0">
                <a:solidFill>
                  <a:srgbClr val="0070C0"/>
                </a:solidFill>
              </a:rPr>
              <a:t> </a:t>
            </a:r>
            <a:r>
              <a:rPr lang="cs-CZ" dirty="0" err="1">
                <a:solidFill>
                  <a:srgbClr val="0070C0"/>
                </a:solidFill>
              </a:rPr>
              <a:t>is</a:t>
            </a:r>
            <a:r>
              <a:rPr lang="cs-CZ" dirty="0">
                <a:solidFill>
                  <a:srgbClr val="0070C0"/>
                </a:solidFill>
              </a:rPr>
              <a:t> a </a:t>
            </a:r>
            <a:r>
              <a:rPr lang="cs-CZ" dirty="0" err="1">
                <a:solidFill>
                  <a:srgbClr val="0070C0"/>
                </a:solidFill>
              </a:rPr>
              <a:t>State</a:t>
            </a:r>
            <a:r>
              <a:rPr lang="cs-CZ" dirty="0">
                <a:solidFill>
                  <a:srgbClr val="0070C0"/>
                </a:solidFill>
              </a:rPr>
              <a:t> </a:t>
            </a:r>
            <a:r>
              <a:rPr lang="cs-CZ" dirty="0" err="1">
                <a:solidFill>
                  <a:srgbClr val="0070C0"/>
                </a:solidFill>
              </a:rPr>
              <a:t>liable</a:t>
            </a:r>
            <a:r>
              <a:rPr lang="cs-CZ" dirty="0">
                <a:solidFill>
                  <a:srgbClr val="0070C0"/>
                </a:solidFill>
              </a:rPr>
              <a:t>?</a:t>
            </a:r>
          </a:p>
        </p:txBody>
      </p:sp>
      <p:sp>
        <p:nvSpPr>
          <p:cNvPr id="3" name="Zástupný obsah 2">
            <a:extLst>
              <a:ext uri="{FF2B5EF4-FFF2-40B4-BE49-F238E27FC236}">
                <a16:creationId xmlns:a16="http://schemas.microsoft.com/office/drawing/2014/main" id="{862683FC-579F-2141-9FC7-8F116CBBEED6}"/>
              </a:ext>
            </a:extLst>
          </p:cNvPr>
          <p:cNvSpPr>
            <a:spLocks noGrp="1"/>
          </p:cNvSpPr>
          <p:nvPr>
            <p:ph idx="1"/>
          </p:nvPr>
        </p:nvSpPr>
        <p:spPr>
          <a:xfrm>
            <a:off x="628650" y="1825624"/>
            <a:ext cx="7886700" cy="4667249"/>
          </a:xfrm>
        </p:spPr>
        <p:txBody>
          <a:bodyPr>
            <a:normAutofit fontScale="55000" lnSpcReduction="20000"/>
          </a:bodyPr>
          <a:lstStyle/>
          <a:p>
            <a:r>
              <a:rPr lang="en-AU" sz="4000" dirty="0"/>
              <a:t>Breach of </a:t>
            </a:r>
            <a:r>
              <a:rPr lang="en-AU" sz="4000" b="1" dirty="0"/>
              <a:t>any obligation </a:t>
            </a:r>
            <a:r>
              <a:rPr lang="en-AU" sz="4000" dirty="0"/>
              <a:t>under EU law</a:t>
            </a:r>
          </a:p>
          <a:p>
            <a:r>
              <a:rPr lang="en-AU" sz="4000" dirty="0"/>
              <a:t>No matter whether by virtue of active breach or by omission, intention or negligence is irrelevant as well </a:t>
            </a:r>
          </a:p>
          <a:p>
            <a:r>
              <a:rPr lang="en-AU" sz="4000" dirty="0"/>
              <a:t>=&gt; </a:t>
            </a:r>
            <a:r>
              <a:rPr lang="en-AU" sz="4000" dirty="0">
                <a:solidFill>
                  <a:srgbClr val="C00000"/>
                </a:solidFill>
              </a:rPr>
              <a:t>strict liability </a:t>
            </a:r>
          </a:p>
          <a:p>
            <a:r>
              <a:rPr lang="en-AU" sz="4000" dirty="0"/>
              <a:t>Action or failure to act not just of a legislative power, but also executive, as well as judicial power !!! </a:t>
            </a:r>
          </a:p>
          <a:p>
            <a:pPr lvl="1"/>
            <a:r>
              <a:rPr lang="en-AU" sz="4000" b="1" dirty="0" err="1">
                <a:solidFill>
                  <a:srgbClr val="0070C0"/>
                </a:solidFill>
              </a:rPr>
              <a:t>Köbler</a:t>
            </a:r>
            <a:r>
              <a:rPr lang="en-AU" sz="4000" b="1" dirty="0">
                <a:solidFill>
                  <a:srgbClr val="0070C0"/>
                </a:solidFill>
              </a:rPr>
              <a:t> v. Austria (2003)</a:t>
            </a:r>
          </a:p>
          <a:p>
            <a:pPr lvl="2"/>
            <a:r>
              <a:rPr lang="en-AU" sz="4000" i="1" dirty="0"/>
              <a:t>MS is liable even for a breach of EU law caused by that State’s courts of last instance </a:t>
            </a:r>
          </a:p>
          <a:p>
            <a:pPr lvl="2"/>
            <a:r>
              <a:rPr lang="cs-CZ" sz="4000" dirty="0" err="1"/>
              <a:t>Only</a:t>
            </a:r>
            <a:r>
              <a:rPr lang="cs-CZ" sz="4000" dirty="0"/>
              <a:t> in „</a:t>
            </a:r>
            <a:r>
              <a:rPr lang="cs-CZ" sz="4000" i="1" dirty="0" err="1"/>
              <a:t>the</a:t>
            </a:r>
            <a:r>
              <a:rPr lang="cs-CZ" sz="4000" i="1" dirty="0"/>
              <a:t> </a:t>
            </a:r>
            <a:r>
              <a:rPr lang="cs-CZ" sz="4000" i="1" dirty="0" err="1"/>
              <a:t>exceptional</a:t>
            </a:r>
            <a:r>
              <a:rPr lang="cs-CZ" sz="4000" i="1" dirty="0"/>
              <a:t> case </a:t>
            </a:r>
            <a:r>
              <a:rPr lang="cs-CZ" sz="4000" i="1" dirty="0" err="1"/>
              <a:t>where</a:t>
            </a:r>
            <a:r>
              <a:rPr lang="cs-CZ" sz="4000" i="1" dirty="0"/>
              <a:t> </a:t>
            </a:r>
            <a:r>
              <a:rPr lang="cs-CZ" sz="4000" i="1" dirty="0" err="1"/>
              <a:t>the</a:t>
            </a:r>
            <a:r>
              <a:rPr lang="cs-CZ" sz="4000" i="1" dirty="0"/>
              <a:t> </a:t>
            </a:r>
            <a:r>
              <a:rPr lang="cs-CZ" sz="4000" i="1" dirty="0" err="1"/>
              <a:t>court</a:t>
            </a:r>
            <a:r>
              <a:rPr lang="cs-CZ" sz="4000" i="1" dirty="0"/>
              <a:t> has </a:t>
            </a:r>
            <a:r>
              <a:rPr lang="cs-CZ" sz="4000" i="1" dirty="0" err="1"/>
              <a:t>manifestly</a:t>
            </a:r>
            <a:r>
              <a:rPr lang="cs-CZ" sz="4000" i="1" dirty="0"/>
              <a:t> </a:t>
            </a:r>
            <a:r>
              <a:rPr lang="cs-CZ" sz="4000" i="1" dirty="0" err="1"/>
              <a:t>infringed</a:t>
            </a:r>
            <a:r>
              <a:rPr lang="cs-CZ" sz="4000" i="1" dirty="0"/>
              <a:t> </a:t>
            </a:r>
            <a:r>
              <a:rPr lang="cs-CZ" sz="4000" i="1" dirty="0" err="1"/>
              <a:t>the</a:t>
            </a:r>
            <a:r>
              <a:rPr lang="cs-CZ" sz="4000" i="1" dirty="0"/>
              <a:t> </a:t>
            </a:r>
            <a:r>
              <a:rPr lang="cs-CZ" sz="4000" i="1" dirty="0" err="1"/>
              <a:t>applicable</a:t>
            </a:r>
            <a:r>
              <a:rPr lang="cs-CZ" sz="4000" i="1" dirty="0"/>
              <a:t> </a:t>
            </a:r>
            <a:r>
              <a:rPr lang="cs-CZ" sz="4000" i="1" dirty="0" err="1"/>
              <a:t>law</a:t>
            </a:r>
            <a:r>
              <a:rPr lang="cs-CZ" sz="4000" i="1" dirty="0"/>
              <a:t>“ (= </a:t>
            </a:r>
            <a:r>
              <a:rPr lang="cs-CZ" sz="4000" dirty="0" err="1"/>
              <a:t>deliberate</a:t>
            </a:r>
            <a:r>
              <a:rPr lang="cs-CZ" sz="4000" dirty="0"/>
              <a:t> </a:t>
            </a:r>
            <a:r>
              <a:rPr lang="cs-CZ" sz="4000" dirty="0" err="1"/>
              <a:t>disregard</a:t>
            </a:r>
            <a:r>
              <a:rPr lang="cs-CZ" sz="4000" dirty="0"/>
              <a:t> </a:t>
            </a:r>
            <a:r>
              <a:rPr lang="cs-CZ" sz="4000" dirty="0" err="1"/>
              <a:t>of</a:t>
            </a:r>
            <a:r>
              <a:rPr lang="cs-CZ" sz="4000" dirty="0"/>
              <a:t> EU </a:t>
            </a:r>
            <a:r>
              <a:rPr lang="cs-CZ" sz="4000" dirty="0" err="1"/>
              <a:t>law</a:t>
            </a:r>
            <a:r>
              <a:rPr lang="cs-CZ" sz="4000" dirty="0"/>
              <a:t>)</a:t>
            </a:r>
            <a:endParaRPr lang="en-AU" sz="4000" i="1" dirty="0"/>
          </a:p>
          <a:p>
            <a:r>
              <a:rPr lang="en-AU" sz="4000" dirty="0"/>
              <a:t>Even for action of individuals (“acts attributable to a State”)</a:t>
            </a:r>
          </a:p>
          <a:p>
            <a:pPr lvl="1"/>
            <a:r>
              <a:rPr lang="en-AU" sz="4000" dirty="0">
                <a:solidFill>
                  <a:srgbClr val="0070C0"/>
                </a:solidFill>
              </a:rPr>
              <a:t>Commission v. France (“Spanish strawberries” case)</a:t>
            </a:r>
          </a:p>
          <a:p>
            <a:pPr lvl="1"/>
            <a:r>
              <a:rPr lang="en-AU" sz="4000" dirty="0">
                <a:solidFill>
                  <a:srgbClr val="0070C0"/>
                </a:solidFill>
              </a:rPr>
              <a:t>Schmidtberger v. Austria </a:t>
            </a:r>
          </a:p>
          <a:p>
            <a:pPr lvl="1"/>
            <a:endParaRPr lang="en-AU" sz="4000" dirty="0">
              <a:solidFill>
                <a:srgbClr val="0070C0"/>
              </a:solidFill>
            </a:endParaRPr>
          </a:p>
          <a:p>
            <a:endParaRPr lang="en-AU" dirty="0"/>
          </a:p>
        </p:txBody>
      </p:sp>
    </p:spTree>
    <p:extLst>
      <p:ext uri="{BB962C8B-B14F-4D97-AF65-F5344CB8AC3E}">
        <p14:creationId xmlns:p14="http://schemas.microsoft.com/office/powerpoint/2010/main" val="613604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11681B-2F2A-2547-B5CC-FF2C56FF9E8B}"/>
              </a:ext>
            </a:extLst>
          </p:cNvPr>
          <p:cNvSpPr>
            <a:spLocks noGrp="1"/>
          </p:cNvSpPr>
          <p:nvPr>
            <p:ph type="title"/>
          </p:nvPr>
        </p:nvSpPr>
        <p:spPr/>
        <p:txBody>
          <a:bodyPr/>
          <a:lstStyle/>
          <a:p>
            <a:r>
              <a:rPr lang="cs-CZ" dirty="0" err="1">
                <a:solidFill>
                  <a:srgbClr val="00B0F0"/>
                </a:solidFill>
              </a:rPr>
              <a:t>Enforcement</a:t>
            </a:r>
            <a:r>
              <a:rPr lang="cs-CZ" dirty="0">
                <a:solidFill>
                  <a:srgbClr val="00B0F0"/>
                </a:solidFill>
              </a:rPr>
              <a:t> </a:t>
            </a:r>
            <a:r>
              <a:rPr lang="cs-CZ" dirty="0" err="1">
                <a:solidFill>
                  <a:srgbClr val="00B0F0"/>
                </a:solidFill>
              </a:rPr>
              <a:t>of</a:t>
            </a:r>
            <a:r>
              <a:rPr lang="cs-CZ" dirty="0">
                <a:solidFill>
                  <a:srgbClr val="00B0F0"/>
                </a:solidFill>
              </a:rPr>
              <a:t> EU </a:t>
            </a:r>
            <a:r>
              <a:rPr lang="cs-CZ" dirty="0" err="1">
                <a:solidFill>
                  <a:srgbClr val="00B0F0"/>
                </a:solidFill>
              </a:rPr>
              <a:t>law</a:t>
            </a:r>
            <a:r>
              <a:rPr lang="cs-CZ" dirty="0">
                <a:solidFill>
                  <a:srgbClr val="00B0F0"/>
                </a:solidFill>
              </a:rPr>
              <a:t> </a:t>
            </a:r>
            <a:r>
              <a:rPr lang="cs-CZ" b="1" u="sng" dirty="0" err="1">
                <a:solidFill>
                  <a:srgbClr val="00B0F0"/>
                </a:solidFill>
              </a:rPr>
              <a:t>against</a:t>
            </a:r>
            <a:r>
              <a:rPr lang="cs-CZ" b="1" u="sng" dirty="0">
                <a:solidFill>
                  <a:srgbClr val="00B0F0"/>
                </a:solidFill>
              </a:rPr>
              <a:t> </a:t>
            </a:r>
            <a:r>
              <a:rPr lang="cs-CZ" b="1" u="sng" dirty="0" err="1">
                <a:solidFill>
                  <a:srgbClr val="00B0F0"/>
                </a:solidFill>
              </a:rPr>
              <a:t>an</a:t>
            </a:r>
            <a:r>
              <a:rPr lang="cs-CZ" b="1" u="sng" dirty="0">
                <a:solidFill>
                  <a:srgbClr val="00B0F0"/>
                </a:solidFill>
              </a:rPr>
              <a:t> </a:t>
            </a:r>
            <a:r>
              <a:rPr lang="cs-CZ" b="1" u="sng" dirty="0" err="1">
                <a:solidFill>
                  <a:srgbClr val="00B0F0"/>
                </a:solidFill>
              </a:rPr>
              <a:t>individu</a:t>
            </a:r>
            <a:r>
              <a:rPr lang="cs-CZ" b="1" dirty="0" err="1">
                <a:solidFill>
                  <a:srgbClr val="00B0F0"/>
                </a:solidFill>
              </a:rPr>
              <a:t>al</a:t>
            </a:r>
            <a:endParaRPr lang="cs-CZ" b="1" dirty="0">
              <a:solidFill>
                <a:srgbClr val="00B0F0"/>
              </a:solidFill>
            </a:endParaRPr>
          </a:p>
        </p:txBody>
      </p:sp>
      <p:sp>
        <p:nvSpPr>
          <p:cNvPr id="3" name="Zástupný obsah 2">
            <a:extLst>
              <a:ext uri="{FF2B5EF4-FFF2-40B4-BE49-F238E27FC236}">
                <a16:creationId xmlns:a16="http://schemas.microsoft.com/office/drawing/2014/main" id="{90B74B40-25F8-D148-8D90-3A18DB694C15}"/>
              </a:ext>
            </a:extLst>
          </p:cNvPr>
          <p:cNvSpPr>
            <a:spLocks noGrp="1"/>
          </p:cNvSpPr>
          <p:nvPr>
            <p:ph idx="1"/>
          </p:nvPr>
        </p:nvSpPr>
        <p:spPr/>
        <p:txBody>
          <a:bodyPr/>
          <a:lstStyle/>
          <a:p>
            <a:r>
              <a:rPr lang="en-AU" dirty="0"/>
              <a:t>In principle: national authorities of MS (judicial, administrative)</a:t>
            </a:r>
          </a:p>
          <a:p>
            <a:r>
              <a:rPr lang="en-AU" dirty="0"/>
              <a:t>Binding effect of EU law and principles of its application !</a:t>
            </a:r>
          </a:p>
          <a:p>
            <a:endParaRPr lang="en-AU" dirty="0"/>
          </a:p>
          <a:p>
            <a:r>
              <a:rPr lang="en-AU" dirty="0"/>
              <a:t>An obligation of an individual may stem from:</a:t>
            </a:r>
          </a:p>
          <a:p>
            <a:pPr lvl="1"/>
            <a:r>
              <a:rPr lang="en-AU" dirty="0"/>
              <a:t>the Treaty</a:t>
            </a:r>
          </a:p>
          <a:p>
            <a:pPr lvl="1"/>
            <a:r>
              <a:rPr lang="en-AU" dirty="0"/>
              <a:t>a regulation or a decision</a:t>
            </a:r>
          </a:p>
          <a:p>
            <a:pPr lvl="1"/>
            <a:r>
              <a:rPr lang="en-AU" dirty="0"/>
              <a:t>directly from a directive ? never! </a:t>
            </a:r>
          </a:p>
          <a:p>
            <a:pPr marL="342900" lvl="1" indent="0">
              <a:buNone/>
            </a:pPr>
            <a:endParaRPr lang="en-AU" dirty="0"/>
          </a:p>
          <a:p>
            <a:pPr marL="0" indent="0">
              <a:buNone/>
            </a:pPr>
            <a:r>
              <a:rPr lang="en-AU" dirty="0"/>
              <a:t>-&gt; </a:t>
            </a:r>
            <a:r>
              <a:rPr lang="en-AU" dirty="0">
                <a:solidFill>
                  <a:srgbClr val="00B0F0"/>
                </a:solidFill>
              </a:rPr>
              <a:t>few exceptions: </a:t>
            </a:r>
          </a:p>
          <a:p>
            <a:r>
              <a:rPr lang="en-AU" dirty="0"/>
              <a:t>! Breach of EU competition rules (the Commission, General Court, CJ)</a:t>
            </a:r>
          </a:p>
          <a:p>
            <a:endParaRPr lang="en-AU" dirty="0"/>
          </a:p>
        </p:txBody>
      </p:sp>
    </p:spTree>
    <p:extLst>
      <p:ext uri="{BB962C8B-B14F-4D97-AF65-F5344CB8AC3E}">
        <p14:creationId xmlns:p14="http://schemas.microsoft.com/office/powerpoint/2010/main" val="2589169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19A1449-268F-404F-AF33-5E16F6D82909}"/>
              </a:ext>
            </a:extLst>
          </p:cNvPr>
          <p:cNvSpPr>
            <a:spLocks noGrp="1" noChangeArrowheads="1"/>
          </p:cNvSpPr>
          <p:nvPr>
            <p:ph type="title"/>
          </p:nvPr>
        </p:nvSpPr>
        <p:spPr/>
        <p:txBody>
          <a:bodyPr/>
          <a:lstStyle/>
          <a:p>
            <a:pPr eaLnBrk="1" hangingPunct="1"/>
            <a:r>
              <a:rPr lang="en-US" altLang="cs-CZ" sz="4000" dirty="0">
                <a:solidFill>
                  <a:srgbClr val="0070C0"/>
                </a:solidFill>
              </a:rPr>
              <a:t>Sources of EU Law &amp; addressees </a:t>
            </a:r>
          </a:p>
        </p:txBody>
      </p:sp>
      <p:sp>
        <p:nvSpPr>
          <p:cNvPr id="4099" name="Rectangle 3">
            <a:extLst>
              <a:ext uri="{FF2B5EF4-FFF2-40B4-BE49-F238E27FC236}">
                <a16:creationId xmlns:a16="http://schemas.microsoft.com/office/drawing/2014/main" id="{1A1C1A69-C707-4EA0-AE59-10DE73C116BE}"/>
              </a:ext>
            </a:extLst>
          </p:cNvPr>
          <p:cNvSpPr>
            <a:spLocks noGrp="1" noChangeArrowheads="1"/>
          </p:cNvSpPr>
          <p:nvPr>
            <p:ph idx="1"/>
          </p:nvPr>
        </p:nvSpPr>
        <p:spPr>
          <a:xfrm>
            <a:off x="628650" y="1844823"/>
            <a:ext cx="7886700" cy="4332139"/>
          </a:xfrm>
        </p:spPr>
        <p:txBody>
          <a:bodyPr>
            <a:normAutofit/>
          </a:bodyPr>
          <a:lstStyle/>
          <a:p>
            <a:pPr eaLnBrk="1" hangingPunct="1">
              <a:buFont typeface="Wingdings" pitchFamily="2" charset="2"/>
              <a:buChar char="Ø"/>
              <a:defRPr/>
            </a:pPr>
            <a:r>
              <a:rPr lang="en-US" altLang="cs-CZ" sz="2200" dirty="0">
                <a:solidFill>
                  <a:srgbClr val="00B0F0"/>
                </a:solidFill>
              </a:rPr>
              <a:t> To whom are (the particular sources of) EU Law addressed? </a:t>
            </a:r>
          </a:p>
          <a:p>
            <a:pPr marL="0" indent="0" eaLnBrk="1" hangingPunct="1">
              <a:buNone/>
              <a:defRPr/>
            </a:pPr>
            <a:r>
              <a:rPr lang="en-US" altLang="cs-CZ" sz="2200" dirty="0">
                <a:solidFill>
                  <a:srgbClr val="00B0F0"/>
                </a:solidFill>
              </a:rPr>
              <a:t>     Upon whom is it binding?  </a:t>
            </a:r>
          </a:p>
          <a:p>
            <a:pPr marL="1143000" lvl="2" indent="-457200">
              <a:buFont typeface="+mj-lt"/>
              <a:buAutoNum type="arabicPeriod"/>
              <a:defRPr/>
            </a:pPr>
            <a:r>
              <a:rPr lang="en-US" altLang="cs-CZ" sz="1600" dirty="0"/>
              <a:t>Member states </a:t>
            </a:r>
          </a:p>
          <a:p>
            <a:pPr marL="1143000" lvl="2" indent="-457200">
              <a:buFont typeface="+mj-lt"/>
              <a:buAutoNum type="arabicPeriod"/>
              <a:defRPr/>
            </a:pPr>
            <a:r>
              <a:rPr lang="en-US" altLang="cs-CZ" sz="1600" dirty="0">
                <a:solidFill>
                  <a:srgbClr val="92D050"/>
                </a:solidFill>
              </a:rPr>
              <a:t>Individuals (NP, LP)</a:t>
            </a:r>
          </a:p>
          <a:p>
            <a:pPr marL="1143000" lvl="2" indent="-457200">
              <a:buFont typeface="+mj-lt"/>
              <a:buAutoNum type="arabicPeriod"/>
              <a:defRPr/>
            </a:pPr>
            <a:r>
              <a:rPr lang="en-US" altLang="cs-CZ" sz="1600" dirty="0">
                <a:solidFill>
                  <a:srgbClr val="FF0000"/>
                </a:solidFill>
              </a:rPr>
              <a:t>EU itself and its institutions </a:t>
            </a:r>
          </a:p>
          <a:p>
            <a:pPr marL="0" indent="0">
              <a:buNone/>
              <a:defRPr/>
            </a:pPr>
            <a:endParaRPr lang="en-US" altLang="cs-CZ" sz="2200" dirty="0">
              <a:solidFill>
                <a:srgbClr val="FF0000"/>
              </a:solidFill>
            </a:endParaRPr>
          </a:p>
          <a:p>
            <a:pPr marL="0" indent="0">
              <a:buNone/>
              <a:defRPr/>
            </a:pPr>
            <a:r>
              <a:rPr lang="en-US" altLang="cs-CZ" sz="2200" dirty="0">
                <a:solidFill>
                  <a:srgbClr val="C00000"/>
                </a:solidFill>
              </a:rPr>
              <a:t>EU as a “head without a body and limbs”</a:t>
            </a:r>
          </a:p>
          <a:p>
            <a:pPr lvl="1">
              <a:buFont typeface="Wingdings" pitchFamily="2" charset="2"/>
              <a:buChar char="Ø"/>
              <a:defRPr/>
            </a:pPr>
            <a:r>
              <a:rPr lang="en-US" altLang="cs-CZ" sz="1900" dirty="0"/>
              <a:t> </a:t>
            </a:r>
            <a:r>
              <a:rPr lang="en-US" altLang="cs-CZ" sz="2100" dirty="0"/>
              <a:t>due to the limited competences of the EU, the supranational system of enforcement is imperfect </a:t>
            </a:r>
          </a:p>
          <a:p>
            <a:pPr lvl="1">
              <a:buFont typeface="Wingdings" pitchFamily="2" charset="2"/>
              <a:buChar char="Ø"/>
              <a:defRPr/>
            </a:pPr>
            <a:r>
              <a:rPr lang="en-US" altLang="cs-CZ" dirty="0">
                <a:solidFill>
                  <a:srgbClr val="00B0F0"/>
                </a:solidFill>
              </a:rPr>
              <a:t> </a:t>
            </a:r>
            <a:r>
              <a:rPr lang="en-US" altLang="cs-CZ" dirty="0">
                <a:solidFill>
                  <a:srgbClr val="002060"/>
                </a:solidFill>
              </a:rPr>
              <a:t>dichotomy of EU Law enforcement </a:t>
            </a:r>
          </a:p>
          <a:p>
            <a:pPr lvl="2">
              <a:buFont typeface="Wingdings" pitchFamily="2" charset="2"/>
              <a:buChar char="Ø"/>
              <a:defRPr/>
            </a:pPr>
            <a:r>
              <a:rPr lang="en-US" altLang="cs-CZ" dirty="0">
                <a:solidFill>
                  <a:srgbClr val="002060"/>
                </a:solidFill>
              </a:rPr>
              <a:t>National bodies (administrative and judicial)</a:t>
            </a:r>
          </a:p>
          <a:p>
            <a:pPr lvl="2">
              <a:buFont typeface="Wingdings" pitchFamily="2" charset="2"/>
              <a:buChar char="Ø"/>
              <a:defRPr/>
            </a:pPr>
            <a:r>
              <a:rPr lang="en-US" altLang="cs-CZ" dirty="0">
                <a:solidFill>
                  <a:srgbClr val="002060"/>
                </a:solidFill>
              </a:rPr>
              <a:t>EU Law bodies ( </a:t>
            </a:r>
            <a:r>
              <a:rPr lang="en-US" altLang="cs-CZ" dirty="0" err="1">
                <a:solidFill>
                  <a:srgbClr val="002060"/>
                </a:solidFill>
              </a:rPr>
              <a:t>dtto</a:t>
            </a:r>
            <a:r>
              <a:rPr lang="en-US" altLang="cs-CZ" dirty="0">
                <a:solidFill>
                  <a:srgbClr val="002060"/>
                </a:solidFill>
              </a:rPr>
              <a:t>)</a:t>
            </a:r>
          </a:p>
          <a:p>
            <a:pPr lvl="1">
              <a:buFont typeface="Wingdings" pitchFamily="2" charset="2"/>
              <a:buChar char="Ø"/>
              <a:defRPr/>
            </a:pPr>
            <a:endParaRPr lang="en-US" altLang="cs-CZ" dirty="0">
              <a:solidFill>
                <a:srgbClr val="00B0F0"/>
              </a:solidFill>
            </a:endParaRPr>
          </a:p>
          <a:p>
            <a:pPr lvl="1">
              <a:buFont typeface="Wingdings" pitchFamily="2" charset="2"/>
              <a:buChar char="Ø"/>
              <a:defRPr/>
            </a:pPr>
            <a:endParaRPr lang="en-US" altLang="cs-CZ" dirty="0">
              <a:solidFill>
                <a:srgbClr val="00B0F0"/>
              </a:solidFill>
            </a:endParaRPr>
          </a:p>
          <a:p>
            <a:pPr lvl="1">
              <a:buFont typeface="Wingdings" pitchFamily="2" charset="2"/>
              <a:buChar char="Ø"/>
              <a:defRPr/>
            </a:pPr>
            <a:endParaRPr lang="en-US" altLang="cs-CZ" dirty="0">
              <a:solidFill>
                <a:srgbClr val="00B0F0"/>
              </a:solidFill>
            </a:endParaRPr>
          </a:p>
          <a:p>
            <a:pPr lvl="1">
              <a:buFont typeface="Wingdings" pitchFamily="2" charset="2"/>
              <a:buChar char="Ø"/>
              <a:defRPr/>
            </a:pPr>
            <a:endParaRPr lang="en-US" altLang="cs-CZ" dirty="0">
              <a:solidFill>
                <a:srgbClr val="00B0F0"/>
              </a:solidFill>
            </a:endParaRPr>
          </a:p>
          <a:p>
            <a:pPr marL="0" indent="0" eaLnBrk="1" hangingPunct="1">
              <a:buNone/>
              <a:defRPr/>
            </a:pPr>
            <a:endParaRPr lang="en-US" altLang="cs-CZ" dirty="0"/>
          </a:p>
          <a:p>
            <a:pPr marL="609600" indent="-609600" eaLnBrk="1" hangingPunct="1">
              <a:defRPr/>
            </a:pPr>
            <a:endParaRPr lang="en-US" altLang="cs-CZ" dirty="0"/>
          </a:p>
          <a:p>
            <a:pPr marL="609600" indent="-609600" eaLnBrk="1" hangingPunct="1">
              <a:defRPr/>
            </a:pPr>
            <a:endParaRPr lang="en-US" altLang="cs-CZ"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animEffect transition="in" filter="blinds(horizontal)">
                                      <p:cBhvr>
                                        <p:cTn id="7" dur="500"/>
                                        <p:tgtEl>
                                          <p:spTgt spid="409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9">
                                            <p:txEl>
                                              <p:pRg st="3" end="3"/>
                                            </p:txEl>
                                          </p:spTgt>
                                        </p:tgtEl>
                                        <p:attrNameLst>
                                          <p:attrName>style.visibility</p:attrName>
                                        </p:attrNameLst>
                                      </p:cBhvr>
                                      <p:to>
                                        <p:strVal val="visible"/>
                                      </p:to>
                                    </p:set>
                                    <p:animEffect transition="in" filter="blinds(horizontal)">
                                      <p:cBhvr>
                                        <p:cTn id="12" dur="500"/>
                                        <p:tgtEl>
                                          <p:spTgt spid="409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099">
                                            <p:txEl>
                                              <p:pRg st="4" end="4"/>
                                            </p:txEl>
                                          </p:spTgt>
                                        </p:tgtEl>
                                        <p:attrNameLst>
                                          <p:attrName>style.visibility</p:attrName>
                                        </p:attrNameLst>
                                      </p:cBhvr>
                                      <p:to>
                                        <p:strVal val="visible"/>
                                      </p:to>
                                    </p:set>
                                    <p:animEffect transition="in" filter="blinds(horizontal)">
                                      <p:cBhvr>
                                        <p:cTn id="17" dur="500"/>
                                        <p:tgtEl>
                                          <p:spTgt spid="40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4099">
                                            <p:txEl>
                                              <p:pRg st="6" end="6"/>
                                            </p:txEl>
                                          </p:spTgt>
                                        </p:tgtEl>
                                        <p:attrNameLst>
                                          <p:attrName>style.visibility</p:attrName>
                                        </p:attrNameLst>
                                      </p:cBhvr>
                                      <p:to>
                                        <p:strVal val="visible"/>
                                      </p:to>
                                    </p:set>
                                    <p:anim calcmode="lin" valueType="num">
                                      <p:cBhvr additive="base">
                                        <p:cTn id="22" dur="500" fill="hold"/>
                                        <p:tgtEl>
                                          <p:spTgt spid="4099">
                                            <p:txEl>
                                              <p:pRg st="6" end="6"/>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099">
                                            <p:txEl>
                                              <p:pRg st="6" end="6"/>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4099">
                                            <p:txEl>
                                              <p:pRg st="7" end="7"/>
                                            </p:txEl>
                                          </p:spTgt>
                                        </p:tgtEl>
                                        <p:attrNameLst>
                                          <p:attrName>style.visibility</p:attrName>
                                        </p:attrNameLst>
                                      </p:cBhvr>
                                      <p:to>
                                        <p:strVal val="visible"/>
                                      </p:to>
                                    </p:set>
                                    <p:anim calcmode="lin" valueType="num">
                                      <p:cBhvr additive="base">
                                        <p:cTn id="26" dur="500" fill="hold"/>
                                        <p:tgtEl>
                                          <p:spTgt spid="4099">
                                            <p:txEl>
                                              <p:pRg st="7" end="7"/>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409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099">
                                            <p:txEl>
                                              <p:pRg st="8" end="8"/>
                                            </p:txEl>
                                          </p:spTgt>
                                        </p:tgtEl>
                                        <p:attrNameLst>
                                          <p:attrName>style.visibility</p:attrName>
                                        </p:attrNameLst>
                                      </p:cBhvr>
                                      <p:to>
                                        <p:strVal val="visible"/>
                                      </p:to>
                                    </p:set>
                                    <p:animEffect transition="in" filter="blinds(horizontal)">
                                      <p:cBhvr>
                                        <p:cTn id="32" dur="500"/>
                                        <p:tgtEl>
                                          <p:spTgt spid="4099">
                                            <p:txEl>
                                              <p:pRg st="8" end="8"/>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4099">
                                            <p:txEl>
                                              <p:pRg st="9" end="9"/>
                                            </p:txEl>
                                          </p:spTgt>
                                        </p:tgtEl>
                                        <p:attrNameLst>
                                          <p:attrName>style.visibility</p:attrName>
                                        </p:attrNameLst>
                                      </p:cBhvr>
                                      <p:to>
                                        <p:strVal val="visible"/>
                                      </p:to>
                                    </p:set>
                                    <p:animEffect transition="in" filter="blinds(horizontal)">
                                      <p:cBhvr>
                                        <p:cTn id="35" dur="500"/>
                                        <p:tgtEl>
                                          <p:spTgt spid="4099">
                                            <p:txEl>
                                              <p:pRg st="9" end="9"/>
                                            </p:txEl>
                                          </p:spTgt>
                                        </p:tgtEl>
                                      </p:cBhvr>
                                    </p:animEffect>
                                  </p:childTnLst>
                                </p:cTn>
                              </p:par>
                              <p:par>
                                <p:cTn id="36" presetID="3" presetClass="entr" presetSubtype="10" fill="hold" nodeType="withEffect">
                                  <p:stCondLst>
                                    <p:cond delay="0"/>
                                  </p:stCondLst>
                                  <p:childTnLst>
                                    <p:set>
                                      <p:cBhvr>
                                        <p:cTn id="37" dur="1" fill="hold">
                                          <p:stCondLst>
                                            <p:cond delay="0"/>
                                          </p:stCondLst>
                                        </p:cTn>
                                        <p:tgtEl>
                                          <p:spTgt spid="4099">
                                            <p:txEl>
                                              <p:pRg st="10" end="10"/>
                                            </p:txEl>
                                          </p:spTgt>
                                        </p:tgtEl>
                                        <p:attrNameLst>
                                          <p:attrName>style.visibility</p:attrName>
                                        </p:attrNameLst>
                                      </p:cBhvr>
                                      <p:to>
                                        <p:strVal val="visible"/>
                                      </p:to>
                                    </p:set>
                                    <p:animEffect transition="in" filter="blinds(horizontal)">
                                      <p:cBhvr>
                                        <p:cTn id="38" dur="500"/>
                                        <p:tgtEl>
                                          <p:spTgt spid="40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F1AE22-E8F6-4A43-9C4B-BB9D933D27B7}"/>
              </a:ext>
            </a:extLst>
          </p:cNvPr>
          <p:cNvSpPr>
            <a:spLocks noGrp="1"/>
          </p:cNvSpPr>
          <p:nvPr>
            <p:ph type="title"/>
          </p:nvPr>
        </p:nvSpPr>
        <p:spPr/>
        <p:txBody>
          <a:bodyPr/>
          <a:lstStyle/>
          <a:p>
            <a:endParaRPr lang="cs-CZ" dirty="0"/>
          </a:p>
        </p:txBody>
      </p:sp>
      <p:sp>
        <p:nvSpPr>
          <p:cNvPr id="3" name="Zástupný obsah 2">
            <a:extLst>
              <a:ext uri="{FF2B5EF4-FFF2-40B4-BE49-F238E27FC236}">
                <a16:creationId xmlns:a16="http://schemas.microsoft.com/office/drawing/2014/main" id="{F8F781C7-4E5E-3A4F-83C7-46DA50CF1A19}"/>
              </a:ext>
            </a:extLst>
          </p:cNvPr>
          <p:cNvSpPr>
            <a:spLocks noGrp="1"/>
          </p:cNvSpPr>
          <p:nvPr>
            <p:ph idx="1"/>
          </p:nvPr>
        </p:nvSpPr>
        <p:spPr/>
        <p:txBody>
          <a:bodyPr>
            <a:normAutofit/>
          </a:bodyPr>
          <a:lstStyle/>
          <a:p>
            <a:r>
              <a:rPr lang="cs-CZ" sz="2400" b="1" dirty="0">
                <a:solidFill>
                  <a:srgbClr val="002060"/>
                </a:solidFill>
              </a:rPr>
              <a:t>A </a:t>
            </a:r>
            <a:r>
              <a:rPr lang="cs-CZ" sz="2400" b="1" dirty="0" err="1">
                <a:solidFill>
                  <a:srgbClr val="002060"/>
                </a:solidFill>
              </a:rPr>
              <a:t>general</a:t>
            </a:r>
            <a:r>
              <a:rPr lang="cs-CZ" sz="2400" b="1" dirty="0">
                <a:solidFill>
                  <a:srgbClr val="002060"/>
                </a:solidFill>
              </a:rPr>
              <a:t> rule: </a:t>
            </a:r>
          </a:p>
          <a:p>
            <a:endParaRPr lang="cs-CZ" sz="2400" b="1" dirty="0">
              <a:solidFill>
                <a:srgbClr val="002060"/>
              </a:solidFill>
            </a:endParaRPr>
          </a:p>
          <a:p>
            <a:pPr lvl="1">
              <a:lnSpc>
                <a:spcPct val="150000"/>
              </a:lnSpc>
            </a:pPr>
            <a:r>
              <a:rPr lang="cs-CZ" sz="2100" b="1" dirty="0" err="1">
                <a:solidFill>
                  <a:schemeClr val="accent1"/>
                </a:solidFill>
              </a:rPr>
              <a:t>Against</a:t>
            </a:r>
            <a:r>
              <a:rPr lang="cs-CZ" sz="2100" b="1" dirty="0">
                <a:solidFill>
                  <a:schemeClr val="accent1"/>
                </a:solidFill>
              </a:rPr>
              <a:t> a MS = </a:t>
            </a:r>
            <a:r>
              <a:rPr lang="cs-CZ" sz="2100" b="1" dirty="0" err="1">
                <a:solidFill>
                  <a:schemeClr val="accent1"/>
                </a:solidFill>
              </a:rPr>
              <a:t>the</a:t>
            </a:r>
            <a:r>
              <a:rPr lang="cs-CZ" sz="2100" b="1" dirty="0">
                <a:solidFill>
                  <a:schemeClr val="accent1"/>
                </a:solidFill>
              </a:rPr>
              <a:t> EU</a:t>
            </a:r>
          </a:p>
          <a:p>
            <a:pPr lvl="1">
              <a:lnSpc>
                <a:spcPct val="150000"/>
              </a:lnSpc>
            </a:pPr>
            <a:r>
              <a:rPr lang="cs-CZ" sz="2100" b="1" dirty="0" err="1">
                <a:solidFill>
                  <a:schemeClr val="accent6">
                    <a:lumMod val="75000"/>
                  </a:schemeClr>
                </a:solidFill>
              </a:rPr>
              <a:t>Against</a:t>
            </a:r>
            <a:r>
              <a:rPr lang="cs-CZ" sz="2100" b="1" dirty="0">
                <a:solidFill>
                  <a:schemeClr val="accent6">
                    <a:lumMod val="75000"/>
                  </a:schemeClr>
                </a:solidFill>
              </a:rPr>
              <a:t> </a:t>
            </a:r>
            <a:r>
              <a:rPr lang="cs-CZ" sz="2100" b="1" dirty="0" err="1">
                <a:solidFill>
                  <a:schemeClr val="accent6">
                    <a:lumMod val="75000"/>
                  </a:schemeClr>
                </a:solidFill>
              </a:rPr>
              <a:t>an</a:t>
            </a:r>
            <a:r>
              <a:rPr lang="cs-CZ" sz="2100" b="1" dirty="0">
                <a:solidFill>
                  <a:schemeClr val="accent6">
                    <a:lumMod val="75000"/>
                  </a:schemeClr>
                </a:solidFill>
              </a:rPr>
              <a:t> </a:t>
            </a:r>
            <a:r>
              <a:rPr lang="cs-CZ" sz="2100" b="1" dirty="0" err="1">
                <a:solidFill>
                  <a:schemeClr val="accent6">
                    <a:lumMod val="75000"/>
                  </a:schemeClr>
                </a:solidFill>
              </a:rPr>
              <a:t>indvidual</a:t>
            </a:r>
            <a:r>
              <a:rPr lang="cs-CZ" sz="2100" b="1" dirty="0">
                <a:solidFill>
                  <a:schemeClr val="accent6">
                    <a:lumMod val="75000"/>
                  </a:schemeClr>
                </a:solidFill>
              </a:rPr>
              <a:t> = </a:t>
            </a:r>
            <a:r>
              <a:rPr lang="cs-CZ" sz="2100" b="1" dirty="0" err="1">
                <a:solidFill>
                  <a:schemeClr val="accent6">
                    <a:lumMod val="75000"/>
                  </a:schemeClr>
                </a:solidFill>
              </a:rPr>
              <a:t>national</a:t>
            </a:r>
            <a:r>
              <a:rPr lang="cs-CZ" sz="2100" b="1" dirty="0">
                <a:solidFill>
                  <a:schemeClr val="accent6">
                    <a:lumMod val="75000"/>
                  </a:schemeClr>
                </a:solidFill>
              </a:rPr>
              <a:t> </a:t>
            </a:r>
            <a:r>
              <a:rPr lang="cs-CZ" sz="2100" b="1" dirty="0" err="1">
                <a:solidFill>
                  <a:schemeClr val="accent6">
                    <a:lumMod val="75000"/>
                  </a:schemeClr>
                </a:solidFill>
              </a:rPr>
              <a:t>bodies</a:t>
            </a:r>
            <a:r>
              <a:rPr lang="cs-CZ" sz="2100" b="1" dirty="0">
                <a:solidFill>
                  <a:schemeClr val="accent6">
                    <a:lumMod val="75000"/>
                  </a:schemeClr>
                </a:solidFill>
              </a:rPr>
              <a:t> </a:t>
            </a:r>
          </a:p>
          <a:p>
            <a:pPr lvl="1">
              <a:lnSpc>
                <a:spcPct val="150000"/>
              </a:lnSpc>
            </a:pPr>
            <a:r>
              <a:rPr lang="cs-CZ" sz="2100" b="1" dirty="0" err="1">
                <a:solidFill>
                  <a:srgbClr val="C00000"/>
                </a:solidFill>
              </a:rPr>
              <a:t>Against</a:t>
            </a:r>
            <a:r>
              <a:rPr lang="cs-CZ" sz="2100" b="1" dirty="0">
                <a:solidFill>
                  <a:srgbClr val="C00000"/>
                </a:solidFill>
              </a:rPr>
              <a:t> </a:t>
            </a:r>
            <a:r>
              <a:rPr lang="cs-CZ" sz="2100" b="1" dirty="0" err="1">
                <a:solidFill>
                  <a:srgbClr val="C00000"/>
                </a:solidFill>
              </a:rPr>
              <a:t>the</a:t>
            </a:r>
            <a:r>
              <a:rPr lang="cs-CZ" sz="2100" b="1" dirty="0">
                <a:solidFill>
                  <a:srgbClr val="C00000"/>
                </a:solidFill>
              </a:rPr>
              <a:t> EU = EU </a:t>
            </a:r>
            <a:r>
              <a:rPr lang="cs-CZ" sz="2100" b="1" dirty="0" err="1">
                <a:solidFill>
                  <a:srgbClr val="C00000"/>
                </a:solidFill>
              </a:rPr>
              <a:t>itself</a:t>
            </a:r>
            <a:r>
              <a:rPr lang="cs-CZ" sz="2100" b="1" dirty="0">
                <a:solidFill>
                  <a:srgbClr val="C00000"/>
                </a:solidFill>
              </a:rPr>
              <a:t> (CJEU), </a:t>
            </a:r>
            <a:r>
              <a:rPr lang="cs-CZ" sz="2100" dirty="0" err="1">
                <a:solidFill>
                  <a:srgbClr val="C00000"/>
                </a:solidFill>
              </a:rPr>
              <a:t>or</a:t>
            </a:r>
            <a:r>
              <a:rPr lang="cs-CZ" sz="2100" dirty="0">
                <a:solidFill>
                  <a:srgbClr val="C00000"/>
                </a:solidFill>
              </a:rPr>
              <a:t> </a:t>
            </a:r>
            <a:r>
              <a:rPr lang="cs-CZ" sz="2100" dirty="0" err="1">
                <a:solidFill>
                  <a:srgbClr val="C00000"/>
                </a:solidFill>
              </a:rPr>
              <a:t>mechanisms</a:t>
            </a:r>
            <a:r>
              <a:rPr lang="cs-CZ" sz="2100" dirty="0">
                <a:solidFill>
                  <a:srgbClr val="C00000"/>
                </a:solidFill>
              </a:rPr>
              <a:t> and </a:t>
            </a:r>
            <a:r>
              <a:rPr lang="cs-CZ" sz="2100" dirty="0" err="1">
                <a:solidFill>
                  <a:srgbClr val="C00000"/>
                </a:solidFill>
              </a:rPr>
              <a:t>bodies</a:t>
            </a:r>
            <a:r>
              <a:rPr lang="cs-CZ" sz="2100" dirty="0">
                <a:solidFill>
                  <a:srgbClr val="C00000"/>
                </a:solidFill>
              </a:rPr>
              <a:t> </a:t>
            </a:r>
            <a:r>
              <a:rPr lang="cs-CZ" sz="2100" dirty="0" err="1">
                <a:solidFill>
                  <a:srgbClr val="C00000"/>
                </a:solidFill>
              </a:rPr>
              <a:t>under</a:t>
            </a:r>
            <a:r>
              <a:rPr lang="cs-CZ" sz="2100" dirty="0">
                <a:solidFill>
                  <a:srgbClr val="C00000"/>
                </a:solidFill>
              </a:rPr>
              <a:t> </a:t>
            </a:r>
            <a:r>
              <a:rPr lang="cs-CZ" sz="2100" dirty="0" err="1">
                <a:solidFill>
                  <a:srgbClr val="C00000"/>
                </a:solidFill>
              </a:rPr>
              <a:t>international</a:t>
            </a:r>
            <a:r>
              <a:rPr lang="cs-CZ" sz="2100" dirty="0">
                <a:solidFill>
                  <a:srgbClr val="C00000"/>
                </a:solidFill>
              </a:rPr>
              <a:t> </a:t>
            </a:r>
            <a:r>
              <a:rPr lang="cs-CZ" sz="2100" dirty="0" err="1">
                <a:solidFill>
                  <a:srgbClr val="C00000"/>
                </a:solidFill>
              </a:rPr>
              <a:t>law</a:t>
            </a:r>
            <a:r>
              <a:rPr lang="cs-CZ" sz="2100" dirty="0">
                <a:solidFill>
                  <a:srgbClr val="C00000"/>
                </a:solidFill>
              </a:rPr>
              <a:t> (!) , </a:t>
            </a:r>
            <a:r>
              <a:rPr lang="cs-CZ" sz="2100" dirty="0" err="1">
                <a:solidFill>
                  <a:srgbClr val="C00000"/>
                </a:solidFill>
              </a:rPr>
              <a:t>or</a:t>
            </a:r>
            <a:r>
              <a:rPr lang="cs-CZ" sz="2100" dirty="0">
                <a:solidFill>
                  <a:srgbClr val="C00000"/>
                </a:solidFill>
              </a:rPr>
              <a:t> </a:t>
            </a:r>
            <a:r>
              <a:rPr lang="cs-CZ" sz="2100" dirty="0" err="1">
                <a:solidFill>
                  <a:srgbClr val="C00000"/>
                </a:solidFill>
              </a:rPr>
              <a:t>even</a:t>
            </a:r>
            <a:r>
              <a:rPr lang="cs-CZ" sz="2100" dirty="0">
                <a:solidFill>
                  <a:srgbClr val="C00000"/>
                </a:solidFill>
              </a:rPr>
              <a:t> </a:t>
            </a:r>
            <a:r>
              <a:rPr lang="cs-CZ" sz="2100" dirty="0" err="1">
                <a:solidFill>
                  <a:srgbClr val="C00000"/>
                </a:solidFill>
              </a:rPr>
              <a:t>national</a:t>
            </a:r>
            <a:r>
              <a:rPr lang="cs-CZ" sz="2100" dirty="0">
                <a:solidFill>
                  <a:srgbClr val="C00000"/>
                </a:solidFill>
              </a:rPr>
              <a:t> </a:t>
            </a:r>
            <a:r>
              <a:rPr lang="cs-CZ" sz="2100" dirty="0" err="1">
                <a:solidFill>
                  <a:srgbClr val="C00000"/>
                </a:solidFill>
              </a:rPr>
              <a:t>courts</a:t>
            </a:r>
            <a:r>
              <a:rPr lang="cs-CZ" sz="2100" dirty="0">
                <a:solidFill>
                  <a:srgbClr val="C00000"/>
                </a:solidFill>
              </a:rPr>
              <a:t> </a:t>
            </a:r>
          </a:p>
          <a:p>
            <a:endParaRPr lang="cs-CZ" dirty="0"/>
          </a:p>
          <a:p>
            <a:endParaRPr lang="cs-CZ" dirty="0"/>
          </a:p>
        </p:txBody>
      </p:sp>
    </p:spTree>
    <p:extLst>
      <p:ext uri="{BB962C8B-B14F-4D97-AF65-F5344CB8AC3E}">
        <p14:creationId xmlns:p14="http://schemas.microsoft.com/office/powerpoint/2010/main" val="1525667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154CE145-5B68-449E-A851-D40B36AE18F3}"/>
              </a:ext>
            </a:extLst>
          </p:cNvPr>
          <p:cNvSpPr>
            <a:spLocks noGrp="1" noChangeArrowheads="1"/>
          </p:cNvSpPr>
          <p:nvPr>
            <p:ph type="title"/>
          </p:nvPr>
        </p:nvSpPr>
        <p:spPr/>
        <p:txBody>
          <a:bodyPr>
            <a:normAutofit/>
          </a:bodyPr>
          <a:lstStyle/>
          <a:p>
            <a:pPr eaLnBrk="1" hangingPunct="1"/>
            <a:r>
              <a:rPr lang="cs-CZ" altLang="cs-CZ" dirty="0" err="1">
                <a:solidFill>
                  <a:schemeClr val="accent1"/>
                </a:solidFill>
              </a:rPr>
              <a:t>Enforcement</a:t>
            </a:r>
            <a:r>
              <a:rPr lang="cs-CZ" altLang="cs-CZ" dirty="0">
                <a:solidFill>
                  <a:schemeClr val="accent1"/>
                </a:solidFill>
              </a:rPr>
              <a:t> </a:t>
            </a:r>
            <a:r>
              <a:rPr lang="cs-CZ" altLang="cs-CZ" dirty="0" err="1">
                <a:solidFill>
                  <a:schemeClr val="accent1"/>
                </a:solidFill>
              </a:rPr>
              <a:t>of</a:t>
            </a:r>
            <a:r>
              <a:rPr lang="cs-CZ" altLang="cs-CZ" dirty="0">
                <a:solidFill>
                  <a:schemeClr val="accent1"/>
                </a:solidFill>
              </a:rPr>
              <a:t> EU </a:t>
            </a:r>
            <a:r>
              <a:rPr lang="cs-CZ" altLang="cs-CZ" dirty="0" err="1">
                <a:solidFill>
                  <a:schemeClr val="accent1"/>
                </a:solidFill>
              </a:rPr>
              <a:t>Law</a:t>
            </a:r>
            <a:r>
              <a:rPr lang="cs-CZ" altLang="cs-CZ" dirty="0">
                <a:solidFill>
                  <a:schemeClr val="accent1"/>
                </a:solidFill>
              </a:rPr>
              <a:t> </a:t>
            </a:r>
            <a:r>
              <a:rPr lang="cs-CZ" altLang="cs-CZ" dirty="0" err="1">
                <a:solidFill>
                  <a:schemeClr val="accent1"/>
                </a:solidFill>
              </a:rPr>
              <a:t>against</a:t>
            </a:r>
            <a:r>
              <a:rPr lang="cs-CZ" altLang="cs-CZ" dirty="0">
                <a:solidFill>
                  <a:schemeClr val="accent1"/>
                </a:solidFill>
              </a:rPr>
              <a:t> a MS</a:t>
            </a:r>
            <a:endParaRPr lang="en-US" altLang="cs-CZ" dirty="0">
              <a:solidFill>
                <a:schemeClr val="accent1"/>
              </a:solidFill>
            </a:endParaRPr>
          </a:p>
        </p:txBody>
      </p:sp>
      <p:sp>
        <p:nvSpPr>
          <p:cNvPr id="6148" name="Rectangle 3">
            <a:extLst>
              <a:ext uri="{FF2B5EF4-FFF2-40B4-BE49-F238E27FC236}">
                <a16:creationId xmlns:a16="http://schemas.microsoft.com/office/drawing/2014/main" id="{1325CA8E-6635-4317-BF5D-001D6C2A7F72}"/>
              </a:ext>
            </a:extLst>
          </p:cNvPr>
          <p:cNvSpPr>
            <a:spLocks noGrp="1" noChangeArrowheads="1"/>
          </p:cNvSpPr>
          <p:nvPr>
            <p:ph sz="half" idx="2"/>
          </p:nvPr>
        </p:nvSpPr>
        <p:spPr>
          <a:xfrm>
            <a:off x="629842" y="1690689"/>
            <a:ext cx="7686574" cy="4802185"/>
          </a:xfrm>
        </p:spPr>
        <p:txBody>
          <a:bodyPr>
            <a:normAutofit/>
          </a:bodyPr>
          <a:lstStyle/>
          <a:p>
            <a:pPr marL="0" indent="0" eaLnBrk="1" hangingPunct="1">
              <a:buNone/>
            </a:pPr>
            <a:r>
              <a:rPr lang="en-US" altLang="cs-CZ" dirty="0"/>
              <a:t>-- </a:t>
            </a:r>
            <a:r>
              <a:rPr lang="en-US" altLang="cs-CZ" sz="1800" dirty="0"/>
              <a:t>Art. 4(3) TEU: </a:t>
            </a:r>
          </a:p>
          <a:p>
            <a:pPr marL="0" indent="0">
              <a:buNone/>
            </a:pPr>
            <a:r>
              <a:rPr lang="en-US" sz="1800" i="1" dirty="0"/>
              <a:t>	</a:t>
            </a:r>
            <a:r>
              <a:rPr lang="cs-CZ" sz="1800" i="1" dirty="0" err="1"/>
              <a:t>The</a:t>
            </a:r>
            <a:r>
              <a:rPr lang="cs-CZ" sz="1800" i="1" dirty="0"/>
              <a:t> </a:t>
            </a:r>
            <a:r>
              <a:rPr lang="cs-CZ" sz="1800" i="1" dirty="0" err="1"/>
              <a:t>Member</a:t>
            </a:r>
            <a:r>
              <a:rPr lang="cs-CZ" sz="1800" i="1" dirty="0"/>
              <a:t> </a:t>
            </a:r>
            <a:r>
              <a:rPr lang="cs-CZ" sz="1800" i="1" dirty="0" err="1"/>
              <a:t>States</a:t>
            </a:r>
            <a:r>
              <a:rPr lang="cs-CZ" sz="1800" i="1" dirty="0"/>
              <a:t> </a:t>
            </a:r>
            <a:r>
              <a:rPr lang="cs-CZ" sz="1800" i="1" dirty="0" err="1"/>
              <a:t>shall</a:t>
            </a:r>
            <a:r>
              <a:rPr lang="cs-CZ" sz="1800" i="1" dirty="0"/>
              <a:t> </a:t>
            </a:r>
            <a:r>
              <a:rPr lang="cs-CZ" sz="1800" i="1" dirty="0" err="1"/>
              <a:t>take</a:t>
            </a:r>
            <a:r>
              <a:rPr lang="cs-CZ" sz="1800" i="1" dirty="0"/>
              <a:t> </a:t>
            </a:r>
            <a:r>
              <a:rPr lang="cs-CZ" sz="1800" i="1" dirty="0" err="1"/>
              <a:t>any</a:t>
            </a:r>
            <a:r>
              <a:rPr lang="cs-CZ" sz="1800" i="1" dirty="0"/>
              <a:t> </a:t>
            </a:r>
            <a:r>
              <a:rPr lang="cs-CZ" sz="1800" i="1" dirty="0" err="1"/>
              <a:t>appropriate</a:t>
            </a:r>
            <a:r>
              <a:rPr lang="cs-CZ" sz="1800" i="1" dirty="0"/>
              <a:t> </a:t>
            </a:r>
            <a:r>
              <a:rPr lang="cs-CZ" sz="1800" i="1" dirty="0" err="1"/>
              <a:t>measure</a:t>
            </a:r>
            <a:r>
              <a:rPr lang="cs-CZ" sz="1800" i="1" dirty="0"/>
              <a:t>, </a:t>
            </a:r>
            <a:r>
              <a:rPr lang="cs-CZ" sz="1800" i="1" dirty="0" err="1"/>
              <a:t>general</a:t>
            </a:r>
            <a:r>
              <a:rPr lang="cs-CZ" sz="1800" i="1" dirty="0"/>
              <a:t> </a:t>
            </a:r>
            <a:r>
              <a:rPr lang="cs-CZ" sz="1800" i="1" dirty="0" err="1"/>
              <a:t>or</a:t>
            </a:r>
            <a:r>
              <a:rPr lang="cs-CZ" sz="1800" i="1" dirty="0"/>
              <a:t> </a:t>
            </a:r>
            <a:r>
              <a:rPr lang="cs-CZ" sz="1800" i="1" dirty="0" err="1"/>
              <a:t>particular</a:t>
            </a:r>
            <a:r>
              <a:rPr lang="cs-CZ" sz="1800" i="1" dirty="0"/>
              <a:t>, to </a:t>
            </a:r>
            <a:r>
              <a:rPr lang="cs-CZ" sz="1800" i="1" dirty="0" err="1"/>
              <a:t>ensure</a:t>
            </a:r>
            <a:r>
              <a:rPr lang="cs-CZ" sz="1800" i="1" dirty="0"/>
              <a:t> </a:t>
            </a:r>
            <a:r>
              <a:rPr lang="cs-CZ" sz="1800" i="1" dirty="0" err="1"/>
              <a:t>fulfilment</a:t>
            </a:r>
            <a:r>
              <a:rPr lang="cs-CZ" sz="1800" i="1" dirty="0"/>
              <a:t> </a:t>
            </a:r>
            <a:r>
              <a:rPr lang="cs-CZ" sz="1800" i="1" dirty="0" err="1"/>
              <a:t>of</a:t>
            </a:r>
            <a:r>
              <a:rPr lang="cs-CZ" sz="1800" i="1" dirty="0"/>
              <a:t> </a:t>
            </a:r>
            <a:r>
              <a:rPr lang="cs-CZ" sz="1800" i="1" dirty="0" err="1"/>
              <a:t>the</a:t>
            </a:r>
            <a:r>
              <a:rPr lang="cs-CZ" sz="1800" i="1" dirty="0"/>
              <a:t> </a:t>
            </a:r>
            <a:r>
              <a:rPr lang="cs-CZ" sz="1800" i="1" dirty="0" err="1"/>
              <a:t>obligations</a:t>
            </a:r>
            <a:r>
              <a:rPr lang="cs-CZ" sz="1800" i="1" dirty="0"/>
              <a:t> </a:t>
            </a:r>
            <a:r>
              <a:rPr lang="cs-CZ" sz="1800" i="1" dirty="0" err="1"/>
              <a:t>arising</a:t>
            </a:r>
            <a:r>
              <a:rPr lang="cs-CZ" sz="1800" i="1" dirty="0"/>
              <a:t> </a:t>
            </a:r>
            <a:r>
              <a:rPr lang="cs-CZ" sz="1800" i="1" dirty="0" err="1"/>
              <a:t>out</a:t>
            </a:r>
            <a:r>
              <a:rPr lang="cs-CZ" sz="1800" i="1" dirty="0"/>
              <a:t> </a:t>
            </a:r>
            <a:r>
              <a:rPr lang="cs-CZ" sz="1800" i="1" dirty="0" err="1"/>
              <a:t>of</a:t>
            </a:r>
            <a:r>
              <a:rPr lang="cs-CZ" sz="1800" i="1" dirty="0"/>
              <a:t> </a:t>
            </a:r>
            <a:r>
              <a:rPr lang="cs-CZ" sz="1800" i="1" dirty="0" err="1"/>
              <a:t>the</a:t>
            </a:r>
            <a:r>
              <a:rPr lang="cs-CZ" sz="1800" i="1" dirty="0"/>
              <a:t> </a:t>
            </a:r>
            <a:r>
              <a:rPr lang="cs-CZ" sz="1800" i="1" dirty="0" err="1"/>
              <a:t>Treaties</a:t>
            </a:r>
            <a:r>
              <a:rPr lang="cs-CZ" sz="1800" i="1" dirty="0"/>
              <a:t> </a:t>
            </a:r>
            <a:r>
              <a:rPr lang="cs-CZ" sz="1800" i="1" dirty="0" err="1"/>
              <a:t>or</a:t>
            </a:r>
            <a:r>
              <a:rPr lang="cs-CZ" sz="1800" i="1" dirty="0"/>
              <a:t> </a:t>
            </a:r>
            <a:r>
              <a:rPr lang="cs-CZ" sz="1800" i="1" dirty="0" err="1"/>
              <a:t>resulting</a:t>
            </a:r>
            <a:r>
              <a:rPr lang="cs-CZ" sz="1800" i="1" dirty="0"/>
              <a:t> </a:t>
            </a:r>
            <a:r>
              <a:rPr lang="cs-CZ" sz="1800" i="1" dirty="0" err="1"/>
              <a:t>from</a:t>
            </a:r>
            <a:r>
              <a:rPr lang="cs-CZ" sz="1800" i="1" dirty="0"/>
              <a:t> </a:t>
            </a:r>
            <a:r>
              <a:rPr lang="cs-CZ" sz="1800" i="1" dirty="0" err="1"/>
              <a:t>the</a:t>
            </a:r>
            <a:r>
              <a:rPr lang="cs-CZ" sz="1800" i="1" dirty="0"/>
              <a:t> </a:t>
            </a:r>
            <a:r>
              <a:rPr lang="cs-CZ" sz="1800" i="1" dirty="0" err="1"/>
              <a:t>acts</a:t>
            </a:r>
            <a:r>
              <a:rPr lang="cs-CZ" sz="1800" i="1" dirty="0"/>
              <a:t> </a:t>
            </a:r>
            <a:r>
              <a:rPr lang="cs-CZ" sz="1800" i="1" dirty="0" err="1"/>
              <a:t>of</a:t>
            </a:r>
            <a:r>
              <a:rPr lang="cs-CZ" sz="1800" i="1" dirty="0"/>
              <a:t> </a:t>
            </a:r>
            <a:r>
              <a:rPr lang="cs-CZ" sz="1800" i="1" dirty="0" err="1"/>
              <a:t>the</a:t>
            </a:r>
            <a:r>
              <a:rPr lang="cs-CZ" sz="1800" i="1" dirty="0"/>
              <a:t> </a:t>
            </a:r>
            <a:r>
              <a:rPr lang="cs-CZ" sz="1800" i="1" dirty="0" err="1"/>
              <a:t>institutions</a:t>
            </a:r>
            <a:r>
              <a:rPr lang="cs-CZ" sz="1800" i="1" dirty="0"/>
              <a:t> </a:t>
            </a:r>
            <a:r>
              <a:rPr lang="cs-CZ" sz="1800" i="1" dirty="0" err="1"/>
              <a:t>of</a:t>
            </a:r>
            <a:r>
              <a:rPr lang="cs-CZ" sz="1800" i="1" dirty="0"/>
              <a:t> </a:t>
            </a:r>
            <a:r>
              <a:rPr lang="cs-CZ" sz="1800" i="1" dirty="0" err="1"/>
              <a:t>the</a:t>
            </a:r>
            <a:r>
              <a:rPr lang="cs-CZ" sz="1800" i="1" dirty="0"/>
              <a:t> Union. </a:t>
            </a:r>
          </a:p>
          <a:p>
            <a:pPr marL="0" indent="0">
              <a:buNone/>
            </a:pPr>
            <a:endParaRPr lang="cs-CZ" sz="1800" i="1" dirty="0"/>
          </a:p>
          <a:p>
            <a:pPr marL="0" indent="0">
              <a:buNone/>
            </a:pPr>
            <a:r>
              <a:rPr lang="en-US" altLang="cs-CZ" sz="2000" b="1" dirty="0">
                <a:solidFill>
                  <a:srgbClr val="C00000"/>
                </a:solidFill>
              </a:rPr>
              <a:t>Infringement procedure (Arts. 258-260 TFEU)</a:t>
            </a:r>
          </a:p>
          <a:p>
            <a:pPr marL="0" indent="0">
              <a:buNone/>
            </a:pPr>
            <a:endParaRPr lang="cs-CZ" sz="1800" i="1" dirty="0"/>
          </a:p>
          <a:p>
            <a:pPr marL="457200" indent="-457200" eaLnBrk="1" hangingPunct="1">
              <a:buAutoNum type="arabicPeriod"/>
            </a:pPr>
            <a:r>
              <a:rPr lang="en-US" altLang="cs-CZ" b="1" dirty="0">
                <a:solidFill>
                  <a:srgbClr val="C00000"/>
                </a:solidFill>
              </a:rPr>
              <a:t>Commission </a:t>
            </a:r>
          </a:p>
          <a:p>
            <a:pPr marL="457200" indent="-457200" eaLnBrk="1" hangingPunct="1">
              <a:buAutoNum type="arabicPeriod"/>
            </a:pPr>
            <a:r>
              <a:rPr lang="en-US" altLang="cs-CZ" b="1" dirty="0">
                <a:solidFill>
                  <a:srgbClr val="C00000"/>
                </a:solidFill>
              </a:rPr>
              <a:t>(another MS)</a:t>
            </a:r>
          </a:p>
          <a:p>
            <a:pPr marL="457200" indent="-457200" eaLnBrk="1" hangingPunct="1">
              <a:buAutoNum type="arabicPeriod"/>
            </a:pPr>
            <a:r>
              <a:rPr lang="en-US" altLang="cs-CZ" b="1" dirty="0">
                <a:solidFill>
                  <a:srgbClr val="C00000"/>
                </a:solidFill>
              </a:rPr>
              <a:t>CJEU</a:t>
            </a:r>
          </a:p>
          <a:p>
            <a:pPr marL="0" indent="0" eaLnBrk="1" hangingPunct="1">
              <a:buNone/>
            </a:pPr>
            <a:endParaRPr lang="en-US" altLang="cs-CZ" b="1" dirty="0">
              <a:solidFill>
                <a:srgbClr val="C00000"/>
              </a:solidFill>
            </a:endParaRPr>
          </a:p>
          <a:p>
            <a:pPr marL="0" indent="0" eaLnBrk="1" hangingPunct="1">
              <a:buNone/>
            </a:pPr>
            <a:endParaRPr lang="en-US" altLang="cs-CZ" dirty="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29493D5-09D2-44CE-91D0-B5B0F5808B76}"/>
              </a:ext>
            </a:extLst>
          </p:cNvPr>
          <p:cNvSpPr>
            <a:spLocks noGrp="1" noChangeArrowheads="1"/>
          </p:cNvSpPr>
          <p:nvPr>
            <p:ph type="title"/>
          </p:nvPr>
        </p:nvSpPr>
        <p:spPr/>
        <p:txBody>
          <a:bodyPr/>
          <a:lstStyle/>
          <a:p>
            <a:pPr eaLnBrk="1" hangingPunct="1"/>
            <a:r>
              <a:rPr lang="en-US" altLang="cs-CZ" dirty="0">
                <a:solidFill>
                  <a:srgbClr val="CC0000"/>
                </a:solidFill>
              </a:rPr>
              <a:t>Art. 258 TFEU (the Commission)</a:t>
            </a:r>
          </a:p>
        </p:txBody>
      </p:sp>
      <p:sp>
        <p:nvSpPr>
          <p:cNvPr id="12291" name="Rectangle 3">
            <a:extLst>
              <a:ext uri="{FF2B5EF4-FFF2-40B4-BE49-F238E27FC236}">
                <a16:creationId xmlns:a16="http://schemas.microsoft.com/office/drawing/2014/main" id="{F1288F5E-E107-42C9-9960-636CDC2739F2}"/>
              </a:ext>
            </a:extLst>
          </p:cNvPr>
          <p:cNvSpPr>
            <a:spLocks noGrp="1" noChangeArrowheads="1"/>
          </p:cNvSpPr>
          <p:nvPr>
            <p:ph idx="1"/>
          </p:nvPr>
        </p:nvSpPr>
        <p:spPr>
          <a:xfrm>
            <a:off x="628650" y="1412776"/>
            <a:ext cx="7886700" cy="5080097"/>
          </a:xfrm>
        </p:spPr>
        <p:txBody>
          <a:bodyPr>
            <a:normAutofit/>
          </a:bodyPr>
          <a:lstStyle/>
          <a:p>
            <a:pPr marL="0" indent="0" algn="ctr">
              <a:buNone/>
            </a:pPr>
            <a:r>
              <a:rPr lang="en-US" altLang="cs-CZ" sz="2400" dirty="0"/>
              <a:t>Informal enquiry by the Commission </a:t>
            </a:r>
          </a:p>
          <a:p>
            <a:pPr marL="0" indent="0" algn="ctr">
              <a:buNone/>
            </a:pPr>
            <a:endParaRPr lang="en-US" altLang="cs-CZ" sz="2400" dirty="0"/>
          </a:p>
          <a:p>
            <a:pPr marL="0" indent="0" algn="ctr">
              <a:buNone/>
            </a:pPr>
            <a:r>
              <a:rPr lang="en-US" altLang="cs-CZ" sz="2400" dirty="0"/>
              <a:t>Formal letter to a MS </a:t>
            </a:r>
          </a:p>
          <a:p>
            <a:pPr marL="0" indent="0" algn="ctr">
              <a:buNone/>
            </a:pPr>
            <a:endParaRPr lang="en-US" altLang="cs-CZ" sz="2800" dirty="0"/>
          </a:p>
          <a:p>
            <a:pPr marL="0" indent="0" algn="just">
              <a:buNone/>
            </a:pPr>
            <a:r>
              <a:rPr lang="en-US" altLang="cs-CZ" sz="2800" dirty="0"/>
              <a:t>                    </a:t>
            </a:r>
            <a:r>
              <a:rPr lang="en-US" altLang="cs-CZ" sz="2400" dirty="0"/>
              <a:t>MS responds                MS fails to respond (2ms)</a:t>
            </a:r>
          </a:p>
          <a:p>
            <a:pPr marL="0" indent="0" algn="just">
              <a:buNone/>
            </a:pPr>
            <a:endParaRPr lang="en-US" altLang="cs-CZ" sz="2800" dirty="0"/>
          </a:p>
          <a:p>
            <a:pPr marL="0" indent="0" algn="just">
              <a:buNone/>
            </a:pPr>
            <a:r>
              <a:rPr lang="en-US" altLang="cs-CZ" sz="2800" dirty="0"/>
              <a:t>                 👍🏻                   👎🏻</a:t>
            </a:r>
          </a:p>
          <a:p>
            <a:pPr marL="0" indent="0" algn="just">
              <a:buNone/>
            </a:pPr>
            <a:r>
              <a:rPr lang="en-US" altLang="cs-CZ" sz="2800" dirty="0"/>
              <a:t>                                                       </a:t>
            </a:r>
            <a:r>
              <a:rPr lang="en-US" altLang="cs-CZ" sz="2400" dirty="0">
                <a:solidFill>
                  <a:srgbClr val="C00000"/>
                </a:solidFill>
              </a:rPr>
              <a:t>reasoned opinion</a:t>
            </a:r>
          </a:p>
          <a:p>
            <a:pPr marL="0" indent="0" algn="just">
              <a:buNone/>
            </a:pPr>
            <a:endParaRPr lang="en-US" altLang="cs-CZ" sz="2800" dirty="0">
              <a:solidFill>
                <a:srgbClr val="C00000"/>
              </a:solidFill>
            </a:endParaRPr>
          </a:p>
          <a:p>
            <a:pPr marL="0" indent="0" algn="just">
              <a:buNone/>
            </a:pPr>
            <a:endParaRPr lang="en-US" altLang="cs-CZ" sz="2800" dirty="0">
              <a:solidFill>
                <a:srgbClr val="C00000"/>
              </a:solidFill>
            </a:endParaRPr>
          </a:p>
          <a:p>
            <a:pPr marL="0" indent="0" algn="just">
              <a:buNone/>
            </a:pPr>
            <a:endParaRPr lang="en-US" altLang="cs-CZ" sz="2400" dirty="0">
              <a:solidFill>
                <a:srgbClr val="C00000"/>
              </a:solidFill>
            </a:endParaRPr>
          </a:p>
        </p:txBody>
      </p:sp>
      <p:sp>
        <p:nvSpPr>
          <p:cNvPr id="2" name="Šipka dolů 1">
            <a:extLst>
              <a:ext uri="{FF2B5EF4-FFF2-40B4-BE49-F238E27FC236}">
                <a16:creationId xmlns:a16="http://schemas.microsoft.com/office/drawing/2014/main" id="{7B21A2F6-0A8D-984B-B81C-BF8EE16BC1C0}"/>
              </a:ext>
            </a:extLst>
          </p:cNvPr>
          <p:cNvSpPr/>
          <p:nvPr/>
        </p:nvSpPr>
        <p:spPr>
          <a:xfrm>
            <a:off x="4176682" y="1916832"/>
            <a:ext cx="360040"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a:extLst>
              <a:ext uri="{FF2B5EF4-FFF2-40B4-BE49-F238E27FC236}">
                <a16:creationId xmlns:a16="http://schemas.microsoft.com/office/drawing/2014/main" id="{83F0421F-36C1-3541-835F-31CC38B5AE98}"/>
              </a:ext>
            </a:extLst>
          </p:cNvPr>
          <p:cNvSpPr/>
          <p:nvPr/>
        </p:nvSpPr>
        <p:spPr>
          <a:xfrm rot="1485820">
            <a:off x="3493806" y="2793881"/>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a:extLst>
              <a:ext uri="{FF2B5EF4-FFF2-40B4-BE49-F238E27FC236}">
                <a16:creationId xmlns:a16="http://schemas.microsoft.com/office/drawing/2014/main" id="{3E364A7D-FD32-AF48-9074-F45DD04DDDC9}"/>
              </a:ext>
            </a:extLst>
          </p:cNvPr>
          <p:cNvSpPr/>
          <p:nvPr/>
        </p:nvSpPr>
        <p:spPr>
          <a:xfrm rot="19629361">
            <a:off x="5253436" y="2801442"/>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a:extLst>
              <a:ext uri="{FF2B5EF4-FFF2-40B4-BE49-F238E27FC236}">
                <a16:creationId xmlns:a16="http://schemas.microsoft.com/office/drawing/2014/main" id="{003E0A3D-A1BE-2F48-B734-5D57B449511E}"/>
              </a:ext>
            </a:extLst>
          </p:cNvPr>
          <p:cNvSpPr/>
          <p:nvPr/>
        </p:nvSpPr>
        <p:spPr>
          <a:xfrm rot="1485820">
            <a:off x="2341677" y="3652462"/>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lů 7">
            <a:extLst>
              <a:ext uri="{FF2B5EF4-FFF2-40B4-BE49-F238E27FC236}">
                <a16:creationId xmlns:a16="http://schemas.microsoft.com/office/drawing/2014/main" id="{05D1FCAB-C0EF-AC41-B810-5F86776A2272}"/>
              </a:ext>
            </a:extLst>
          </p:cNvPr>
          <p:cNvSpPr/>
          <p:nvPr/>
        </p:nvSpPr>
        <p:spPr>
          <a:xfrm rot="19629361">
            <a:off x="3653210" y="3671062"/>
            <a:ext cx="360040" cy="3948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dolů 8">
            <a:extLst>
              <a:ext uri="{FF2B5EF4-FFF2-40B4-BE49-F238E27FC236}">
                <a16:creationId xmlns:a16="http://schemas.microsoft.com/office/drawing/2014/main" id="{4C6A1ADA-1804-6740-A88A-50D62A4D4227}"/>
              </a:ext>
            </a:extLst>
          </p:cNvPr>
          <p:cNvSpPr/>
          <p:nvPr/>
        </p:nvSpPr>
        <p:spPr>
          <a:xfrm>
            <a:off x="6039751" y="3839928"/>
            <a:ext cx="360040" cy="543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ů 9">
            <a:extLst>
              <a:ext uri="{FF2B5EF4-FFF2-40B4-BE49-F238E27FC236}">
                <a16:creationId xmlns:a16="http://schemas.microsoft.com/office/drawing/2014/main" id="{C5B49299-6655-7443-A502-783F82528E38}"/>
              </a:ext>
            </a:extLst>
          </p:cNvPr>
          <p:cNvSpPr/>
          <p:nvPr/>
        </p:nvSpPr>
        <p:spPr>
          <a:xfrm rot="18100972">
            <a:off x="4356701" y="4430590"/>
            <a:ext cx="360040" cy="4450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ů 10">
            <a:extLst>
              <a:ext uri="{FF2B5EF4-FFF2-40B4-BE49-F238E27FC236}">
                <a16:creationId xmlns:a16="http://schemas.microsoft.com/office/drawing/2014/main" id="{04F88C68-4C22-6D4D-8BA1-6E23C6F56D02}"/>
              </a:ext>
            </a:extLst>
          </p:cNvPr>
          <p:cNvSpPr/>
          <p:nvPr/>
        </p:nvSpPr>
        <p:spPr>
          <a:xfrm>
            <a:off x="6039751" y="5362191"/>
            <a:ext cx="360040" cy="543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05A58F-BE18-584B-89D6-D7A97CE1E513}"/>
              </a:ext>
            </a:extLst>
          </p:cNvPr>
          <p:cNvSpPr>
            <a:spLocks noGrp="1"/>
          </p:cNvSpPr>
          <p:nvPr>
            <p:ph type="title"/>
          </p:nvPr>
        </p:nvSpPr>
        <p:spPr/>
        <p:txBody>
          <a:bodyPr/>
          <a:lstStyle/>
          <a:p>
            <a:r>
              <a:rPr lang="cs-CZ" dirty="0">
                <a:solidFill>
                  <a:schemeClr val="accent6">
                    <a:lumMod val="75000"/>
                  </a:schemeClr>
                </a:solidFill>
              </a:rPr>
              <a:t>Art. 259 TFEU (MS </a:t>
            </a:r>
            <a:r>
              <a:rPr lang="cs-CZ" dirty="0" err="1">
                <a:solidFill>
                  <a:schemeClr val="accent6">
                    <a:lumMod val="75000"/>
                  </a:schemeClr>
                </a:solidFill>
              </a:rPr>
              <a:t>x</a:t>
            </a:r>
            <a:r>
              <a:rPr lang="cs-CZ" dirty="0">
                <a:solidFill>
                  <a:schemeClr val="accent6">
                    <a:lumMod val="75000"/>
                  </a:schemeClr>
                </a:solidFill>
              </a:rPr>
              <a:t> MS)</a:t>
            </a:r>
          </a:p>
        </p:txBody>
      </p:sp>
      <p:sp>
        <p:nvSpPr>
          <p:cNvPr id="3" name="Zástupný obsah 2">
            <a:extLst>
              <a:ext uri="{FF2B5EF4-FFF2-40B4-BE49-F238E27FC236}">
                <a16:creationId xmlns:a16="http://schemas.microsoft.com/office/drawing/2014/main" id="{CE857DEB-04E1-9C49-861F-255B3F8BC4AD}"/>
              </a:ext>
            </a:extLst>
          </p:cNvPr>
          <p:cNvSpPr>
            <a:spLocks noGrp="1"/>
          </p:cNvSpPr>
          <p:nvPr>
            <p:ph idx="1"/>
          </p:nvPr>
        </p:nvSpPr>
        <p:spPr/>
        <p:txBody>
          <a:bodyPr/>
          <a:lstStyle/>
          <a:p>
            <a:r>
              <a:rPr lang="cs-CZ" dirty="0" err="1"/>
              <a:t>Extremely</a:t>
            </a:r>
            <a:r>
              <a:rPr lang="cs-CZ" dirty="0"/>
              <a:t> </a:t>
            </a:r>
            <a:r>
              <a:rPr lang="cs-CZ" dirty="0" err="1"/>
              <a:t>rarely</a:t>
            </a:r>
            <a:r>
              <a:rPr lang="cs-CZ" dirty="0"/>
              <a:t> </a:t>
            </a:r>
            <a:r>
              <a:rPr lang="cs-CZ" dirty="0" err="1"/>
              <a:t>used</a:t>
            </a:r>
            <a:r>
              <a:rPr lang="cs-CZ" dirty="0"/>
              <a:t> </a:t>
            </a:r>
          </a:p>
          <a:p>
            <a:endParaRPr lang="cs-CZ" dirty="0"/>
          </a:p>
          <a:p>
            <a:pPr marL="0" indent="0">
              <a:buNone/>
            </a:pPr>
            <a:r>
              <a:rPr lang="cs-CZ" dirty="0"/>
              <a:t>				</a:t>
            </a:r>
            <a:r>
              <a:rPr lang="cs-CZ" dirty="0" err="1"/>
              <a:t>Complaint</a:t>
            </a:r>
            <a:r>
              <a:rPr lang="cs-CZ" dirty="0"/>
              <a:t> by a MS </a:t>
            </a:r>
          </a:p>
          <a:p>
            <a:pPr marL="0" indent="0" algn="ctr">
              <a:buNone/>
            </a:pPr>
            <a:endParaRPr lang="cs-CZ" dirty="0"/>
          </a:p>
          <a:p>
            <a:pPr marL="0" indent="0" algn="ctr">
              <a:buNone/>
            </a:pPr>
            <a:r>
              <a:rPr lang="cs-CZ" dirty="0"/>
              <a:t>Response </a:t>
            </a:r>
            <a:r>
              <a:rPr lang="cs-CZ" dirty="0" err="1"/>
              <a:t>from</a:t>
            </a:r>
            <a:r>
              <a:rPr lang="cs-CZ" dirty="0"/>
              <a:t> </a:t>
            </a:r>
            <a:r>
              <a:rPr lang="cs-CZ" dirty="0" err="1"/>
              <a:t>the</a:t>
            </a:r>
            <a:r>
              <a:rPr lang="cs-CZ" dirty="0"/>
              <a:t> </a:t>
            </a:r>
            <a:r>
              <a:rPr lang="cs-CZ" dirty="0" err="1"/>
              <a:t>other</a:t>
            </a:r>
            <a:r>
              <a:rPr lang="cs-CZ" dirty="0"/>
              <a:t> MS </a:t>
            </a:r>
          </a:p>
          <a:p>
            <a:pPr marL="0" indent="0" algn="ctr">
              <a:buNone/>
            </a:pPr>
            <a:endParaRPr lang="cs-CZ" dirty="0"/>
          </a:p>
          <a:p>
            <a:pPr marL="0" indent="0" algn="just">
              <a:buNone/>
            </a:pPr>
            <a:r>
              <a:rPr lang="cs-CZ" dirty="0"/>
              <a:t>           </a:t>
            </a:r>
            <a:r>
              <a:rPr lang="cs-CZ" dirty="0" err="1"/>
              <a:t>Reasoned</a:t>
            </a:r>
            <a:r>
              <a:rPr lang="cs-CZ" dirty="0"/>
              <a:t> </a:t>
            </a:r>
            <a:r>
              <a:rPr lang="cs-CZ" dirty="0" err="1"/>
              <a:t>opinion</a:t>
            </a:r>
            <a:r>
              <a:rPr lang="cs-CZ" dirty="0"/>
              <a:t>                                 </a:t>
            </a:r>
            <a:r>
              <a:rPr lang="cs-CZ" dirty="0" err="1"/>
              <a:t>Commission</a:t>
            </a:r>
            <a:r>
              <a:rPr lang="cs-CZ" dirty="0"/>
              <a:t> </a:t>
            </a:r>
            <a:r>
              <a:rPr lang="cs-CZ" dirty="0" err="1"/>
              <a:t>fails</a:t>
            </a:r>
            <a:r>
              <a:rPr lang="cs-CZ" dirty="0"/>
              <a:t> </a:t>
            </a:r>
          </a:p>
          <a:p>
            <a:pPr marL="0" indent="0" algn="just">
              <a:buNone/>
            </a:pPr>
            <a:r>
              <a:rPr lang="cs-CZ" dirty="0"/>
              <a:t>                                                                            to </a:t>
            </a:r>
            <a:r>
              <a:rPr lang="cs-CZ" dirty="0" err="1"/>
              <a:t>respond</a:t>
            </a:r>
            <a:r>
              <a:rPr lang="cs-CZ" dirty="0"/>
              <a:t> in 2ms</a:t>
            </a:r>
          </a:p>
          <a:p>
            <a:pPr marL="0" indent="0" algn="just">
              <a:buNone/>
            </a:pPr>
            <a:endParaRPr lang="cs-CZ" dirty="0"/>
          </a:p>
          <a:p>
            <a:pPr marL="0" indent="0" algn="just">
              <a:buNone/>
            </a:pPr>
            <a:r>
              <a:rPr lang="cs-CZ" dirty="0"/>
              <a:t>                                               </a:t>
            </a:r>
          </a:p>
          <a:p>
            <a:pPr marL="0" indent="0" algn="just">
              <a:buNone/>
            </a:pPr>
            <a:r>
              <a:rPr lang="cs-CZ" dirty="0"/>
              <a:t>                                                    (Art. 260 TEFU)</a:t>
            </a:r>
          </a:p>
        </p:txBody>
      </p:sp>
      <p:sp>
        <p:nvSpPr>
          <p:cNvPr id="4" name="Šipka dolů 3">
            <a:extLst>
              <a:ext uri="{FF2B5EF4-FFF2-40B4-BE49-F238E27FC236}">
                <a16:creationId xmlns:a16="http://schemas.microsoft.com/office/drawing/2014/main" id="{C253A1C4-63BC-744E-A9FF-00EFA4316608}"/>
              </a:ext>
            </a:extLst>
          </p:cNvPr>
          <p:cNvSpPr/>
          <p:nvPr/>
        </p:nvSpPr>
        <p:spPr>
          <a:xfrm>
            <a:off x="4283968" y="2996952"/>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Šipka dolů 4">
            <a:extLst>
              <a:ext uri="{FF2B5EF4-FFF2-40B4-BE49-F238E27FC236}">
                <a16:creationId xmlns:a16="http://schemas.microsoft.com/office/drawing/2014/main" id="{E78F25A3-33EC-A441-9455-96BDF8DDE67C}"/>
              </a:ext>
            </a:extLst>
          </p:cNvPr>
          <p:cNvSpPr/>
          <p:nvPr/>
        </p:nvSpPr>
        <p:spPr>
          <a:xfrm rot="2798552">
            <a:off x="2917742" y="3700565"/>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dolů 5">
            <a:extLst>
              <a:ext uri="{FF2B5EF4-FFF2-40B4-BE49-F238E27FC236}">
                <a16:creationId xmlns:a16="http://schemas.microsoft.com/office/drawing/2014/main" id="{714647DD-331C-4642-AE64-3CAE2BF39335}"/>
              </a:ext>
            </a:extLst>
          </p:cNvPr>
          <p:cNvSpPr/>
          <p:nvPr/>
        </p:nvSpPr>
        <p:spPr>
          <a:xfrm rot="18968534">
            <a:off x="5585559" y="3701861"/>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Šipka dolů 6">
            <a:extLst>
              <a:ext uri="{FF2B5EF4-FFF2-40B4-BE49-F238E27FC236}">
                <a16:creationId xmlns:a16="http://schemas.microsoft.com/office/drawing/2014/main" id="{DEB6C118-7330-2141-9491-3E3EBB43D273}"/>
              </a:ext>
            </a:extLst>
          </p:cNvPr>
          <p:cNvSpPr/>
          <p:nvPr/>
        </p:nvSpPr>
        <p:spPr>
          <a:xfrm>
            <a:off x="2267744" y="4797151"/>
            <a:ext cx="360040" cy="5599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Šipka dolů 7">
            <a:extLst>
              <a:ext uri="{FF2B5EF4-FFF2-40B4-BE49-F238E27FC236}">
                <a16:creationId xmlns:a16="http://schemas.microsoft.com/office/drawing/2014/main" id="{277CF786-189B-2048-B3C0-C7FB2D1F37EB}"/>
              </a:ext>
            </a:extLst>
          </p:cNvPr>
          <p:cNvSpPr/>
          <p:nvPr/>
        </p:nvSpPr>
        <p:spPr>
          <a:xfrm>
            <a:off x="6156178" y="4997061"/>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00105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BF4D08-FF10-2A4C-A36E-E2C2CF51009A}"/>
              </a:ext>
            </a:extLst>
          </p:cNvPr>
          <p:cNvSpPr>
            <a:spLocks noGrp="1"/>
          </p:cNvSpPr>
          <p:nvPr>
            <p:ph type="title"/>
          </p:nvPr>
        </p:nvSpPr>
        <p:spPr/>
        <p:txBody>
          <a:bodyPr/>
          <a:lstStyle/>
          <a:p>
            <a:r>
              <a:rPr lang="cs-CZ" dirty="0">
                <a:solidFill>
                  <a:srgbClr val="CC0000"/>
                </a:solidFill>
              </a:rPr>
              <a:t>Art. 260 TFEU (</a:t>
            </a:r>
            <a:r>
              <a:rPr lang="cs-CZ" dirty="0" err="1">
                <a:solidFill>
                  <a:srgbClr val="CC0000"/>
                </a:solidFill>
              </a:rPr>
              <a:t>the</a:t>
            </a:r>
            <a:r>
              <a:rPr lang="cs-CZ" dirty="0">
                <a:solidFill>
                  <a:srgbClr val="CC0000"/>
                </a:solidFill>
              </a:rPr>
              <a:t> </a:t>
            </a:r>
            <a:r>
              <a:rPr lang="cs-CZ" dirty="0" err="1">
                <a:solidFill>
                  <a:srgbClr val="CC0000"/>
                </a:solidFill>
              </a:rPr>
              <a:t>Court</a:t>
            </a:r>
            <a:r>
              <a:rPr lang="cs-CZ" dirty="0">
                <a:solidFill>
                  <a:srgbClr val="CC0000"/>
                </a:solidFill>
              </a:rPr>
              <a:t> </a:t>
            </a:r>
            <a:r>
              <a:rPr lang="cs-CZ" dirty="0" err="1">
                <a:solidFill>
                  <a:srgbClr val="CC0000"/>
                </a:solidFill>
              </a:rPr>
              <a:t>of</a:t>
            </a:r>
            <a:r>
              <a:rPr lang="cs-CZ" dirty="0">
                <a:solidFill>
                  <a:srgbClr val="CC0000"/>
                </a:solidFill>
              </a:rPr>
              <a:t> Justice)</a:t>
            </a:r>
          </a:p>
        </p:txBody>
      </p:sp>
      <p:sp>
        <p:nvSpPr>
          <p:cNvPr id="3" name="Zástupný obsah 2">
            <a:extLst>
              <a:ext uri="{FF2B5EF4-FFF2-40B4-BE49-F238E27FC236}">
                <a16:creationId xmlns:a16="http://schemas.microsoft.com/office/drawing/2014/main" id="{7B6EDC56-AF38-3B42-B50C-CD7E75B58953}"/>
              </a:ext>
            </a:extLst>
          </p:cNvPr>
          <p:cNvSpPr>
            <a:spLocks noGrp="1"/>
          </p:cNvSpPr>
          <p:nvPr>
            <p:ph idx="1"/>
          </p:nvPr>
        </p:nvSpPr>
        <p:spPr/>
        <p:txBody>
          <a:bodyPr/>
          <a:lstStyle/>
          <a:p>
            <a:r>
              <a:rPr lang="en-AU" dirty="0"/>
              <a:t>Action filed by the Commission </a:t>
            </a:r>
          </a:p>
          <a:p>
            <a:pPr lvl="1"/>
            <a:r>
              <a:rPr lang="en-AU" dirty="0"/>
              <a:t>The CJEU investigates the case, hears both parties and decides whether there has been a breach of EU law or not</a:t>
            </a:r>
          </a:p>
          <a:p>
            <a:pPr lvl="1"/>
            <a:r>
              <a:rPr lang="en-AU" dirty="0"/>
              <a:t>-&gt; „1st judgement“ (declares the infringement)</a:t>
            </a:r>
          </a:p>
          <a:p>
            <a:pPr lvl="1"/>
            <a:endParaRPr lang="en-AU" dirty="0"/>
          </a:p>
          <a:p>
            <a:r>
              <a:rPr lang="en-AU" dirty="0"/>
              <a:t>If the MS does not comply with the judgement, the Commission may file another action and ask to Court to impose a fine upon the MS</a:t>
            </a:r>
          </a:p>
          <a:p>
            <a:pPr lvl="1"/>
            <a:r>
              <a:rPr lang="en-AU" dirty="0"/>
              <a:t>-&gt; „2nd judgement“ (imposes a financial sanction)</a:t>
            </a:r>
          </a:p>
          <a:p>
            <a:pPr lvl="1"/>
            <a:r>
              <a:rPr lang="en-AU" dirty="0"/>
              <a:t>The CJEU is bound by the Commission‘s proposal </a:t>
            </a:r>
          </a:p>
          <a:p>
            <a:pPr lvl="1"/>
            <a:endParaRPr lang="en-AU" dirty="0"/>
          </a:p>
          <a:p>
            <a:r>
              <a:rPr lang="en-AU" dirty="0">
                <a:solidFill>
                  <a:srgbClr val="C00000"/>
                </a:solidFill>
              </a:rPr>
              <a:t>Art. 260 (3) TFEU </a:t>
            </a:r>
            <a:r>
              <a:rPr lang="en-AU" dirty="0"/>
              <a:t>! </a:t>
            </a:r>
          </a:p>
        </p:txBody>
      </p:sp>
    </p:spTree>
    <p:extLst>
      <p:ext uri="{BB962C8B-B14F-4D97-AF65-F5344CB8AC3E}">
        <p14:creationId xmlns:p14="http://schemas.microsoft.com/office/powerpoint/2010/main" val="999020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E96F1-49B6-2640-8403-569B2EB304B8}"/>
              </a:ext>
            </a:extLst>
          </p:cNvPr>
          <p:cNvSpPr>
            <a:spLocks noGrp="1"/>
          </p:cNvSpPr>
          <p:nvPr>
            <p:ph type="title"/>
          </p:nvPr>
        </p:nvSpPr>
        <p:spPr/>
        <p:txBody>
          <a:bodyPr/>
          <a:lstStyle/>
          <a:p>
            <a:r>
              <a:rPr lang="cs-CZ" dirty="0" err="1">
                <a:solidFill>
                  <a:srgbClr val="CC0000"/>
                </a:solidFill>
              </a:rPr>
              <a:t>Sanction</a:t>
            </a:r>
            <a:r>
              <a:rPr lang="cs-CZ" dirty="0">
                <a:solidFill>
                  <a:srgbClr val="CC0000"/>
                </a:solidFill>
              </a:rPr>
              <a:t> </a:t>
            </a:r>
            <a:r>
              <a:rPr lang="cs-CZ" dirty="0" err="1">
                <a:solidFill>
                  <a:srgbClr val="CC0000"/>
                </a:solidFill>
              </a:rPr>
              <a:t>imposed</a:t>
            </a:r>
            <a:r>
              <a:rPr lang="cs-CZ" dirty="0">
                <a:solidFill>
                  <a:srgbClr val="CC0000"/>
                </a:solidFill>
              </a:rPr>
              <a:t> by </a:t>
            </a:r>
            <a:r>
              <a:rPr lang="cs-CZ" dirty="0" err="1">
                <a:solidFill>
                  <a:srgbClr val="CC0000"/>
                </a:solidFill>
              </a:rPr>
              <a:t>the</a:t>
            </a:r>
            <a:r>
              <a:rPr lang="cs-CZ" dirty="0">
                <a:solidFill>
                  <a:srgbClr val="CC0000"/>
                </a:solidFill>
              </a:rPr>
              <a:t> </a:t>
            </a:r>
            <a:r>
              <a:rPr lang="cs-CZ" dirty="0" err="1">
                <a:solidFill>
                  <a:srgbClr val="CC0000"/>
                </a:solidFill>
              </a:rPr>
              <a:t>Court</a:t>
            </a:r>
            <a:r>
              <a:rPr lang="cs-CZ" dirty="0">
                <a:solidFill>
                  <a:srgbClr val="CC0000"/>
                </a:solidFill>
              </a:rPr>
              <a:t> </a:t>
            </a:r>
            <a:r>
              <a:rPr lang="cs-CZ" dirty="0" err="1">
                <a:solidFill>
                  <a:srgbClr val="CC0000"/>
                </a:solidFill>
              </a:rPr>
              <a:t>of</a:t>
            </a:r>
            <a:r>
              <a:rPr lang="cs-CZ" dirty="0">
                <a:solidFill>
                  <a:srgbClr val="CC0000"/>
                </a:solidFill>
              </a:rPr>
              <a:t> Justice </a:t>
            </a:r>
          </a:p>
        </p:txBody>
      </p:sp>
      <p:sp>
        <p:nvSpPr>
          <p:cNvPr id="3" name="Zástupný obsah 2">
            <a:extLst>
              <a:ext uri="{FF2B5EF4-FFF2-40B4-BE49-F238E27FC236}">
                <a16:creationId xmlns:a16="http://schemas.microsoft.com/office/drawing/2014/main" id="{0CAB8C31-73E9-0A4D-BFE4-FCF6D0960B31}"/>
              </a:ext>
            </a:extLst>
          </p:cNvPr>
          <p:cNvSpPr>
            <a:spLocks noGrp="1"/>
          </p:cNvSpPr>
          <p:nvPr>
            <p:ph idx="1"/>
          </p:nvPr>
        </p:nvSpPr>
        <p:spPr/>
        <p:txBody>
          <a:bodyPr>
            <a:normAutofit/>
          </a:bodyPr>
          <a:lstStyle/>
          <a:p>
            <a:r>
              <a:rPr lang="cs-CZ" i="1" dirty="0"/>
              <a:t>Ultima ratio </a:t>
            </a:r>
            <a:r>
              <a:rPr lang="cs-CZ" dirty="0"/>
              <a:t>instrument </a:t>
            </a:r>
            <a:r>
              <a:rPr lang="cs-CZ" dirty="0" err="1"/>
              <a:t>for</a:t>
            </a:r>
            <a:r>
              <a:rPr lang="cs-CZ" dirty="0"/>
              <a:t> </a:t>
            </a:r>
            <a:r>
              <a:rPr lang="cs-CZ" dirty="0" err="1"/>
              <a:t>penalization</a:t>
            </a:r>
            <a:r>
              <a:rPr lang="cs-CZ" dirty="0"/>
              <a:t> </a:t>
            </a:r>
            <a:r>
              <a:rPr lang="cs-CZ" dirty="0" err="1"/>
              <a:t>of</a:t>
            </a:r>
            <a:r>
              <a:rPr lang="cs-CZ" dirty="0"/>
              <a:t> a </a:t>
            </a:r>
            <a:r>
              <a:rPr lang="cs-CZ" dirty="0" err="1"/>
              <a:t>Member</a:t>
            </a:r>
            <a:r>
              <a:rPr lang="cs-CZ" dirty="0"/>
              <a:t> </a:t>
            </a:r>
            <a:r>
              <a:rPr lang="cs-CZ" dirty="0" err="1"/>
              <a:t>States</a:t>
            </a:r>
            <a:r>
              <a:rPr lang="cs-CZ" dirty="0"/>
              <a:t> </a:t>
            </a:r>
            <a:r>
              <a:rPr lang="cs-CZ" dirty="0" err="1"/>
              <a:t>for</a:t>
            </a:r>
            <a:r>
              <a:rPr lang="cs-CZ" dirty="0"/>
              <a:t> </a:t>
            </a:r>
            <a:r>
              <a:rPr lang="cs-CZ" dirty="0" err="1"/>
              <a:t>its</a:t>
            </a:r>
            <a:r>
              <a:rPr lang="cs-CZ" dirty="0"/>
              <a:t> </a:t>
            </a:r>
            <a:r>
              <a:rPr lang="cs-CZ" dirty="0" err="1"/>
              <a:t>breach</a:t>
            </a:r>
            <a:r>
              <a:rPr lang="cs-CZ" dirty="0"/>
              <a:t> </a:t>
            </a:r>
            <a:r>
              <a:rPr lang="cs-CZ" dirty="0" err="1"/>
              <a:t>of</a:t>
            </a:r>
            <a:r>
              <a:rPr lang="cs-CZ" dirty="0"/>
              <a:t> EU </a:t>
            </a:r>
            <a:r>
              <a:rPr lang="cs-CZ" dirty="0" err="1"/>
              <a:t>law</a:t>
            </a:r>
            <a:r>
              <a:rPr lang="cs-CZ" dirty="0"/>
              <a:t> </a:t>
            </a:r>
          </a:p>
          <a:p>
            <a:r>
              <a:rPr lang="cs-CZ" b="1" dirty="0" err="1">
                <a:solidFill>
                  <a:srgbClr val="002060"/>
                </a:solidFill>
              </a:rPr>
              <a:t>Monetary</a:t>
            </a:r>
            <a:r>
              <a:rPr lang="cs-CZ" dirty="0"/>
              <a:t> </a:t>
            </a:r>
            <a:r>
              <a:rPr lang="cs-CZ" dirty="0" err="1"/>
              <a:t>form</a:t>
            </a:r>
            <a:r>
              <a:rPr lang="cs-CZ" dirty="0"/>
              <a:t> !</a:t>
            </a:r>
          </a:p>
          <a:p>
            <a:pPr lvl="1"/>
            <a:r>
              <a:rPr lang="cs-CZ" sz="2000" dirty="0">
                <a:solidFill>
                  <a:srgbClr val="00B0F0"/>
                </a:solidFill>
              </a:rPr>
              <a:t>Penalty </a:t>
            </a:r>
            <a:r>
              <a:rPr lang="cs-CZ" sz="2000" dirty="0" err="1">
                <a:solidFill>
                  <a:srgbClr val="00B0F0"/>
                </a:solidFill>
              </a:rPr>
              <a:t>payment</a:t>
            </a:r>
            <a:endParaRPr lang="cs-CZ" sz="2000" dirty="0">
              <a:solidFill>
                <a:srgbClr val="00B0F0"/>
              </a:solidFill>
            </a:endParaRPr>
          </a:p>
          <a:p>
            <a:pPr lvl="1"/>
            <a:r>
              <a:rPr lang="cs-CZ" sz="2000" dirty="0">
                <a:solidFill>
                  <a:schemeClr val="accent6">
                    <a:lumMod val="60000"/>
                    <a:lumOff val="40000"/>
                  </a:schemeClr>
                </a:solidFill>
              </a:rPr>
              <a:t>Lump-sum </a:t>
            </a:r>
            <a:r>
              <a:rPr lang="cs-CZ" sz="2000" dirty="0" err="1">
                <a:solidFill>
                  <a:schemeClr val="accent6">
                    <a:lumMod val="60000"/>
                    <a:lumOff val="40000"/>
                  </a:schemeClr>
                </a:solidFill>
              </a:rPr>
              <a:t>payment</a:t>
            </a:r>
            <a:r>
              <a:rPr lang="cs-CZ" sz="2000" dirty="0">
                <a:solidFill>
                  <a:schemeClr val="accent6">
                    <a:lumMod val="60000"/>
                    <a:lumOff val="40000"/>
                  </a:schemeClr>
                </a:solidFill>
              </a:rPr>
              <a:t>  </a:t>
            </a:r>
          </a:p>
          <a:p>
            <a:pPr lvl="1"/>
            <a:r>
              <a:rPr lang="cs-CZ" sz="2000" dirty="0" err="1">
                <a:solidFill>
                  <a:srgbClr val="FFC000"/>
                </a:solidFill>
              </a:rPr>
              <a:t>or</a:t>
            </a:r>
            <a:r>
              <a:rPr lang="cs-CZ" sz="2000" dirty="0">
                <a:solidFill>
                  <a:srgbClr val="FFC000"/>
                </a:solidFill>
              </a:rPr>
              <a:t> </a:t>
            </a:r>
            <a:r>
              <a:rPr lang="cs-CZ" sz="2000" dirty="0" err="1">
                <a:solidFill>
                  <a:srgbClr val="FFC000"/>
                </a:solidFill>
              </a:rPr>
              <a:t>combination</a:t>
            </a:r>
            <a:r>
              <a:rPr lang="cs-CZ" sz="2000" dirty="0">
                <a:solidFill>
                  <a:srgbClr val="FFC000"/>
                </a:solidFill>
              </a:rPr>
              <a:t> </a:t>
            </a:r>
            <a:r>
              <a:rPr lang="cs-CZ" sz="2000" dirty="0" err="1">
                <a:solidFill>
                  <a:srgbClr val="FFC000"/>
                </a:solidFill>
              </a:rPr>
              <a:t>of</a:t>
            </a:r>
            <a:r>
              <a:rPr lang="cs-CZ" sz="2000" dirty="0">
                <a:solidFill>
                  <a:srgbClr val="FFC000"/>
                </a:solidFill>
              </a:rPr>
              <a:t> </a:t>
            </a:r>
            <a:r>
              <a:rPr lang="cs-CZ" sz="2000" dirty="0" err="1">
                <a:solidFill>
                  <a:srgbClr val="FFC000"/>
                </a:solidFill>
              </a:rPr>
              <a:t>both</a:t>
            </a:r>
            <a:r>
              <a:rPr lang="cs-CZ" sz="2000" dirty="0">
                <a:solidFill>
                  <a:srgbClr val="FFC000"/>
                </a:solidFill>
              </a:rPr>
              <a:t> </a:t>
            </a:r>
          </a:p>
          <a:p>
            <a:pPr lvl="1"/>
            <a:endParaRPr lang="cs-CZ" sz="2000" dirty="0">
              <a:solidFill>
                <a:srgbClr val="FFC000"/>
              </a:solidFill>
            </a:endParaRPr>
          </a:p>
          <a:p>
            <a:r>
              <a:rPr lang="cs-CZ" sz="2300" dirty="0" err="1"/>
              <a:t>Criteria</a:t>
            </a:r>
            <a:r>
              <a:rPr lang="cs-CZ" sz="2300" dirty="0"/>
              <a:t>: </a:t>
            </a:r>
          </a:p>
          <a:p>
            <a:pPr lvl="1"/>
            <a:r>
              <a:rPr lang="cs-CZ" sz="2000" dirty="0" err="1"/>
              <a:t>Seriousness</a:t>
            </a:r>
            <a:r>
              <a:rPr lang="cs-CZ" sz="2000" dirty="0"/>
              <a:t> </a:t>
            </a:r>
            <a:r>
              <a:rPr lang="cs-CZ" sz="2000" dirty="0" err="1"/>
              <a:t>of</a:t>
            </a:r>
            <a:r>
              <a:rPr lang="cs-CZ" sz="2000" dirty="0"/>
              <a:t> a </a:t>
            </a:r>
            <a:r>
              <a:rPr lang="cs-CZ" sz="2000" dirty="0" err="1"/>
              <a:t>breach</a:t>
            </a:r>
            <a:r>
              <a:rPr lang="cs-CZ" sz="2000" dirty="0"/>
              <a:t> </a:t>
            </a:r>
          </a:p>
          <a:p>
            <a:pPr lvl="1"/>
            <a:r>
              <a:rPr lang="cs-CZ" sz="2000" dirty="0" err="1"/>
              <a:t>Duration</a:t>
            </a:r>
            <a:r>
              <a:rPr lang="cs-CZ" sz="2000" dirty="0"/>
              <a:t> </a:t>
            </a:r>
          </a:p>
          <a:p>
            <a:pPr lvl="1"/>
            <a:r>
              <a:rPr lang="cs-CZ" sz="2000" dirty="0"/>
              <a:t>„N-</a:t>
            </a:r>
            <a:r>
              <a:rPr lang="cs-CZ" sz="2000" dirty="0" err="1"/>
              <a:t>factor</a:t>
            </a:r>
            <a:r>
              <a:rPr lang="cs-CZ" sz="2000" dirty="0"/>
              <a:t>“ (</a:t>
            </a:r>
            <a:r>
              <a:rPr lang="cs-CZ" sz="2000" dirty="0" err="1"/>
              <a:t>national</a:t>
            </a:r>
            <a:r>
              <a:rPr lang="cs-CZ" sz="2000" dirty="0"/>
              <a:t> GDP)</a:t>
            </a:r>
          </a:p>
          <a:p>
            <a:r>
              <a:rPr lang="cs-CZ" sz="1800" dirty="0">
                <a:solidFill>
                  <a:schemeClr val="accent1">
                    <a:lumMod val="60000"/>
                    <a:lumOff val="40000"/>
                  </a:schemeClr>
                </a:solidFill>
              </a:rPr>
              <a:t>https://</a:t>
            </a:r>
            <a:r>
              <a:rPr lang="cs-CZ" sz="1800" dirty="0" err="1">
                <a:solidFill>
                  <a:schemeClr val="accent1">
                    <a:lumMod val="60000"/>
                    <a:lumOff val="40000"/>
                  </a:schemeClr>
                </a:solidFill>
              </a:rPr>
              <a:t>ec.europa.eu</a:t>
            </a:r>
            <a:r>
              <a:rPr lang="cs-CZ" sz="1800" dirty="0">
                <a:solidFill>
                  <a:schemeClr val="accent1">
                    <a:lumMod val="60000"/>
                    <a:lumOff val="40000"/>
                  </a:schemeClr>
                </a:solidFill>
              </a:rPr>
              <a:t>/</a:t>
            </a:r>
            <a:r>
              <a:rPr lang="cs-CZ" sz="1800" dirty="0" err="1">
                <a:solidFill>
                  <a:schemeClr val="accent1">
                    <a:lumMod val="60000"/>
                    <a:lumOff val="40000"/>
                  </a:schemeClr>
                </a:solidFill>
              </a:rPr>
              <a:t>atwork</a:t>
            </a:r>
            <a:r>
              <a:rPr lang="cs-CZ" sz="1800" dirty="0">
                <a:solidFill>
                  <a:schemeClr val="accent1">
                    <a:lumMod val="60000"/>
                    <a:lumOff val="40000"/>
                  </a:schemeClr>
                </a:solidFill>
              </a:rPr>
              <a:t>/</a:t>
            </a:r>
            <a:r>
              <a:rPr lang="cs-CZ" sz="1800" dirty="0" err="1">
                <a:solidFill>
                  <a:schemeClr val="accent1">
                    <a:lumMod val="60000"/>
                    <a:lumOff val="40000"/>
                  </a:schemeClr>
                </a:solidFill>
              </a:rPr>
              <a:t>applying-eu-law</a:t>
            </a:r>
            <a:r>
              <a:rPr lang="cs-CZ" sz="1800" dirty="0">
                <a:solidFill>
                  <a:schemeClr val="accent1">
                    <a:lumMod val="60000"/>
                    <a:lumOff val="40000"/>
                  </a:schemeClr>
                </a:solidFill>
              </a:rPr>
              <a:t>/</a:t>
            </a:r>
            <a:r>
              <a:rPr lang="cs-CZ" sz="1800" dirty="0" err="1">
                <a:solidFill>
                  <a:schemeClr val="accent1">
                    <a:lumMod val="60000"/>
                    <a:lumOff val="40000"/>
                  </a:schemeClr>
                </a:solidFill>
              </a:rPr>
              <a:t>docs</a:t>
            </a:r>
            <a:r>
              <a:rPr lang="cs-CZ" sz="1800" dirty="0">
                <a:solidFill>
                  <a:schemeClr val="accent1">
                    <a:lumMod val="60000"/>
                    <a:lumOff val="40000"/>
                  </a:schemeClr>
                </a:solidFill>
              </a:rPr>
              <a:t>/c_2015_5511_en.pdf</a:t>
            </a:r>
          </a:p>
        </p:txBody>
      </p:sp>
    </p:spTree>
    <p:extLst>
      <p:ext uri="{BB962C8B-B14F-4D97-AF65-F5344CB8AC3E}">
        <p14:creationId xmlns:p14="http://schemas.microsoft.com/office/powerpoint/2010/main" val="486314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329493D5-09D2-44CE-91D0-B5B0F5808B76}"/>
              </a:ext>
            </a:extLst>
          </p:cNvPr>
          <p:cNvSpPr>
            <a:spLocks noGrp="1" noChangeArrowheads="1"/>
          </p:cNvSpPr>
          <p:nvPr>
            <p:ph type="title"/>
          </p:nvPr>
        </p:nvSpPr>
        <p:spPr/>
        <p:txBody>
          <a:bodyPr/>
          <a:lstStyle/>
          <a:p>
            <a:r>
              <a:rPr lang="cs-CZ" altLang="cs-CZ" dirty="0" err="1">
                <a:solidFill>
                  <a:schemeClr val="accent1"/>
                </a:solidFill>
              </a:rPr>
              <a:t>Enforcement</a:t>
            </a:r>
            <a:r>
              <a:rPr lang="cs-CZ" altLang="cs-CZ" dirty="0">
                <a:solidFill>
                  <a:schemeClr val="accent1"/>
                </a:solidFill>
              </a:rPr>
              <a:t> </a:t>
            </a:r>
            <a:r>
              <a:rPr lang="cs-CZ" altLang="cs-CZ" dirty="0" err="1">
                <a:solidFill>
                  <a:schemeClr val="accent1"/>
                </a:solidFill>
              </a:rPr>
              <a:t>of</a:t>
            </a:r>
            <a:r>
              <a:rPr lang="cs-CZ" altLang="cs-CZ" dirty="0">
                <a:solidFill>
                  <a:schemeClr val="accent1"/>
                </a:solidFill>
              </a:rPr>
              <a:t> EU </a:t>
            </a:r>
            <a:r>
              <a:rPr lang="cs-CZ" altLang="cs-CZ" dirty="0" err="1">
                <a:solidFill>
                  <a:schemeClr val="accent1"/>
                </a:solidFill>
              </a:rPr>
              <a:t>Law</a:t>
            </a:r>
            <a:r>
              <a:rPr lang="cs-CZ" altLang="cs-CZ" dirty="0">
                <a:solidFill>
                  <a:schemeClr val="accent1"/>
                </a:solidFill>
              </a:rPr>
              <a:t> </a:t>
            </a:r>
            <a:r>
              <a:rPr lang="cs-CZ" altLang="cs-CZ" dirty="0" err="1">
                <a:solidFill>
                  <a:schemeClr val="accent1"/>
                </a:solidFill>
              </a:rPr>
              <a:t>against</a:t>
            </a:r>
            <a:r>
              <a:rPr lang="cs-CZ" altLang="cs-CZ" dirty="0">
                <a:solidFill>
                  <a:schemeClr val="accent1"/>
                </a:solidFill>
              </a:rPr>
              <a:t> a MS II</a:t>
            </a:r>
            <a:endParaRPr lang="en-US" altLang="cs-CZ" dirty="0">
              <a:solidFill>
                <a:srgbClr val="CC0000"/>
              </a:solidFill>
            </a:endParaRPr>
          </a:p>
        </p:txBody>
      </p:sp>
      <p:sp>
        <p:nvSpPr>
          <p:cNvPr id="12291" name="Rectangle 3">
            <a:extLst>
              <a:ext uri="{FF2B5EF4-FFF2-40B4-BE49-F238E27FC236}">
                <a16:creationId xmlns:a16="http://schemas.microsoft.com/office/drawing/2014/main" id="{F1288F5E-E107-42C9-9960-636CDC2739F2}"/>
              </a:ext>
            </a:extLst>
          </p:cNvPr>
          <p:cNvSpPr>
            <a:spLocks noGrp="1" noChangeArrowheads="1"/>
          </p:cNvSpPr>
          <p:nvPr>
            <p:ph idx="1"/>
          </p:nvPr>
        </p:nvSpPr>
        <p:spPr>
          <a:xfrm>
            <a:off x="628650" y="1690689"/>
            <a:ext cx="7886700" cy="4486274"/>
          </a:xfrm>
        </p:spPr>
        <p:txBody>
          <a:bodyPr>
            <a:normAutofit/>
          </a:bodyPr>
          <a:lstStyle/>
          <a:p>
            <a:pPr marL="0" indent="0" eaLnBrk="1" hangingPunct="1">
              <a:lnSpc>
                <a:spcPct val="90000"/>
              </a:lnSpc>
              <a:buNone/>
            </a:pPr>
            <a:r>
              <a:rPr lang="en-US" altLang="cs-CZ" sz="2200" b="1" dirty="0">
                <a:solidFill>
                  <a:srgbClr val="C00000"/>
                </a:solidFill>
              </a:rPr>
              <a:t>Specific (nonjudicial) procedure under Art. 7 TEU</a:t>
            </a:r>
          </a:p>
          <a:p>
            <a:pPr lvl="1">
              <a:buFont typeface="Wingdings" pitchFamily="2" charset="2"/>
              <a:buChar char="Ø"/>
            </a:pPr>
            <a:endParaRPr lang="en-US" altLang="cs-CZ" sz="1900" dirty="0"/>
          </a:p>
          <a:p>
            <a:pPr lvl="1">
              <a:buFont typeface="Wingdings" pitchFamily="2" charset="2"/>
              <a:buChar char="Ø"/>
            </a:pPr>
            <a:r>
              <a:rPr lang="en-US" altLang="cs-CZ" sz="1900" dirty="0"/>
              <a:t> in case of a </a:t>
            </a:r>
            <a:r>
              <a:rPr lang="en-US" altLang="cs-CZ" sz="1900" u="sng" dirty="0">
                <a:solidFill>
                  <a:srgbClr val="FF0000"/>
                </a:solidFill>
              </a:rPr>
              <a:t>serious breach of fundamental values </a:t>
            </a:r>
            <a:r>
              <a:rPr lang="en-US" altLang="cs-CZ" sz="1900" dirty="0"/>
              <a:t>upon which the EU is founded, as referred to under Art. 2 TEU</a:t>
            </a:r>
          </a:p>
          <a:p>
            <a:pPr lvl="1">
              <a:buFont typeface="Wingdings" pitchFamily="2" charset="2"/>
              <a:buChar char="Ø"/>
            </a:pPr>
            <a:endParaRPr lang="en-US" altLang="cs-CZ" sz="1900" dirty="0"/>
          </a:p>
          <a:p>
            <a:pPr marL="342900" lvl="1" indent="0">
              <a:buNone/>
            </a:pPr>
            <a:r>
              <a:rPr lang="en-GB" i="1" dirty="0"/>
              <a:t>„The Union is founded on the values of respect for human dignity, freedom, democracy, equality, the rule of law and respect for human rights, including the rights of persons belonging to minorities. These values are common to the Member States in a society in which pluralism, non-discrimination, tolerance, justice, solidarity and equality between women and men prevail. „</a:t>
            </a:r>
            <a:endParaRPr lang="en-GB" sz="2000" i="1" dirty="0"/>
          </a:p>
          <a:p>
            <a:pPr marL="342900" lvl="1" indent="0">
              <a:buNone/>
            </a:pPr>
            <a:endParaRPr lang="en-US" altLang="cs-CZ" sz="1900" dirty="0"/>
          </a:p>
        </p:txBody>
      </p:sp>
    </p:spTree>
    <p:extLst>
      <p:ext uri="{BB962C8B-B14F-4D97-AF65-F5344CB8AC3E}">
        <p14:creationId xmlns:p14="http://schemas.microsoft.com/office/powerpoint/2010/main" val="296649225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9933B550F8F34241A1C7C64536AF6931" ma:contentTypeVersion="11" ma:contentTypeDescription="Vytvoří nový dokument" ma:contentTypeScope="" ma:versionID="4d7e1f6c27076e399ae69a9fd8fcc530">
  <xsd:schema xmlns:xsd="http://www.w3.org/2001/XMLSchema" xmlns:xs="http://www.w3.org/2001/XMLSchema" xmlns:p="http://schemas.microsoft.com/office/2006/metadata/properties" xmlns:ns3="cf78f84f-7818-4b4d-b6ac-ba0cd8f40d53" xmlns:ns4="857e518f-e2fd-4de5-9649-7bf22525e9a0" targetNamespace="http://schemas.microsoft.com/office/2006/metadata/properties" ma:root="true" ma:fieldsID="3e905bcb7761270449ea512fa524cdcf" ns3:_="" ns4:_="">
    <xsd:import namespace="cf78f84f-7818-4b4d-b6ac-ba0cd8f40d53"/>
    <xsd:import namespace="857e518f-e2fd-4de5-9649-7bf22525e9a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78f84f-7818-4b4d-b6ac-ba0cd8f40d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7e518f-e2fd-4de5-9649-7bf22525e9a0" elementFormDefault="qualified">
    <xsd:import namespace="http://schemas.microsoft.com/office/2006/documentManagement/types"/>
    <xsd:import namespace="http://schemas.microsoft.com/office/infopath/2007/PartnerControls"/>
    <xsd:element name="SharedWithUsers" ma:index="13"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dílené s podrobnostmi" ma:internalName="SharedWithDetails" ma:readOnly="true">
      <xsd:simpleType>
        <xsd:restriction base="dms:Note">
          <xsd:maxLength value="255"/>
        </xsd:restriction>
      </xsd:simpleType>
    </xsd:element>
    <xsd:element name="SharingHintHash" ma:index="15"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E3A7BF-A708-4A30-A498-327D551723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f78f84f-7818-4b4d-b6ac-ba0cd8f40d53"/>
    <ds:schemaRef ds:uri="857e518f-e2fd-4de5-9649-7bf22525e9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F32B96-EB64-472F-BA3C-477754AA2FD9}">
  <ds:schemaRefs>
    <ds:schemaRef ds:uri="cf78f84f-7818-4b4d-b6ac-ba0cd8f40d53"/>
    <ds:schemaRef ds:uri="http://schemas.openxmlformats.org/package/2006/metadata/core-properties"/>
    <ds:schemaRef ds:uri="http://schemas.microsoft.com/office/2006/documentManagement/types"/>
    <ds:schemaRef ds:uri="http://purl.org/dc/terms/"/>
    <ds:schemaRef ds:uri="http://schemas.microsoft.com/office/2006/metadata/properties"/>
    <ds:schemaRef ds:uri="http://schemas.microsoft.com/office/infopath/2007/PartnerControls"/>
    <ds:schemaRef ds:uri="http://www.w3.org/XML/1998/namespace"/>
    <ds:schemaRef ds:uri="http://purl.org/dc/elements/1.1/"/>
    <ds:schemaRef ds:uri="857e518f-e2fd-4de5-9649-7bf22525e9a0"/>
    <ds:schemaRef ds:uri="http://purl.org/dc/dcmitype/"/>
  </ds:schemaRefs>
</ds:datastoreItem>
</file>

<file path=customXml/itemProps3.xml><?xml version="1.0" encoding="utf-8"?>
<ds:datastoreItem xmlns:ds="http://schemas.openxmlformats.org/officeDocument/2006/customXml" ds:itemID="{C29CB8BD-6996-4A30-B3B4-05072D024B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4325</TotalTime>
  <Words>1484</Words>
  <Application>Microsoft Macintosh PowerPoint</Application>
  <PresentationFormat>Předvádění na obrazovce (4:3)</PresentationFormat>
  <Paragraphs>162</Paragraphs>
  <Slides>16</Slides>
  <Notes>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Wingdings</vt:lpstr>
      <vt:lpstr>Motiv Office</vt:lpstr>
      <vt:lpstr> Enforcement  of EU Law</vt:lpstr>
      <vt:lpstr>Sources of EU Law &amp; addressees </vt:lpstr>
      <vt:lpstr>Prezentace aplikace PowerPoint</vt:lpstr>
      <vt:lpstr>Enforcement of EU Law against a MS</vt:lpstr>
      <vt:lpstr>Art. 258 TFEU (the Commission)</vt:lpstr>
      <vt:lpstr>Art. 259 TFEU (MS x MS)</vt:lpstr>
      <vt:lpstr>Art. 260 TFEU (the Court of Justice)</vt:lpstr>
      <vt:lpstr>Sanction imposed by the Court of Justice </vt:lpstr>
      <vt:lpstr>Enforcement of EU Law against a MS II</vt:lpstr>
      <vt:lpstr>Prezentace aplikace PowerPoint</vt:lpstr>
      <vt:lpstr>Enforcement of EU Law against a MS III    - by an individual </vt:lpstr>
      <vt:lpstr>State Liability :    Francovich et al v. Italy (C-6/90+C-9/90)</vt:lpstr>
      <vt:lpstr>Liability of a State – conditions: </vt:lpstr>
      <vt:lpstr>State Liability II:   Brasserie du pêcheur v. Germany [1996]</vt:lpstr>
      <vt:lpstr>State liability III:  For what acts is a State liable?</vt:lpstr>
      <vt:lpstr>Enforcement of EU law against an individual</vt:lpstr>
    </vt:vector>
  </TitlesOfParts>
  <Company>Právnická fakulta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Law of the European Court of Justice</dc:title>
  <dc:creator>David Sehnálek</dc:creator>
  <cp:lastModifiedBy>Iveta Rohová</cp:lastModifiedBy>
  <cp:revision>70</cp:revision>
  <cp:lastPrinted>2020-11-19T07:05:32Z</cp:lastPrinted>
  <dcterms:created xsi:type="dcterms:W3CDTF">2008-02-26T12:44:05Z</dcterms:created>
  <dcterms:modified xsi:type="dcterms:W3CDTF">2020-12-02T21:58:50Z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0x0101009933B550F8F34241A1C7C64536AF6931</vt:lpwstr>
  </property>
</Properties>
</file>