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25"/>
  </p:notesMasterIdLst>
  <p:handoutMasterIdLst>
    <p:handoutMasterId r:id="rId26"/>
  </p:handoutMasterIdLst>
  <p:sldIdLst>
    <p:sldId id="256" r:id="rId5"/>
    <p:sldId id="278" r:id="rId6"/>
    <p:sldId id="257" r:id="rId7"/>
    <p:sldId id="280" r:id="rId8"/>
    <p:sldId id="279" r:id="rId9"/>
    <p:sldId id="258" r:id="rId10"/>
    <p:sldId id="282" r:id="rId11"/>
    <p:sldId id="259" r:id="rId12"/>
    <p:sldId id="260" r:id="rId13"/>
    <p:sldId id="261" r:id="rId14"/>
    <p:sldId id="262" r:id="rId15"/>
    <p:sldId id="264" r:id="rId16"/>
    <p:sldId id="265" r:id="rId17"/>
    <p:sldId id="266" r:id="rId18"/>
    <p:sldId id="267" r:id="rId19"/>
    <p:sldId id="268" r:id="rId20"/>
    <p:sldId id="269" r:id="rId21"/>
    <p:sldId id="283" r:id="rId22"/>
    <p:sldId id="274" r:id="rId23"/>
    <p:sldId id="281" r:id="rId2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754" autoAdjust="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here to insert subtitle.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B229B6B9-1460-4014-8B8A-5645913D2C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, text –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1EDD87E7-64E6-409D-AAA9-0E1E8D196C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F87016A-F642-47AA-AF46-3487FC4250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to insert image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C251B53-6C8B-4F0B-8824-504A47FFDC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LAW slide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F8393F8C-A31C-4CAB-9887-50F0DCCDFB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0" y="2019299"/>
            <a:ext cx="4106255" cy="2833317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028" y="2285079"/>
            <a:ext cx="8890088" cy="2304838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BE125B44-EA9F-40DC-9421-87D42174D6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0835EBE0-0CC4-4619-A835-594CA361B9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 inverse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here to insert subtitle.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0048F454-420A-4E72-98B5-76C7E9DB3E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5992" cy="105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293BF41-B706-49E8-B7FA-8060D47E6D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E11F5410-42DE-48DA-B323-AA83D38313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1695074"/>
            <a:ext cx="5218413" cy="3896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 baseline="0"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948A4555-0F9C-4A22-8625-3652A80B55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000DC3A2-14E1-473A-B25E-6F39484517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2"/>
            <a:r>
              <a:rPr lang="en-GB" dirty="0"/>
              <a:t>Third level</a:t>
            </a:r>
            <a:endParaRPr lang="cs-CZ" dirty="0"/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C4B6ECE6-3CAB-406D-8792-674A6CA543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CC37AB8-74B6-442A-8014-2FF0C0F3FF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here insert text.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4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regiojet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xtaMdu55U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avovrousce.cz/law_in_drape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rtindale-avvo.com/blog/what-is-customer-service/" TargetMode="External"/><Relationship Id="rId2" Type="http://schemas.openxmlformats.org/officeDocument/2006/relationships/hyperlink" Target="https://marketbusinessnews.com/financial-glossary/services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terbrand.com/best-global-brands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925B775-5E83-48FE-9E8D-96A5A051E3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 dirty="0"/>
              <a:t>Marketing for Lawyers – 15 </a:t>
            </a:r>
            <a:r>
              <a:rPr lang="cs-CZ" dirty="0" err="1"/>
              <a:t>November</a:t>
            </a:r>
            <a:r>
              <a:rPr lang="cs-CZ" dirty="0"/>
              <a:t> 2021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A733F5E-47F9-40C2-834F-A8C3D3E709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smtClean="0"/>
              <a:pPr/>
              <a:t>1</a:t>
            </a:fld>
            <a:endParaRPr lang="en-GB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5F4887A-20D3-46F1-9BA2-8D969148F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Marketing for Lawyers</a:t>
            </a:r>
            <a:r>
              <a:rPr lang="cs-CZ" dirty="0"/>
              <a:t> </a:t>
            </a:r>
            <a:br>
              <a:rPr lang="en-GB" dirty="0"/>
            </a:br>
            <a:r>
              <a:rPr lang="en-GB" dirty="0"/>
              <a:t>Customer services offered by lawyers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C1558CAE-6F50-4BBB-9E49-2A7A531D72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071945"/>
            <a:ext cx="11361600" cy="698497"/>
          </a:xfrm>
        </p:spPr>
        <p:txBody>
          <a:bodyPr/>
          <a:lstStyle/>
          <a:p>
            <a:r>
              <a:rPr lang="en-GB" dirty="0"/>
              <a:t>Romana Buzková</a:t>
            </a:r>
          </a:p>
          <a:p>
            <a:pPr algn="r"/>
            <a:r>
              <a:rPr lang="cs-CZ" i="1" dirty="0" err="1"/>
              <a:t>buzkova.romana</a:t>
            </a:r>
            <a:r>
              <a:rPr lang="en-GB" i="1" dirty="0"/>
              <a:t>@</a:t>
            </a:r>
            <a:r>
              <a:rPr lang="cs-CZ" i="1" dirty="0" err="1"/>
              <a:t>gmail</a:t>
            </a:r>
            <a:r>
              <a:rPr lang="cs-CZ" i="1" dirty="0"/>
              <a:t>.</a:t>
            </a:r>
            <a:r>
              <a:rPr lang="en-GB" i="1" dirty="0"/>
              <a:t>c</a:t>
            </a:r>
            <a:r>
              <a:rPr lang="cs-CZ" i="1" dirty="0" err="1"/>
              <a:t>om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138210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Obrázek 34">
            <a:extLst>
              <a:ext uri="{FF2B5EF4-FFF2-40B4-BE49-F238E27FC236}">
                <a16:creationId xmlns:a16="http://schemas.microsoft.com/office/drawing/2014/main" id="{EE0B629B-79DA-48D7-94E3-46DD045ACD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000" y="1171576"/>
            <a:ext cx="2861399" cy="2861399"/>
          </a:xfrm>
          <a:prstGeom prst="rect">
            <a:avLst/>
          </a:prstGeom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055FACE-CE55-48BC-9AE1-6139F068F8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Marketing for Lawyers 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6D493BB-F755-4E0A-87F3-F9D8D7D18D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BCCF0C3-8F38-4B1A-9EC5-37C40842F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 you know any Czech companies/brands?</a:t>
            </a:r>
          </a:p>
        </p:txBody>
      </p:sp>
      <p:pic>
        <p:nvPicPr>
          <p:cNvPr id="29" name="Zástupný obsah 28">
            <a:extLst>
              <a:ext uri="{FF2B5EF4-FFF2-40B4-BE49-F238E27FC236}">
                <a16:creationId xmlns:a16="http://schemas.microsoft.com/office/drawing/2014/main" id="{9253D1CC-DD6F-44A5-9010-58BF870C58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68"/>
          <a:stretch/>
        </p:blipFill>
        <p:spPr>
          <a:xfrm>
            <a:off x="4455525" y="3834644"/>
            <a:ext cx="3341108" cy="2303356"/>
          </a:xfrm>
        </p:spPr>
      </p:pic>
      <p:pic>
        <p:nvPicPr>
          <p:cNvPr id="31" name="Obrázek 30">
            <a:extLst>
              <a:ext uri="{FF2B5EF4-FFF2-40B4-BE49-F238E27FC236}">
                <a16:creationId xmlns:a16="http://schemas.microsoft.com/office/drawing/2014/main" id="{42832DB3-28CC-41CC-83BD-E2D4D8EF52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50" y="2267679"/>
            <a:ext cx="4041525" cy="1272449"/>
          </a:xfrm>
          <a:prstGeom prst="rect">
            <a:avLst/>
          </a:prstGeom>
        </p:spPr>
      </p:pic>
      <p:pic>
        <p:nvPicPr>
          <p:cNvPr id="37" name="Obrázek 36">
            <a:extLst>
              <a:ext uri="{FF2B5EF4-FFF2-40B4-BE49-F238E27FC236}">
                <a16:creationId xmlns:a16="http://schemas.microsoft.com/office/drawing/2014/main" id="{ADF529C4-9F81-4A5F-978C-307AE6FA16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133" y="3957163"/>
            <a:ext cx="3662867" cy="2062994"/>
          </a:xfrm>
          <a:prstGeom prst="rect">
            <a:avLst/>
          </a:prstGeom>
        </p:spPr>
      </p:pic>
      <p:pic>
        <p:nvPicPr>
          <p:cNvPr id="33" name="Obrázek 32">
            <a:extLst>
              <a:ext uri="{FF2B5EF4-FFF2-40B4-BE49-F238E27FC236}">
                <a16:creationId xmlns:a16="http://schemas.microsoft.com/office/drawing/2014/main" id="{83CF9503-D1FC-4145-92C3-391DE24810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525" y="1489699"/>
            <a:ext cx="4259712" cy="263327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8517383-C058-422C-BF30-DE517B39149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54" y="4302862"/>
            <a:ext cx="4700955" cy="136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377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1687BCC-30B4-420B-97D0-638C691A0D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Marketing for Lawyers 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5262606-FB9A-4F11-9138-3008259BD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2EE2C2F-F07F-4E01-9C2F-23523ED2C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RegioJet (</a:t>
            </a:r>
            <a:r>
              <a:rPr lang="en-GB" dirty="0"/>
              <a:t>successful example from Brno</a:t>
            </a:r>
            <a:r>
              <a:rPr lang="cs-CZ" dirty="0"/>
              <a:t>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r>
              <a:rPr lang="en-GB" dirty="0"/>
              <a:t>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3B5F171-9210-4280-BB3D-BBC5BE84C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https://www.regiojet.com/</a:t>
            </a:r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9AEA7BC-8E3A-4C39-8632-02587506D7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95" y="3533775"/>
            <a:ext cx="4758661" cy="122492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86CB510-266A-49BD-8EF0-1F654E10D9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38955"/>
            <a:ext cx="5760031" cy="323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38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06C544B-8C8B-484C-BE2B-C5CBBFB8A9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Marketing for Lawyers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BDEC656-8E65-4FE5-B919-E530DCBB58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31B716E-93C3-4D0A-B8BC-341F32F4F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Task</a:t>
            </a:r>
            <a:r>
              <a:rPr lang="cs-CZ" dirty="0"/>
              <a:t> 1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2658A96-E296-4109-9419-84E7AB5E4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29789"/>
            <a:ext cx="10753200" cy="4139998"/>
          </a:xfrm>
        </p:spPr>
        <p:txBody>
          <a:bodyPr/>
          <a:lstStyle/>
          <a:p>
            <a:r>
              <a:rPr lang="en-GB" dirty="0"/>
              <a:t>Find a (successful) example from your country.</a:t>
            </a:r>
          </a:p>
          <a:p>
            <a:r>
              <a:rPr lang="en-GB" dirty="0"/>
              <a:t>Prepare a short description of the company and its services.</a:t>
            </a:r>
          </a:p>
          <a:p>
            <a:r>
              <a:rPr lang="en-GB" dirty="0"/>
              <a:t>What makes it special? Why do you like it? </a:t>
            </a:r>
          </a:p>
          <a:p>
            <a:r>
              <a:rPr lang="en-GB" dirty="0"/>
              <a:t>Is there anything you do not like?</a:t>
            </a:r>
          </a:p>
          <a:p>
            <a:r>
              <a:rPr lang="en-GB" dirty="0"/>
              <a:t>Do you have any recommendations for improvement?</a:t>
            </a:r>
            <a:endParaRPr lang="cs-CZ" dirty="0"/>
          </a:p>
          <a:p>
            <a:r>
              <a:rPr lang="en-GB" dirty="0"/>
              <a:t>How would you describe the marketing strategy of this company?</a:t>
            </a:r>
          </a:p>
          <a:p>
            <a:endParaRPr lang="en-GB" dirty="0"/>
          </a:p>
          <a:p>
            <a:endParaRPr lang="cs-CZ" dirty="0"/>
          </a:p>
        </p:txBody>
      </p:sp>
      <p:sp>
        <p:nvSpPr>
          <p:cNvPr id="6" name="Zástupný symbol pro zápatí 1">
            <a:extLst>
              <a:ext uri="{FF2B5EF4-FFF2-40B4-BE49-F238E27FC236}">
                <a16:creationId xmlns:a16="http://schemas.microsoft.com/office/drawing/2014/main" id="{551934D0-5387-433A-981E-59E8E66EC3A9}"/>
              </a:ext>
            </a:extLst>
          </p:cNvPr>
          <p:cNvSpPr txBox="1">
            <a:spLocks/>
          </p:cNvSpPr>
          <p:nvPr/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cs-CZ" altLang="cs-CZ" sz="12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dirty="0"/>
              <a:t>Marketing for Lawyers</a:t>
            </a:r>
          </a:p>
        </p:txBody>
      </p:sp>
    </p:spTree>
    <p:extLst>
      <p:ext uri="{BB962C8B-B14F-4D97-AF65-F5344CB8AC3E}">
        <p14:creationId xmlns:p14="http://schemas.microsoft.com/office/powerpoint/2010/main" val="2963497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51C6F1F-1EE9-42F6-A229-CBFEDEAF3D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Marketing for Lawyers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50F8212-201C-4DD6-88ED-42C44D919D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13F31D5-0FD3-4FAA-96C1-733C7DF58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Service</a:t>
            </a:r>
            <a:r>
              <a:rPr lang="cs-CZ" dirty="0"/>
              <a:t>s</a:t>
            </a:r>
            <a:r>
              <a:rPr lang="en-GB" dirty="0"/>
              <a:t> marketing</a:t>
            </a:r>
          </a:p>
        </p:txBody>
      </p:sp>
      <p:pic>
        <p:nvPicPr>
          <p:cNvPr id="7" name="Zástupný obsah 6" descr="Obsah obrázku text, mapa&#10;&#10;Popis byl vytvořen automaticky">
            <a:extLst>
              <a:ext uri="{FF2B5EF4-FFF2-40B4-BE49-F238E27FC236}">
                <a16:creationId xmlns:a16="http://schemas.microsoft.com/office/drawing/2014/main" id="{F0DADCA8-FA4F-43B6-92F6-C5455E6AAA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843" y="1584530"/>
            <a:ext cx="5800182" cy="4230515"/>
          </a:xfrm>
        </p:spPr>
      </p:pic>
      <p:sp>
        <p:nvSpPr>
          <p:cNvPr id="8" name="Zástupný obsah 4">
            <a:extLst>
              <a:ext uri="{FF2B5EF4-FFF2-40B4-BE49-F238E27FC236}">
                <a16:creationId xmlns:a16="http://schemas.microsoft.com/office/drawing/2014/main" id="{68BD6513-8CCA-4D97-BE84-13F42F0BF312}"/>
              </a:ext>
            </a:extLst>
          </p:cNvPr>
          <p:cNvSpPr txBox="1">
            <a:spLocks/>
          </p:cNvSpPr>
          <p:nvPr/>
        </p:nvSpPr>
        <p:spPr>
          <a:xfrm>
            <a:off x="720000" y="1584530"/>
            <a:ext cx="10753200" cy="41399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kern="0" dirty="0" err="1"/>
              <a:t>Internal</a:t>
            </a:r>
            <a:r>
              <a:rPr lang="cs-CZ" kern="0" dirty="0"/>
              <a:t> marketing </a:t>
            </a:r>
          </a:p>
          <a:p>
            <a:pPr lvl="1"/>
            <a:r>
              <a:rPr lang="en-GB" i="1" kern="0" dirty="0"/>
              <a:t>E</a:t>
            </a:r>
            <a:r>
              <a:rPr lang="cs-CZ" i="1" kern="0" dirty="0" err="1"/>
              <a:t>nabling</a:t>
            </a:r>
            <a:r>
              <a:rPr lang="cs-CZ" i="1" kern="0" dirty="0"/>
              <a:t> the </a:t>
            </a:r>
            <a:r>
              <a:rPr lang="cs-CZ" i="1" kern="0" dirty="0" err="1"/>
              <a:t>promise</a:t>
            </a:r>
            <a:endParaRPr lang="en-GB" i="1" kern="0" dirty="0"/>
          </a:p>
          <a:p>
            <a:pPr lvl="1"/>
            <a:r>
              <a:rPr lang="en-GB" kern="0" dirty="0"/>
              <a:t>Vertical &amp; horizontal communications</a:t>
            </a:r>
            <a:endParaRPr lang="cs-CZ" kern="0" dirty="0"/>
          </a:p>
          <a:p>
            <a:r>
              <a:rPr lang="cs-CZ" kern="0" dirty="0"/>
              <a:t> </a:t>
            </a:r>
            <a:r>
              <a:rPr lang="cs-CZ" kern="0" dirty="0" err="1"/>
              <a:t>External</a:t>
            </a:r>
            <a:r>
              <a:rPr lang="cs-CZ" kern="0" dirty="0"/>
              <a:t> marketing</a:t>
            </a:r>
          </a:p>
          <a:p>
            <a:pPr lvl="1"/>
            <a:r>
              <a:rPr lang="cs-CZ" i="1" kern="0" dirty="0" err="1"/>
              <a:t>Setting</a:t>
            </a:r>
            <a:r>
              <a:rPr lang="cs-CZ" i="1" kern="0" dirty="0"/>
              <a:t> the </a:t>
            </a:r>
            <a:r>
              <a:rPr lang="cs-CZ" i="1" kern="0" dirty="0" err="1"/>
              <a:t>promise</a:t>
            </a:r>
            <a:endParaRPr lang="en-GB" i="1" kern="0" dirty="0"/>
          </a:p>
          <a:p>
            <a:pPr lvl="1"/>
            <a:r>
              <a:rPr lang="en-GB" kern="0" dirty="0"/>
              <a:t>Advertising, sales promotion, direct marketing, </a:t>
            </a:r>
          </a:p>
          <a:p>
            <a:pPr marL="324000" lvl="1" indent="0">
              <a:buNone/>
            </a:pPr>
            <a:r>
              <a:rPr lang="en-GB" kern="0" dirty="0"/>
              <a:t>public relations</a:t>
            </a:r>
          </a:p>
          <a:p>
            <a:r>
              <a:rPr lang="en-GB" kern="0" dirty="0"/>
              <a:t>Interactive marketing</a:t>
            </a:r>
          </a:p>
          <a:p>
            <a:pPr lvl="1"/>
            <a:r>
              <a:rPr lang="en-GB" i="1" kern="0" dirty="0"/>
              <a:t>Delivering the promise</a:t>
            </a:r>
          </a:p>
          <a:p>
            <a:pPr lvl="1"/>
            <a:r>
              <a:rPr lang="en-GB" kern="0" dirty="0"/>
              <a:t>Personal selling, customer service </a:t>
            </a:r>
            <a:r>
              <a:rPr lang="en-GB" kern="0" dirty="0" err="1"/>
              <a:t>center</a:t>
            </a:r>
            <a:r>
              <a:rPr lang="en-GB" kern="0" dirty="0"/>
              <a:t>, </a:t>
            </a:r>
          </a:p>
          <a:p>
            <a:pPr marL="324000" lvl="1" indent="0">
              <a:buNone/>
            </a:pPr>
            <a:r>
              <a:rPr lang="en-GB" kern="0" dirty="0"/>
              <a:t>service encounters, </a:t>
            </a:r>
            <a:r>
              <a:rPr lang="en-GB" kern="0" dirty="0" err="1"/>
              <a:t>servicescapes</a:t>
            </a:r>
            <a:endParaRPr lang="en-GB" kern="0" dirty="0"/>
          </a:p>
          <a:p>
            <a:pPr lvl="1"/>
            <a:endParaRPr lang="en-GB" kern="0" dirty="0"/>
          </a:p>
          <a:p>
            <a:endParaRPr lang="en-GB" kern="0" dirty="0"/>
          </a:p>
          <a:p>
            <a:endParaRPr lang="cs-CZ" kern="0" dirty="0"/>
          </a:p>
        </p:txBody>
      </p:sp>
      <p:sp>
        <p:nvSpPr>
          <p:cNvPr id="9" name="Zástupný symbol pro zápatí 1">
            <a:extLst>
              <a:ext uri="{FF2B5EF4-FFF2-40B4-BE49-F238E27FC236}">
                <a16:creationId xmlns:a16="http://schemas.microsoft.com/office/drawing/2014/main" id="{25D2CF0D-F592-4CB5-9789-E1E9CD5CA763}"/>
              </a:ext>
            </a:extLst>
          </p:cNvPr>
          <p:cNvSpPr txBox="1">
            <a:spLocks/>
          </p:cNvSpPr>
          <p:nvPr/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cs-CZ" altLang="cs-CZ" sz="12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dirty="0"/>
              <a:t>Marketing for Lawyers </a:t>
            </a:r>
          </a:p>
        </p:txBody>
      </p:sp>
    </p:spTree>
    <p:extLst>
      <p:ext uri="{BB962C8B-B14F-4D97-AF65-F5344CB8AC3E}">
        <p14:creationId xmlns:p14="http://schemas.microsoft.com/office/powerpoint/2010/main" val="222977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E71FCE4-2CB6-4992-AD66-F6F0329B5B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Marketing for Lawyers 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08D75E0-A284-448F-828A-8BC35BAE99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1CEFF7A-D457-4A3A-B32C-B8B5FACB8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49225"/>
            <a:ext cx="10753200" cy="451576"/>
          </a:xfrm>
        </p:spPr>
        <p:txBody>
          <a:bodyPr/>
          <a:lstStyle/>
          <a:p>
            <a:r>
              <a:rPr lang="en-GB" dirty="0"/>
              <a:t>Customer service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37853CC-F71C-4CAC-8837-F141940BEA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</a:t>
            </a:r>
            <a:r>
              <a:rPr lang="en-GB" dirty="0"/>
              <a:t>verything</a:t>
            </a:r>
            <a:r>
              <a:rPr lang="en-US" dirty="0"/>
              <a:t> what </a:t>
            </a:r>
            <a:r>
              <a:rPr lang="cs-CZ" dirty="0"/>
              <a:t>a </a:t>
            </a:r>
            <a:r>
              <a:rPr lang="en-US" dirty="0"/>
              <a:t>company does for </a:t>
            </a:r>
            <a:r>
              <a:rPr lang="en-US" dirty="0">
                <a:solidFill>
                  <a:schemeClr val="accent2"/>
                </a:solidFill>
              </a:rPr>
              <a:t>satisfaction</a:t>
            </a:r>
            <a:r>
              <a:rPr lang="en-US" dirty="0"/>
              <a:t> of its customers</a:t>
            </a:r>
            <a:r>
              <a:rPr lang="cs-CZ" dirty="0"/>
              <a:t>.</a:t>
            </a:r>
          </a:p>
          <a:p>
            <a:r>
              <a:rPr lang="cs-CZ" dirty="0"/>
              <a:t>H</a:t>
            </a:r>
            <a:r>
              <a:rPr lang="en-GB" dirty="0"/>
              <a:t>elp</a:t>
            </a:r>
            <a:r>
              <a:rPr lang="cs-CZ" dirty="0"/>
              <a:t>s</a:t>
            </a:r>
            <a:r>
              <a:rPr lang="en-US" dirty="0"/>
              <a:t> to gain </a:t>
            </a:r>
            <a:r>
              <a:rPr lang="en-US" dirty="0">
                <a:solidFill>
                  <a:schemeClr val="accent2"/>
                </a:solidFill>
              </a:rPr>
              <a:t>higher profit </a:t>
            </a:r>
            <a:r>
              <a:rPr lang="en-US" dirty="0"/>
              <a:t>from sold products</a:t>
            </a:r>
            <a:r>
              <a:rPr lang="cs-CZ" dirty="0"/>
              <a:t>.</a:t>
            </a:r>
          </a:p>
          <a:p>
            <a:r>
              <a:rPr lang="en-US" dirty="0"/>
              <a:t>Customer services can be also an important </a:t>
            </a:r>
            <a:r>
              <a:rPr lang="en-US" dirty="0">
                <a:solidFill>
                  <a:schemeClr val="accent2"/>
                </a:solidFill>
              </a:rPr>
              <a:t>competitive advantage</a:t>
            </a:r>
            <a:r>
              <a:rPr lang="en-US" dirty="0"/>
              <a:t>.</a:t>
            </a:r>
            <a:endParaRPr lang="cs-CZ" dirty="0"/>
          </a:p>
          <a:p>
            <a:r>
              <a:rPr lang="en-GB" dirty="0"/>
              <a:t>Why customer service matters: </a:t>
            </a:r>
            <a:r>
              <a:rPr lang="cs-CZ" dirty="0">
                <a:hlinkClick r:id="rId2"/>
              </a:rPr>
              <a:t>https://www.youtube.com/watch?v=nxtaMdu55Ug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9891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403717D-F002-4F20-A213-90773818EF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Marketing for Lawyers  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72ED8D9-10BB-4E91-B1FB-5618C388C2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1B04140-F654-4892-BD00-4D6EDC2A2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Customer service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C24DFDA-6870-4ED2-B6B1-0511ED9ED4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May be provided by a person or by automated means.</a:t>
            </a:r>
          </a:p>
          <a:p>
            <a:r>
              <a:rPr lang="cs-CZ" dirty="0"/>
              <a:t>Understanding of customers</a:t>
            </a:r>
            <a:r>
              <a:rPr lang="en-GB" dirty="0"/>
              <a:t>’</a:t>
            </a:r>
            <a:r>
              <a:rPr lang="cs-CZ" dirty="0"/>
              <a:t> needs and wishes.</a:t>
            </a:r>
          </a:p>
          <a:p>
            <a:r>
              <a:rPr lang="cs-CZ" dirty="0"/>
              <a:t>I</a:t>
            </a:r>
            <a:r>
              <a:rPr lang="en-US" dirty="0"/>
              <a:t>nfluence</a:t>
            </a:r>
            <a:r>
              <a:rPr lang="cs-CZ" dirty="0"/>
              <a:t>s</a:t>
            </a:r>
            <a:r>
              <a:rPr lang="en-US" dirty="0"/>
              <a:t> emotional experiences from purchase and help</a:t>
            </a:r>
            <a:r>
              <a:rPr lang="cs-CZ" dirty="0"/>
              <a:t>s</a:t>
            </a:r>
            <a:r>
              <a:rPr lang="en-US" dirty="0"/>
              <a:t> to increase </a:t>
            </a:r>
            <a:r>
              <a:rPr lang="cs-CZ" dirty="0"/>
              <a:t>the </a:t>
            </a:r>
            <a:r>
              <a:rPr lang="en-GB" dirty="0"/>
              <a:t>satisfaction</a:t>
            </a:r>
            <a:r>
              <a:rPr lang="cs-CZ" dirty="0"/>
              <a:t> of customers.</a:t>
            </a:r>
            <a:endParaRPr lang="en-US" dirty="0"/>
          </a:p>
          <a:p>
            <a:r>
              <a:rPr lang="en-GB" dirty="0"/>
              <a:t>Generates income and revenue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9464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0BCDB27-247E-47F9-9D24-302B3D30C3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Marketing for Lawyers 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2898A35-B9E2-4FB5-AA0B-1EE3CBE31D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1D562E1-695D-4B74-A1E4-7FC84751B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Customer service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DEB20E1-483C-40D1-9566-00680A818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Takes place before, during and after the purchase.</a:t>
            </a:r>
          </a:p>
          <a:p>
            <a:r>
              <a:rPr lang="cs-CZ" dirty="0"/>
              <a:t>Examples of </a:t>
            </a:r>
            <a:r>
              <a:rPr lang="en-GB" dirty="0"/>
              <a:t>customer services:</a:t>
            </a:r>
          </a:p>
          <a:p>
            <a:pPr lvl="1"/>
            <a:r>
              <a:rPr lang="cs-CZ" dirty="0"/>
              <a:t>Providing s</a:t>
            </a:r>
            <a:r>
              <a:rPr lang="en-GB" dirty="0"/>
              <a:t>ufficient</a:t>
            </a:r>
            <a:r>
              <a:rPr lang="en-US" dirty="0"/>
              <a:t> information about the company and its products</a:t>
            </a:r>
            <a:endParaRPr lang="cs-CZ" dirty="0"/>
          </a:p>
          <a:p>
            <a:pPr lvl="1"/>
            <a:r>
              <a:rPr lang="en-GB" dirty="0"/>
              <a:t>Payment options</a:t>
            </a:r>
          </a:p>
          <a:p>
            <a:pPr lvl="1"/>
            <a:r>
              <a:rPr lang="en-US" dirty="0"/>
              <a:t>Transport and packaging of products </a:t>
            </a:r>
            <a:r>
              <a:rPr lang="en-GB" dirty="0"/>
              <a:t>according</a:t>
            </a:r>
            <a:r>
              <a:rPr lang="cs-CZ" dirty="0"/>
              <a:t> to customers' </a:t>
            </a:r>
            <a:r>
              <a:rPr lang="en-GB" dirty="0"/>
              <a:t>preferences</a:t>
            </a:r>
          </a:p>
          <a:p>
            <a:pPr lvl="1"/>
            <a:r>
              <a:rPr lang="en-GB" dirty="0"/>
              <a:t>Maintenance services</a:t>
            </a:r>
          </a:p>
          <a:p>
            <a:pPr lvl="1"/>
            <a:r>
              <a:rPr lang="cs-CZ" dirty="0"/>
              <a:t>Free </a:t>
            </a:r>
            <a:r>
              <a:rPr lang="en-GB" dirty="0"/>
              <a:t>phone connection</a:t>
            </a:r>
          </a:p>
          <a:p>
            <a:pPr lvl="1"/>
            <a:r>
              <a:rPr lang="cs-CZ" dirty="0"/>
              <a:t>Online helpdesk</a:t>
            </a:r>
          </a:p>
          <a:p>
            <a:pPr lvl="1"/>
            <a:r>
              <a:rPr lang="en-GB" dirty="0"/>
              <a:t>Others</a:t>
            </a:r>
          </a:p>
          <a:p>
            <a:pPr lvl="1"/>
            <a:endParaRPr lang="en-US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3418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29D3F03-DF8C-4710-A42D-E858D2162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787252"/>
            <a:ext cx="10753200" cy="4139998"/>
          </a:xfrm>
        </p:spPr>
        <p:txBody>
          <a:bodyPr/>
          <a:lstStyle/>
          <a:p>
            <a:pPr marL="586350" indent="-514350">
              <a:buFont typeface="+mj-lt"/>
              <a:buAutoNum type="arabicPeriod"/>
            </a:pPr>
            <a:r>
              <a:rPr lang="en-GB" dirty="0">
                <a:solidFill>
                  <a:schemeClr val="accent2"/>
                </a:solidFill>
              </a:rPr>
              <a:t>Know your product </a:t>
            </a:r>
            <a:r>
              <a:rPr lang="en-GB" dirty="0"/>
              <a:t>(do not leave a customer with an unanswered question).</a:t>
            </a:r>
          </a:p>
          <a:p>
            <a:pPr marL="586350" indent="-514350">
              <a:buFont typeface="+mj-lt"/>
              <a:buAutoNum type="arabicPeriod"/>
            </a:pPr>
            <a:r>
              <a:rPr lang="en-GB" dirty="0">
                <a:solidFill>
                  <a:schemeClr val="accent2"/>
                </a:solidFill>
              </a:rPr>
              <a:t>Body language/communication </a:t>
            </a:r>
            <a:r>
              <a:rPr lang="en-GB" dirty="0"/>
              <a:t>(smile, keep an eye contact</a:t>
            </a:r>
            <a:r>
              <a:rPr lang="cs-CZ" dirty="0"/>
              <a:t>, be polite). </a:t>
            </a:r>
            <a:endParaRPr lang="en-GB" dirty="0"/>
          </a:p>
          <a:p>
            <a:pPr marL="586350" indent="-514350">
              <a:buFont typeface="+mj-lt"/>
              <a:buAutoNum type="arabicPeriod"/>
            </a:pPr>
            <a:r>
              <a:rPr lang="en-GB" dirty="0">
                <a:solidFill>
                  <a:schemeClr val="accent2"/>
                </a:solidFill>
              </a:rPr>
              <a:t>Anticipate customers’ needs </a:t>
            </a:r>
            <a:r>
              <a:rPr lang="en-GB" dirty="0"/>
              <a:t>(go the extra mile).</a:t>
            </a:r>
          </a:p>
          <a:p>
            <a:pPr marL="586350" indent="-514350">
              <a:buFont typeface="+mj-lt"/>
              <a:buAutoNum type="arabicPeriod"/>
            </a:pPr>
            <a:endParaRPr lang="cs-CZ" dirty="0"/>
          </a:p>
          <a:p>
            <a:endParaRPr lang="cs-CZ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2D40E9F-C2D7-4B24-9822-5EE58F71B5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Marketing for Lawyers 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09D15E9-00D3-42AC-AB04-2F68782B99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BC6541C-C047-4C18-B8DF-4FDCF2D4D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How</a:t>
            </a:r>
            <a:r>
              <a:rPr lang="cs-CZ" dirty="0"/>
              <a:t> to </a:t>
            </a:r>
            <a:r>
              <a:rPr lang="cs-CZ" dirty="0" err="1"/>
              <a:t>offer</a:t>
            </a:r>
            <a:r>
              <a:rPr lang="cs-CZ" dirty="0"/>
              <a:t> c</a:t>
            </a:r>
            <a:r>
              <a:rPr lang="en-GB" dirty="0" err="1"/>
              <a:t>ustomer</a:t>
            </a:r>
            <a:r>
              <a:rPr lang="en-GB" dirty="0"/>
              <a:t> service</a:t>
            </a:r>
          </a:p>
        </p:txBody>
      </p:sp>
    </p:spTree>
    <p:extLst>
      <p:ext uri="{BB962C8B-B14F-4D97-AF65-F5344CB8AC3E}">
        <p14:creationId xmlns:p14="http://schemas.microsoft.com/office/powerpoint/2010/main" val="36439451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204EA2E-7F9A-487E-A603-7C9D9E3ACC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Marketing for Lawyers 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F591F2B-0DD7-41A8-9879-C6D5DF7BC2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C48EBB0-835B-4D22-80D3-91BE83B04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Customer service offered by lawyers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98C28B9-3C94-4017-820E-BA4AFCD8E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1A1B25"/>
                </a:solidFill>
              </a:rPr>
              <a:t>W</a:t>
            </a:r>
            <a:r>
              <a:rPr lang="en-GB" b="0" i="0" dirty="0">
                <a:solidFill>
                  <a:srgbClr val="1A1B25"/>
                </a:solidFill>
                <a:effectLst/>
              </a:rPr>
              <a:t>hat consumers </a:t>
            </a:r>
            <a:r>
              <a:rPr lang="cs-CZ" b="0" i="0" dirty="0">
                <a:solidFill>
                  <a:srgbClr val="1A1B25"/>
                </a:solidFill>
                <a:effectLst/>
              </a:rPr>
              <a:t>(clients</a:t>
            </a:r>
            <a:r>
              <a:rPr lang="cs-CZ" dirty="0">
                <a:solidFill>
                  <a:srgbClr val="1A1B25"/>
                </a:solidFill>
              </a:rPr>
              <a:t>)</a:t>
            </a:r>
            <a:r>
              <a:rPr lang="cs-CZ" b="0" i="0" dirty="0">
                <a:solidFill>
                  <a:srgbClr val="1A1B25"/>
                </a:solidFill>
                <a:effectLst/>
              </a:rPr>
              <a:t> </a:t>
            </a:r>
            <a:r>
              <a:rPr lang="en-GB" b="0" i="0" dirty="0">
                <a:solidFill>
                  <a:srgbClr val="1A1B25"/>
                </a:solidFill>
                <a:effectLst/>
              </a:rPr>
              <a:t>want </a:t>
            </a:r>
            <a:r>
              <a:rPr lang="cs-CZ" b="0" i="0" dirty="0">
                <a:solidFill>
                  <a:srgbClr val="1A1B25"/>
                </a:solidFill>
                <a:effectLst/>
              </a:rPr>
              <a:t>from</a:t>
            </a:r>
            <a:r>
              <a:rPr lang="en-GB" b="0" i="0" dirty="0">
                <a:solidFill>
                  <a:srgbClr val="1A1B25"/>
                </a:solidFill>
                <a:effectLst/>
              </a:rPr>
              <a:t> customer service</a:t>
            </a:r>
            <a:r>
              <a:rPr lang="cs-CZ" dirty="0">
                <a:solidFill>
                  <a:srgbClr val="1A1B25"/>
                </a:solidFill>
              </a:rPr>
              <a:t>:</a:t>
            </a:r>
          </a:p>
          <a:p>
            <a:pPr lvl="1"/>
            <a:r>
              <a:rPr lang="en-GB" dirty="0">
                <a:solidFill>
                  <a:srgbClr val="1A1B25"/>
                </a:solidFill>
              </a:rPr>
              <a:t>Understanding and solving the problem</a:t>
            </a:r>
          </a:p>
          <a:p>
            <a:pPr lvl="1"/>
            <a:r>
              <a:rPr lang="en-GB" dirty="0">
                <a:solidFill>
                  <a:srgbClr val="1A1B25"/>
                </a:solidFill>
              </a:rPr>
              <a:t>Polite and friendly staff</a:t>
            </a:r>
          </a:p>
          <a:p>
            <a:pPr lvl="1"/>
            <a:r>
              <a:rPr lang="en-GB" dirty="0">
                <a:solidFill>
                  <a:srgbClr val="1A1B25"/>
                </a:solidFill>
              </a:rPr>
              <a:t>Frequent communication, responsiveness to phone calls and emails</a:t>
            </a:r>
          </a:p>
          <a:p>
            <a:pPr lvl="1"/>
            <a:r>
              <a:rPr lang="en-GB" dirty="0">
                <a:solidFill>
                  <a:srgbClr val="1A1B25"/>
                </a:solidFill>
              </a:rPr>
              <a:t>Same treatment for all clients</a:t>
            </a:r>
          </a:p>
          <a:p>
            <a:pPr lvl="1"/>
            <a:r>
              <a:rPr lang="en-GB" dirty="0">
                <a:solidFill>
                  <a:srgbClr val="1A1B25"/>
                </a:solidFill>
              </a:rPr>
              <a:t>Clear communication</a:t>
            </a:r>
          </a:p>
          <a:p>
            <a:pPr lvl="1"/>
            <a:r>
              <a:rPr lang="en-GB" dirty="0">
                <a:solidFill>
                  <a:srgbClr val="1A1B25"/>
                </a:solidFill>
              </a:rPr>
              <a:t>Transparency in pricing </a:t>
            </a:r>
          </a:p>
          <a:p>
            <a:pPr lvl="1"/>
            <a:r>
              <a:rPr lang="en-GB" dirty="0"/>
              <a:t>Going beyond their expectations</a:t>
            </a:r>
          </a:p>
        </p:txBody>
      </p:sp>
    </p:spTree>
    <p:extLst>
      <p:ext uri="{BB962C8B-B14F-4D97-AF65-F5344CB8AC3E}">
        <p14:creationId xmlns:p14="http://schemas.microsoft.com/office/powerpoint/2010/main" val="36599444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275144F-9D44-4AFA-926B-5472EFC5C9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Marketing for Lawyers  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F314E81-499A-408F-A896-4F5768BE57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7720DC1-FCB2-4AAB-B984-BF38E50C1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Task</a:t>
            </a:r>
            <a:r>
              <a:rPr lang="cs-CZ" dirty="0"/>
              <a:t> 2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E6C927B-82BB-43CA-B196-E47A992FE8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Think about any kind of service that can be provided in addition to standard legal services.</a:t>
            </a:r>
          </a:p>
          <a:p>
            <a:r>
              <a:rPr lang="en-GB" dirty="0"/>
              <a:t>Try to find a legal office from your country which in your opinion provides good customer</a:t>
            </a:r>
            <a:r>
              <a:rPr lang="cs-CZ" dirty="0"/>
              <a:t> </a:t>
            </a:r>
            <a:r>
              <a:rPr lang="en-GB" dirty="0"/>
              <a:t>service.</a:t>
            </a:r>
            <a:endParaRPr lang="cs-CZ" dirty="0"/>
          </a:p>
          <a:p>
            <a:r>
              <a:rPr lang="cs-CZ" dirty="0" err="1"/>
              <a:t>Example</a:t>
            </a:r>
            <a:r>
              <a:rPr lang="cs-CZ" dirty="0"/>
              <a:t>: </a:t>
            </a:r>
            <a:r>
              <a:rPr lang="cs-CZ" dirty="0">
                <a:hlinkClick r:id="rId2"/>
              </a:rPr>
              <a:t>http://www.pravovrousce.cz/law_in_drape.html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7177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206492F-11B8-49B4-82A5-31C234BBBC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Marketing for Lawyers 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CDB18C1-529B-4DD7-9D58-40DFCABB0C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smtClean="0"/>
              <a:pPr/>
              <a:t>2</a:t>
            </a:fld>
            <a:endParaRPr lang="en-GB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88EFB20-0189-4948-8217-39218424E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F37BFF8-1F33-45EA-92A0-AC6C95C769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Services</a:t>
            </a:r>
            <a:r>
              <a:rPr lang="cs-CZ" dirty="0"/>
              <a:t>,</a:t>
            </a:r>
            <a:r>
              <a:rPr lang="en-GB" dirty="0"/>
              <a:t> global brands</a:t>
            </a:r>
          </a:p>
          <a:p>
            <a:r>
              <a:rPr lang="en-GB" dirty="0"/>
              <a:t>Successful examples</a:t>
            </a:r>
          </a:p>
          <a:p>
            <a:r>
              <a:rPr lang="en-GB" dirty="0"/>
              <a:t>Service</a:t>
            </a:r>
            <a:r>
              <a:rPr lang="cs-CZ" dirty="0"/>
              <a:t>s</a:t>
            </a:r>
            <a:r>
              <a:rPr lang="en-GB" dirty="0"/>
              <a:t> marketing</a:t>
            </a:r>
          </a:p>
          <a:p>
            <a:r>
              <a:rPr lang="en-GB" dirty="0"/>
              <a:t>Customer service</a:t>
            </a:r>
          </a:p>
          <a:p>
            <a:r>
              <a:rPr lang="en-GB" dirty="0"/>
              <a:t>Services in legal context</a:t>
            </a:r>
          </a:p>
          <a:p>
            <a:endParaRPr lang="en-GB" dirty="0"/>
          </a:p>
        </p:txBody>
      </p:sp>
      <p:pic>
        <p:nvPicPr>
          <p:cNvPr id="7" name="Obrázek 6" descr="Obsah obrázku klávesnice, hodiny&#10;&#10;Popis byl vytvořen automaticky">
            <a:extLst>
              <a:ext uri="{FF2B5EF4-FFF2-40B4-BE49-F238E27FC236}">
                <a16:creationId xmlns:a16="http://schemas.microsoft.com/office/drawing/2014/main" id="{1B576AF0-1738-4616-81A5-C88F998ECD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" r="7478"/>
          <a:stretch/>
        </p:blipFill>
        <p:spPr>
          <a:xfrm>
            <a:off x="5791199" y="1845230"/>
            <a:ext cx="5545981" cy="301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8216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BFC1ABC-550D-4CF3-B0B0-B5BB2B92F4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Marketing for Lawyers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2917E62-52DC-40CE-B7A1-AFBF307356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6DEC0C4-B166-40B7-8AC5-E4535C5EA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A5A9977-9AFF-42BA-A6A3-61DB0419A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91977"/>
            <a:ext cx="10753200" cy="4139998"/>
          </a:xfrm>
        </p:spPr>
        <p:txBody>
          <a:bodyPr/>
          <a:lstStyle/>
          <a:p>
            <a:r>
              <a:rPr lang="cs-CZ" dirty="0">
                <a:hlinkClick r:id="rId2"/>
              </a:rPr>
              <a:t>https://marketbusinessnews.com/financial-glossary/services/</a:t>
            </a:r>
            <a:endParaRPr lang="cs-CZ" dirty="0"/>
          </a:p>
          <a:p>
            <a:r>
              <a:rPr lang="cs-CZ" dirty="0">
                <a:hlinkClick r:id="rId3"/>
              </a:rPr>
              <a:t>https://www.martindale-avvo.com/blog/what-is-customer-service/</a:t>
            </a:r>
            <a:r>
              <a:rPr lang="cs-CZ" dirty="0"/>
              <a:t> </a:t>
            </a:r>
          </a:p>
          <a:p>
            <a:r>
              <a:rPr lang="en-GB" dirty="0"/>
              <a:t>Kotler, Philip. Marketing Management: Analysis</a:t>
            </a:r>
            <a:r>
              <a:rPr lang="cs-CZ" dirty="0"/>
              <a:t>, </a:t>
            </a:r>
            <a:r>
              <a:rPr lang="cs-CZ" dirty="0" err="1"/>
              <a:t>Planning</a:t>
            </a:r>
            <a:r>
              <a:rPr lang="cs-CZ" dirty="0"/>
              <a:t>, Implementation, and </a:t>
            </a:r>
            <a:r>
              <a:rPr lang="cs-CZ" dirty="0" err="1"/>
              <a:t>Control</a:t>
            </a:r>
            <a:r>
              <a:rPr lang="cs-CZ" dirty="0"/>
              <a:t>. </a:t>
            </a:r>
            <a:r>
              <a:rPr lang="cs-CZ" dirty="0" err="1"/>
              <a:t>Prentice</a:t>
            </a:r>
            <a:r>
              <a:rPr lang="cs-CZ" dirty="0"/>
              <a:t> </a:t>
            </a:r>
            <a:r>
              <a:rPr lang="cs-CZ" dirty="0" err="1"/>
              <a:t>Hall</a:t>
            </a:r>
            <a:r>
              <a:rPr lang="cs-CZ" dirty="0"/>
              <a:t> (1997). </a:t>
            </a:r>
          </a:p>
          <a:p>
            <a:r>
              <a:rPr lang="cs-CZ" dirty="0" err="1"/>
              <a:t>Lovelock</a:t>
            </a:r>
            <a:r>
              <a:rPr lang="cs-CZ" dirty="0"/>
              <a:t>, Christopher</a:t>
            </a:r>
            <a:r>
              <a:rPr lang="en-GB" dirty="0"/>
              <a:t>;</a:t>
            </a:r>
            <a:r>
              <a:rPr lang="cs-CZ" dirty="0"/>
              <a:t> </a:t>
            </a:r>
            <a:r>
              <a:rPr lang="cs-CZ" dirty="0" err="1"/>
              <a:t>Wirtz</a:t>
            </a:r>
            <a:r>
              <a:rPr lang="cs-CZ" dirty="0"/>
              <a:t> </a:t>
            </a:r>
            <a:r>
              <a:rPr lang="cs-CZ" dirty="0" err="1"/>
              <a:t>Jochen</a:t>
            </a:r>
            <a:r>
              <a:rPr lang="cs-CZ" dirty="0"/>
              <a:t>. Services Marketing: </a:t>
            </a:r>
            <a:r>
              <a:rPr lang="cs-CZ" dirty="0" err="1"/>
              <a:t>Global</a:t>
            </a:r>
            <a:r>
              <a:rPr lang="cs-CZ" dirty="0"/>
              <a:t> </a:t>
            </a:r>
            <a:r>
              <a:rPr lang="cs-CZ" dirty="0" err="1"/>
              <a:t>Edition</a:t>
            </a:r>
            <a:r>
              <a:rPr lang="cs-CZ" dirty="0"/>
              <a:t>. </a:t>
            </a:r>
            <a:r>
              <a:rPr lang="cs-CZ" dirty="0" err="1"/>
              <a:t>Pearson</a:t>
            </a:r>
            <a:r>
              <a:rPr lang="cs-CZ" dirty="0"/>
              <a:t> (2012).  </a:t>
            </a:r>
          </a:p>
          <a:p>
            <a:endParaRPr lang="cs-CZ" dirty="0"/>
          </a:p>
          <a:p>
            <a:pPr marL="72000" indent="0">
              <a:buNone/>
            </a:pPr>
            <a:endParaRPr lang="cs-CZ" dirty="0"/>
          </a:p>
        </p:txBody>
      </p:sp>
      <p:sp>
        <p:nvSpPr>
          <p:cNvPr id="6" name="Zástupný symbol pro zápatí 1">
            <a:extLst>
              <a:ext uri="{FF2B5EF4-FFF2-40B4-BE49-F238E27FC236}">
                <a16:creationId xmlns:a16="http://schemas.microsoft.com/office/drawing/2014/main" id="{D42A57D5-957C-442D-81B6-2A2D99EF41F6}"/>
              </a:ext>
            </a:extLst>
          </p:cNvPr>
          <p:cNvSpPr txBox="1">
            <a:spLocks/>
          </p:cNvSpPr>
          <p:nvPr/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cs-CZ" altLang="cs-CZ" sz="12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dirty="0"/>
              <a:t>Marketing for Lawyers  </a:t>
            </a:r>
          </a:p>
        </p:txBody>
      </p:sp>
    </p:spTree>
    <p:extLst>
      <p:ext uri="{BB962C8B-B14F-4D97-AF65-F5344CB8AC3E}">
        <p14:creationId xmlns:p14="http://schemas.microsoft.com/office/powerpoint/2010/main" val="3169362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3F1D365-0554-4FBE-95C3-5539D991F3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Marketing for Lawyers 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F628631-4E3F-403D-9492-1C69F8CDEC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4E9177A-C8AA-4EDF-9C05-DAEC24ABF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a service?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C4D70F9-E031-4753-B9D3-0D448C8F8F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</a:t>
            </a:r>
            <a:r>
              <a:rPr lang="en-US" dirty="0"/>
              <a:t>ny act or performance that one party can offer to another that is essentially </a:t>
            </a:r>
            <a:r>
              <a:rPr lang="en-US" dirty="0">
                <a:solidFill>
                  <a:srgbClr val="FF3300"/>
                </a:solidFill>
              </a:rPr>
              <a:t>intangible</a:t>
            </a:r>
            <a:r>
              <a:rPr lang="en-US" dirty="0"/>
              <a:t> and does </a:t>
            </a:r>
            <a:r>
              <a:rPr lang="en-US" dirty="0">
                <a:solidFill>
                  <a:srgbClr val="FF3300"/>
                </a:solidFill>
              </a:rPr>
              <a:t>not result in the ownership</a:t>
            </a:r>
            <a:r>
              <a:rPr lang="en-US" dirty="0"/>
              <a:t> of anything. Its production may or may not be tied to a physical product</a:t>
            </a:r>
            <a:r>
              <a:rPr lang="cs-CZ" dirty="0"/>
              <a:t> (Kotler, 1987).</a:t>
            </a:r>
          </a:p>
          <a:p>
            <a:r>
              <a:rPr lang="en-GB" dirty="0"/>
              <a:t>Service-based</a:t>
            </a:r>
            <a:r>
              <a:rPr lang="cs-CZ" dirty="0"/>
              <a:t> business x </a:t>
            </a:r>
            <a:r>
              <a:rPr lang="en-GB" dirty="0"/>
              <a:t>product-based</a:t>
            </a:r>
            <a:r>
              <a:rPr lang="cs-CZ" dirty="0"/>
              <a:t> business.</a:t>
            </a:r>
          </a:p>
          <a:p>
            <a:pPr marL="7200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9088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7F65F04-AE1E-46B5-816C-73360C223F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Marketing for Lawyers  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0E32573-D2C7-40A6-B9B5-2D279C5CF0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F6A10858-31EE-42ED-9D88-B69C5EF92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Service x product</a:t>
            </a:r>
          </a:p>
        </p:txBody>
      </p:sp>
      <p:pic>
        <p:nvPicPr>
          <p:cNvPr id="12" name="Zástupný obsah 11">
            <a:extLst>
              <a:ext uri="{FF2B5EF4-FFF2-40B4-BE49-F238E27FC236}">
                <a16:creationId xmlns:a16="http://schemas.microsoft.com/office/drawing/2014/main" id="{628C427F-6928-4293-B5FF-7C910E304A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629688"/>
            <a:ext cx="5462763" cy="4140200"/>
          </a:xfr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78BA584C-787F-4E93-A71C-4CA8A235B9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475" y="531594"/>
            <a:ext cx="4848225" cy="54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999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obsah 12">
            <a:extLst>
              <a:ext uri="{FF2B5EF4-FFF2-40B4-BE49-F238E27FC236}">
                <a16:creationId xmlns:a16="http://schemas.microsoft.com/office/drawing/2014/main" id="{734F581E-4C2E-4701-BE13-43C865946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Accounting</a:t>
            </a:r>
          </a:p>
          <a:p>
            <a:r>
              <a:rPr lang="en-GB" dirty="0"/>
              <a:t>Advertising</a:t>
            </a:r>
          </a:p>
          <a:p>
            <a:r>
              <a:rPr lang="en-GB" dirty="0"/>
              <a:t>Banking and financial services</a:t>
            </a:r>
          </a:p>
          <a:p>
            <a:r>
              <a:rPr lang="en-GB" dirty="0"/>
              <a:t>Communications</a:t>
            </a:r>
          </a:p>
          <a:p>
            <a:r>
              <a:rPr lang="en-GB" dirty="0"/>
              <a:t>Consulting</a:t>
            </a:r>
          </a:p>
          <a:p>
            <a:r>
              <a:rPr lang="en-GB" dirty="0"/>
              <a:t>Education and training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5C6DE4C-451D-4095-9A78-FCF6804F04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Marketing for Lawyers 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B507776-17A3-4632-8F22-DFE7F73FB5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5B45E8B-0363-4C0F-9793-1399BC5E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</a:t>
            </a:r>
            <a:r>
              <a:rPr lang="cs-CZ" dirty="0"/>
              <a:t> </a:t>
            </a:r>
            <a:r>
              <a:rPr lang="en-GB" dirty="0"/>
              <a:t>examples</a:t>
            </a:r>
            <a:r>
              <a:rPr lang="cs-CZ" dirty="0"/>
              <a:t> of </a:t>
            </a:r>
            <a:r>
              <a:rPr lang="en-GB" dirty="0"/>
              <a:t>services</a:t>
            </a:r>
          </a:p>
        </p:txBody>
      </p:sp>
      <p:sp>
        <p:nvSpPr>
          <p:cNvPr id="16" name="Zástupný obsah 15">
            <a:extLst>
              <a:ext uri="{FF2B5EF4-FFF2-40B4-BE49-F238E27FC236}">
                <a16:creationId xmlns:a16="http://schemas.microsoft.com/office/drawing/2014/main" id="{7095AF59-DFEF-4EB2-8189-F868E830024F}"/>
              </a:ext>
            </a:extLst>
          </p:cNvPr>
          <p:cNvSpPr>
            <a:spLocks noGrp="1"/>
          </p:cNvSpPr>
          <p:nvPr>
            <p:ph idx="28"/>
          </p:nvPr>
        </p:nvSpPr>
        <p:spPr/>
        <p:txBody>
          <a:bodyPr/>
          <a:lstStyle/>
          <a:p>
            <a:r>
              <a:rPr lang="en-GB" dirty="0"/>
              <a:t>Health care </a:t>
            </a:r>
          </a:p>
          <a:p>
            <a:r>
              <a:rPr lang="en-GB" dirty="0"/>
              <a:t>Leasing</a:t>
            </a:r>
          </a:p>
          <a:p>
            <a:r>
              <a:rPr lang="en-GB" dirty="0"/>
              <a:t>Legal services</a:t>
            </a:r>
          </a:p>
          <a:p>
            <a:r>
              <a:rPr lang="en-GB" dirty="0"/>
              <a:t>Maintenance and repair</a:t>
            </a:r>
          </a:p>
          <a:p>
            <a:r>
              <a:rPr lang="en-GB" dirty="0"/>
              <a:t>Management and catering</a:t>
            </a:r>
          </a:p>
          <a:p>
            <a:r>
              <a:rPr lang="en-GB" dirty="0"/>
              <a:t>Publishing</a:t>
            </a:r>
          </a:p>
          <a:p>
            <a:r>
              <a:rPr lang="en-GB" dirty="0"/>
              <a:t>Transportation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094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DE03591-47FA-43CA-8F96-43423E9F0B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Marketing for Lawyers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0A24831-307A-4ADD-8FE4-89FA67BB19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0FCB9A6-30EA-4140-A400-69984629C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is it important?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6EE88DA-B6DA-4C0D-A12A-F7E47ABAC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Services play an important role in today's world of business – we live in a service economy. </a:t>
            </a:r>
          </a:p>
          <a:p>
            <a:r>
              <a:rPr lang="en-GB" dirty="0"/>
              <a:t>Services sector is the largest sector in the world.</a:t>
            </a:r>
          </a:p>
          <a:p>
            <a:r>
              <a:rPr lang="en-US" dirty="0"/>
              <a:t>Today, over two-thirds of GDP and four-fifths of employment in the</a:t>
            </a:r>
            <a:r>
              <a:rPr lang="cs-CZ" dirty="0"/>
              <a:t> </a:t>
            </a:r>
            <a:r>
              <a:rPr lang="en-US" dirty="0"/>
              <a:t>OECD countries are in the services sector.</a:t>
            </a:r>
            <a:endParaRPr lang="en-GB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7124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8BECDB8-B073-4E1A-8550-1DB97CD390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Marketing for Lawyers 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1307C96-FD50-4863-976B-BD71A9F9D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747E96-F24A-4696-8BE9-5E8505BAA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Coronavirus impact</a:t>
            </a:r>
            <a:endParaRPr lang="en-GB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FD29FFA9-943F-4857-B871-42F139094A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56" y="1960245"/>
            <a:ext cx="10894287" cy="3649980"/>
          </a:xfrm>
        </p:spPr>
      </p:pic>
    </p:spTree>
    <p:extLst>
      <p:ext uri="{BB962C8B-B14F-4D97-AF65-F5344CB8AC3E}">
        <p14:creationId xmlns:p14="http://schemas.microsoft.com/office/powerpoint/2010/main" val="1029438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3C514B7-6578-42C6-AA41-0B3FD5AA34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Marketing for Lawyers 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E344056-B016-49F4-ADCB-B82083A442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CA96019-DBF9-4122-8009-A159D4C62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dirty="0"/>
              <a:t>Examples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631CE133-B0E6-4289-A1B0-9C41447555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3" r="9336"/>
          <a:stretch/>
        </p:blipFill>
        <p:spPr>
          <a:xfrm>
            <a:off x="414000" y="1967826"/>
            <a:ext cx="4076700" cy="2860674"/>
          </a:xfr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3EB8005-C709-41A2-BCFC-B0F9A16D34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050" y="417069"/>
            <a:ext cx="5149213" cy="2860674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FC2708DB-27CB-403C-9D66-803B8CF3C2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050" y="3429000"/>
            <a:ext cx="3158375" cy="315837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3B3221DE-2C24-4359-AA68-14EC3FF81E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061" y="3879968"/>
            <a:ext cx="3887939" cy="139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912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E09778C-BE40-4068-BF4B-8C89D04143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6426"/>
            <a:ext cx="7920000" cy="252000"/>
          </a:xfrm>
        </p:spPr>
        <p:txBody>
          <a:bodyPr/>
          <a:lstStyle/>
          <a:p>
            <a:r>
              <a:rPr lang="cs-CZ" dirty="0"/>
              <a:t>Marketing for Lawyers 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395AE5F-7FB6-4306-9171-1F8CCDB593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6B1C209-6F5A-490E-BA66-933BA61CC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Best </a:t>
            </a:r>
            <a:r>
              <a:rPr lang="en-GB" dirty="0"/>
              <a:t>global</a:t>
            </a:r>
            <a:r>
              <a:rPr lang="cs-CZ" dirty="0"/>
              <a:t> brands 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79986488-0DCB-4BCF-B044-26765073C4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90" y="4409440"/>
            <a:ext cx="2448560" cy="2448560"/>
          </a:xfrm>
          <a:prstGeom prst="rect">
            <a:avLst/>
          </a:prstGeom>
        </p:spPr>
      </p:pic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2D1E383-2C61-4EB4-A5EC-2987CB6ADA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Which companies do you think that belong to top 3 in the world?</a:t>
            </a:r>
          </a:p>
          <a:p>
            <a:pPr marL="838350" lvl="1" indent="-514350">
              <a:buFont typeface="+mj-lt"/>
              <a:buAutoNum type="arabicPeriod"/>
            </a:pPr>
            <a:r>
              <a:rPr lang="cs-CZ" dirty="0"/>
              <a:t>…</a:t>
            </a:r>
          </a:p>
          <a:p>
            <a:pPr marL="838350" lvl="1" indent="-514350">
              <a:buFont typeface="+mj-lt"/>
              <a:buAutoNum type="arabicPeriod"/>
            </a:pPr>
            <a:r>
              <a:rPr lang="cs-CZ" dirty="0"/>
              <a:t>…</a:t>
            </a:r>
          </a:p>
          <a:p>
            <a:pPr marL="838350" lvl="1" indent="-514350">
              <a:buFont typeface="+mj-lt"/>
              <a:buAutoNum type="arabicPeriod"/>
            </a:pPr>
            <a:r>
              <a:rPr lang="cs-CZ" dirty="0"/>
              <a:t>…</a:t>
            </a:r>
          </a:p>
          <a:p>
            <a:pPr marL="324000" lvl="1" indent="0">
              <a:buNone/>
            </a:pPr>
            <a:endParaRPr lang="cs-CZ" dirty="0"/>
          </a:p>
          <a:p>
            <a:r>
              <a:rPr lang="cs-CZ" dirty="0">
                <a:hlinkClick r:id="rId3"/>
              </a:rPr>
              <a:t>https://www.interbrand.com/best-global-brands/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211766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LAW-EN.potx" id="{0C0DC805-1389-42E8-B0E9-37E70B4CDACB}" vid="{C467CF55-C5A9-4A6A-8FED-214A2E97D31C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EA37E93C4DA3442BC9B5879976E27A0" ma:contentTypeVersion="9" ma:contentTypeDescription="Vytvoří nový dokument" ma:contentTypeScope="" ma:versionID="9f462cdb56804f3e91793c18366527bd">
  <xsd:schema xmlns:xsd="http://www.w3.org/2001/XMLSchema" xmlns:xs="http://www.w3.org/2001/XMLSchema" xmlns:p="http://schemas.microsoft.com/office/2006/metadata/properties" xmlns:ns3="e251ee69-b189-4fdc-8ba3-2e78a89a3814" targetNamespace="http://schemas.microsoft.com/office/2006/metadata/properties" ma:root="true" ma:fieldsID="169287d4d5ec0bba5eb3a4f0f2326b84" ns3:_="">
    <xsd:import namespace="e251ee69-b189-4fdc-8ba3-2e78a89a381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51ee69-b189-4fdc-8ba3-2e78a89a38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AC3504C-4BDF-4E6E-B495-61C9D1772D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51ee69-b189-4fdc-8ba3-2e78a89a38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DBB7FE3-4BB9-4B75-8E3E-4C5BDC163D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C1583E-D75D-4410-8085-8A81A1AE03E4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www.w3.org/XML/1998/namespace"/>
    <ds:schemaRef ds:uri="e251ee69-b189-4fdc-8ba3-2e78a89a3814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Prezentace-LAW-EN</Template>
  <TotalTime>0</TotalTime>
  <Words>781</Words>
  <Application>Microsoft Office PowerPoint</Application>
  <PresentationFormat>Širokoúhlá obrazovka</PresentationFormat>
  <Paragraphs>150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4" baseType="lpstr">
      <vt:lpstr>Arial</vt:lpstr>
      <vt:lpstr>Tahoma</vt:lpstr>
      <vt:lpstr>Wingdings</vt:lpstr>
      <vt:lpstr>Presentation_MU_EN</vt:lpstr>
      <vt:lpstr>Marketing for Lawyers  Customer services offered by lawyers</vt:lpstr>
      <vt:lpstr>Content</vt:lpstr>
      <vt:lpstr>What is a service?</vt:lpstr>
      <vt:lpstr>Service x product</vt:lpstr>
      <vt:lpstr>Some examples of services</vt:lpstr>
      <vt:lpstr>Why is it important?</vt:lpstr>
      <vt:lpstr>Coronavirus impact</vt:lpstr>
      <vt:lpstr>Examples</vt:lpstr>
      <vt:lpstr>Best global brands </vt:lpstr>
      <vt:lpstr>Do you know any Czech companies/brands?</vt:lpstr>
      <vt:lpstr>RegioJet (successful example from Brno )</vt:lpstr>
      <vt:lpstr>Task 1</vt:lpstr>
      <vt:lpstr>Services marketing</vt:lpstr>
      <vt:lpstr>Customer service</vt:lpstr>
      <vt:lpstr>Customer service</vt:lpstr>
      <vt:lpstr>Customer service</vt:lpstr>
      <vt:lpstr>How to offer customer service</vt:lpstr>
      <vt:lpstr>Customer service offered by lawyers</vt:lpstr>
      <vt:lpstr>Task 2 </vt:lpstr>
      <vt:lpstr>References</vt:lpstr>
    </vt:vector>
  </TitlesOfParts>
  <Company>IBA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for Lawyers</dc:title>
  <dc:creator>Romana Buzková</dc:creator>
  <cp:lastModifiedBy>Eva Tomášková</cp:lastModifiedBy>
  <cp:revision>172</cp:revision>
  <cp:lastPrinted>1601-01-01T00:00:00Z</cp:lastPrinted>
  <dcterms:created xsi:type="dcterms:W3CDTF">2019-03-10T20:00:05Z</dcterms:created>
  <dcterms:modified xsi:type="dcterms:W3CDTF">2021-11-17T18:42:01Z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0x010100DEA37E93C4DA3442BC9B5879976E27A0</vt:lpwstr>
  </property>
</Properties>
</file>