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9"/>
  </p:notesMasterIdLst>
  <p:handoutMasterIdLst>
    <p:handoutMasterId r:id="rId30"/>
  </p:handoutMasterIdLst>
  <p:sldIdLst>
    <p:sldId id="256" r:id="rId5"/>
    <p:sldId id="435" r:id="rId6"/>
    <p:sldId id="436" r:id="rId7"/>
    <p:sldId id="443" r:id="rId8"/>
    <p:sldId id="444" r:id="rId9"/>
    <p:sldId id="492" r:id="rId10"/>
    <p:sldId id="493" r:id="rId11"/>
    <p:sldId id="494" r:id="rId12"/>
    <p:sldId id="495" r:id="rId13"/>
    <p:sldId id="496" r:id="rId14"/>
    <p:sldId id="566" r:id="rId15"/>
    <p:sldId id="500" r:id="rId16"/>
    <p:sldId id="501" r:id="rId17"/>
    <p:sldId id="502" r:id="rId18"/>
    <p:sldId id="503" r:id="rId19"/>
    <p:sldId id="504" r:id="rId20"/>
    <p:sldId id="571" r:id="rId21"/>
    <p:sldId id="505" r:id="rId22"/>
    <p:sldId id="569" r:id="rId23"/>
    <p:sldId id="506" r:id="rId24"/>
    <p:sldId id="572" r:id="rId25"/>
    <p:sldId id="573" r:id="rId26"/>
    <p:sldId id="292" r:id="rId27"/>
    <p:sldId id="293" r:id="rId2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72" autoAdjust="0"/>
    <p:restoredTop sz="95282" autoAdjust="0"/>
  </p:normalViewPr>
  <p:slideViewPr>
    <p:cSldViewPr snapToGrid="0">
      <p:cViewPr varScale="1">
        <p:scale>
          <a:sx n="70" d="100"/>
          <a:sy n="70" d="100"/>
        </p:scale>
        <p:origin x="84" y="46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Sehnálek" userId="2ce7b5c7-3631-4ee2-941c-1425ba8ffe45" providerId="ADAL" clId="{EFBE5D73-3A30-4D19-BDB0-B21440DDB297}"/>
    <pc:docChg chg="undo custSel addSld delSld modSld">
      <pc:chgData name="David Sehnálek" userId="2ce7b5c7-3631-4ee2-941c-1425ba8ffe45" providerId="ADAL" clId="{EFBE5D73-3A30-4D19-BDB0-B21440DDB297}" dt="2022-10-27T11:26:47.771" v="548" actId="13926"/>
      <pc:docMkLst>
        <pc:docMk/>
      </pc:docMkLst>
      <pc:sldChg chg="modSp add del mod">
        <pc:chgData name="David Sehnálek" userId="2ce7b5c7-3631-4ee2-941c-1425ba8ffe45" providerId="ADAL" clId="{EFBE5D73-3A30-4D19-BDB0-B21440DDB297}" dt="2022-10-27T11:13:26.285" v="29" actId="20577"/>
        <pc:sldMkLst>
          <pc:docMk/>
          <pc:sldMk cId="3992309021" sldId="256"/>
        </pc:sldMkLst>
        <pc:spChg chg="mod">
          <ac:chgData name="David Sehnálek" userId="2ce7b5c7-3631-4ee2-941c-1425ba8ffe45" providerId="ADAL" clId="{EFBE5D73-3A30-4D19-BDB0-B21440DDB297}" dt="2022-10-27T11:13:26.285" v="29" actId="20577"/>
          <ac:spMkLst>
            <pc:docMk/>
            <pc:sldMk cId="3992309021" sldId="256"/>
            <ac:spMk id="4" creationId="{00000000-0000-0000-0000-000000000000}"/>
          </ac:spMkLst>
        </pc:spChg>
        <pc:spChg chg="mod">
          <ac:chgData name="David Sehnálek" userId="2ce7b5c7-3631-4ee2-941c-1425ba8ffe45" providerId="ADAL" clId="{EFBE5D73-3A30-4D19-BDB0-B21440DDB297}" dt="2022-10-27T11:13:00.355" v="0" actId="6549"/>
          <ac:spMkLst>
            <pc:docMk/>
            <pc:sldMk cId="3992309021" sldId="256"/>
            <ac:spMk id="5" creationId="{00000000-0000-0000-0000-000000000000}"/>
          </ac:spMkLst>
        </pc:spChg>
      </pc:sldChg>
      <pc:sldChg chg="del">
        <pc:chgData name="David Sehnálek" userId="2ce7b5c7-3631-4ee2-941c-1425ba8ffe45" providerId="ADAL" clId="{EFBE5D73-3A30-4D19-BDB0-B21440DDB297}" dt="2022-10-27T11:13:04.256" v="1" actId="47"/>
        <pc:sldMkLst>
          <pc:docMk/>
          <pc:sldMk cId="2979280135" sldId="291"/>
        </pc:sldMkLst>
      </pc:sldChg>
      <pc:sldChg chg="del">
        <pc:chgData name="David Sehnálek" userId="2ce7b5c7-3631-4ee2-941c-1425ba8ffe45" providerId="ADAL" clId="{EFBE5D73-3A30-4D19-BDB0-B21440DDB297}" dt="2022-10-27T11:13:52.342" v="31" actId="47"/>
        <pc:sldMkLst>
          <pc:docMk/>
          <pc:sldMk cId="0" sldId="438"/>
        </pc:sldMkLst>
      </pc:sldChg>
      <pc:sldChg chg="del">
        <pc:chgData name="David Sehnálek" userId="2ce7b5c7-3631-4ee2-941c-1425ba8ffe45" providerId="ADAL" clId="{EFBE5D73-3A30-4D19-BDB0-B21440DDB297}" dt="2022-10-27T11:13:53.206" v="32" actId="47"/>
        <pc:sldMkLst>
          <pc:docMk/>
          <pc:sldMk cId="0" sldId="439"/>
        </pc:sldMkLst>
      </pc:sldChg>
      <pc:sldChg chg="del">
        <pc:chgData name="David Sehnálek" userId="2ce7b5c7-3631-4ee2-941c-1425ba8ffe45" providerId="ADAL" clId="{EFBE5D73-3A30-4D19-BDB0-B21440DDB297}" dt="2022-10-27T11:13:53.729" v="33" actId="47"/>
        <pc:sldMkLst>
          <pc:docMk/>
          <pc:sldMk cId="0" sldId="440"/>
        </pc:sldMkLst>
      </pc:sldChg>
      <pc:sldChg chg="modSp mod">
        <pc:chgData name="David Sehnálek" userId="2ce7b5c7-3631-4ee2-941c-1425ba8ffe45" providerId="ADAL" clId="{EFBE5D73-3A30-4D19-BDB0-B21440DDB297}" dt="2022-10-27T11:14:49.727" v="40" actId="108"/>
        <pc:sldMkLst>
          <pc:docMk/>
          <pc:sldMk cId="0" sldId="443"/>
        </pc:sldMkLst>
        <pc:spChg chg="mod">
          <ac:chgData name="David Sehnálek" userId="2ce7b5c7-3631-4ee2-941c-1425ba8ffe45" providerId="ADAL" clId="{EFBE5D73-3A30-4D19-BDB0-B21440DDB297}" dt="2022-10-27T11:14:49.727" v="40" actId="108"/>
          <ac:spMkLst>
            <pc:docMk/>
            <pc:sldMk cId="0" sldId="443"/>
            <ac:spMk id="95235" creationId="{00000000-0000-0000-0000-000000000000}"/>
          </ac:spMkLst>
        </pc:spChg>
      </pc:sldChg>
      <pc:sldChg chg="del">
        <pc:chgData name="David Sehnálek" userId="2ce7b5c7-3631-4ee2-941c-1425ba8ffe45" providerId="ADAL" clId="{EFBE5D73-3A30-4D19-BDB0-B21440DDB297}" dt="2022-10-27T11:14:22.460" v="37" actId="47"/>
        <pc:sldMkLst>
          <pc:docMk/>
          <pc:sldMk cId="0" sldId="565"/>
        </pc:sldMkLst>
      </pc:sldChg>
      <pc:sldChg chg="del">
        <pc:chgData name="David Sehnálek" userId="2ce7b5c7-3631-4ee2-941c-1425ba8ffe45" providerId="ADAL" clId="{EFBE5D73-3A30-4D19-BDB0-B21440DDB297}" dt="2022-10-27T11:13:34.559" v="30" actId="47"/>
        <pc:sldMkLst>
          <pc:docMk/>
          <pc:sldMk cId="3905231884" sldId="567"/>
        </pc:sldMkLst>
      </pc:sldChg>
      <pc:sldChg chg="del">
        <pc:chgData name="David Sehnálek" userId="2ce7b5c7-3631-4ee2-941c-1425ba8ffe45" providerId="ADAL" clId="{EFBE5D73-3A30-4D19-BDB0-B21440DDB297}" dt="2022-10-27T11:14:09.989" v="36" actId="47"/>
        <pc:sldMkLst>
          <pc:docMk/>
          <pc:sldMk cId="1358002466" sldId="568"/>
        </pc:sldMkLst>
      </pc:sldChg>
      <pc:sldChg chg="del">
        <pc:chgData name="David Sehnálek" userId="2ce7b5c7-3631-4ee2-941c-1425ba8ffe45" providerId="ADAL" clId="{EFBE5D73-3A30-4D19-BDB0-B21440DDB297}" dt="2022-10-27T11:13:54.300" v="34" actId="47"/>
        <pc:sldMkLst>
          <pc:docMk/>
          <pc:sldMk cId="3837969007" sldId="570"/>
        </pc:sldMkLst>
      </pc:sldChg>
      <pc:sldChg chg="modSp new mod">
        <pc:chgData name="David Sehnálek" userId="2ce7b5c7-3631-4ee2-941c-1425ba8ffe45" providerId="ADAL" clId="{EFBE5D73-3A30-4D19-BDB0-B21440DDB297}" dt="2022-10-27T11:22:38.594" v="520" actId="20577"/>
        <pc:sldMkLst>
          <pc:docMk/>
          <pc:sldMk cId="913008281" sldId="572"/>
        </pc:sldMkLst>
        <pc:spChg chg="mod">
          <ac:chgData name="David Sehnálek" userId="2ce7b5c7-3631-4ee2-941c-1425ba8ffe45" providerId="ADAL" clId="{EFBE5D73-3A30-4D19-BDB0-B21440DDB297}" dt="2022-10-27T11:14:56.685" v="41"/>
          <ac:spMkLst>
            <pc:docMk/>
            <pc:sldMk cId="913008281" sldId="572"/>
            <ac:spMk id="4" creationId="{1E69332C-9D15-4D9F-A8E4-6F35137405C7}"/>
          </ac:spMkLst>
        </pc:spChg>
        <pc:spChg chg="mod">
          <ac:chgData name="David Sehnálek" userId="2ce7b5c7-3631-4ee2-941c-1425ba8ffe45" providerId="ADAL" clId="{EFBE5D73-3A30-4D19-BDB0-B21440DDB297}" dt="2022-10-27T11:22:38.594" v="520" actId="20577"/>
          <ac:spMkLst>
            <pc:docMk/>
            <pc:sldMk cId="913008281" sldId="572"/>
            <ac:spMk id="5" creationId="{BA7504AB-3C9F-4135-9E18-B5200CB0E14A}"/>
          </ac:spMkLst>
        </pc:spChg>
      </pc:sldChg>
      <pc:sldChg chg="modSp new mod">
        <pc:chgData name="David Sehnálek" userId="2ce7b5c7-3631-4ee2-941c-1425ba8ffe45" providerId="ADAL" clId="{EFBE5D73-3A30-4D19-BDB0-B21440DDB297}" dt="2022-10-27T11:26:47.771" v="548" actId="13926"/>
        <pc:sldMkLst>
          <pc:docMk/>
          <pc:sldMk cId="488625205" sldId="573"/>
        </pc:sldMkLst>
        <pc:spChg chg="mod">
          <ac:chgData name="David Sehnálek" userId="2ce7b5c7-3631-4ee2-941c-1425ba8ffe45" providerId="ADAL" clId="{EFBE5D73-3A30-4D19-BDB0-B21440DDB297}" dt="2022-10-27T11:26:05.786" v="545" actId="20577"/>
          <ac:spMkLst>
            <pc:docMk/>
            <pc:sldMk cId="488625205" sldId="573"/>
            <ac:spMk id="4" creationId="{C667C261-750B-46EB-AD5B-34AE7FD31BE5}"/>
          </ac:spMkLst>
        </pc:spChg>
        <pc:spChg chg="mod">
          <ac:chgData name="David Sehnálek" userId="2ce7b5c7-3631-4ee2-941c-1425ba8ffe45" providerId="ADAL" clId="{EFBE5D73-3A30-4D19-BDB0-B21440DDB297}" dt="2022-10-27T11:26:47.771" v="548" actId="13926"/>
          <ac:spMkLst>
            <pc:docMk/>
            <pc:sldMk cId="488625205" sldId="573"/>
            <ac:spMk id="5" creationId="{BD738709-676C-4123-870C-0BE28898ECB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766AF0-ED6D-4018-8198-74DA7CEE2981}" type="doc">
      <dgm:prSet loTypeId="urn:microsoft.com/office/officeart/2005/8/layout/hierarchy6" loCatId="hierarchy" qsTypeId="urn:microsoft.com/office/officeart/2005/8/quickstyle/3d2" qsCatId="3D" csTypeId="urn:microsoft.com/office/officeart/2005/8/colors/accent1_1" csCatId="accent1" phldr="1"/>
      <dgm:spPr/>
    </dgm:pt>
    <dgm:pt modelId="{6757FB1F-098D-4A2E-9C51-FFF80607F3D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effectLst/>
              <a:latin typeface="Arial" charset="0"/>
            </a:rPr>
            <a:t>Prosazování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effectLst/>
              <a:latin typeface="Arial" charset="0"/>
            </a:rPr>
            <a:t>práva EU</a:t>
          </a:r>
        </a:p>
      </dgm:t>
    </dgm:pt>
    <dgm:pt modelId="{8F3B8F0F-2692-4444-A61A-90FF8E316F9E}" type="parTrans" cxnId="{5EF1EA14-E8CE-4B54-B020-0D00E188D350}">
      <dgm:prSet/>
      <dgm:spPr/>
      <dgm:t>
        <a:bodyPr/>
        <a:lstStyle/>
        <a:p>
          <a:endParaRPr lang="cs-CZ"/>
        </a:p>
      </dgm:t>
    </dgm:pt>
    <dgm:pt modelId="{C32575E5-AE26-4BD6-8D94-4F8363F8BC93}" type="sibTrans" cxnId="{5EF1EA14-E8CE-4B54-B020-0D00E188D350}">
      <dgm:prSet/>
      <dgm:spPr/>
      <dgm:t>
        <a:bodyPr/>
        <a:lstStyle/>
        <a:p>
          <a:endParaRPr lang="cs-CZ"/>
        </a:p>
      </dgm:t>
    </dgm:pt>
    <dgm:pt modelId="{5E4527B7-33F0-4B6B-A826-A6B7DAEC81D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effectLst/>
              <a:latin typeface="Arial" charset="0"/>
            </a:rPr>
            <a:t>„evropské“ soudy</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effectLst/>
              <a:latin typeface="Arial" charset="0"/>
            </a:rPr>
            <a:t>SD</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effectLst/>
              <a:latin typeface="Arial" charset="0"/>
            </a:rPr>
            <a:t>Tribunál</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sngStrike" cap="none" normalizeH="0" baseline="0" dirty="0" err="1">
              <a:ln/>
              <a:effectLst/>
              <a:latin typeface="Arial" charset="0"/>
            </a:rPr>
            <a:t>SpVS</a:t>
          </a:r>
          <a:endParaRPr kumimoji="0" lang="cs-CZ" b="0" i="0" u="none" strike="sngStrike" cap="none" normalizeH="0" baseline="0" dirty="0">
            <a:ln/>
            <a:effectLst/>
            <a:latin typeface="Arial" charset="0"/>
          </a:endParaRPr>
        </a:p>
      </dgm:t>
    </dgm:pt>
    <dgm:pt modelId="{493905E5-25FB-4E35-810E-2B3E9251BFB7}" type="parTrans" cxnId="{D04F8BB3-B9B1-4490-A3C1-4A72DD06AB6F}">
      <dgm:prSet/>
      <dgm:spPr/>
      <dgm:t>
        <a:bodyPr/>
        <a:lstStyle/>
        <a:p>
          <a:endParaRPr lang="cs-CZ"/>
        </a:p>
      </dgm:t>
    </dgm:pt>
    <dgm:pt modelId="{5D11E10D-CCFF-4BE9-958B-3EBC521787B6}" type="sibTrans" cxnId="{D04F8BB3-B9B1-4490-A3C1-4A72DD06AB6F}">
      <dgm:prSet/>
      <dgm:spPr/>
      <dgm:t>
        <a:bodyPr/>
        <a:lstStyle/>
        <a:p>
          <a:endParaRPr lang="cs-CZ"/>
        </a:p>
      </dgm:t>
    </dgm:pt>
    <dgm:pt modelId="{B65A275C-4E81-4E05-81BE-736F2A42C97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effectLst/>
              <a:latin typeface="Arial" charset="0"/>
            </a:rPr>
            <a:t>národní soudy</a:t>
          </a:r>
        </a:p>
      </dgm:t>
    </dgm:pt>
    <dgm:pt modelId="{E331ECF8-51DF-490B-8C0C-25D1F36E47FD}" type="parTrans" cxnId="{8355E988-659C-473B-9801-ADC971A7E268}">
      <dgm:prSet/>
      <dgm:spPr/>
      <dgm:t>
        <a:bodyPr/>
        <a:lstStyle/>
        <a:p>
          <a:endParaRPr lang="cs-CZ"/>
        </a:p>
      </dgm:t>
    </dgm:pt>
    <dgm:pt modelId="{957D6F41-35C4-4F94-A3EE-8CB393A49DAB}" type="sibTrans" cxnId="{8355E988-659C-473B-9801-ADC971A7E268}">
      <dgm:prSet/>
      <dgm:spPr/>
      <dgm:t>
        <a:bodyPr/>
        <a:lstStyle/>
        <a:p>
          <a:endParaRPr lang="cs-CZ"/>
        </a:p>
      </dgm:t>
    </dgm:pt>
    <dgm:pt modelId="{3FC16229-C2F1-4E11-9A4A-CB563210A1CC}" type="pres">
      <dgm:prSet presAssocID="{CA766AF0-ED6D-4018-8198-74DA7CEE2981}" presName="mainComposite" presStyleCnt="0">
        <dgm:presLayoutVars>
          <dgm:chPref val="1"/>
          <dgm:dir/>
          <dgm:animOne val="branch"/>
          <dgm:animLvl val="lvl"/>
          <dgm:resizeHandles val="exact"/>
        </dgm:presLayoutVars>
      </dgm:prSet>
      <dgm:spPr/>
    </dgm:pt>
    <dgm:pt modelId="{CBBD35CE-3822-45FD-A1D8-1EC8490C3421}" type="pres">
      <dgm:prSet presAssocID="{CA766AF0-ED6D-4018-8198-74DA7CEE2981}" presName="hierFlow" presStyleCnt="0"/>
      <dgm:spPr/>
    </dgm:pt>
    <dgm:pt modelId="{F2DEC297-5B2F-48DB-A2A7-EE40A331B2F2}" type="pres">
      <dgm:prSet presAssocID="{CA766AF0-ED6D-4018-8198-74DA7CEE2981}" presName="hierChild1" presStyleCnt="0">
        <dgm:presLayoutVars>
          <dgm:chPref val="1"/>
          <dgm:animOne val="branch"/>
          <dgm:animLvl val="lvl"/>
        </dgm:presLayoutVars>
      </dgm:prSet>
      <dgm:spPr/>
    </dgm:pt>
    <dgm:pt modelId="{A927F71F-2FBF-4173-BD62-4202B0EEB220}" type="pres">
      <dgm:prSet presAssocID="{6757FB1F-098D-4A2E-9C51-FFF80607F3D4}" presName="Name14" presStyleCnt="0"/>
      <dgm:spPr/>
    </dgm:pt>
    <dgm:pt modelId="{6F566860-5E8E-4989-9942-86FDF4ED6218}" type="pres">
      <dgm:prSet presAssocID="{6757FB1F-098D-4A2E-9C51-FFF80607F3D4}" presName="level1Shape" presStyleLbl="node0" presStyleIdx="0" presStyleCnt="1">
        <dgm:presLayoutVars>
          <dgm:chPref val="3"/>
        </dgm:presLayoutVars>
      </dgm:prSet>
      <dgm:spPr/>
    </dgm:pt>
    <dgm:pt modelId="{0BC9E033-7135-404C-BC02-82B96FC094A4}" type="pres">
      <dgm:prSet presAssocID="{6757FB1F-098D-4A2E-9C51-FFF80607F3D4}" presName="hierChild2" presStyleCnt="0"/>
      <dgm:spPr/>
    </dgm:pt>
    <dgm:pt modelId="{17409334-3B67-4D34-B7B6-9D52C11A70AE}" type="pres">
      <dgm:prSet presAssocID="{493905E5-25FB-4E35-810E-2B3E9251BFB7}" presName="Name19" presStyleLbl="parChTrans1D2" presStyleIdx="0" presStyleCnt="2"/>
      <dgm:spPr/>
    </dgm:pt>
    <dgm:pt modelId="{A14C3D7A-E640-4B66-BFBC-2F720FF40BAC}" type="pres">
      <dgm:prSet presAssocID="{5E4527B7-33F0-4B6B-A826-A6B7DAEC81DF}" presName="Name21" presStyleCnt="0"/>
      <dgm:spPr/>
    </dgm:pt>
    <dgm:pt modelId="{B6B9D5B2-41B9-49E6-B615-196ADF95101A}" type="pres">
      <dgm:prSet presAssocID="{5E4527B7-33F0-4B6B-A826-A6B7DAEC81DF}" presName="level2Shape" presStyleLbl="node2" presStyleIdx="0" presStyleCnt="2"/>
      <dgm:spPr/>
    </dgm:pt>
    <dgm:pt modelId="{82C71AEA-B508-44C5-96D1-AFBD19EF5693}" type="pres">
      <dgm:prSet presAssocID="{5E4527B7-33F0-4B6B-A826-A6B7DAEC81DF}" presName="hierChild3" presStyleCnt="0"/>
      <dgm:spPr/>
    </dgm:pt>
    <dgm:pt modelId="{2E3AD070-9A89-4EF1-B5FA-6212889C1D1A}" type="pres">
      <dgm:prSet presAssocID="{E331ECF8-51DF-490B-8C0C-25D1F36E47FD}" presName="Name19" presStyleLbl="parChTrans1D2" presStyleIdx="1" presStyleCnt="2"/>
      <dgm:spPr/>
    </dgm:pt>
    <dgm:pt modelId="{203537D0-674B-40F4-8028-0680C6F86AF7}" type="pres">
      <dgm:prSet presAssocID="{B65A275C-4E81-4E05-81BE-736F2A42C97D}" presName="Name21" presStyleCnt="0"/>
      <dgm:spPr/>
    </dgm:pt>
    <dgm:pt modelId="{BD3E1567-35BC-4934-93A7-A80D5AA2D110}" type="pres">
      <dgm:prSet presAssocID="{B65A275C-4E81-4E05-81BE-736F2A42C97D}" presName="level2Shape" presStyleLbl="node2" presStyleIdx="1" presStyleCnt="2"/>
      <dgm:spPr/>
    </dgm:pt>
    <dgm:pt modelId="{357985E2-B896-4DE7-85CD-74262885E062}" type="pres">
      <dgm:prSet presAssocID="{B65A275C-4E81-4E05-81BE-736F2A42C97D}" presName="hierChild3" presStyleCnt="0"/>
      <dgm:spPr/>
    </dgm:pt>
    <dgm:pt modelId="{8AFF0BB1-01E2-41B3-B98C-CBCC4E438529}" type="pres">
      <dgm:prSet presAssocID="{CA766AF0-ED6D-4018-8198-74DA7CEE2981}" presName="bgShapesFlow" presStyleCnt="0"/>
      <dgm:spPr/>
    </dgm:pt>
  </dgm:ptLst>
  <dgm:cxnLst>
    <dgm:cxn modelId="{5EF1EA14-E8CE-4B54-B020-0D00E188D350}" srcId="{CA766AF0-ED6D-4018-8198-74DA7CEE2981}" destId="{6757FB1F-098D-4A2E-9C51-FFF80607F3D4}" srcOrd="0" destOrd="0" parTransId="{8F3B8F0F-2692-4444-A61A-90FF8E316F9E}" sibTransId="{C32575E5-AE26-4BD6-8D94-4F8363F8BC93}"/>
    <dgm:cxn modelId="{49A06917-79D7-4CFE-9C8B-FCAF3E270565}" type="presOf" srcId="{B65A275C-4E81-4E05-81BE-736F2A42C97D}" destId="{BD3E1567-35BC-4934-93A7-A80D5AA2D110}" srcOrd="0" destOrd="0" presId="urn:microsoft.com/office/officeart/2005/8/layout/hierarchy6"/>
    <dgm:cxn modelId="{8355E988-659C-473B-9801-ADC971A7E268}" srcId="{6757FB1F-098D-4A2E-9C51-FFF80607F3D4}" destId="{B65A275C-4E81-4E05-81BE-736F2A42C97D}" srcOrd="1" destOrd="0" parTransId="{E331ECF8-51DF-490B-8C0C-25D1F36E47FD}" sibTransId="{957D6F41-35C4-4F94-A3EE-8CB393A49DAB}"/>
    <dgm:cxn modelId="{FF549B8B-47BD-4B8B-B0E1-4A7445C6EBBB}" type="presOf" srcId="{5E4527B7-33F0-4B6B-A826-A6B7DAEC81DF}" destId="{B6B9D5B2-41B9-49E6-B615-196ADF95101A}" srcOrd="0" destOrd="0" presId="urn:microsoft.com/office/officeart/2005/8/layout/hierarchy6"/>
    <dgm:cxn modelId="{1CBF85A0-E1AB-4CA0-8789-14124D8E7206}" type="presOf" srcId="{493905E5-25FB-4E35-810E-2B3E9251BFB7}" destId="{17409334-3B67-4D34-B7B6-9D52C11A70AE}" srcOrd="0" destOrd="0" presId="urn:microsoft.com/office/officeart/2005/8/layout/hierarchy6"/>
    <dgm:cxn modelId="{D04F8BB3-B9B1-4490-A3C1-4A72DD06AB6F}" srcId="{6757FB1F-098D-4A2E-9C51-FFF80607F3D4}" destId="{5E4527B7-33F0-4B6B-A826-A6B7DAEC81DF}" srcOrd="0" destOrd="0" parTransId="{493905E5-25FB-4E35-810E-2B3E9251BFB7}" sibTransId="{5D11E10D-CCFF-4BE9-958B-3EBC521787B6}"/>
    <dgm:cxn modelId="{F61644D8-3602-4B90-BB46-4F3F54D7E71A}" type="presOf" srcId="{E331ECF8-51DF-490B-8C0C-25D1F36E47FD}" destId="{2E3AD070-9A89-4EF1-B5FA-6212889C1D1A}" srcOrd="0" destOrd="0" presId="urn:microsoft.com/office/officeart/2005/8/layout/hierarchy6"/>
    <dgm:cxn modelId="{4C04C2DA-88D5-4561-BF96-869430873C90}" type="presOf" srcId="{CA766AF0-ED6D-4018-8198-74DA7CEE2981}" destId="{3FC16229-C2F1-4E11-9A4A-CB563210A1CC}" srcOrd="0" destOrd="0" presId="urn:microsoft.com/office/officeart/2005/8/layout/hierarchy6"/>
    <dgm:cxn modelId="{8E9B5CDE-DA7A-4F87-BF80-AE699BF41C36}" type="presOf" srcId="{6757FB1F-098D-4A2E-9C51-FFF80607F3D4}" destId="{6F566860-5E8E-4989-9942-86FDF4ED6218}" srcOrd="0" destOrd="0" presId="urn:microsoft.com/office/officeart/2005/8/layout/hierarchy6"/>
    <dgm:cxn modelId="{5F444409-C7E9-4A02-A49D-DF907862C68D}" type="presParOf" srcId="{3FC16229-C2F1-4E11-9A4A-CB563210A1CC}" destId="{CBBD35CE-3822-45FD-A1D8-1EC8490C3421}" srcOrd="0" destOrd="0" presId="urn:microsoft.com/office/officeart/2005/8/layout/hierarchy6"/>
    <dgm:cxn modelId="{72B35106-6986-49DA-9FF1-5CFAE76F7FF2}" type="presParOf" srcId="{CBBD35CE-3822-45FD-A1D8-1EC8490C3421}" destId="{F2DEC297-5B2F-48DB-A2A7-EE40A331B2F2}" srcOrd="0" destOrd="0" presId="urn:microsoft.com/office/officeart/2005/8/layout/hierarchy6"/>
    <dgm:cxn modelId="{909A07EB-EDE4-4FC1-ACF9-6B4ECF52CBFC}" type="presParOf" srcId="{F2DEC297-5B2F-48DB-A2A7-EE40A331B2F2}" destId="{A927F71F-2FBF-4173-BD62-4202B0EEB220}" srcOrd="0" destOrd="0" presId="urn:microsoft.com/office/officeart/2005/8/layout/hierarchy6"/>
    <dgm:cxn modelId="{A5619D7E-59C8-44EE-914F-DA46B1954C73}" type="presParOf" srcId="{A927F71F-2FBF-4173-BD62-4202B0EEB220}" destId="{6F566860-5E8E-4989-9942-86FDF4ED6218}" srcOrd="0" destOrd="0" presId="urn:microsoft.com/office/officeart/2005/8/layout/hierarchy6"/>
    <dgm:cxn modelId="{99A40F09-7BBB-4716-A974-1F752080B871}" type="presParOf" srcId="{A927F71F-2FBF-4173-BD62-4202B0EEB220}" destId="{0BC9E033-7135-404C-BC02-82B96FC094A4}" srcOrd="1" destOrd="0" presId="urn:microsoft.com/office/officeart/2005/8/layout/hierarchy6"/>
    <dgm:cxn modelId="{C11D6D37-2220-4647-B718-B1AFC7712DF1}" type="presParOf" srcId="{0BC9E033-7135-404C-BC02-82B96FC094A4}" destId="{17409334-3B67-4D34-B7B6-9D52C11A70AE}" srcOrd="0" destOrd="0" presId="urn:microsoft.com/office/officeart/2005/8/layout/hierarchy6"/>
    <dgm:cxn modelId="{D5D2BBF5-722C-4A20-BBC4-B13330420ABE}" type="presParOf" srcId="{0BC9E033-7135-404C-BC02-82B96FC094A4}" destId="{A14C3D7A-E640-4B66-BFBC-2F720FF40BAC}" srcOrd="1" destOrd="0" presId="urn:microsoft.com/office/officeart/2005/8/layout/hierarchy6"/>
    <dgm:cxn modelId="{DA081F23-A0EA-4417-94C6-790951BC668E}" type="presParOf" srcId="{A14C3D7A-E640-4B66-BFBC-2F720FF40BAC}" destId="{B6B9D5B2-41B9-49E6-B615-196ADF95101A}" srcOrd="0" destOrd="0" presId="urn:microsoft.com/office/officeart/2005/8/layout/hierarchy6"/>
    <dgm:cxn modelId="{9C160305-8FB7-4C0B-B30A-AB0D012A7A20}" type="presParOf" srcId="{A14C3D7A-E640-4B66-BFBC-2F720FF40BAC}" destId="{82C71AEA-B508-44C5-96D1-AFBD19EF5693}" srcOrd="1" destOrd="0" presId="urn:microsoft.com/office/officeart/2005/8/layout/hierarchy6"/>
    <dgm:cxn modelId="{11943125-D061-46C2-AF8E-46E71DF42B87}" type="presParOf" srcId="{0BC9E033-7135-404C-BC02-82B96FC094A4}" destId="{2E3AD070-9A89-4EF1-B5FA-6212889C1D1A}" srcOrd="2" destOrd="0" presId="urn:microsoft.com/office/officeart/2005/8/layout/hierarchy6"/>
    <dgm:cxn modelId="{8B65019D-B43F-4F7B-A464-A5A4D7056B2F}" type="presParOf" srcId="{0BC9E033-7135-404C-BC02-82B96FC094A4}" destId="{203537D0-674B-40F4-8028-0680C6F86AF7}" srcOrd="3" destOrd="0" presId="urn:microsoft.com/office/officeart/2005/8/layout/hierarchy6"/>
    <dgm:cxn modelId="{EC42DB96-742A-4272-87EF-4E97320208FC}" type="presParOf" srcId="{203537D0-674B-40F4-8028-0680C6F86AF7}" destId="{BD3E1567-35BC-4934-93A7-A80D5AA2D110}" srcOrd="0" destOrd="0" presId="urn:microsoft.com/office/officeart/2005/8/layout/hierarchy6"/>
    <dgm:cxn modelId="{84040A96-D6FD-4EC1-8851-928184744277}" type="presParOf" srcId="{203537D0-674B-40F4-8028-0680C6F86AF7}" destId="{357985E2-B896-4DE7-85CD-74262885E062}" srcOrd="1" destOrd="0" presId="urn:microsoft.com/office/officeart/2005/8/layout/hierarchy6"/>
    <dgm:cxn modelId="{4988AF3D-9151-48AC-A436-4F5C15A3BF72}" type="presParOf" srcId="{3FC16229-C2F1-4E11-9A4A-CB563210A1CC}" destId="{8AFF0BB1-01E2-41B3-B98C-CBCC4E438529}"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66860-5E8E-4989-9942-86FDF4ED6218}">
      <dsp:nvSpPr>
        <dsp:cNvPr id="0" name=""/>
        <dsp:cNvSpPr/>
      </dsp:nvSpPr>
      <dsp:spPr>
        <a:xfrm>
          <a:off x="1869271" y="1328"/>
          <a:ext cx="1753951" cy="1169300"/>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noStrike" kern="1200" cap="none" normalizeH="0" baseline="0" dirty="0">
              <a:ln/>
              <a:effectLst/>
              <a:latin typeface="Arial" charset="0"/>
            </a:rPr>
            <a:t>Prosazování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noStrike" kern="1200" cap="none" normalizeH="0" baseline="0" dirty="0">
              <a:ln/>
              <a:effectLst/>
              <a:latin typeface="Arial" charset="0"/>
            </a:rPr>
            <a:t>práva EU</a:t>
          </a:r>
        </a:p>
      </dsp:txBody>
      <dsp:txXfrm>
        <a:off x="1903519" y="35576"/>
        <a:ext cx="1685455" cy="1100804"/>
      </dsp:txXfrm>
    </dsp:sp>
    <dsp:sp modelId="{17409334-3B67-4D34-B7B6-9D52C11A70AE}">
      <dsp:nvSpPr>
        <dsp:cNvPr id="0" name=""/>
        <dsp:cNvSpPr/>
      </dsp:nvSpPr>
      <dsp:spPr>
        <a:xfrm>
          <a:off x="1606179" y="1170628"/>
          <a:ext cx="1140068" cy="467720"/>
        </a:xfrm>
        <a:custGeom>
          <a:avLst/>
          <a:gdLst/>
          <a:ahLst/>
          <a:cxnLst/>
          <a:rect l="0" t="0" r="0" b="0"/>
          <a:pathLst>
            <a:path>
              <a:moveTo>
                <a:pt x="1140068" y="0"/>
              </a:moveTo>
              <a:lnTo>
                <a:pt x="1140068" y="233860"/>
              </a:lnTo>
              <a:lnTo>
                <a:pt x="0" y="233860"/>
              </a:lnTo>
              <a:lnTo>
                <a:pt x="0" y="46772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6B9D5B2-41B9-49E6-B615-196ADF95101A}">
      <dsp:nvSpPr>
        <dsp:cNvPr id="0" name=""/>
        <dsp:cNvSpPr/>
      </dsp:nvSpPr>
      <dsp:spPr>
        <a:xfrm>
          <a:off x="729203" y="1638349"/>
          <a:ext cx="1753951" cy="1169300"/>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noStrike" kern="1200" cap="none" normalizeH="0" baseline="0" dirty="0">
              <a:ln/>
              <a:effectLst/>
              <a:latin typeface="Arial" charset="0"/>
            </a:rPr>
            <a:t>„evropské“ soudy</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noStrike" kern="1200" cap="none" normalizeH="0" baseline="0" dirty="0">
              <a:ln/>
              <a:effectLst/>
              <a:latin typeface="Arial" charset="0"/>
            </a:rPr>
            <a:t>SD</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noStrike" kern="1200" cap="none" normalizeH="0" baseline="0" dirty="0">
              <a:ln/>
              <a:effectLst/>
              <a:latin typeface="Arial" charset="0"/>
            </a:rPr>
            <a:t>Tribunál</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sngStrike" kern="1200" cap="none" normalizeH="0" baseline="0" dirty="0" err="1">
              <a:ln/>
              <a:effectLst/>
              <a:latin typeface="Arial" charset="0"/>
            </a:rPr>
            <a:t>SpVS</a:t>
          </a:r>
          <a:endParaRPr kumimoji="0" lang="cs-CZ" sz="1600" b="0" i="0" u="none" strike="sngStrike" kern="1200" cap="none" normalizeH="0" baseline="0" dirty="0">
            <a:ln/>
            <a:effectLst/>
            <a:latin typeface="Arial" charset="0"/>
          </a:endParaRPr>
        </a:p>
      </dsp:txBody>
      <dsp:txXfrm>
        <a:off x="763451" y="1672597"/>
        <a:ext cx="1685455" cy="1100804"/>
      </dsp:txXfrm>
    </dsp:sp>
    <dsp:sp modelId="{2E3AD070-9A89-4EF1-B5FA-6212889C1D1A}">
      <dsp:nvSpPr>
        <dsp:cNvPr id="0" name=""/>
        <dsp:cNvSpPr/>
      </dsp:nvSpPr>
      <dsp:spPr>
        <a:xfrm>
          <a:off x="2746247" y="1170628"/>
          <a:ext cx="1140068" cy="467720"/>
        </a:xfrm>
        <a:custGeom>
          <a:avLst/>
          <a:gdLst/>
          <a:ahLst/>
          <a:cxnLst/>
          <a:rect l="0" t="0" r="0" b="0"/>
          <a:pathLst>
            <a:path>
              <a:moveTo>
                <a:pt x="0" y="0"/>
              </a:moveTo>
              <a:lnTo>
                <a:pt x="0" y="233860"/>
              </a:lnTo>
              <a:lnTo>
                <a:pt x="1140068" y="233860"/>
              </a:lnTo>
              <a:lnTo>
                <a:pt x="1140068" y="46772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D3E1567-35BC-4934-93A7-A80D5AA2D110}">
      <dsp:nvSpPr>
        <dsp:cNvPr id="0" name=""/>
        <dsp:cNvSpPr/>
      </dsp:nvSpPr>
      <dsp:spPr>
        <a:xfrm>
          <a:off x="3009340" y="1638349"/>
          <a:ext cx="1753951" cy="1169300"/>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noStrike" kern="1200" cap="none" normalizeH="0" baseline="0" dirty="0">
              <a:ln/>
              <a:effectLst/>
              <a:latin typeface="Arial" charset="0"/>
            </a:rPr>
            <a:t>národní soudy</a:t>
          </a:r>
        </a:p>
      </dsp:txBody>
      <dsp:txXfrm>
        <a:off x="3043588" y="1672597"/>
        <a:ext cx="1685455" cy="110080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6D1FFC3A-8C07-48D5-A275-CAF3A7250F0B}" type="slidenum">
              <a:rPr lang="cs-CZ" sz="1300" smtClean="0"/>
              <a:pPr eaLnBrk="1" hangingPunct="1"/>
              <a:t>2</a:t>
            </a:fld>
            <a:endParaRPr lang="cs-CZ" sz="1300"/>
          </a:p>
        </p:txBody>
      </p:sp>
      <p:sp>
        <p:nvSpPr>
          <p:cNvPr id="249859" name="Rectangle 2"/>
          <p:cNvSpPr>
            <a:spLocks noGrp="1" noRot="1" noChangeAspect="1" noChangeArrowheads="1" noTextEdit="1"/>
          </p:cNvSpPr>
          <p:nvPr>
            <p:ph type="sldImg"/>
          </p:nvPr>
        </p:nvSpPr>
        <p:spPr>
          <a:ln/>
        </p:spPr>
      </p:sp>
      <p:sp>
        <p:nvSpPr>
          <p:cNvPr id="249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Rot="1" noChangeAspect="1" noTextEdit="1"/>
          </p:cNvSpPr>
          <p:nvPr>
            <p:ph type="sldImg"/>
          </p:nvPr>
        </p:nvSpPr>
        <p:spPr>
          <a:xfrm>
            <a:off x="346075" y="280988"/>
            <a:ext cx="6818313" cy="3836987"/>
          </a:xfrm>
          <a:ln/>
        </p:spPr>
      </p:sp>
      <p:sp>
        <p:nvSpPr>
          <p:cNvPr id="292867" name="Rectangle 3"/>
          <p:cNvSpPr>
            <a:spLocks noGrp="1"/>
          </p:cNvSpPr>
          <p:nvPr>
            <p:ph type="body" idx="1"/>
          </p:nvPr>
        </p:nvSpPr>
        <p:spPr>
          <a:xfrm>
            <a:off x="-327025" y="4151313"/>
            <a:ext cx="7305675" cy="5802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sz="1000" dirty="0"/>
              <a:t>http://ec.europa.eu/atwork/applying-eu-law/docs/c_2015_5511_cs.pdf</a:t>
            </a:r>
          </a:p>
          <a:p>
            <a:pPr>
              <a:lnSpc>
                <a:spcPct val="80000"/>
              </a:lnSpc>
            </a:pPr>
            <a:endParaRPr lang="cs-CZ" sz="1000" dirty="0"/>
          </a:p>
          <a:p>
            <a:pPr marL="228600" indent="-228600">
              <a:lnSpc>
                <a:spcPct val="80000"/>
              </a:lnSpc>
              <a:buAutoNum type="arabicParenBoth"/>
            </a:pPr>
            <a:r>
              <a:rPr lang="cs-CZ" sz="1000" dirty="0"/>
              <a:t>standardní paušální sazba pro výpočet penále je stanovena na 670 EUR za den, (2) standardní paušální sazba pro účely paušální částky je stanovena na 220 EUR za den. </a:t>
            </a:r>
          </a:p>
          <a:p>
            <a:pPr marL="228600" indent="-228600">
              <a:lnSpc>
                <a:spcPct val="80000"/>
              </a:lnSpc>
              <a:buAutoNum type="arabicParenBoth"/>
            </a:pPr>
            <a:endParaRPr lang="cs-CZ" sz="1000" dirty="0"/>
          </a:p>
          <a:p>
            <a:pPr marL="228600" indent="-228600">
              <a:lnSpc>
                <a:spcPct val="80000"/>
              </a:lnSpc>
              <a:buAutoNum type="arabicParenBoth"/>
            </a:pPr>
            <a:r>
              <a:rPr lang="cs-CZ" sz="1000" dirty="0"/>
              <a:t>http://eur-</a:t>
            </a:r>
            <a:r>
              <a:rPr lang="cs-CZ" sz="1000" dirty="0" err="1"/>
              <a:t>lex.europa.e</a:t>
            </a:r>
            <a:endParaRPr lang="cs-CZ" sz="1000" dirty="0"/>
          </a:p>
          <a:p>
            <a:pPr marL="228600" indent="-228600">
              <a:lnSpc>
                <a:spcPct val="80000"/>
              </a:lnSpc>
              <a:buAutoNum type="arabicParenBoth"/>
            </a:pPr>
            <a:endParaRPr lang="cs-CZ" sz="1000" dirty="0"/>
          </a:p>
          <a:p>
            <a:r>
              <a:rPr kumimoji="1" lang="cs-CZ" sz="1200" kern="1200" dirty="0">
                <a:solidFill>
                  <a:schemeClr val="tx1"/>
                </a:solidFill>
                <a:effectLst/>
                <a:latin typeface="Arial" charset="0"/>
                <a:ea typeface="+mn-ea"/>
                <a:cs typeface="+mn-cs"/>
              </a:rPr>
              <a:t>Za prvé, sankce </a:t>
            </a:r>
            <a:r>
              <a:rPr kumimoji="1" lang="cs-CZ" sz="1200" kern="1200" dirty="0" err="1">
                <a:solidFill>
                  <a:schemeClr val="tx1"/>
                </a:solidFill>
                <a:effectLst/>
                <a:latin typeface="Arial" charset="0"/>
                <a:ea typeface="+mn-ea"/>
                <a:cs typeface="+mn-cs"/>
              </a:rPr>
              <a:t>musi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být</a:t>
            </a:r>
            <a:r>
              <a:rPr kumimoji="1" lang="cs-CZ" sz="1200" kern="1200" dirty="0">
                <a:solidFill>
                  <a:schemeClr val="tx1"/>
                </a:solidFill>
                <a:effectLst/>
                <a:latin typeface="Arial" charset="0"/>
                <a:ea typeface="+mn-ea"/>
                <a:cs typeface="+mn-cs"/>
              </a:rPr>
              <a:t> stanovena s ohledem na </a:t>
            </a:r>
            <a:r>
              <a:rPr kumimoji="1" lang="cs-CZ" sz="1200" kern="1200" dirty="0" err="1">
                <a:solidFill>
                  <a:schemeClr val="tx1"/>
                </a:solidFill>
                <a:effectLst/>
                <a:latin typeface="Arial" charset="0"/>
                <a:ea typeface="+mn-ea"/>
                <a:cs typeface="+mn-cs"/>
              </a:rPr>
              <a:t>základni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cíl</a:t>
            </a:r>
            <a:r>
              <a:rPr kumimoji="1" lang="cs-CZ" sz="1200" kern="1200" dirty="0">
                <a:solidFill>
                  <a:schemeClr val="tx1"/>
                </a:solidFill>
                <a:effectLst/>
                <a:latin typeface="Arial" charset="0"/>
                <a:ea typeface="+mn-ea"/>
                <a:cs typeface="+mn-cs"/>
              </a:rPr>
              <a:t> tohoto </a:t>
            </a:r>
            <a:r>
              <a:rPr kumimoji="1" lang="cs-CZ" sz="1200" kern="1200" dirty="0" err="1">
                <a:solidFill>
                  <a:schemeClr val="tx1"/>
                </a:solidFill>
                <a:effectLst/>
                <a:latin typeface="Arial" charset="0"/>
                <a:ea typeface="+mn-ea"/>
                <a:cs typeface="+mn-cs"/>
              </a:rPr>
              <a:t>nástroje</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kterým</a:t>
            </a:r>
            <a:r>
              <a:rPr kumimoji="1" lang="cs-CZ" sz="1200" kern="1200" dirty="0">
                <a:solidFill>
                  <a:schemeClr val="tx1"/>
                </a:solidFill>
                <a:effectLst/>
                <a:latin typeface="Arial" charset="0"/>
                <a:ea typeface="+mn-ea"/>
                <a:cs typeface="+mn-cs"/>
              </a:rPr>
              <a:t> je </a:t>
            </a:r>
            <a:r>
              <a:rPr kumimoji="1" lang="cs-CZ" sz="1200" kern="1200" dirty="0" err="1">
                <a:solidFill>
                  <a:schemeClr val="tx1"/>
                </a:solidFill>
                <a:effectLst/>
                <a:latin typeface="Arial" charset="0"/>
                <a:ea typeface="+mn-ea"/>
                <a:cs typeface="+mn-cs"/>
              </a:rPr>
              <a:t>zajištěni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včasného</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prováděni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směrnic</a:t>
            </a:r>
            <a:r>
              <a:rPr kumimoji="1" lang="cs-CZ" sz="1200" kern="1200" dirty="0">
                <a:solidFill>
                  <a:schemeClr val="tx1"/>
                </a:solidFill>
                <a:effectLst/>
                <a:latin typeface="Arial" charset="0"/>
                <a:ea typeface="+mn-ea"/>
                <a:cs typeface="+mn-cs"/>
              </a:rPr>
              <a:t> tak, jak jej </a:t>
            </a:r>
            <a:r>
              <a:rPr kumimoji="1" lang="cs-CZ" sz="1200" kern="1200" dirty="0" err="1">
                <a:solidFill>
                  <a:schemeClr val="tx1"/>
                </a:solidFill>
                <a:effectLst/>
                <a:latin typeface="Arial" charset="0"/>
                <a:ea typeface="+mn-ea"/>
                <a:cs typeface="+mn-cs"/>
              </a:rPr>
              <a:t>požaduje</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právo</a:t>
            </a:r>
            <a:r>
              <a:rPr kumimoji="1" lang="cs-CZ" sz="1200" kern="1200" dirty="0">
                <a:solidFill>
                  <a:schemeClr val="tx1"/>
                </a:solidFill>
                <a:effectLst/>
                <a:latin typeface="Arial" charset="0"/>
                <a:ea typeface="+mn-ea"/>
                <a:cs typeface="+mn-cs"/>
              </a:rPr>
              <a:t> Unie, a </a:t>
            </a:r>
            <a:r>
              <a:rPr kumimoji="1" lang="cs-CZ" sz="1200" kern="1200" dirty="0" err="1">
                <a:solidFill>
                  <a:schemeClr val="tx1"/>
                </a:solidFill>
                <a:effectLst/>
                <a:latin typeface="Arial" charset="0"/>
                <a:ea typeface="+mn-ea"/>
                <a:cs typeface="+mn-cs"/>
              </a:rPr>
              <a:t>zajištěni</a:t>
            </a:r>
            <a:r>
              <a:rPr kumimoji="1" lang="cs-CZ" sz="1200" kern="1200" dirty="0">
                <a:solidFill>
                  <a:schemeClr val="tx1"/>
                </a:solidFill>
                <a:effectLst/>
                <a:latin typeface="Arial" charset="0"/>
                <a:ea typeface="+mn-ea"/>
                <a:cs typeface="+mn-cs"/>
              </a:rPr>
              <a:t>́ toho, </a:t>
            </a:r>
            <a:r>
              <a:rPr kumimoji="1" lang="cs-CZ" sz="1200" kern="1200" dirty="0" err="1">
                <a:solidFill>
                  <a:schemeClr val="tx1"/>
                </a:solidFill>
                <a:effectLst/>
                <a:latin typeface="Arial" charset="0"/>
                <a:ea typeface="+mn-ea"/>
                <a:cs typeface="+mn-cs"/>
              </a:rPr>
              <a:t>že</a:t>
            </a:r>
            <a:r>
              <a:rPr kumimoji="1" lang="cs-CZ" sz="1200" kern="1200" dirty="0">
                <a:solidFill>
                  <a:schemeClr val="tx1"/>
                </a:solidFill>
                <a:effectLst/>
                <a:latin typeface="Arial" charset="0"/>
                <a:ea typeface="+mn-ea"/>
                <a:cs typeface="+mn-cs"/>
              </a:rPr>
              <a:t> se tento typ </a:t>
            </a:r>
            <a:r>
              <a:rPr kumimoji="1" lang="cs-CZ" sz="1200" kern="1200" dirty="0" err="1">
                <a:solidFill>
                  <a:schemeClr val="tx1"/>
                </a:solidFill>
                <a:effectLst/>
                <a:latin typeface="Arial" charset="0"/>
                <a:ea typeface="+mn-ea"/>
                <a:cs typeface="+mn-cs"/>
              </a:rPr>
              <a:t>porušeni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práva</a:t>
            </a:r>
            <a:r>
              <a:rPr kumimoji="1" lang="cs-CZ" sz="1200" kern="1200" dirty="0">
                <a:solidFill>
                  <a:schemeClr val="tx1"/>
                </a:solidFill>
                <a:effectLst/>
                <a:latin typeface="Arial" charset="0"/>
                <a:ea typeface="+mn-ea"/>
                <a:cs typeface="+mn-cs"/>
              </a:rPr>
              <a:t> nebude opakovat. Podle </a:t>
            </a:r>
            <a:r>
              <a:rPr kumimoji="1" lang="cs-CZ" sz="1200" kern="1200" dirty="0" err="1">
                <a:solidFill>
                  <a:schemeClr val="tx1"/>
                </a:solidFill>
                <a:effectLst/>
                <a:latin typeface="Arial" charset="0"/>
                <a:ea typeface="+mn-ea"/>
                <a:cs typeface="+mn-cs"/>
              </a:rPr>
              <a:t>názoru</a:t>
            </a:r>
            <a:r>
              <a:rPr kumimoji="1" lang="cs-CZ" sz="1200" kern="1200" dirty="0">
                <a:solidFill>
                  <a:schemeClr val="tx1"/>
                </a:solidFill>
                <a:effectLst/>
                <a:latin typeface="Arial" charset="0"/>
                <a:ea typeface="+mn-ea"/>
                <a:cs typeface="+mn-cs"/>
              </a:rPr>
              <a:t> Komise </a:t>
            </a:r>
            <a:r>
              <a:rPr kumimoji="1" lang="cs-CZ" sz="1200" kern="1200" dirty="0" err="1">
                <a:solidFill>
                  <a:schemeClr val="tx1"/>
                </a:solidFill>
                <a:effectLst/>
                <a:latin typeface="Arial" charset="0"/>
                <a:ea typeface="+mn-ea"/>
                <a:cs typeface="+mn-cs"/>
              </a:rPr>
              <a:t>musi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být</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při</a:t>
            </a:r>
            <a:r>
              <a:rPr kumimoji="1" lang="cs-CZ" sz="1200" kern="1200" dirty="0">
                <a:solidFill>
                  <a:schemeClr val="tx1"/>
                </a:solidFill>
                <a:effectLst/>
                <a:latin typeface="Arial" charset="0"/>
                <a:ea typeface="+mn-ea"/>
                <a:cs typeface="+mn-cs"/>
              </a:rPr>
              <a:t> stanovení sankce </a:t>
            </a:r>
            <a:r>
              <a:rPr kumimoji="1" lang="cs-CZ" sz="1200" kern="1200" dirty="0" err="1">
                <a:solidFill>
                  <a:schemeClr val="tx1"/>
                </a:solidFill>
                <a:effectLst/>
                <a:latin typeface="Arial" charset="0"/>
                <a:ea typeface="+mn-ea"/>
                <a:cs typeface="+mn-cs"/>
              </a:rPr>
              <a:t>uplatněna</a:t>
            </a:r>
            <a:r>
              <a:rPr kumimoji="1" lang="cs-CZ" sz="1200" kern="1200" dirty="0">
                <a:solidFill>
                  <a:schemeClr val="tx1"/>
                </a:solidFill>
                <a:effectLst/>
                <a:latin typeface="Arial" charset="0"/>
                <a:ea typeface="+mn-ea"/>
                <a:cs typeface="+mn-cs"/>
              </a:rPr>
              <a:t> tato </a:t>
            </a:r>
            <a:r>
              <a:rPr kumimoji="1" lang="cs-CZ" sz="1200" kern="1200" dirty="0" err="1">
                <a:solidFill>
                  <a:schemeClr val="tx1"/>
                </a:solidFill>
                <a:effectLst/>
                <a:latin typeface="Arial" charset="0"/>
                <a:ea typeface="+mn-ea"/>
                <a:cs typeface="+mn-cs"/>
              </a:rPr>
              <a:t>tři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zásadni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kritéria</a:t>
            </a:r>
            <a:r>
              <a:rPr kumimoji="1" lang="cs-CZ" sz="1200" kern="1200" dirty="0">
                <a:solidFill>
                  <a:schemeClr val="tx1"/>
                </a:solidFill>
                <a:effectLst/>
                <a:latin typeface="Arial" charset="0"/>
                <a:ea typeface="+mn-ea"/>
                <a:cs typeface="+mn-cs"/>
              </a:rPr>
              <a:t>: </a:t>
            </a:r>
          </a:p>
          <a:p>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závažnost</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porušeni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práva</a:t>
            </a:r>
            <a:r>
              <a:rPr kumimoji="1" lang="cs-CZ" sz="1200" kern="1200" dirty="0">
                <a:solidFill>
                  <a:schemeClr val="tx1"/>
                </a:solidFill>
                <a:effectLst/>
                <a:latin typeface="Arial" charset="0"/>
                <a:ea typeface="+mn-ea"/>
                <a:cs typeface="+mn-cs"/>
              </a:rPr>
              <a:t>,</a:t>
            </a:r>
            <a:br>
              <a:rPr kumimoji="1" lang="cs-CZ" sz="1200" kern="1200" dirty="0">
                <a:solidFill>
                  <a:schemeClr val="tx1"/>
                </a:solidFill>
                <a:effectLst/>
                <a:latin typeface="Arial" charset="0"/>
                <a:ea typeface="+mn-ea"/>
                <a:cs typeface="+mn-cs"/>
              </a:rPr>
            </a:br>
            <a:r>
              <a:rPr kumimoji="1" lang="cs-CZ" sz="1200" kern="1200" dirty="0">
                <a:solidFill>
                  <a:schemeClr val="tx1"/>
                </a:solidFill>
                <a:effectLst/>
                <a:latin typeface="Arial" charset="0"/>
                <a:ea typeface="+mn-ea"/>
                <a:cs typeface="+mn-cs"/>
              </a:rPr>
              <a:t>— doba </a:t>
            </a:r>
            <a:r>
              <a:rPr kumimoji="1" lang="cs-CZ" sz="1200" kern="1200" dirty="0" err="1">
                <a:solidFill>
                  <a:schemeClr val="tx1"/>
                </a:solidFill>
                <a:effectLst/>
                <a:latin typeface="Arial" charset="0"/>
                <a:ea typeface="+mn-ea"/>
                <a:cs typeface="+mn-cs"/>
              </a:rPr>
              <a:t>trváni</a:t>
            </a:r>
            <a:r>
              <a:rPr kumimoji="1" lang="cs-CZ" sz="1200" kern="1200" dirty="0">
                <a:solidFill>
                  <a:schemeClr val="tx1"/>
                </a:solidFill>
                <a:effectLst/>
                <a:latin typeface="Arial" charset="0"/>
                <a:ea typeface="+mn-ea"/>
                <a:cs typeface="+mn-cs"/>
              </a:rPr>
              <a:t>́ tohoto </a:t>
            </a:r>
            <a:r>
              <a:rPr kumimoji="1" lang="cs-CZ" sz="1200" kern="1200" dirty="0" err="1">
                <a:solidFill>
                  <a:schemeClr val="tx1"/>
                </a:solidFill>
                <a:effectLst/>
                <a:latin typeface="Arial" charset="0"/>
                <a:ea typeface="+mn-ea"/>
                <a:cs typeface="+mn-cs"/>
              </a:rPr>
              <a:t>porušeni</a:t>
            </a:r>
            <a:r>
              <a:rPr kumimoji="1" lang="cs-CZ" sz="1200" kern="1200" dirty="0">
                <a:solidFill>
                  <a:schemeClr val="tx1"/>
                </a:solidFill>
                <a:effectLst/>
                <a:latin typeface="Arial" charset="0"/>
                <a:ea typeface="+mn-ea"/>
                <a:cs typeface="+mn-cs"/>
              </a:rPr>
              <a:t>́,</a:t>
            </a:r>
            <a:br>
              <a:rPr kumimoji="1" lang="cs-CZ" sz="1200" kern="1200" dirty="0">
                <a:solidFill>
                  <a:schemeClr val="tx1"/>
                </a:solidFill>
                <a:effectLst/>
                <a:latin typeface="Arial" charset="0"/>
                <a:ea typeface="+mn-ea"/>
                <a:cs typeface="+mn-cs"/>
              </a:rPr>
            </a:b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odstrašujíci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účinek</a:t>
            </a:r>
            <a:r>
              <a:rPr kumimoji="1" lang="cs-CZ" sz="1200" kern="1200" dirty="0">
                <a:solidFill>
                  <a:schemeClr val="tx1"/>
                </a:solidFill>
                <a:effectLst/>
                <a:latin typeface="Arial" charset="0"/>
                <a:ea typeface="+mn-ea"/>
                <a:cs typeface="+mn-cs"/>
              </a:rPr>
              <a:t> sankce </a:t>
            </a:r>
            <a:r>
              <a:rPr kumimoji="1" lang="cs-CZ" sz="1200" kern="1200" dirty="0" err="1">
                <a:solidFill>
                  <a:schemeClr val="tx1"/>
                </a:solidFill>
                <a:effectLst/>
                <a:latin typeface="Arial" charset="0"/>
                <a:ea typeface="+mn-ea"/>
                <a:cs typeface="+mn-cs"/>
              </a:rPr>
              <a:t>postačujíci</a:t>
            </a:r>
            <a:r>
              <a:rPr kumimoji="1" lang="cs-CZ" sz="1200" kern="1200" dirty="0">
                <a:solidFill>
                  <a:schemeClr val="tx1"/>
                </a:solidFill>
                <a:effectLst/>
                <a:latin typeface="Arial" charset="0"/>
                <a:ea typeface="+mn-ea"/>
                <a:cs typeface="+mn-cs"/>
              </a:rPr>
              <a:t>́ k zamezení recidivy. </a:t>
            </a:r>
          </a:p>
          <a:p>
            <a:r>
              <a:rPr kumimoji="1" lang="cs-CZ" sz="1200" kern="1200" dirty="0">
                <a:solidFill>
                  <a:schemeClr val="tx1"/>
                </a:solidFill>
                <a:effectLst/>
                <a:latin typeface="Arial" charset="0"/>
                <a:ea typeface="+mn-ea"/>
                <a:cs typeface="+mn-cs"/>
              </a:rPr>
              <a:t>Za </a:t>
            </a:r>
            <a:r>
              <a:rPr kumimoji="1" lang="cs-CZ" sz="1200" kern="1200" dirty="0" err="1">
                <a:solidFill>
                  <a:schemeClr val="tx1"/>
                </a:solidFill>
                <a:effectLst/>
                <a:latin typeface="Arial" charset="0"/>
                <a:ea typeface="+mn-ea"/>
                <a:cs typeface="+mn-cs"/>
              </a:rPr>
              <a:t>druhe</a:t>
            </a:r>
            <a:r>
              <a:rPr kumimoji="1" lang="cs-CZ" sz="1200" kern="1200" dirty="0">
                <a:solidFill>
                  <a:schemeClr val="tx1"/>
                </a:solidFill>
                <a:effectLst/>
                <a:latin typeface="Arial" charset="0"/>
                <a:ea typeface="+mn-ea"/>
                <a:cs typeface="+mn-cs"/>
              </a:rPr>
              <a:t>́, sankce, </a:t>
            </a:r>
            <a:r>
              <a:rPr kumimoji="1" lang="cs-CZ" sz="1200" kern="1200" dirty="0" err="1">
                <a:solidFill>
                  <a:schemeClr val="tx1"/>
                </a:solidFill>
                <a:effectLst/>
                <a:latin typeface="Arial" charset="0"/>
                <a:ea typeface="+mn-ea"/>
                <a:cs typeface="+mn-cs"/>
              </a:rPr>
              <a:t>ktere</a:t>
            </a:r>
            <a:r>
              <a:rPr kumimoji="1" lang="cs-CZ" sz="1200" kern="1200" dirty="0">
                <a:solidFill>
                  <a:schemeClr val="tx1"/>
                </a:solidFill>
                <a:effectLst/>
                <a:latin typeface="Arial" charset="0"/>
                <a:ea typeface="+mn-ea"/>
                <a:cs typeface="+mn-cs"/>
              </a:rPr>
              <a:t>́ Komise navrhne </a:t>
            </a:r>
            <a:r>
              <a:rPr kumimoji="1" lang="cs-CZ" sz="1200" kern="1200" dirty="0" err="1">
                <a:solidFill>
                  <a:schemeClr val="tx1"/>
                </a:solidFill>
                <a:effectLst/>
                <a:latin typeface="Arial" charset="0"/>
                <a:ea typeface="+mn-ea"/>
                <a:cs typeface="+mn-cs"/>
              </a:rPr>
              <a:t>Soudnímu</a:t>
            </a:r>
            <a:r>
              <a:rPr kumimoji="1" lang="cs-CZ" sz="1200" kern="1200" dirty="0">
                <a:solidFill>
                  <a:schemeClr val="tx1"/>
                </a:solidFill>
                <a:effectLst/>
                <a:latin typeface="Arial" charset="0"/>
                <a:ea typeface="+mn-ea"/>
                <a:cs typeface="+mn-cs"/>
              </a:rPr>
              <a:t> dvoru, </a:t>
            </a:r>
            <a:r>
              <a:rPr kumimoji="1" lang="cs-CZ" sz="1200" kern="1200" dirty="0" err="1">
                <a:solidFill>
                  <a:schemeClr val="tx1"/>
                </a:solidFill>
                <a:effectLst/>
                <a:latin typeface="Arial" charset="0"/>
                <a:ea typeface="+mn-ea"/>
                <a:cs typeface="+mn-cs"/>
              </a:rPr>
              <a:t>musi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být</a:t>
            </a:r>
            <a:r>
              <a:rPr kumimoji="1" lang="cs-CZ" sz="1200" kern="1200" dirty="0">
                <a:solidFill>
                  <a:schemeClr val="tx1"/>
                </a:solidFill>
                <a:effectLst/>
                <a:latin typeface="Arial" charset="0"/>
                <a:ea typeface="+mn-ea"/>
                <a:cs typeface="+mn-cs"/>
              </a:rPr>
              <a:t> pro </a:t>
            </a:r>
            <a:r>
              <a:rPr kumimoji="1" lang="cs-CZ" sz="1200" kern="1200" dirty="0" err="1">
                <a:solidFill>
                  <a:schemeClr val="tx1"/>
                </a:solidFill>
                <a:effectLst/>
                <a:latin typeface="Arial" charset="0"/>
                <a:ea typeface="+mn-ea"/>
                <a:cs typeface="+mn-cs"/>
              </a:rPr>
              <a:t>členske</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státy</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předvídatelne</a:t>
            </a:r>
            <a:r>
              <a:rPr kumimoji="1" lang="cs-CZ" sz="1200" kern="1200" dirty="0">
                <a:solidFill>
                  <a:schemeClr val="tx1"/>
                </a:solidFill>
                <a:effectLst/>
                <a:latin typeface="Arial" charset="0"/>
                <a:ea typeface="+mn-ea"/>
                <a:cs typeface="+mn-cs"/>
              </a:rPr>
              <a:t>́ a jejich </a:t>
            </a:r>
            <a:r>
              <a:rPr kumimoji="1" lang="cs-CZ" sz="1200" kern="1200" dirty="0" err="1">
                <a:solidFill>
                  <a:schemeClr val="tx1"/>
                </a:solidFill>
                <a:effectLst/>
                <a:latin typeface="Arial" charset="0"/>
                <a:ea typeface="+mn-ea"/>
                <a:cs typeface="+mn-cs"/>
              </a:rPr>
              <a:t>výše</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musi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být</a:t>
            </a:r>
            <a:r>
              <a:rPr kumimoji="1" lang="cs-CZ" sz="1200" kern="1200" dirty="0">
                <a:solidFill>
                  <a:schemeClr val="tx1"/>
                </a:solidFill>
                <a:effectLst/>
                <a:latin typeface="Arial" charset="0"/>
                <a:ea typeface="+mn-ea"/>
                <a:cs typeface="+mn-cs"/>
              </a:rPr>
              <a:t> stanovena postupem </a:t>
            </a:r>
            <a:r>
              <a:rPr kumimoji="1" lang="cs-CZ" sz="1200" kern="1200" dirty="0" err="1">
                <a:solidFill>
                  <a:schemeClr val="tx1"/>
                </a:solidFill>
                <a:effectLst/>
                <a:latin typeface="Arial" charset="0"/>
                <a:ea typeface="+mn-ea"/>
                <a:cs typeface="+mn-cs"/>
              </a:rPr>
              <a:t>uplatňujícím</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zásadu</a:t>
            </a:r>
            <a:r>
              <a:rPr kumimoji="1" lang="cs-CZ" sz="1200" kern="1200" dirty="0">
                <a:solidFill>
                  <a:schemeClr val="tx1"/>
                </a:solidFill>
                <a:effectLst/>
                <a:latin typeface="Arial" charset="0"/>
                <a:ea typeface="+mn-ea"/>
                <a:cs typeface="+mn-cs"/>
              </a:rPr>
              <a:t> proporcionality a </a:t>
            </a:r>
            <a:r>
              <a:rPr kumimoji="1" lang="cs-CZ" sz="1200" kern="1200" dirty="0" err="1">
                <a:solidFill>
                  <a:schemeClr val="tx1"/>
                </a:solidFill>
                <a:effectLst/>
                <a:latin typeface="Arial" charset="0"/>
                <a:ea typeface="+mn-ea"/>
                <a:cs typeface="+mn-cs"/>
              </a:rPr>
              <a:t>zásadu</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rovného</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zacházeni</a:t>
            </a:r>
            <a:r>
              <a:rPr kumimoji="1" lang="cs-CZ" sz="1200" kern="1200" dirty="0">
                <a:solidFill>
                  <a:schemeClr val="tx1"/>
                </a:solidFill>
                <a:effectLst/>
                <a:latin typeface="Arial" charset="0"/>
                <a:ea typeface="+mn-ea"/>
                <a:cs typeface="+mn-cs"/>
              </a:rPr>
              <a:t>́ se </a:t>
            </a:r>
            <a:r>
              <a:rPr kumimoji="1" lang="cs-CZ" sz="1200" kern="1200" dirty="0" err="1">
                <a:solidFill>
                  <a:schemeClr val="tx1"/>
                </a:solidFill>
                <a:effectLst/>
                <a:latin typeface="Arial" charset="0"/>
                <a:ea typeface="+mn-ea"/>
                <a:cs typeface="+mn-cs"/>
              </a:rPr>
              <a:t>všemi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členskými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státy</a:t>
            </a:r>
            <a:r>
              <a:rPr kumimoji="1" lang="cs-CZ" sz="1200" kern="1200" dirty="0">
                <a:solidFill>
                  <a:schemeClr val="tx1"/>
                </a:solidFill>
                <a:effectLst/>
                <a:latin typeface="Arial" charset="0"/>
                <a:ea typeface="+mn-ea"/>
                <a:cs typeface="+mn-cs"/>
              </a:rPr>
              <a:t>. Tento postup </a:t>
            </a:r>
            <a:r>
              <a:rPr kumimoji="1" lang="cs-CZ" sz="1200" kern="1200" dirty="0" err="1">
                <a:solidFill>
                  <a:schemeClr val="tx1"/>
                </a:solidFill>
                <a:effectLst/>
                <a:latin typeface="Arial" charset="0"/>
                <a:ea typeface="+mn-ea"/>
                <a:cs typeface="+mn-cs"/>
              </a:rPr>
              <a:t>musi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být</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rovněz</a:t>
            </a:r>
            <a:r>
              <a:rPr kumimoji="1" lang="cs-CZ" sz="1200" kern="1200" dirty="0">
                <a:solidFill>
                  <a:schemeClr val="tx1"/>
                </a:solidFill>
                <a:effectLst/>
                <a:latin typeface="Arial" charset="0"/>
                <a:ea typeface="+mn-ea"/>
                <a:cs typeface="+mn-cs"/>
              </a:rPr>
              <a:t>̌ jasný a </a:t>
            </a:r>
            <a:r>
              <a:rPr kumimoji="1" lang="cs-CZ" sz="1200" kern="1200" dirty="0" err="1">
                <a:solidFill>
                  <a:schemeClr val="tx1"/>
                </a:solidFill>
                <a:effectLst/>
                <a:latin typeface="Arial" charset="0"/>
                <a:ea typeface="+mn-ea"/>
                <a:cs typeface="+mn-cs"/>
              </a:rPr>
              <a:t>jednotny</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nebot</a:t>
            </a:r>
            <a:r>
              <a:rPr kumimoji="1" lang="cs-CZ" sz="1200" kern="1200" dirty="0">
                <a:solidFill>
                  <a:schemeClr val="tx1"/>
                </a:solidFill>
                <a:effectLst/>
                <a:latin typeface="Arial" charset="0"/>
                <a:ea typeface="+mn-ea"/>
                <a:cs typeface="+mn-cs"/>
              </a:rPr>
              <a:t>̌ Komise bude muset </a:t>
            </a:r>
            <a:r>
              <a:rPr kumimoji="1" lang="cs-CZ" sz="1200" kern="1200" dirty="0" err="1">
                <a:solidFill>
                  <a:schemeClr val="tx1"/>
                </a:solidFill>
                <a:effectLst/>
                <a:latin typeface="Arial" charset="0"/>
                <a:ea typeface="+mn-ea"/>
                <a:cs typeface="+mn-cs"/>
              </a:rPr>
              <a:t>Soudnímu</a:t>
            </a:r>
            <a:r>
              <a:rPr kumimoji="1" lang="cs-CZ" sz="1200" kern="1200" dirty="0">
                <a:solidFill>
                  <a:schemeClr val="tx1"/>
                </a:solidFill>
                <a:effectLst/>
                <a:latin typeface="Arial" charset="0"/>
                <a:ea typeface="+mn-ea"/>
                <a:cs typeface="+mn-cs"/>
              </a:rPr>
              <a:t> dvoru </a:t>
            </a:r>
            <a:r>
              <a:rPr kumimoji="1" lang="cs-CZ" sz="1200" kern="1200" dirty="0" err="1">
                <a:solidFill>
                  <a:schemeClr val="tx1"/>
                </a:solidFill>
                <a:effectLst/>
                <a:latin typeface="Arial" charset="0"/>
                <a:ea typeface="+mn-ea"/>
                <a:cs typeface="+mn-cs"/>
              </a:rPr>
              <a:t>odůvodnit</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výši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navrhovane</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částky</a:t>
            </a:r>
            <a:r>
              <a:rPr kumimoji="1" lang="cs-CZ" sz="1200" kern="1200" dirty="0">
                <a:solidFill>
                  <a:schemeClr val="tx1"/>
                </a:solidFill>
                <a:effectLst/>
                <a:latin typeface="Arial" charset="0"/>
                <a:ea typeface="+mn-ea"/>
                <a:cs typeface="+mn-cs"/>
              </a:rPr>
              <a:t>. </a:t>
            </a:r>
          </a:p>
          <a:p>
            <a:r>
              <a:rPr kumimoji="1" lang="cs-CZ" sz="1200" kern="1200" dirty="0">
                <a:solidFill>
                  <a:schemeClr val="tx1"/>
                </a:solidFill>
                <a:effectLst/>
                <a:latin typeface="Arial" charset="0"/>
                <a:ea typeface="+mn-ea"/>
                <a:cs typeface="+mn-cs"/>
              </a:rPr>
              <a:t>Za </a:t>
            </a:r>
            <a:r>
              <a:rPr kumimoji="1" lang="cs-CZ" sz="1200" kern="1200" dirty="0" err="1">
                <a:solidFill>
                  <a:schemeClr val="tx1"/>
                </a:solidFill>
                <a:effectLst/>
                <a:latin typeface="Arial" charset="0"/>
                <a:ea typeface="+mn-ea"/>
                <a:cs typeface="+mn-cs"/>
              </a:rPr>
              <a:t>třeti</a:t>
            </a:r>
            <a:r>
              <a:rPr kumimoji="1" lang="cs-CZ" sz="1200" kern="1200" dirty="0">
                <a:solidFill>
                  <a:schemeClr val="tx1"/>
                </a:solidFill>
                <a:effectLst/>
                <a:latin typeface="Arial" charset="0"/>
                <a:ea typeface="+mn-ea"/>
                <a:cs typeface="+mn-cs"/>
              </a:rPr>
              <a:t>́, z hlediska </a:t>
            </a:r>
            <a:r>
              <a:rPr kumimoji="1" lang="cs-CZ" sz="1200" kern="1200" dirty="0" err="1">
                <a:solidFill>
                  <a:schemeClr val="tx1"/>
                </a:solidFill>
                <a:effectLst/>
                <a:latin typeface="Arial" charset="0"/>
                <a:ea typeface="+mn-ea"/>
                <a:cs typeface="+mn-cs"/>
              </a:rPr>
              <a:t>účinnosti</a:t>
            </a:r>
            <a:r>
              <a:rPr kumimoji="1" lang="cs-CZ" sz="1200" kern="1200" dirty="0">
                <a:solidFill>
                  <a:schemeClr val="tx1"/>
                </a:solidFill>
                <a:effectLst/>
                <a:latin typeface="Arial" charset="0"/>
                <a:ea typeface="+mn-ea"/>
                <a:cs typeface="+mn-cs"/>
              </a:rPr>
              <a:t> sankce je </a:t>
            </a:r>
            <a:r>
              <a:rPr kumimoji="1" lang="cs-CZ" sz="1200" kern="1200" dirty="0" err="1">
                <a:solidFill>
                  <a:schemeClr val="tx1"/>
                </a:solidFill>
                <a:effectLst/>
                <a:latin typeface="Arial" charset="0"/>
                <a:ea typeface="+mn-ea"/>
                <a:cs typeface="+mn-cs"/>
              </a:rPr>
              <a:t>důležite</a:t>
            </a:r>
            <a:r>
              <a:rPr kumimoji="1" lang="cs-CZ" sz="1200" kern="1200" dirty="0">
                <a:solidFill>
                  <a:schemeClr val="tx1"/>
                </a:solidFill>
                <a:effectLst/>
                <a:latin typeface="Arial" charset="0"/>
                <a:ea typeface="+mn-ea"/>
                <a:cs typeface="+mn-cs"/>
              </a:rPr>
              <a:t>́ stanovit vhodnou </a:t>
            </a:r>
            <a:r>
              <a:rPr kumimoji="1" lang="cs-CZ" sz="1200" kern="1200" dirty="0" err="1">
                <a:solidFill>
                  <a:schemeClr val="tx1"/>
                </a:solidFill>
                <a:effectLst/>
                <a:latin typeface="Arial" charset="0"/>
                <a:ea typeface="+mn-ea"/>
                <a:cs typeface="+mn-cs"/>
              </a:rPr>
              <a:t>výši</a:t>
            </a:r>
            <a:r>
              <a:rPr kumimoji="1" lang="cs-CZ" sz="1200" kern="1200" dirty="0">
                <a:solidFill>
                  <a:schemeClr val="tx1"/>
                </a:solidFill>
                <a:effectLst/>
                <a:latin typeface="Arial" charset="0"/>
                <a:ea typeface="+mn-ea"/>
                <a:cs typeface="+mn-cs"/>
              </a:rPr>
              <a:t> sankce tak, aby byl </a:t>
            </a:r>
            <a:r>
              <a:rPr kumimoji="1" lang="cs-CZ" sz="1200" kern="1200" dirty="0" err="1">
                <a:solidFill>
                  <a:schemeClr val="tx1"/>
                </a:solidFill>
                <a:effectLst/>
                <a:latin typeface="Arial" charset="0"/>
                <a:ea typeface="+mn-ea"/>
                <a:cs typeface="+mn-cs"/>
              </a:rPr>
              <a:t>zajištěn</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jeji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odstrašujíci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účinek</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Ukládáni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čiste</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symbolických</a:t>
            </a:r>
            <a:r>
              <a:rPr kumimoji="1" lang="cs-CZ" sz="1200" kern="1200" dirty="0">
                <a:solidFill>
                  <a:schemeClr val="tx1"/>
                </a:solidFill>
                <a:effectLst/>
                <a:latin typeface="Arial" charset="0"/>
                <a:ea typeface="+mn-ea"/>
                <a:cs typeface="+mn-cs"/>
              </a:rPr>
              <a:t> sankcí by tento </a:t>
            </a:r>
            <a:r>
              <a:rPr kumimoji="1" lang="cs-CZ" sz="1200" kern="1200" dirty="0" err="1">
                <a:solidFill>
                  <a:schemeClr val="tx1"/>
                </a:solidFill>
                <a:effectLst/>
                <a:latin typeface="Arial" charset="0"/>
                <a:ea typeface="+mn-ea"/>
                <a:cs typeface="+mn-cs"/>
              </a:rPr>
              <a:t>nástroj</a:t>
            </a:r>
            <a:r>
              <a:rPr kumimoji="1" lang="cs-CZ" sz="1200" kern="1200" dirty="0">
                <a:solidFill>
                  <a:schemeClr val="tx1"/>
                </a:solidFill>
                <a:effectLst/>
                <a:latin typeface="Arial" charset="0"/>
                <a:ea typeface="+mn-ea"/>
                <a:cs typeface="+mn-cs"/>
              </a:rPr>
              <a:t> zbavilo </a:t>
            </a:r>
            <a:r>
              <a:rPr kumimoji="1" lang="cs-CZ" sz="1200" kern="1200" dirty="0" err="1">
                <a:solidFill>
                  <a:schemeClr val="tx1"/>
                </a:solidFill>
                <a:effectLst/>
                <a:latin typeface="Arial" charset="0"/>
                <a:ea typeface="+mn-ea"/>
                <a:cs typeface="+mn-cs"/>
              </a:rPr>
              <a:t>veškerých</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požadova</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ných</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účinku</a:t>
            </a:r>
            <a:r>
              <a:rPr kumimoji="1" lang="cs-CZ" sz="1200" kern="1200" dirty="0">
                <a:solidFill>
                  <a:schemeClr val="tx1"/>
                </a:solidFill>
                <a:effectLst/>
                <a:latin typeface="Arial" charset="0"/>
                <a:ea typeface="+mn-ea"/>
                <a:cs typeface="+mn-cs"/>
              </a:rPr>
              <a:t>̊ a bylo by v rozporu s </a:t>
            </a:r>
            <a:r>
              <a:rPr kumimoji="1" lang="cs-CZ" sz="1200" kern="1200" dirty="0" err="1">
                <a:solidFill>
                  <a:schemeClr val="tx1"/>
                </a:solidFill>
                <a:effectLst/>
                <a:latin typeface="Arial" charset="0"/>
                <a:ea typeface="+mn-ea"/>
                <a:cs typeface="+mn-cs"/>
              </a:rPr>
              <a:t>cílem</a:t>
            </a:r>
            <a:r>
              <a:rPr kumimoji="1" lang="cs-CZ" sz="1200" kern="1200" dirty="0">
                <a:solidFill>
                  <a:schemeClr val="tx1"/>
                </a:solidFill>
                <a:effectLst/>
                <a:latin typeface="Arial" charset="0"/>
                <a:ea typeface="+mn-ea"/>
                <a:cs typeface="+mn-cs"/>
              </a:rPr>
              <a:t> zajistit </a:t>
            </a:r>
            <a:r>
              <a:rPr kumimoji="1" lang="cs-CZ" sz="1200" kern="1200" dirty="0" err="1">
                <a:solidFill>
                  <a:schemeClr val="tx1"/>
                </a:solidFill>
                <a:effectLst/>
                <a:latin typeface="Arial" charset="0"/>
                <a:ea typeface="+mn-ea"/>
                <a:cs typeface="+mn-cs"/>
              </a:rPr>
              <a:t>prováděni</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směrnic</a:t>
            </a:r>
            <a:r>
              <a:rPr kumimoji="1" lang="cs-CZ" sz="1200" kern="1200" dirty="0">
                <a:solidFill>
                  <a:schemeClr val="tx1"/>
                </a:solidFill>
                <a:effectLst/>
                <a:latin typeface="Arial" charset="0"/>
                <a:ea typeface="+mn-ea"/>
                <a:cs typeface="+mn-cs"/>
              </a:rPr>
              <a:t> ve </a:t>
            </a:r>
            <a:r>
              <a:rPr kumimoji="1" lang="cs-CZ" sz="1200" kern="1200" dirty="0" err="1">
                <a:solidFill>
                  <a:schemeClr val="tx1"/>
                </a:solidFill>
                <a:effectLst/>
                <a:latin typeface="Arial" charset="0"/>
                <a:ea typeface="+mn-ea"/>
                <a:cs typeface="+mn-cs"/>
              </a:rPr>
              <a:t>stanovených</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lhůtách</a:t>
            </a:r>
            <a:r>
              <a:rPr kumimoji="1" lang="cs-CZ" sz="1200" kern="1200" dirty="0">
                <a:solidFill>
                  <a:schemeClr val="tx1"/>
                </a:solidFill>
                <a:effectLst/>
                <a:latin typeface="Arial" charset="0"/>
                <a:ea typeface="+mn-ea"/>
                <a:cs typeface="+mn-cs"/>
              </a:rPr>
              <a:t>. </a:t>
            </a:r>
          </a:p>
          <a:p>
            <a:pPr marL="228600" indent="-228600">
              <a:lnSpc>
                <a:spcPct val="80000"/>
              </a:lnSpc>
              <a:buAutoNum type="arabicParenBoth"/>
            </a:pPr>
            <a:r>
              <a:rPr lang="cs-CZ" sz="1000" dirty="0"/>
              <a:t>u/legal-content/cs/TXT/PDF/?uri=CELEX:52011XC0115(01)&amp;rid=3</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spect="1" noTextEdit="1"/>
          </p:cNvSpPr>
          <p:nvPr>
            <p:ph type="sldImg"/>
          </p:nvPr>
        </p:nvSpPr>
        <p:spPr>
          <a:ln/>
        </p:spPr>
      </p:sp>
      <p:sp>
        <p:nvSpPr>
          <p:cNvPr id="2938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8609A95B-4334-4C11-BDB0-9CD14E647BF5}" type="slidenum">
              <a:rPr lang="cs-CZ" sz="1300" smtClean="0"/>
              <a:pPr eaLnBrk="1" hangingPunct="1"/>
              <a:t>14</a:t>
            </a:fld>
            <a:endParaRPr lang="cs-CZ" sz="1300"/>
          </a:p>
        </p:txBody>
      </p:sp>
      <p:sp>
        <p:nvSpPr>
          <p:cNvPr id="294915" name="Rectangle 2"/>
          <p:cNvSpPr>
            <a:spLocks noGrp="1" noRot="1" noChangeAspect="1" noChangeArrowheads="1" noTextEdit="1"/>
          </p:cNvSpPr>
          <p:nvPr>
            <p:ph type="sldImg"/>
          </p:nvPr>
        </p:nvSpPr>
        <p:spPr>
          <a:ln/>
        </p:spPr>
      </p:sp>
      <p:sp>
        <p:nvSpPr>
          <p:cNvPr id="294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F8A8A118-2DD1-4723-907D-2C2C76F31062}" type="slidenum">
              <a:rPr lang="cs-CZ" sz="1300" smtClean="0"/>
              <a:pPr eaLnBrk="1" hangingPunct="1"/>
              <a:t>15</a:t>
            </a:fld>
            <a:endParaRPr lang="cs-CZ" sz="1300"/>
          </a:p>
        </p:txBody>
      </p:sp>
      <p:sp>
        <p:nvSpPr>
          <p:cNvPr id="295939" name="Rectangle 2"/>
          <p:cNvSpPr>
            <a:spLocks noGrp="1" noRot="1" noChangeAspect="1" noChangeArrowheads="1" noTextEdit="1"/>
          </p:cNvSpPr>
          <p:nvPr>
            <p:ph type="sldImg"/>
          </p:nvPr>
        </p:nvSpPr>
        <p:spPr>
          <a:ln/>
        </p:spPr>
      </p:sp>
      <p:sp>
        <p:nvSpPr>
          <p:cNvPr id="295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EE784765-64E4-4359-922F-F4E0E7EC9572}" type="slidenum">
              <a:rPr lang="cs-CZ" sz="1300" smtClean="0"/>
              <a:pPr eaLnBrk="1" hangingPunct="1"/>
              <a:t>16</a:t>
            </a:fld>
            <a:endParaRPr lang="cs-CZ" sz="1300"/>
          </a:p>
        </p:txBody>
      </p:sp>
      <p:sp>
        <p:nvSpPr>
          <p:cNvPr id="296963" name="Rectangle 2"/>
          <p:cNvSpPr>
            <a:spLocks noGrp="1" noRot="1" noChangeAspect="1" noChangeArrowheads="1" noTextEdit="1"/>
          </p:cNvSpPr>
          <p:nvPr>
            <p:ph type="sldImg"/>
          </p:nvPr>
        </p:nvSpPr>
        <p:spPr>
          <a:ln/>
        </p:spPr>
      </p:sp>
      <p:sp>
        <p:nvSpPr>
          <p:cNvPr id="296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Rot="1" noChangeAspect="1" noTextEdit="1"/>
          </p:cNvSpPr>
          <p:nvPr>
            <p:ph type="sldImg"/>
          </p:nvPr>
        </p:nvSpPr>
        <p:spPr>
          <a:ln/>
        </p:spPr>
      </p:sp>
      <p:sp>
        <p:nvSpPr>
          <p:cNvPr id="29798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Rot="1" noChangeAspect="1" noTextEdit="1"/>
          </p:cNvSpPr>
          <p:nvPr>
            <p:ph type="sldImg"/>
          </p:nvPr>
        </p:nvSpPr>
        <p:spPr>
          <a:ln/>
        </p:spPr>
      </p:sp>
      <p:sp>
        <p:nvSpPr>
          <p:cNvPr id="2990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sz="11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0C1D7357-0BBE-4172-BC8C-ABE581070C31}" type="slidenum">
              <a:rPr lang="cs-CZ" sz="1300" smtClean="0"/>
              <a:pPr eaLnBrk="1" hangingPunct="1"/>
              <a:t>3</a:t>
            </a:fld>
            <a:endParaRPr lang="cs-CZ" sz="1300"/>
          </a:p>
        </p:txBody>
      </p:sp>
      <p:sp>
        <p:nvSpPr>
          <p:cNvPr id="250883" name="Rectangle 2"/>
          <p:cNvSpPr>
            <a:spLocks noGrp="1" noRot="1" noChangeAspect="1" noChangeArrowheads="1" noTextEdit="1"/>
          </p:cNvSpPr>
          <p:nvPr>
            <p:ph type="sldImg"/>
          </p:nvPr>
        </p:nvSpPr>
        <p:spPr>
          <a:xfrm>
            <a:off x="979488" y="0"/>
            <a:ext cx="3725862" cy="2097088"/>
          </a:xfrm>
          <a:ln/>
        </p:spPr>
      </p:sp>
      <p:sp>
        <p:nvSpPr>
          <p:cNvPr id="250884" name="Rectangle 3"/>
          <p:cNvSpPr>
            <a:spLocks noGrp="1" noChangeArrowheads="1"/>
          </p:cNvSpPr>
          <p:nvPr>
            <p:ph type="body" idx="1"/>
          </p:nvPr>
        </p:nvSpPr>
        <p:spPr>
          <a:xfrm>
            <a:off x="0" y="2135188"/>
            <a:ext cx="7099300" cy="7899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CC3D3840-6F3B-4D83-A7A8-81F3AD3EF901}" type="slidenum">
              <a:rPr lang="cs-CZ" sz="1300" smtClean="0"/>
              <a:pPr eaLnBrk="1" hangingPunct="1"/>
              <a:t>4</a:t>
            </a:fld>
            <a:endParaRPr lang="cs-CZ" sz="1300"/>
          </a:p>
        </p:txBody>
      </p:sp>
      <p:sp>
        <p:nvSpPr>
          <p:cNvPr id="257027" name="Rectangle 2"/>
          <p:cNvSpPr>
            <a:spLocks noGrp="1" noRot="1" noChangeAspect="1" noChangeArrowheads="1" noTextEdit="1"/>
          </p:cNvSpPr>
          <p:nvPr>
            <p:ph type="sldImg"/>
          </p:nvPr>
        </p:nvSpPr>
        <p:spPr>
          <a:xfrm>
            <a:off x="1241425" y="0"/>
            <a:ext cx="3795713" cy="2135188"/>
          </a:xfrm>
          <a:ln/>
        </p:spPr>
      </p:sp>
      <p:sp>
        <p:nvSpPr>
          <p:cNvPr id="257028" name="Rectangle 3"/>
          <p:cNvSpPr>
            <a:spLocks noGrp="1" noChangeArrowheads="1"/>
          </p:cNvSpPr>
          <p:nvPr>
            <p:ph type="body" idx="1"/>
          </p:nvPr>
        </p:nvSpPr>
        <p:spPr>
          <a:xfrm>
            <a:off x="0" y="2216150"/>
            <a:ext cx="6904038" cy="801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spcBef>
                <a:spcPct val="0"/>
              </a:spcBef>
            </a:pP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48F60C2B-48C3-450C-84B8-70BEA3E2B35F}" type="slidenum">
              <a:rPr lang="cs-CZ" sz="1300" smtClean="0"/>
              <a:pPr eaLnBrk="1" hangingPunct="1"/>
              <a:t>5</a:t>
            </a:fld>
            <a:endParaRPr lang="cs-CZ" sz="1300"/>
          </a:p>
        </p:txBody>
      </p:sp>
      <p:sp>
        <p:nvSpPr>
          <p:cNvPr id="258051" name="Rectangle 2"/>
          <p:cNvSpPr>
            <a:spLocks noGrp="1" noRot="1" noChangeAspect="1" noChangeArrowheads="1" noTextEdit="1"/>
          </p:cNvSpPr>
          <p:nvPr>
            <p:ph type="sldImg"/>
          </p:nvPr>
        </p:nvSpPr>
        <p:spPr>
          <a:ln/>
        </p:spPr>
      </p:sp>
      <p:sp>
        <p:nvSpPr>
          <p:cNvPr id="258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46063" indent="-246063">
              <a:spcBef>
                <a:spcPct val="0"/>
              </a:spcBef>
            </a:pP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D05F8CE6-0BBB-4F09-9887-708BD3F039AB}" type="slidenum">
              <a:rPr lang="cs-CZ" sz="1300" smtClean="0"/>
              <a:pPr eaLnBrk="1" hangingPunct="1"/>
              <a:t>6</a:t>
            </a:fld>
            <a:endParaRPr lang="cs-CZ" sz="1300"/>
          </a:p>
        </p:txBody>
      </p:sp>
      <p:sp>
        <p:nvSpPr>
          <p:cNvPr id="284675" name="Rectangle 2"/>
          <p:cNvSpPr>
            <a:spLocks noGrp="1" noRot="1" noChangeAspect="1" noChangeArrowheads="1" noTextEdit="1"/>
          </p:cNvSpPr>
          <p:nvPr>
            <p:ph type="sldImg"/>
          </p:nvPr>
        </p:nvSpPr>
        <p:spPr>
          <a:ln/>
        </p:spPr>
      </p:sp>
      <p:sp>
        <p:nvSpPr>
          <p:cNvPr id="284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098C162D-100E-4DA7-9A08-76ADFE9CAE34}" type="slidenum">
              <a:rPr lang="cs-CZ" sz="1300" smtClean="0"/>
              <a:pPr eaLnBrk="1" hangingPunct="1"/>
              <a:t>7</a:t>
            </a:fld>
            <a:endParaRPr lang="cs-CZ" sz="1300"/>
          </a:p>
        </p:txBody>
      </p:sp>
      <p:sp>
        <p:nvSpPr>
          <p:cNvPr id="285699" name="Rectangle 2"/>
          <p:cNvSpPr>
            <a:spLocks noGrp="1" noRot="1" noChangeAspect="1" noChangeArrowheads="1" noTextEdit="1"/>
          </p:cNvSpPr>
          <p:nvPr>
            <p:ph type="sldImg"/>
          </p:nvPr>
        </p:nvSpPr>
        <p:spPr>
          <a:xfrm>
            <a:off x="1127125" y="200025"/>
            <a:ext cx="3651250" cy="2054225"/>
          </a:xfrm>
          <a:ln/>
        </p:spPr>
      </p:sp>
      <p:sp>
        <p:nvSpPr>
          <p:cNvPr id="285700" name="Rectangle 3"/>
          <p:cNvSpPr>
            <a:spLocks noGrp="1" noChangeArrowheads="1"/>
          </p:cNvSpPr>
          <p:nvPr>
            <p:ph type="body" idx="1"/>
          </p:nvPr>
        </p:nvSpPr>
        <p:spPr>
          <a:xfrm>
            <a:off x="-250825" y="2378075"/>
            <a:ext cx="7080250" cy="7575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46063" indent="-246063" eaLnBrk="1" hangingPunct="1">
              <a:spcBef>
                <a:spcPct val="0"/>
              </a:spcBef>
            </a:pPr>
            <a:endParaRPr lang="cs-CZ" sz="10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0754D8B8-0EEA-4BF8-B8FA-AE82D105ABAB}" type="slidenum">
              <a:rPr lang="cs-CZ" sz="1300" smtClean="0"/>
              <a:pPr eaLnBrk="1" hangingPunct="1"/>
              <a:t>8</a:t>
            </a:fld>
            <a:endParaRPr lang="cs-CZ" sz="1300"/>
          </a:p>
        </p:txBody>
      </p:sp>
      <p:sp>
        <p:nvSpPr>
          <p:cNvPr id="286723" name="Rectangle 2"/>
          <p:cNvSpPr>
            <a:spLocks noGrp="1" noRot="1" noChangeAspect="1" noChangeArrowheads="1" noTextEdit="1"/>
          </p:cNvSpPr>
          <p:nvPr>
            <p:ph type="sldImg"/>
          </p:nvPr>
        </p:nvSpPr>
        <p:spPr>
          <a:ln/>
        </p:spPr>
      </p:sp>
      <p:sp>
        <p:nvSpPr>
          <p:cNvPr id="286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E485897E-BE5C-4AE5-9607-C58F53C58FB3}" type="slidenum">
              <a:rPr lang="cs-CZ" sz="1300" smtClean="0"/>
              <a:pPr eaLnBrk="1" hangingPunct="1"/>
              <a:t>9</a:t>
            </a:fld>
            <a:endParaRPr lang="cs-CZ" sz="1300"/>
          </a:p>
        </p:txBody>
      </p:sp>
      <p:sp>
        <p:nvSpPr>
          <p:cNvPr id="287747" name="Rectangle 2"/>
          <p:cNvSpPr>
            <a:spLocks noGrp="1" noRot="1" noChangeAspect="1" noChangeArrowheads="1" noTextEdit="1"/>
          </p:cNvSpPr>
          <p:nvPr>
            <p:ph type="sldImg"/>
          </p:nvPr>
        </p:nvSpPr>
        <p:spPr>
          <a:ln/>
        </p:spPr>
      </p:sp>
      <p:sp>
        <p:nvSpPr>
          <p:cNvPr id="287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D9C71853-DF06-425F-83CF-FDE605E2C7CF}" type="slidenum">
              <a:rPr lang="cs-CZ" sz="1300" smtClean="0"/>
              <a:pPr eaLnBrk="1" hangingPunct="1"/>
              <a:t>10</a:t>
            </a:fld>
            <a:endParaRPr lang="cs-CZ" sz="1300"/>
          </a:p>
        </p:txBody>
      </p:sp>
      <p:sp>
        <p:nvSpPr>
          <p:cNvPr id="288771" name="Rectangle 2"/>
          <p:cNvSpPr>
            <a:spLocks noGrp="1" noRot="1" noChangeAspect="1" noChangeArrowheads="1" noTextEdit="1"/>
          </p:cNvSpPr>
          <p:nvPr>
            <p:ph type="sldImg"/>
          </p:nvPr>
        </p:nvSpPr>
        <p:spPr>
          <a:ln/>
        </p:spPr>
      </p:sp>
      <p:sp>
        <p:nvSpPr>
          <p:cNvPr id="288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46063" indent="-246063" eaLnBrk="1" hangingPunct="1">
              <a:spcBef>
                <a:spcPct val="0"/>
              </a:spcBef>
            </a:pP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David.sehnalek@law.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c.europa.eu/atwork/applying-eu-law/docs/c_2015_5511_c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eur-lex.europa.eu/legal-content/CS/TXT/PDF/?uri=CELEX:52019XC0225(01)&amp;from=LV"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eur-lex.europa.eu/summary/glossary/recommendations.html" TargetMode="External"/><Relationship Id="rId3" Type="http://schemas.openxmlformats.org/officeDocument/2006/relationships/hyperlink" Target="https://eur-lex.europa.eu/collection/eu-law/treaties/treaties-force.html#new-2-52" TargetMode="External"/><Relationship Id="rId7" Type="http://schemas.openxmlformats.org/officeDocument/2006/relationships/hyperlink" Target="https://eur-lex.europa.eu/legal-content/CS/TXT/?uri=LEGISSUM:ai0036" TargetMode="External"/><Relationship Id="rId2" Type="http://schemas.openxmlformats.org/officeDocument/2006/relationships/hyperlink" Target="https://eur-lex.europa.eu/collection/eu-law/treaties/treaties-force.html#new-2-51" TargetMode="External"/><Relationship Id="rId1" Type="http://schemas.openxmlformats.org/officeDocument/2006/relationships/slideLayout" Target="../slideLayouts/slideLayout2.xml"/><Relationship Id="rId6" Type="http://schemas.openxmlformats.org/officeDocument/2006/relationships/hyperlink" Target="https://eur-lex.europa.eu/legal-content/CS/TXT/?uri=LEGISSUM:l14527" TargetMode="External"/><Relationship Id="rId5" Type="http://schemas.openxmlformats.org/officeDocument/2006/relationships/hyperlink" Target="https://eur-lex.europa.eu/legal-content/CS/TXT/?uri=LEGISSUM:l14522" TargetMode="External"/><Relationship Id="rId4" Type="http://schemas.openxmlformats.org/officeDocument/2006/relationships/hyperlink" Target="https://eur-lex.europa.eu/legal-content/CS/TXT/?uri=LEGISSUM%3Aai0032" TargetMode="External"/><Relationship Id="rId9" Type="http://schemas.openxmlformats.org/officeDocument/2006/relationships/hyperlink" Target="https://eur-lex.europa.eu/legal-content/CS/TXT/?uri=LEGISSUM:4334147"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solvit/what-is-solvit/index_c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David Sehnálek: Úvod do evropského práva</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Prosazování práva EU</a:t>
            </a:r>
          </a:p>
        </p:txBody>
      </p:sp>
      <p:sp>
        <p:nvSpPr>
          <p:cNvPr id="5" name="Podnadpis 4"/>
          <p:cNvSpPr>
            <a:spLocks noGrp="1"/>
          </p:cNvSpPr>
          <p:nvPr>
            <p:ph type="subTitle" idx="1"/>
          </p:nvPr>
        </p:nvSpPr>
        <p:spPr>
          <a:xfrm>
            <a:off x="398502" y="3992115"/>
            <a:ext cx="11361600" cy="698497"/>
          </a:xfrm>
        </p:spPr>
        <p:txBody>
          <a:bodyPr/>
          <a:lstStyle/>
          <a:p>
            <a:r>
              <a:rPr lang="cs-CZ" dirty="0"/>
              <a:t>Doc. JUDr. David Sehnálek, Ph.D.</a:t>
            </a:r>
          </a:p>
          <a:p>
            <a:r>
              <a:rPr lang="cs-CZ" dirty="0">
                <a:hlinkClick r:id="rId2"/>
              </a:rPr>
              <a:t>David.sehnalek@law.muni.cz</a:t>
            </a:r>
            <a:endParaRPr lang="cs-CZ" dirty="0"/>
          </a:p>
          <a:p>
            <a:endParaRPr lang="cs-CZ" dirty="0"/>
          </a:p>
        </p:txBody>
      </p:sp>
    </p:spTree>
    <p:extLst>
      <p:ext uri="{BB962C8B-B14F-4D97-AF65-F5344CB8AC3E}">
        <p14:creationId xmlns:p14="http://schemas.microsoft.com/office/powerpoint/2010/main" val="3992309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cs-CZ" dirty="0"/>
              <a:t>Rozsudek ESD – a co dál?</a:t>
            </a:r>
          </a:p>
        </p:txBody>
      </p:sp>
      <p:sp>
        <p:nvSpPr>
          <p:cNvPr id="143363" name="Rectangle 3"/>
          <p:cNvSpPr>
            <a:spLocks noGrp="1" noChangeArrowheads="1"/>
          </p:cNvSpPr>
          <p:nvPr>
            <p:ph idx="1"/>
          </p:nvPr>
        </p:nvSpPr>
        <p:spPr>
          <a:xfrm>
            <a:off x="720000" y="1692001"/>
            <a:ext cx="10563518" cy="4628899"/>
          </a:xfrm>
        </p:spPr>
        <p:txBody>
          <a:bodyPr>
            <a:normAutofit lnSpcReduction="10000"/>
          </a:bodyPr>
          <a:lstStyle/>
          <a:p>
            <a:pPr algn="just"/>
            <a:r>
              <a:rPr lang="cs-CZ" sz="1800" dirty="0"/>
              <a:t>do roku 1993 – rozsudky vynutitelné jen politickým tlakem</a:t>
            </a:r>
          </a:p>
          <a:p>
            <a:pPr algn="just"/>
            <a:r>
              <a:rPr lang="cs-CZ" sz="1800" dirty="0"/>
              <a:t>od 1993 – Maastricht. smlouva – umožnila vynucení - Článek 260 SFEU </a:t>
            </a:r>
          </a:p>
          <a:p>
            <a:pPr lvl="1" algn="just"/>
            <a:endParaRPr lang="cs-CZ" sz="1800" i="1" dirty="0"/>
          </a:p>
          <a:p>
            <a:pPr lvl="1" algn="just"/>
            <a:r>
              <a:rPr lang="cs-CZ" sz="1800" i="1" dirty="0"/>
              <a:t>1. Shledá-li Soudní dvůr Evropské unie, že členský stát nesplnil povinnost, která pro něj vyplývá ze Smluv, je tento stát povinen přijmout opatření, která vyplývají z rozsudku Soudního dvora Evropské unie.</a:t>
            </a:r>
          </a:p>
          <a:p>
            <a:pPr lvl="1" algn="just"/>
            <a:r>
              <a:rPr lang="cs-CZ" sz="1800" i="1" dirty="0"/>
              <a:t>2. Má-li Komise za to, že dotyčný členský stát nepřijal opatření, která vyplývají z rozsudku Soudního dvora Evropské unie, může předložit věc Soudnímu dvoru Evropské unie poté, co poskytla tomuto státu příležitost se vyjádřit. Navrhne paušální částku nebo penále, jež je dotyčný členský stát povinen zaplatit, ve výši, kterou považuje za přiměřenou okolnostem.</a:t>
            </a:r>
          </a:p>
          <a:p>
            <a:pPr lvl="1" algn="just"/>
            <a:r>
              <a:rPr lang="cs-CZ" sz="1800" i="1" dirty="0"/>
              <a:t>Shledá-li Soudní dvůr Evropské unie, že dotyčný členský stát nevyhověl jeho rozsudku, může mu uložit zaplacení </a:t>
            </a:r>
            <a:r>
              <a:rPr lang="cs-CZ" sz="1800" b="1" i="1" dirty="0"/>
              <a:t>paušální částky </a:t>
            </a:r>
            <a:r>
              <a:rPr lang="cs-CZ" sz="1800" i="1" dirty="0"/>
              <a:t>nebo </a:t>
            </a:r>
            <a:r>
              <a:rPr lang="cs-CZ" sz="1800" b="1" i="1" dirty="0"/>
              <a:t>penále</a:t>
            </a:r>
            <a:r>
              <a:rPr lang="cs-CZ" sz="1800" i="1" dirty="0"/>
              <a:t>.</a:t>
            </a:r>
          </a:p>
          <a:p>
            <a:pPr algn="just"/>
            <a:endParaRPr lang="cs-CZ" sz="1800" dirty="0"/>
          </a:p>
          <a:p>
            <a:pPr algn="just"/>
            <a:r>
              <a:rPr lang="cs-CZ" sz="1800" dirty="0">
                <a:solidFill>
                  <a:srgbClr val="0000DC"/>
                </a:solidFill>
              </a:rPr>
              <a:t>rozsudek -</a:t>
            </a:r>
            <a:r>
              <a:rPr lang="en-US" sz="1800" dirty="0">
                <a:solidFill>
                  <a:srgbClr val="0000DC"/>
                </a:solidFill>
              </a:rPr>
              <a:t>&gt;</a:t>
            </a:r>
            <a:r>
              <a:rPr lang="cs-CZ" sz="1800" dirty="0">
                <a:solidFill>
                  <a:srgbClr val="0000DC"/>
                </a:solidFill>
              </a:rPr>
              <a:t> členský stát se nepodrobí </a:t>
            </a:r>
            <a:r>
              <a:rPr lang="en-US" sz="1800" dirty="0">
                <a:solidFill>
                  <a:srgbClr val="0000DC"/>
                </a:solidFill>
              </a:rPr>
              <a:t>=&gt;</a:t>
            </a:r>
            <a:r>
              <a:rPr lang="cs-CZ" sz="1800" dirty="0">
                <a:solidFill>
                  <a:srgbClr val="0000DC"/>
                </a:solidFill>
              </a:rPr>
              <a:t> nové správní řízení -&gt; žaloba -&gt; řízení před ESD -&gt; nový rozsudek ukládající </a:t>
            </a:r>
            <a:r>
              <a:rPr lang="cs-CZ" sz="1800" b="1" dirty="0">
                <a:solidFill>
                  <a:srgbClr val="0000DC"/>
                </a:solidFill>
              </a:rPr>
              <a:t>pokutu</a:t>
            </a:r>
            <a:r>
              <a:rPr lang="cs-CZ" sz="1800" dirty="0">
                <a:solidFill>
                  <a:srgbClr val="0000DC"/>
                </a:solidFill>
              </a:rPr>
              <a:t>, </a:t>
            </a:r>
            <a:r>
              <a:rPr lang="cs-CZ" sz="1800" b="1" dirty="0">
                <a:solidFill>
                  <a:srgbClr val="0000DC"/>
                </a:solidFill>
              </a:rPr>
              <a:t>penále</a:t>
            </a:r>
            <a:r>
              <a:rPr lang="cs-CZ" sz="1800" dirty="0">
                <a:solidFill>
                  <a:srgbClr val="0000DC"/>
                </a:solidFill>
              </a:rPr>
              <a:t> či </a:t>
            </a:r>
            <a:r>
              <a:rPr lang="cs-CZ" sz="1800" b="1" dirty="0">
                <a:solidFill>
                  <a:srgbClr val="0000DC"/>
                </a:solidFill>
              </a:rPr>
              <a:t>oboje zároveň</a:t>
            </a:r>
          </a:p>
          <a:p>
            <a:endParaRPr lang="cs-CZ" sz="1600" dirty="0"/>
          </a:p>
          <a:p>
            <a:endParaRPr lang="cs-CZ"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347ADF5-A09E-4529-BD76-A31C5698E366}"/>
              </a:ext>
            </a:extLst>
          </p:cNvPr>
          <p:cNvSpPr>
            <a:spLocks noGrp="1"/>
          </p:cNvSpPr>
          <p:nvPr>
            <p:ph type="ftr" sz="quarter" idx="10"/>
          </p:nvPr>
        </p:nvSpPr>
        <p:spPr/>
        <p:txBody>
          <a:bodyPr/>
          <a:lstStyle/>
          <a:p>
            <a:r>
              <a:rPr lang="cs-CZ" dirty="0"/>
              <a:t>David Sehnálek: Úvod do evropského práva</a:t>
            </a:r>
          </a:p>
        </p:txBody>
      </p:sp>
      <p:sp>
        <p:nvSpPr>
          <p:cNvPr id="3" name="Zástupný symbol pro číslo snímku 2">
            <a:extLst>
              <a:ext uri="{FF2B5EF4-FFF2-40B4-BE49-F238E27FC236}">
                <a16:creationId xmlns:a16="http://schemas.microsoft.com/office/drawing/2014/main" id="{4F60EFBD-6996-41CF-BEAF-9BC3DF84A0A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0BCC9396-86D3-4DA7-B5CF-456D6C097CA3}"/>
              </a:ext>
            </a:extLst>
          </p:cNvPr>
          <p:cNvSpPr>
            <a:spLocks noGrp="1"/>
          </p:cNvSpPr>
          <p:nvPr>
            <p:ph type="title"/>
          </p:nvPr>
        </p:nvSpPr>
        <p:spPr/>
        <p:txBody>
          <a:bodyPr/>
          <a:lstStyle/>
          <a:p>
            <a:r>
              <a:rPr lang="cs-CZ" dirty="0"/>
              <a:t>Obecná kritéria pro stanovení výše sankce</a:t>
            </a:r>
          </a:p>
        </p:txBody>
      </p:sp>
      <p:sp>
        <p:nvSpPr>
          <p:cNvPr id="5" name="Zástupný symbol pro obsah 4">
            <a:extLst>
              <a:ext uri="{FF2B5EF4-FFF2-40B4-BE49-F238E27FC236}">
                <a16:creationId xmlns:a16="http://schemas.microsoft.com/office/drawing/2014/main" id="{25E73BC4-55F2-4BF9-9B83-88EE59E26B6E}"/>
              </a:ext>
            </a:extLst>
          </p:cNvPr>
          <p:cNvSpPr>
            <a:spLocks noGrp="1"/>
          </p:cNvSpPr>
          <p:nvPr>
            <p:ph idx="1"/>
          </p:nvPr>
        </p:nvSpPr>
        <p:spPr/>
        <p:txBody>
          <a:bodyPr/>
          <a:lstStyle/>
          <a:p>
            <a:r>
              <a:rPr lang="cs-CZ" dirty="0"/>
              <a:t>závažnost porušení práva,</a:t>
            </a:r>
          </a:p>
          <a:p>
            <a:endParaRPr lang="cs-CZ" sz="2000" dirty="0"/>
          </a:p>
          <a:p>
            <a:r>
              <a:rPr lang="cs-CZ" dirty="0"/>
              <a:t>doba trvání tohoto porušení,</a:t>
            </a:r>
          </a:p>
          <a:p>
            <a:endParaRPr lang="cs-CZ" sz="2000" dirty="0"/>
          </a:p>
          <a:p>
            <a:r>
              <a:rPr lang="cs-CZ" dirty="0"/>
              <a:t>odstrašující účinek sankce postačující k zamezení recidivy,</a:t>
            </a:r>
          </a:p>
          <a:p>
            <a:endParaRPr lang="cs-CZ" sz="2000" dirty="0"/>
          </a:p>
          <a:p>
            <a:pPr marL="72000" indent="0">
              <a:buNone/>
            </a:pPr>
            <a:r>
              <a:rPr lang="cs-CZ" dirty="0"/>
              <a:t>	(+ platební schopnost daného státu)</a:t>
            </a:r>
          </a:p>
        </p:txBody>
      </p:sp>
    </p:spTree>
    <p:extLst>
      <p:ext uri="{BB962C8B-B14F-4D97-AF65-F5344CB8AC3E}">
        <p14:creationId xmlns:p14="http://schemas.microsoft.com/office/powerpoint/2010/main" val="2001637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p:cNvSpPr>
          <p:nvPr>
            <p:ph type="title"/>
          </p:nvPr>
        </p:nvSpPr>
        <p:spPr/>
        <p:txBody>
          <a:bodyPr/>
          <a:lstStyle/>
          <a:p>
            <a:r>
              <a:rPr lang="cs-CZ"/>
              <a:t>Výpočet sankce – návrh Komise</a:t>
            </a:r>
            <a:endParaRPr lang="cs-CZ" dirty="0"/>
          </a:p>
        </p:txBody>
      </p:sp>
      <p:sp>
        <p:nvSpPr>
          <p:cNvPr id="147459" name="Rectangle 3"/>
          <p:cNvSpPr>
            <a:spLocks noGrp="1"/>
          </p:cNvSpPr>
          <p:nvPr>
            <p:ph idx="1"/>
          </p:nvPr>
        </p:nvSpPr>
        <p:spPr/>
        <p:txBody>
          <a:bodyPr>
            <a:normAutofit fontScale="92500" lnSpcReduction="10000"/>
          </a:bodyPr>
          <a:lstStyle/>
          <a:p>
            <a:r>
              <a:rPr lang="cs-CZ" dirty="0"/>
              <a:t>Sdělení komise - Použití článku 228 Smlouvy o ES /* SEK/2005/1658 */</a:t>
            </a:r>
          </a:p>
          <a:p>
            <a:r>
              <a:rPr lang="cs-CZ" dirty="0"/>
              <a:t>Výpočet výše penále:</a:t>
            </a:r>
          </a:p>
          <a:p>
            <a:pPr lvl="1"/>
            <a:r>
              <a:rPr lang="cs-CZ" dirty="0" err="1">
                <a:highlight>
                  <a:srgbClr val="FFFF00"/>
                </a:highlight>
              </a:rPr>
              <a:t>Pd</a:t>
            </a:r>
            <a:r>
              <a:rPr lang="cs-CZ" dirty="0">
                <a:highlight>
                  <a:srgbClr val="FFFF00"/>
                </a:highlight>
              </a:rPr>
              <a:t> = (</a:t>
            </a:r>
            <a:r>
              <a:rPr lang="cs-CZ" dirty="0" err="1">
                <a:highlight>
                  <a:srgbClr val="FFFF00"/>
                </a:highlight>
              </a:rPr>
              <a:t>Pz</a:t>
            </a:r>
            <a:r>
              <a:rPr lang="cs-CZ" dirty="0">
                <a:highlight>
                  <a:srgbClr val="FFFF00"/>
                </a:highlight>
              </a:rPr>
              <a:t> x </a:t>
            </a:r>
            <a:r>
              <a:rPr lang="cs-CZ" dirty="0" err="1">
                <a:highlight>
                  <a:srgbClr val="FFFF00"/>
                </a:highlight>
              </a:rPr>
              <a:t>Kz</a:t>
            </a:r>
            <a:r>
              <a:rPr lang="cs-CZ" dirty="0">
                <a:highlight>
                  <a:srgbClr val="FFFF00"/>
                </a:highlight>
              </a:rPr>
              <a:t> x </a:t>
            </a:r>
            <a:r>
              <a:rPr lang="cs-CZ" dirty="0" err="1">
                <a:highlight>
                  <a:srgbClr val="FFFF00"/>
                </a:highlight>
              </a:rPr>
              <a:t>Kt</a:t>
            </a:r>
            <a:r>
              <a:rPr lang="cs-CZ" dirty="0">
                <a:highlight>
                  <a:srgbClr val="FFFF00"/>
                </a:highlight>
              </a:rPr>
              <a:t>) x n</a:t>
            </a:r>
          </a:p>
          <a:p>
            <a:pPr lvl="1"/>
            <a:r>
              <a:rPr lang="cs-CZ" dirty="0" err="1"/>
              <a:t>Pd</a:t>
            </a:r>
            <a:r>
              <a:rPr lang="cs-CZ" dirty="0"/>
              <a:t> = denní penále; </a:t>
            </a:r>
            <a:r>
              <a:rPr lang="cs-CZ" dirty="0" err="1"/>
              <a:t>Pz</a:t>
            </a:r>
            <a:r>
              <a:rPr lang="cs-CZ" dirty="0"/>
              <a:t> = základní částka penále; </a:t>
            </a:r>
            <a:r>
              <a:rPr lang="cs-CZ" dirty="0" err="1"/>
              <a:t>Kz</a:t>
            </a:r>
            <a:r>
              <a:rPr lang="cs-CZ" dirty="0"/>
              <a:t> = koeficient závažnosti; </a:t>
            </a:r>
            <a:r>
              <a:rPr lang="cs-CZ" dirty="0" err="1"/>
              <a:t>Kt</a:t>
            </a:r>
            <a:r>
              <a:rPr lang="cs-CZ" dirty="0"/>
              <a:t> = koeficient trvání; n = faktor zohledňující platební schopnost daného členského státu. </a:t>
            </a:r>
          </a:p>
          <a:p>
            <a:r>
              <a:rPr lang="cs-CZ" dirty="0"/>
              <a:t>Stanovení paušální částky: </a:t>
            </a:r>
          </a:p>
          <a:p>
            <a:pPr lvl="1"/>
            <a:r>
              <a:rPr lang="cs-CZ" dirty="0" err="1">
                <a:highlight>
                  <a:srgbClr val="FFFF00"/>
                </a:highlight>
              </a:rPr>
              <a:t>Ps</a:t>
            </a:r>
            <a:r>
              <a:rPr lang="cs-CZ" dirty="0">
                <a:highlight>
                  <a:srgbClr val="FFFF00"/>
                </a:highlight>
              </a:rPr>
              <a:t> = </a:t>
            </a:r>
            <a:r>
              <a:rPr lang="cs-CZ" dirty="0" err="1">
                <a:highlight>
                  <a:srgbClr val="FFFF00"/>
                </a:highlight>
              </a:rPr>
              <a:t>Zsps</a:t>
            </a:r>
            <a:r>
              <a:rPr lang="cs-CZ" dirty="0">
                <a:highlight>
                  <a:srgbClr val="FFFF00"/>
                </a:highlight>
              </a:rPr>
              <a:t> x </a:t>
            </a:r>
            <a:r>
              <a:rPr lang="cs-CZ" dirty="0" err="1">
                <a:highlight>
                  <a:srgbClr val="FFFF00"/>
                </a:highlight>
              </a:rPr>
              <a:t>Kz</a:t>
            </a:r>
            <a:r>
              <a:rPr lang="cs-CZ" dirty="0">
                <a:highlight>
                  <a:srgbClr val="FFFF00"/>
                </a:highlight>
              </a:rPr>
              <a:t> x n x </a:t>
            </a:r>
            <a:r>
              <a:rPr lang="cs-CZ" dirty="0" err="1">
                <a:highlight>
                  <a:srgbClr val="FFFF00"/>
                </a:highlight>
              </a:rPr>
              <a:t>dt</a:t>
            </a:r>
            <a:endParaRPr lang="cs-CZ" dirty="0">
              <a:highlight>
                <a:srgbClr val="FFFF00"/>
              </a:highlight>
            </a:endParaRPr>
          </a:p>
          <a:p>
            <a:pPr lvl="1"/>
            <a:r>
              <a:rPr lang="cs-CZ" dirty="0" err="1"/>
              <a:t>Ps</a:t>
            </a:r>
            <a:r>
              <a:rPr lang="cs-CZ" dirty="0"/>
              <a:t> = paušální částka; </a:t>
            </a:r>
            <a:r>
              <a:rPr lang="cs-CZ" dirty="0" err="1"/>
              <a:t>Zsps</a:t>
            </a:r>
            <a:r>
              <a:rPr lang="cs-CZ" dirty="0"/>
              <a:t> = základní částka „paušální sazby“; </a:t>
            </a:r>
            <a:r>
              <a:rPr lang="cs-CZ" dirty="0" err="1"/>
              <a:t>Kz</a:t>
            </a:r>
            <a:r>
              <a:rPr lang="cs-CZ" dirty="0"/>
              <a:t> = koeficient závažnosti; n = faktor zohledňující platební schopnost daného členského státu; </a:t>
            </a:r>
            <a:r>
              <a:rPr lang="cs-CZ" dirty="0" err="1"/>
              <a:t>dt</a:t>
            </a:r>
            <a:r>
              <a:rPr lang="cs-CZ" dirty="0"/>
              <a:t> = počet dnů trvání porušování práva. </a:t>
            </a:r>
          </a:p>
          <a:p>
            <a:pPr lvl="1"/>
            <a:r>
              <a:rPr lang="cs-CZ" dirty="0">
                <a:hlinkClick r:id="rId3"/>
              </a:rPr>
              <a:t>http://ec.europa.eu/atwork/applying-eu-law/docs/c_2015_5511_cs.pdf</a:t>
            </a:r>
            <a:endParaRPr lang="cs-CZ" dirty="0"/>
          </a:p>
          <a:p>
            <a:pPr lvl="1"/>
            <a:r>
              <a:rPr lang="cs-CZ" dirty="0">
                <a:hlinkClick r:id="rId4"/>
              </a:rPr>
              <a:t>https://eur-lex.europa.eu/legal-content/CS/TXT/PDF/?uri=CELEX:52019XC0225(01)&amp;from=LV</a:t>
            </a:r>
            <a:r>
              <a:rPr lang="cs-CZ"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p:cNvSpPr>
          <p:nvPr>
            <p:ph type="title"/>
          </p:nvPr>
        </p:nvSpPr>
        <p:spPr/>
        <p:txBody>
          <a:bodyPr/>
          <a:lstStyle/>
          <a:p>
            <a:r>
              <a:rPr lang="cs-CZ" dirty="0"/>
              <a:t>Již uložené sankce</a:t>
            </a:r>
          </a:p>
        </p:txBody>
      </p:sp>
      <p:sp>
        <p:nvSpPr>
          <p:cNvPr id="148483" name="Rectangle 3"/>
          <p:cNvSpPr>
            <a:spLocks noGrp="1"/>
          </p:cNvSpPr>
          <p:nvPr>
            <p:ph idx="1"/>
          </p:nvPr>
        </p:nvSpPr>
        <p:spPr>
          <a:xfrm>
            <a:off x="720000" y="1692001"/>
            <a:ext cx="10753200" cy="4850841"/>
          </a:xfrm>
        </p:spPr>
        <p:txBody>
          <a:bodyPr>
            <a:normAutofit fontScale="85000" lnSpcReduction="20000"/>
          </a:bodyPr>
          <a:lstStyle/>
          <a:p>
            <a:r>
              <a:rPr lang="cs-CZ" dirty="0"/>
              <a:t>Hlavní případy:</a:t>
            </a:r>
          </a:p>
          <a:p>
            <a:pPr lvl="1"/>
            <a:r>
              <a:rPr lang="cs-CZ" dirty="0"/>
              <a:t>C-387/97 - Komise vs. Řecko (</a:t>
            </a:r>
            <a:r>
              <a:rPr lang="cs-CZ" dirty="0" err="1"/>
              <a:t>Chania</a:t>
            </a:r>
            <a:r>
              <a:rPr lang="cs-CZ" dirty="0"/>
              <a:t> II) – (návrh 24.000, sníženo 20.000 EUR/den – celkem 5,4 mil)</a:t>
            </a:r>
          </a:p>
          <a:p>
            <a:pPr lvl="1"/>
            <a:r>
              <a:rPr lang="cs-CZ" dirty="0"/>
              <a:t>C-278/01 - Komise vs. Španělsko – (návrh 45.600 EUR/den, sníženo na 34.200 avšak perioda roční - 624.150 EUR)</a:t>
            </a:r>
          </a:p>
          <a:p>
            <a:pPr lvl="1"/>
            <a:r>
              <a:rPr lang="cs-CZ" dirty="0"/>
              <a:t>C-304/02 - Komise vs. Francie – (návrh 316.500 EUR/den, zvýšeno 20 mil. 1rázová + 57.761.250 EUR/0.5 roku)</a:t>
            </a:r>
          </a:p>
          <a:p>
            <a:r>
              <a:rPr lang="cs-CZ" dirty="0"/>
              <a:t>a další např.: …</a:t>
            </a:r>
          </a:p>
          <a:p>
            <a:pPr lvl="1"/>
            <a:r>
              <a:rPr lang="cs-CZ" dirty="0"/>
              <a:t>C-119/04 - Itálie (nepřiznáno)</a:t>
            </a:r>
          </a:p>
          <a:p>
            <a:pPr lvl="1"/>
            <a:r>
              <a:rPr lang="cs-CZ" dirty="0"/>
              <a:t>C-70/06  - Portugalsko - penále 19.392 EUR/denně</a:t>
            </a:r>
          </a:p>
          <a:p>
            <a:pPr lvl="1"/>
            <a:r>
              <a:rPr lang="cs-CZ" dirty="0"/>
              <a:t>C-79/06  - Francie - penále 168.800 EUR/denně</a:t>
            </a:r>
          </a:p>
          <a:p>
            <a:pPr lvl="1"/>
            <a:r>
              <a:rPr lang="cs-CZ" dirty="0"/>
              <a:t>C-121/07 - Francie - paušál 10.000.000  EUR</a:t>
            </a:r>
          </a:p>
          <a:p>
            <a:pPr lvl="1"/>
            <a:r>
              <a:rPr lang="cs-CZ" dirty="0"/>
              <a:t>C-568/07 - Řecko - paušál 1.000.000EUR</a:t>
            </a:r>
          </a:p>
          <a:p>
            <a:pPr lvl="1"/>
            <a:r>
              <a:rPr lang="cs-CZ" dirty="0"/>
              <a:t>C-109/08 - Řecko - paušál 3.000.000  EUR + penále 31.536EUR/denně</a:t>
            </a:r>
          </a:p>
          <a:p>
            <a:pPr marL="324000" lvl="1" indent="0">
              <a:buNone/>
            </a:pPr>
            <a:endParaRPr lang="cs-CZ" dirty="0"/>
          </a:p>
          <a:p>
            <a:r>
              <a:rPr lang="cs-CZ" sz="2800" dirty="0"/>
              <a:t>ČR proti Polsku - důl </a:t>
            </a:r>
            <a:r>
              <a:rPr lang="cs-CZ" sz="2800" dirty="0" err="1">
                <a:solidFill>
                  <a:srgbClr val="0000DC"/>
                </a:solidFill>
              </a:rPr>
              <a:t>Túrow</a:t>
            </a:r>
            <a:r>
              <a:rPr lang="cs-CZ" sz="2800" dirty="0"/>
              <a:t> – Pokuta Polsku 500 000 EUR denně</a:t>
            </a:r>
            <a:endParaRPr lang="cs-CZ" dirty="0">
              <a:highlight>
                <a:srgbClr val="FFFF00"/>
              </a:highlight>
            </a:endParaRPr>
          </a:p>
          <a:p>
            <a:r>
              <a:rPr lang="cs-CZ" dirty="0"/>
              <a:t>ČR: </a:t>
            </a:r>
          </a:p>
          <a:p>
            <a:pPr lvl="1"/>
            <a:r>
              <a:rPr lang="cs-CZ" dirty="0">
                <a:highlight>
                  <a:srgbClr val="FFFF00"/>
                </a:highlight>
              </a:rPr>
              <a:t>C‑241/11 - zaměstnanecké penzijní pojištění – paušál 250.000 EUR</a:t>
            </a:r>
          </a:p>
          <a:p>
            <a:pPr lvl="1"/>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cs-CZ" dirty="0"/>
              <a:t>„Malé“ porušení práva EU členským státem (ve vztahu k jednotlivci)</a:t>
            </a:r>
          </a:p>
        </p:txBody>
      </p:sp>
      <p:sp>
        <p:nvSpPr>
          <p:cNvPr id="149507" name="Rectangle 3"/>
          <p:cNvSpPr>
            <a:spLocks noGrp="1" noChangeArrowheads="1"/>
          </p:cNvSpPr>
          <p:nvPr>
            <p:ph idx="1"/>
          </p:nvPr>
        </p:nvSpPr>
        <p:spPr>
          <a:xfrm>
            <a:off x="720000" y="1816288"/>
            <a:ext cx="10753200" cy="4859720"/>
          </a:xfrm>
        </p:spPr>
        <p:txBody>
          <a:bodyPr>
            <a:normAutofit/>
          </a:bodyPr>
          <a:lstStyle/>
          <a:p>
            <a:r>
              <a:rPr lang="cs-CZ" dirty="0"/>
              <a:t>jednotlivec – žaluje u soudu svého členského státu, pravomoc orgánů EU dána není</a:t>
            </a:r>
          </a:p>
          <a:p>
            <a:r>
              <a:rPr lang="cs-CZ" dirty="0"/>
              <a:t>(jde o porušení v malém)</a:t>
            </a:r>
          </a:p>
          <a:p>
            <a:r>
              <a:rPr lang="cs-CZ" dirty="0" err="1"/>
              <a:t>Francovich</a:t>
            </a:r>
            <a:r>
              <a:rPr lang="cs-CZ" dirty="0"/>
              <a:t> a </a:t>
            </a:r>
            <a:r>
              <a:rPr lang="cs-CZ" dirty="0" err="1"/>
              <a:t>Bonifaci</a:t>
            </a:r>
            <a:r>
              <a:rPr lang="cs-CZ" dirty="0"/>
              <a:t> v Itálie (C 6 a 9/90)</a:t>
            </a:r>
          </a:p>
          <a:p>
            <a:pPr lvl="1"/>
            <a:r>
              <a:rPr lang="cs-CZ" dirty="0"/>
              <a:t>směrnice neprovedena, pracovníci podle ní sice získali nárok na mzdu, ale nebyl kdo by ji vyplatil</a:t>
            </a:r>
          </a:p>
          <a:p>
            <a:pPr lvl="1"/>
            <a:r>
              <a:rPr lang="cs-CZ" dirty="0"/>
              <a:t>ESD – podmínky odpovědnosti Francovich</a:t>
            </a:r>
          </a:p>
          <a:p>
            <a:pPr lvl="2"/>
            <a:endParaRPr lang="cs-CZ" sz="1800" dirty="0"/>
          </a:p>
          <a:p>
            <a:pPr lvl="2"/>
            <a:r>
              <a:rPr lang="cs-CZ" sz="1800" dirty="0"/>
              <a:t>1) směrnice zakládá práva jednotlivce</a:t>
            </a:r>
          </a:p>
          <a:p>
            <a:pPr lvl="2"/>
            <a:r>
              <a:rPr lang="cs-CZ" sz="1800" dirty="0"/>
              <a:t>2) obsah těchto práv lze na základě této směrnice specifikovat</a:t>
            </a:r>
          </a:p>
          <a:p>
            <a:pPr lvl="2"/>
            <a:r>
              <a:rPr lang="cs-CZ" sz="1800" dirty="0"/>
              <a:t>3) vznik újmy (škody) jednotlivci</a:t>
            </a:r>
          </a:p>
          <a:p>
            <a:pPr lvl="2"/>
            <a:r>
              <a:rPr lang="cs-CZ" sz="1800" dirty="0"/>
              <a:t>4) existuje příčinná souvislost mezi porušením povinnosti a škodou</a:t>
            </a:r>
          </a:p>
          <a:p>
            <a:pPr lvl="1"/>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cs-CZ"/>
              <a:t>Další vývoj koncepce odpovědnosti státu za škodu…</a:t>
            </a:r>
          </a:p>
        </p:txBody>
      </p:sp>
      <p:sp>
        <p:nvSpPr>
          <p:cNvPr id="150531" name="Rectangle 3"/>
          <p:cNvSpPr>
            <a:spLocks noGrp="1" noChangeArrowheads="1"/>
          </p:cNvSpPr>
          <p:nvPr>
            <p:ph idx="1"/>
          </p:nvPr>
        </p:nvSpPr>
        <p:spPr/>
        <p:txBody>
          <a:bodyPr/>
          <a:lstStyle/>
          <a:p>
            <a:r>
              <a:rPr lang="cs-CZ" dirty="0" err="1"/>
              <a:t>Brasserie</a:t>
            </a:r>
            <a:r>
              <a:rPr lang="cs-CZ" dirty="0"/>
              <a:t> </a:t>
            </a:r>
            <a:r>
              <a:rPr lang="cs-CZ" dirty="0" err="1"/>
              <a:t>du</a:t>
            </a:r>
            <a:r>
              <a:rPr lang="cs-CZ" dirty="0"/>
              <a:t> </a:t>
            </a:r>
            <a:r>
              <a:rPr lang="cs-CZ" dirty="0" err="1"/>
              <a:t>Pecheur</a:t>
            </a:r>
            <a:r>
              <a:rPr lang="cs-CZ" dirty="0"/>
              <a:t>/</a:t>
            </a:r>
            <a:r>
              <a:rPr lang="cs-CZ" dirty="0" err="1"/>
              <a:t>Factortame</a:t>
            </a:r>
            <a:endParaRPr lang="cs-CZ" dirty="0"/>
          </a:p>
          <a:p>
            <a:pPr lvl="1"/>
            <a:r>
              <a:rPr lang="cs-CZ" dirty="0"/>
              <a:t>navíc – porušení je </a:t>
            </a:r>
            <a:r>
              <a:rPr lang="cs-CZ" b="1" dirty="0"/>
              <a:t>dostatečně závažné</a:t>
            </a:r>
          </a:p>
          <a:p>
            <a:pPr lvl="1"/>
            <a:r>
              <a:rPr lang="cs-CZ" dirty="0"/>
              <a:t>škoda se hradí podle vnitrostátních pravidel</a:t>
            </a:r>
          </a:p>
          <a:p>
            <a:pPr lvl="1"/>
            <a:r>
              <a:rPr lang="cs-CZ" dirty="0"/>
              <a:t>nesmí být podmiňována zaviněním </a:t>
            </a:r>
          </a:p>
          <a:p>
            <a:pPr>
              <a:lnSpc>
                <a:spcPct val="100000"/>
              </a:lnSpc>
            </a:pPr>
            <a:endParaRPr lang="cs-CZ" dirty="0"/>
          </a:p>
          <a:p>
            <a:pPr>
              <a:lnSpc>
                <a:spcPct val="100000"/>
              </a:lnSpc>
            </a:pPr>
            <a:r>
              <a:rPr lang="cs-CZ" dirty="0" err="1"/>
              <a:t>Köbler</a:t>
            </a:r>
            <a:r>
              <a:rPr lang="cs-CZ" dirty="0"/>
              <a:t> – odpovědnost kteréhokoliv orgánu státu, tedy i soudu</a:t>
            </a:r>
          </a:p>
          <a:p>
            <a:pPr>
              <a:lnSpc>
                <a:spcPct val="100000"/>
              </a:lnSpc>
            </a:pPr>
            <a:endParaRPr lang="cs-CZ" sz="1000" dirty="0"/>
          </a:p>
          <a:p>
            <a:pPr lvl="1"/>
            <a:r>
              <a:rPr lang="cs-CZ" dirty="0"/>
              <a:t>Zjevné a závažné porušení KP</a:t>
            </a:r>
          </a:p>
          <a:p>
            <a:pPr lvl="1"/>
            <a:r>
              <a:rPr lang="cs-CZ" dirty="0"/>
              <a:t>neměnnost rozhodnutí!</a:t>
            </a:r>
          </a:p>
          <a:p>
            <a:pPr lvl="1"/>
            <a:r>
              <a:rPr lang="cs-CZ" dirty="0"/>
              <a:t>pouze náhrada škody</a:t>
            </a:r>
          </a:p>
          <a:p>
            <a:pPr lvl="1"/>
            <a:endParaRPr lang="cs-CZ" dirty="0"/>
          </a:p>
          <a:p>
            <a:r>
              <a:rPr lang="cs-CZ" dirty="0"/>
              <a:t>Státe, potrestej se sám! </a:t>
            </a:r>
            <a:r>
              <a:rPr lang="cs-CZ" dirty="0">
                <a:sym typeface="Wingdings" pitchFamily="2" charset="2"/>
              </a:rPr>
              <a:t></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cs-CZ"/>
              <a:t>Porušení práva EU jednotlivcem</a:t>
            </a:r>
          </a:p>
        </p:txBody>
      </p:sp>
      <p:sp>
        <p:nvSpPr>
          <p:cNvPr id="151555" name="Rectangle 3"/>
          <p:cNvSpPr>
            <a:spLocks noGrp="1" noChangeArrowheads="1"/>
          </p:cNvSpPr>
          <p:nvPr>
            <p:ph idx="1"/>
          </p:nvPr>
        </p:nvSpPr>
        <p:spPr>
          <a:xfrm>
            <a:off x="720000" y="1603226"/>
            <a:ext cx="10753200" cy="4139998"/>
          </a:xfrm>
        </p:spPr>
        <p:txBody>
          <a:bodyPr/>
          <a:lstStyle/>
          <a:p>
            <a:endParaRPr lang="cs-CZ" dirty="0"/>
          </a:p>
          <a:p>
            <a:r>
              <a:rPr lang="cs-CZ" dirty="0"/>
              <a:t>porušení pravidel hospodářské soutěže</a:t>
            </a:r>
          </a:p>
          <a:p>
            <a:endParaRPr lang="cs-CZ" dirty="0"/>
          </a:p>
          <a:p>
            <a:r>
              <a:rPr lang="cs-CZ" dirty="0"/>
              <a:t>porušení primárního nebo sekundárního práva</a:t>
            </a:r>
          </a:p>
          <a:p>
            <a:endParaRPr lang="cs-CZ" dirty="0"/>
          </a:p>
          <a:p>
            <a:r>
              <a:rPr lang="cs-CZ" dirty="0"/>
              <a:t>porušení práva EU ve vztahu k jinému jednotlivci</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8AF9594-2AEA-432C-8013-B3443A543841}"/>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8BD026B3-AF9D-4985-B06D-3F53FDA50B96}"/>
              </a:ext>
            </a:extLst>
          </p:cNvPr>
          <p:cNvSpPr>
            <a:spLocks noGrp="1"/>
          </p:cNvSpPr>
          <p:nvPr>
            <p:ph type="title"/>
          </p:nvPr>
        </p:nvSpPr>
        <p:spPr/>
        <p:txBody>
          <a:bodyPr/>
          <a:lstStyle/>
          <a:p>
            <a:r>
              <a:rPr lang="cs-CZ" dirty="0"/>
              <a:t>Vynucování práva vůči jednotlivci</a:t>
            </a:r>
            <a:endParaRPr lang="en-GB" dirty="0"/>
          </a:p>
        </p:txBody>
      </p:sp>
      <p:sp>
        <p:nvSpPr>
          <p:cNvPr id="5" name="Zástupný obsah 4">
            <a:extLst>
              <a:ext uri="{FF2B5EF4-FFF2-40B4-BE49-F238E27FC236}">
                <a16:creationId xmlns:a16="http://schemas.microsoft.com/office/drawing/2014/main" id="{B7C7DB56-25B9-4375-8ECE-02102A47925C}"/>
              </a:ext>
            </a:extLst>
          </p:cNvPr>
          <p:cNvSpPr>
            <a:spLocks noGrp="1"/>
          </p:cNvSpPr>
          <p:nvPr>
            <p:ph idx="1"/>
          </p:nvPr>
        </p:nvSpPr>
        <p:spPr/>
        <p:txBody>
          <a:bodyPr/>
          <a:lstStyle/>
          <a:p>
            <a:endParaRPr lang="cs-CZ" b="1" dirty="0"/>
          </a:p>
          <a:p>
            <a:r>
              <a:rPr lang="cs-CZ" b="1" dirty="0"/>
              <a:t>Na úrovni EU</a:t>
            </a:r>
            <a:r>
              <a:rPr lang="cs-CZ" dirty="0"/>
              <a:t>: oblast hospodářské soutěže EU</a:t>
            </a:r>
          </a:p>
          <a:p>
            <a:pPr lvl="1"/>
            <a:endParaRPr lang="cs-CZ" dirty="0"/>
          </a:p>
          <a:p>
            <a:pPr lvl="1"/>
            <a:r>
              <a:rPr lang="cs-CZ" dirty="0"/>
              <a:t>Evropská komise vede správní řízení</a:t>
            </a:r>
          </a:p>
          <a:p>
            <a:pPr lvl="1"/>
            <a:r>
              <a:rPr lang="cs-CZ" dirty="0"/>
              <a:t>Při shledání porušení může uložit </a:t>
            </a:r>
            <a:r>
              <a:rPr lang="cs-CZ" u="sng" dirty="0"/>
              <a:t>pokutu</a:t>
            </a:r>
          </a:p>
          <a:p>
            <a:pPr lvl="1"/>
            <a:r>
              <a:rPr lang="cs-CZ" dirty="0"/>
              <a:t>Podnik se může obrátit na Tribunál (soudní ochrana)</a:t>
            </a:r>
          </a:p>
          <a:p>
            <a:pPr lvl="1"/>
            <a:r>
              <a:rPr lang="cs-CZ" dirty="0"/>
              <a:t>Proti rozhodnutí Tribunálu lze podat opravný prostředek k Soudnímu dvoru</a:t>
            </a:r>
          </a:p>
          <a:p>
            <a:pPr lvl="1"/>
            <a:r>
              <a:rPr lang="cs-CZ" dirty="0"/>
              <a:t>Případná exekuce je v režii vnitrostátních orgánů</a:t>
            </a:r>
          </a:p>
          <a:p>
            <a:pPr lvl="1"/>
            <a:endParaRPr lang="cs-CZ" dirty="0"/>
          </a:p>
          <a:p>
            <a:r>
              <a:rPr lang="cs-CZ" b="1" dirty="0"/>
              <a:t>V jednotlivých členských státech</a:t>
            </a:r>
            <a:r>
              <a:rPr lang="cs-CZ" dirty="0"/>
              <a:t> – vnitrostátní orgány</a:t>
            </a:r>
            <a:endParaRPr lang="en-GB" dirty="0"/>
          </a:p>
        </p:txBody>
      </p:sp>
    </p:spTree>
    <p:extLst>
      <p:ext uri="{BB962C8B-B14F-4D97-AF65-F5344CB8AC3E}">
        <p14:creationId xmlns:p14="http://schemas.microsoft.com/office/powerpoint/2010/main" val="832947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p:cNvSpPr>
          <p:nvPr>
            <p:ph type="title"/>
          </p:nvPr>
        </p:nvSpPr>
        <p:spPr/>
        <p:txBody>
          <a:bodyPr/>
          <a:lstStyle/>
          <a:p>
            <a:r>
              <a:rPr lang="cs-CZ"/>
              <a:t>Specifické postupy vynucování práva SFEU</a:t>
            </a:r>
          </a:p>
        </p:txBody>
      </p:sp>
      <p:sp>
        <p:nvSpPr>
          <p:cNvPr id="152579" name="Rectangle 3"/>
          <p:cNvSpPr>
            <a:spLocks noGrp="1"/>
          </p:cNvSpPr>
          <p:nvPr>
            <p:ph idx="1"/>
          </p:nvPr>
        </p:nvSpPr>
        <p:spPr/>
        <p:txBody>
          <a:bodyPr/>
          <a:lstStyle/>
          <a:p>
            <a:r>
              <a:rPr lang="cs-CZ" dirty="0"/>
              <a:t>Odlišně od čl. 258 a 259 SFEU se postupuje v případě:</a:t>
            </a:r>
          </a:p>
          <a:p>
            <a:pPr lvl="1"/>
            <a:endParaRPr lang="cs-CZ" dirty="0"/>
          </a:p>
          <a:p>
            <a:pPr lvl="1"/>
            <a:endParaRPr lang="cs-CZ" dirty="0"/>
          </a:p>
          <a:p>
            <a:pPr lvl="1"/>
            <a:endParaRPr lang="cs-CZ" sz="2400" dirty="0"/>
          </a:p>
          <a:p>
            <a:pPr marL="781200" lvl="1" indent="-457200">
              <a:buFont typeface="+mj-lt"/>
              <a:buAutoNum type="arabicPeriod"/>
            </a:pPr>
            <a:r>
              <a:rPr lang="cs-CZ" sz="2600" dirty="0"/>
              <a:t>Porušování právního státu - lidských práv</a:t>
            </a:r>
          </a:p>
          <a:p>
            <a:pPr marL="781200" lvl="1" indent="-457200">
              <a:buFont typeface="+mj-lt"/>
              <a:buAutoNum type="arabicPeriod"/>
            </a:pPr>
            <a:endParaRPr lang="cs-CZ" sz="2600" dirty="0"/>
          </a:p>
          <a:p>
            <a:pPr marL="781200" lvl="1" indent="-457200">
              <a:buFont typeface="+mj-lt"/>
              <a:buAutoNum type="arabicPeriod"/>
            </a:pPr>
            <a:endParaRPr lang="cs-CZ" sz="2600" dirty="0"/>
          </a:p>
          <a:p>
            <a:pPr marL="781200" lvl="1" indent="-457200">
              <a:buFont typeface="+mj-lt"/>
              <a:buAutoNum type="arabicPeriod"/>
            </a:pPr>
            <a:r>
              <a:rPr lang="cs-CZ" sz="2600" dirty="0"/>
              <a:t>Rozpočtové nekázně </a:t>
            </a:r>
          </a:p>
          <a:p>
            <a:pPr marL="324000" lvl="1" indent="0">
              <a:buNone/>
            </a:pP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D1B749D-4FB0-48DD-BECD-59EC61FB326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359D8F32-FE72-4275-B646-7D33D0603D63}"/>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5AEC5382-240E-4198-8EC0-F265CBF73410}"/>
              </a:ext>
            </a:extLst>
          </p:cNvPr>
          <p:cNvSpPr>
            <a:spLocks noGrp="1"/>
          </p:cNvSpPr>
          <p:nvPr>
            <p:ph type="title"/>
          </p:nvPr>
        </p:nvSpPr>
        <p:spPr/>
        <p:txBody>
          <a:bodyPr/>
          <a:lstStyle/>
          <a:p>
            <a:r>
              <a:rPr lang="cs-CZ" dirty="0"/>
              <a:t>Porušování právního státu</a:t>
            </a:r>
            <a:br>
              <a:rPr lang="cs-CZ" dirty="0"/>
            </a:br>
            <a:endParaRPr lang="en-GB" dirty="0"/>
          </a:p>
        </p:txBody>
      </p:sp>
      <p:sp>
        <p:nvSpPr>
          <p:cNvPr id="5" name="Zástupný obsah 4">
            <a:extLst>
              <a:ext uri="{FF2B5EF4-FFF2-40B4-BE49-F238E27FC236}">
                <a16:creationId xmlns:a16="http://schemas.microsoft.com/office/drawing/2014/main" id="{DA73D896-55C0-4AA8-8467-2C717C378D8E}"/>
              </a:ext>
            </a:extLst>
          </p:cNvPr>
          <p:cNvSpPr>
            <a:spLocks noGrp="1"/>
          </p:cNvSpPr>
          <p:nvPr>
            <p:ph idx="1"/>
          </p:nvPr>
        </p:nvSpPr>
        <p:spPr>
          <a:xfrm>
            <a:off x="720001" y="1558837"/>
            <a:ext cx="10581273" cy="4139998"/>
          </a:xfrm>
        </p:spPr>
        <p:txBody>
          <a:bodyPr/>
          <a:lstStyle/>
          <a:p>
            <a:pPr algn="just"/>
            <a:r>
              <a:rPr lang="cs-CZ" b="1" dirty="0"/>
              <a:t>Hodnoty EU</a:t>
            </a:r>
            <a:r>
              <a:rPr lang="cs-CZ" dirty="0"/>
              <a:t>: demokracie, právní stát, ochrana lidských práv…</a:t>
            </a:r>
          </a:p>
          <a:p>
            <a:pPr marL="529200" indent="-457200" algn="just">
              <a:buFont typeface="+mj-lt"/>
              <a:buAutoNum type="arabicPeriod"/>
            </a:pPr>
            <a:endParaRPr lang="cs-CZ" sz="1500" dirty="0"/>
          </a:p>
          <a:p>
            <a:pPr marL="529200" indent="-457200" algn="just">
              <a:lnSpc>
                <a:spcPct val="100000"/>
              </a:lnSpc>
              <a:buFont typeface="+mj-lt"/>
              <a:buAutoNum type="arabicPeriod"/>
            </a:pPr>
            <a:r>
              <a:rPr lang="cs-CZ" sz="2500" dirty="0"/>
              <a:t>4/5 většina v Radě – rozhodnutí, že existuje „</a:t>
            </a:r>
            <a:r>
              <a:rPr lang="cs-CZ" sz="2500" b="1" dirty="0"/>
              <a:t>vážné nebezpečí</a:t>
            </a:r>
            <a:r>
              <a:rPr lang="cs-CZ" sz="2500" dirty="0"/>
              <a:t>“, že některý členský stát závažně poruší hodnoty EU</a:t>
            </a:r>
          </a:p>
          <a:p>
            <a:pPr marL="529200" indent="-457200" algn="just">
              <a:lnSpc>
                <a:spcPct val="100000"/>
              </a:lnSpc>
              <a:buFont typeface="+mj-lt"/>
              <a:buAutoNum type="arabicPeriod"/>
            </a:pPr>
            <a:endParaRPr lang="cs-CZ" sz="2500" dirty="0">
              <a:solidFill>
                <a:srgbClr val="0000DC"/>
              </a:solidFill>
            </a:endParaRPr>
          </a:p>
          <a:p>
            <a:pPr marL="529200" indent="-457200" algn="just">
              <a:lnSpc>
                <a:spcPct val="100000"/>
              </a:lnSpc>
              <a:buFont typeface="+mj-lt"/>
              <a:buAutoNum type="arabicPeriod"/>
            </a:pPr>
            <a:r>
              <a:rPr lang="cs-CZ" sz="2500" dirty="0">
                <a:solidFill>
                  <a:srgbClr val="0000DC"/>
                </a:solidFill>
              </a:rPr>
              <a:t>Jednomyslné</a:t>
            </a:r>
            <a:r>
              <a:rPr lang="cs-CZ" sz="2500" dirty="0"/>
              <a:t> rozhodnutí Evropské rady, že </a:t>
            </a:r>
            <a:r>
              <a:rPr lang="cs-CZ" sz="2500" b="1" u="sng" dirty="0"/>
              <a:t>došlo</a:t>
            </a:r>
            <a:r>
              <a:rPr lang="cs-CZ" sz="2500" b="1" dirty="0"/>
              <a:t> k závažnému a trvajícímu porušení</a:t>
            </a:r>
            <a:r>
              <a:rPr lang="cs-CZ" sz="2500" dirty="0"/>
              <a:t> hodnot EU ze strany členského státu</a:t>
            </a:r>
          </a:p>
          <a:p>
            <a:pPr marL="72000" indent="0" algn="just">
              <a:buNone/>
            </a:pPr>
            <a:r>
              <a:rPr lang="cs-CZ" sz="1000" dirty="0"/>
              <a:t>	</a:t>
            </a:r>
          </a:p>
          <a:p>
            <a:pPr marL="72000" indent="0" algn="just">
              <a:buNone/>
            </a:pPr>
            <a:r>
              <a:rPr lang="cs-CZ" sz="2500" dirty="0"/>
              <a:t>	- </a:t>
            </a:r>
            <a:r>
              <a:rPr lang="cs-CZ" sz="2200" dirty="0"/>
              <a:t>Rada (kvalifikovanou většinou) rozhodne o přijetí </a:t>
            </a:r>
            <a:r>
              <a:rPr lang="cs-CZ" sz="2200" b="1" dirty="0"/>
              <a:t>opatření </a:t>
            </a:r>
          </a:p>
          <a:p>
            <a:pPr marL="72000" indent="0" algn="just">
              <a:buNone/>
            </a:pPr>
            <a:r>
              <a:rPr lang="cs-CZ" sz="2200" b="1" dirty="0"/>
              <a:t>			</a:t>
            </a:r>
            <a:r>
              <a:rPr lang="cs-CZ" sz="2200" dirty="0"/>
              <a:t>(pozastavení členských práv/nenárokové dotace)</a:t>
            </a:r>
          </a:p>
          <a:p>
            <a:pPr marL="72000" indent="0">
              <a:buNone/>
            </a:pPr>
            <a:endParaRPr lang="en-GB" dirty="0"/>
          </a:p>
        </p:txBody>
      </p:sp>
    </p:spTree>
    <p:extLst>
      <p:ext uri="{BB962C8B-B14F-4D97-AF65-F5344CB8AC3E}">
        <p14:creationId xmlns:p14="http://schemas.microsoft.com/office/powerpoint/2010/main" val="760540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dirty="0"/>
              <a:t>Soudnictví Evropské unie</a:t>
            </a:r>
          </a:p>
        </p:txBody>
      </p:sp>
      <p:sp>
        <p:nvSpPr>
          <p:cNvPr id="88067" name="Rectangle 3"/>
          <p:cNvSpPr>
            <a:spLocks noGrp="1" noChangeArrowheads="1"/>
          </p:cNvSpPr>
          <p:nvPr>
            <p:ph idx="1"/>
          </p:nvPr>
        </p:nvSpPr>
        <p:spPr/>
        <p:txBody>
          <a:bodyPr/>
          <a:lstStyle/>
          <a:p>
            <a:r>
              <a:rPr lang="cs-CZ" dirty="0"/>
              <a:t>Soudy musí zajišťovat prosazování</a:t>
            </a:r>
            <a:r>
              <a:rPr lang="cs-CZ" b="1" dirty="0"/>
              <a:t> </a:t>
            </a:r>
            <a:r>
              <a:rPr lang="cs-CZ" b="1" dirty="0">
                <a:solidFill>
                  <a:srgbClr val="0000DC"/>
                </a:solidFill>
              </a:rPr>
              <a:t>práva EU </a:t>
            </a:r>
            <a:r>
              <a:rPr lang="cs-CZ" dirty="0"/>
              <a:t>a řešit spory při jeho uplatňování, zajišťovat musí především:</a:t>
            </a:r>
          </a:p>
          <a:p>
            <a:pPr marL="838350" lvl="1" indent="-514350">
              <a:buFont typeface="+mj-lt"/>
              <a:buAutoNum type="arabicPeriod"/>
            </a:pPr>
            <a:endParaRPr lang="cs-CZ" dirty="0">
              <a:solidFill>
                <a:srgbClr val="FF0000"/>
              </a:solidFill>
            </a:endParaRPr>
          </a:p>
          <a:p>
            <a:pPr marL="838350" lvl="1" indent="-514350">
              <a:buFont typeface="+mj-lt"/>
              <a:buAutoNum type="arabicPeriod"/>
            </a:pPr>
            <a:r>
              <a:rPr lang="cs-CZ" dirty="0">
                <a:solidFill>
                  <a:srgbClr val="FF0000"/>
                </a:solidFill>
              </a:rPr>
              <a:t>řešení sporů mezi EU a čl. státy</a:t>
            </a:r>
          </a:p>
          <a:p>
            <a:pPr marL="838350" lvl="1" indent="-514350">
              <a:buFont typeface="+mj-lt"/>
              <a:buAutoNum type="arabicPeriod"/>
            </a:pPr>
            <a:r>
              <a:rPr lang="cs-CZ" dirty="0">
                <a:solidFill>
                  <a:srgbClr val="FF0000"/>
                </a:solidFill>
              </a:rPr>
              <a:t>řešení sporů mezi členskými státy EU navzájem – ČR vs. Polsko o důl </a:t>
            </a:r>
            <a:r>
              <a:rPr lang="cs-CZ" dirty="0" err="1">
                <a:solidFill>
                  <a:srgbClr val="FF0000"/>
                </a:solidFill>
              </a:rPr>
              <a:t>Túrow</a:t>
            </a:r>
            <a:endParaRPr lang="cs-CZ" dirty="0">
              <a:solidFill>
                <a:srgbClr val="FF0000"/>
              </a:solidFill>
            </a:endParaRPr>
          </a:p>
          <a:p>
            <a:pPr marL="838350" lvl="1" indent="-514350">
              <a:buFont typeface="+mj-lt"/>
              <a:buAutoNum type="arabicPeriod"/>
            </a:pPr>
            <a:r>
              <a:rPr lang="cs-CZ" dirty="0">
                <a:solidFill>
                  <a:srgbClr val="FF0000"/>
                </a:solidFill>
              </a:rPr>
              <a:t>řešení sporů mezi EU a jednotlivci</a:t>
            </a:r>
          </a:p>
          <a:p>
            <a:pPr marL="838350" lvl="1" indent="-514350">
              <a:buFont typeface="+mj-lt"/>
              <a:buAutoNum type="arabicPeriod"/>
            </a:pPr>
            <a:r>
              <a:rPr lang="cs-CZ" dirty="0">
                <a:solidFill>
                  <a:srgbClr val="FF0000"/>
                </a:solidFill>
              </a:rPr>
              <a:t>jednotný výklad a aplikaci práva EU</a:t>
            </a:r>
          </a:p>
          <a:p>
            <a:pPr marL="838350" lvl="1" indent="-514350">
              <a:buFont typeface="+mj-lt"/>
              <a:buAutoNum type="arabicPeriod"/>
            </a:pPr>
            <a:r>
              <a:rPr lang="cs-CZ" dirty="0">
                <a:solidFill>
                  <a:srgbClr val="FF0000"/>
                </a:solidFill>
              </a:rPr>
              <a:t>přezkum platnosti sekundárního práva EU</a:t>
            </a:r>
          </a:p>
          <a:p>
            <a:pPr marL="838350" lvl="1" indent="-514350">
              <a:buFont typeface="+mj-lt"/>
              <a:buAutoNum type="arabicPeriod"/>
            </a:pPr>
            <a:r>
              <a:rPr lang="cs-CZ" dirty="0">
                <a:solidFill>
                  <a:srgbClr val="0000DC"/>
                </a:solidFill>
              </a:rPr>
              <a:t>řešení sporů mezi čl. státem a jednotlivcem (při uplatňování práva EU)</a:t>
            </a:r>
          </a:p>
          <a:p>
            <a:pPr marL="838350" lvl="1" indent="-514350">
              <a:buFont typeface="+mj-lt"/>
              <a:buAutoNum type="arabicPeriod"/>
            </a:pPr>
            <a:r>
              <a:rPr lang="cs-CZ" dirty="0">
                <a:solidFill>
                  <a:srgbClr val="0000DC"/>
                </a:solidFill>
              </a:rPr>
              <a:t>řešení sporů mezi jednotlivci navzájem (při uplatňování práva EU)</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p:cNvSpPr>
          <p:nvPr>
            <p:ph type="title"/>
          </p:nvPr>
        </p:nvSpPr>
        <p:spPr/>
        <p:txBody>
          <a:bodyPr/>
          <a:lstStyle/>
          <a:p>
            <a:r>
              <a:rPr lang="cs-CZ" dirty="0"/>
              <a:t>Rozpočtová nekázeň</a:t>
            </a:r>
          </a:p>
        </p:txBody>
      </p:sp>
      <p:sp>
        <p:nvSpPr>
          <p:cNvPr id="153603" name="Rectangle 3"/>
          <p:cNvSpPr>
            <a:spLocks noGrp="1"/>
          </p:cNvSpPr>
          <p:nvPr>
            <p:ph idx="1"/>
          </p:nvPr>
        </p:nvSpPr>
        <p:spPr>
          <a:xfrm>
            <a:off x="720000" y="1692002"/>
            <a:ext cx="11007402" cy="4139998"/>
          </a:xfrm>
        </p:spPr>
        <p:txBody>
          <a:bodyPr>
            <a:normAutofit fontScale="77500" lnSpcReduction="20000"/>
          </a:bodyPr>
          <a:lstStyle/>
          <a:p>
            <a:r>
              <a:rPr lang="cs-CZ" dirty="0"/>
              <a:t>členské státy mají </a:t>
            </a:r>
            <a:r>
              <a:rPr lang="cs-CZ" b="1" dirty="0"/>
              <a:t>povinnost vyvarovat se nadměrných schodků veřejných financí</a:t>
            </a:r>
          </a:p>
          <a:p>
            <a:r>
              <a:rPr lang="cs-CZ" dirty="0"/>
              <a:t>Pokud poruší – specifická procedura</a:t>
            </a:r>
          </a:p>
          <a:p>
            <a:pPr lvl="1"/>
            <a:r>
              <a:rPr lang="cs-CZ" dirty="0"/>
              <a:t>Vývoj sleduje Komise</a:t>
            </a:r>
          </a:p>
          <a:p>
            <a:pPr lvl="1"/>
            <a:r>
              <a:rPr lang="cs-CZ" dirty="0"/>
              <a:t>Rozhoduje Rada na návrh Komise</a:t>
            </a:r>
          </a:p>
          <a:p>
            <a:r>
              <a:rPr lang="cs-CZ" dirty="0"/>
              <a:t>Možné </a:t>
            </a:r>
            <a:r>
              <a:rPr lang="cs-CZ" b="1" dirty="0"/>
              <a:t>sankce</a:t>
            </a:r>
            <a:r>
              <a:rPr lang="cs-CZ" dirty="0"/>
              <a:t>:</a:t>
            </a:r>
          </a:p>
          <a:p>
            <a:pPr lvl="1"/>
            <a:r>
              <a:rPr lang="cs-CZ" dirty="0"/>
              <a:t>Stát před vydáním obligací a jiných CP zveřejní informace o těchto CP určené Radou</a:t>
            </a:r>
          </a:p>
          <a:p>
            <a:pPr lvl="1"/>
            <a:r>
              <a:rPr lang="cs-CZ" dirty="0"/>
              <a:t>Evropskou investiční banka může přehodnotit svou úvěrovou politiku</a:t>
            </a:r>
          </a:p>
          <a:p>
            <a:pPr lvl="1"/>
            <a:r>
              <a:rPr lang="cs-CZ" dirty="0"/>
              <a:t>členský stát musí </a:t>
            </a:r>
            <a:r>
              <a:rPr lang="cs-CZ" b="1" dirty="0"/>
              <a:t>uložit neúročený vklad </a:t>
            </a:r>
            <a:r>
              <a:rPr lang="cs-CZ" dirty="0"/>
              <a:t>v přiměřené výši u Unie, dokud nebude podle názoru Rady nadměrný schodek napraven,</a:t>
            </a:r>
          </a:p>
          <a:p>
            <a:pPr lvl="1"/>
            <a:r>
              <a:rPr lang="cs-CZ" dirty="0"/>
              <a:t>Členský stát musí zaplatit </a:t>
            </a:r>
            <a:r>
              <a:rPr lang="cs-CZ" b="1" dirty="0"/>
              <a:t>pokutu</a:t>
            </a:r>
            <a:r>
              <a:rPr lang="cs-CZ" dirty="0"/>
              <a:t> v přiměřené výši.</a:t>
            </a:r>
          </a:p>
          <a:p>
            <a:r>
              <a:rPr lang="cs-CZ" dirty="0"/>
              <a:t>Pozn. ČR rovněž hříšník </a:t>
            </a:r>
          </a:p>
          <a:p>
            <a:pPr lvl="1"/>
            <a:r>
              <a:rPr lang="cs-CZ" dirty="0"/>
              <a:t>2004  - Komise zahájila proceduru o nadměrných schodcích veřejných financí</a:t>
            </a:r>
          </a:p>
          <a:p>
            <a:pPr lvl="1"/>
            <a:r>
              <a:rPr lang="cs-CZ" dirty="0"/>
              <a:t>2004  - Rada  rozhodla, že v ČR existuje schodek veřejných financí, </a:t>
            </a:r>
            <a:r>
              <a:rPr lang="cs-CZ" dirty="0">
                <a:sym typeface="Wingdings" pitchFamily="2" charset="2"/>
              </a:rPr>
              <a:t></a:t>
            </a:r>
            <a:r>
              <a:rPr lang="cs-CZ" dirty="0"/>
              <a:t> doporučení s cílem tento schodek odstranit do konce roku 2008</a:t>
            </a:r>
          </a:p>
          <a:p>
            <a:pPr lvl="1"/>
            <a:r>
              <a:rPr lang="cs-CZ" dirty="0"/>
              <a:t>2005 - Rada přistoupila k čl. 7 a České republice doporučila učinit další opatření</a:t>
            </a:r>
          </a:p>
          <a:p>
            <a:pPr lvl="1"/>
            <a:r>
              <a:rPr lang="cs-CZ" dirty="0"/>
              <a:t>2007 – přijatá opatření nedostatečná - Rada zveřejnila svá doporučení – cíl - odstranit nadměrný schodek do 2008.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A52D8B2-EC6A-40E6-AD17-C767E50E65D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5625A424-FDE5-40A3-8A74-F16BF0492389}"/>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1E69332C-9D15-4D9F-A8E4-6F35137405C7}"/>
              </a:ext>
            </a:extLst>
          </p:cNvPr>
          <p:cNvSpPr>
            <a:spLocks noGrp="1"/>
          </p:cNvSpPr>
          <p:nvPr>
            <p:ph type="title"/>
          </p:nvPr>
        </p:nvSpPr>
        <p:spPr/>
        <p:txBody>
          <a:bodyPr/>
          <a:lstStyle/>
          <a:p>
            <a:r>
              <a:rPr lang="cs-CZ" b="1" dirty="0"/>
              <a:t>Řízení o neplatnosti aktu instituce </a:t>
            </a:r>
            <a:br>
              <a:rPr lang="cs-CZ" b="1" dirty="0"/>
            </a:br>
            <a:endParaRPr lang="cs-CZ" dirty="0"/>
          </a:p>
        </p:txBody>
      </p:sp>
      <p:sp>
        <p:nvSpPr>
          <p:cNvPr id="5" name="Zástupný obsah 4">
            <a:extLst>
              <a:ext uri="{FF2B5EF4-FFF2-40B4-BE49-F238E27FC236}">
                <a16:creationId xmlns:a16="http://schemas.microsoft.com/office/drawing/2014/main" id="{BA7504AB-3C9F-4135-9E18-B5200CB0E14A}"/>
              </a:ext>
            </a:extLst>
          </p:cNvPr>
          <p:cNvSpPr>
            <a:spLocks noGrp="1"/>
          </p:cNvSpPr>
          <p:nvPr>
            <p:ph idx="1"/>
          </p:nvPr>
        </p:nvSpPr>
        <p:spPr/>
        <p:txBody>
          <a:bodyPr>
            <a:normAutofit fontScale="70000" lnSpcReduction="20000"/>
          </a:bodyPr>
          <a:lstStyle/>
          <a:p>
            <a:r>
              <a:rPr lang="cs-CZ" dirty="0"/>
              <a:t>(žaloba na neplatnost)</a:t>
            </a:r>
          </a:p>
          <a:p>
            <a:r>
              <a:rPr lang="cs-CZ" dirty="0"/>
              <a:t>Smysl – umožňuje </a:t>
            </a:r>
            <a:r>
              <a:rPr lang="cs-CZ" b="0" i="0" dirty="0">
                <a:solidFill>
                  <a:srgbClr val="333333"/>
                </a:solidFill>
                <a:effectLst/>
                <a:latin typeface="Arial" panose="020B0604020202020204" pitchFamily="34" charset="0"/>
              </a:rPr>
              <a:t>zrušení aktu přijatého orgánem EU (tedy ne primárního práva (!), to je totiž referenčním rámcem</a:t>
            </a:r>
          </a:p>
          <a:p>
            <a:r>
              <a:rPr lang="cs-CZ" dirty="0">
                <a:solidFill>
                  <a:srgbClr val="333333"/>
                </a:solidFill>
                <a:latin typeface="Arial" panose="020B0604020202020204" pitchFamily="34" charset="0"/>
              </a:rPr>
              <a:t>Důvody: </a:t>
            </a:r>
          </a:p>
          <a:p>
            <a:pPr lvl="1"/>
            <a:r>
              <a:rPr lang="cs-CZ" dirty="0">
                <a:solidFill>
                  <a:srgbClr val="333333"/>
                </a:solidFill>
                <a:latin typeface="Arial" panose="020B0604020202020204" pitchFamily="34" charset="0"/>
              </a:rPr>
              <a:t>nepříslušnost;</a:t>
            </a:r>
          </a:p>
          <a:p>
            <a:pPr lvl="1"/>
            <a:r>
              <a:rPr lang="cs-CZ" dirty="0">
                <a:solidFill>
                  <a:srgbClr val="333333"/>
                </a:solidFill>
                <a:latin typeface="Arial" panose="020B0604020202020204" pitchFamily="34" charset="0"/>
              </a:rPr>
              <a:t>porušení podstatných formálních náležitostí;</a:t>
            </a:r>
          </a:p>
          <a:p>
            <a:pPr lvl="1"/>
            <a:r>
              <a:rPr lang="cs-CZ" dirty="0">
                <a:solidFill>
                  <a:srgbClr val="333333"/>
                </a:solidFill>
                <a:latin typeface="Arial" panose="020B0604020202020204" pitchFamily="34" charset="0"/>
              </a:rPr>
              <a:t>porušení Smluv nebo právního předpisu týkajícího se jejich provádění;</a:t>
            </a:r>
          </a:p>
          <a:p>
            <a:pPr lvl="1"/>
            <a:r>
              <a:rPr lang="cs-CZ" dirty="0">
                <a:solidFill>
                  <a:srgbClr val="333333"/>
                </a:solidFill>
                <a:latin typeface="Arial" panose="020B0604020202020204" pitchFamily="34" charset="0"/>
              </a:rPr>
              <a:t>zneužití pravomoci.</a:t>
            </a:r>
          </a:p>
          <a:p>
            <a:r>
              <a:rPr lang="cs-CZ" dirty="0">
                <a:solidFill>
                  <a:srgbClr val="333333"/>
                </a:solidFill>
                <a:latin typeface="Arial" panose="020B0604020202020204" pitchFamily="34" charset="0"/>
              </a:rPr>
              <a:t>Žalobci:</a:t>
            </a:r>
          </a:p>
          <a:p>
            <a:pPr lvl="1"/>
            <a:r>
              <a:rPr lang="cs-CZ" dirty="0">
                <a:solidFill>
                  <a:srgbClr val="333333"/>
                </a:solidFill>
                <a:latin typeface="Arial" panose="020B0604020202020204" pitchFamily="34" charset="0"/>
              </a:rPr>
              <a:t>Privilegovaní (státy, K, EP, R)</a:t>
            </a:r>
          </a:p>
          <a:p>
            <a:pPr lvl="1"/>
            <a:r>
              <a:rPr lang="cs-CZ" dirty="0">
                <a:solidFill>
                  <a:srgbClr val="333333"/>
                </a:solidFill>
                <a:latin typeface="Arial" panose="020B0604020202020204" pitchFamily="34" charset="0"/>
              </a:rPr>
              <a:t>Polo-privilegovaní (ÚD, ECB, VR) – mají-li právní zájem (např. k ochraně svých práv)</a:t>
            </a:r>
          </a:p>
          <a:p>
            <a:pPr lvl="1"/>
            <a:r>
              <a:rPr lang="cs-CZ" dirty="0">
                <a:solidFill>
                  <a:srgbClr val="333333"/>
                </a:solidFill>
                <a:latin typeface="Arial" panose="020B0604020202020204" pitchFamily="34" charset="0"/>
              </a:rPr>
              <a:t>Neprivilegovaní – jednotlivci</a:t>
            </a:r>
          </a:p>
          <a:p>
            <a:pPr lvl="2"/>
            <a:r>
              <a:rPr lang="cs-CZ" dirty="0">
                <a:solidFill>
                  <a:srgbClr val="333333"/>
                </a:solidFill>
                <a:latin typeface="Arial" panose="020B0604020202020204" pitchFamily="34" charset="0"/>
              </a:rPr>
              <a:t>Je-i adresátem</a:t>
            </a:r>
          </a:p>
          <a:p>
            <a:pPr lvl="2"/>
            <a:r>
              <a:rPr lang="cs-CZ" dirty="0">
                <a:solidFill>
                  <a:srgbClr val="333333"/>
                </a:solidFill>
                <a:latin typeface="Arial" panose="020B0604020202020204" pitchFamily="34" charset="0"/>
              </a:rPr>
              <a:t>Pokud se jich osobně a bezprostředně dotýká (</a:t>
            </a:r>
            <a:r>
              <a:rPr lang="cs-CZ" dirty="0" err="1">
                <a:solidFill>
                  <a:srgbClr val="333333"/>
                </a:solidFill>
                <a:latin typeface="Arial" panose="020B0604020202020204" pitchFamily="34" charset="0"/>
              </a:rPr>
              <a:t>Plaumannův</a:t>
            </a:r>
            <a:r>
              <a:rPr lang="cs-CZ" dirty="0">
                <a:solidFill>
                  <a:srgbClr val="333333"/>
                </a:solidFill>
                <a:latin typeface="Arial" panose="020B0604020202020204" pitchFamily="34" charset="0"/>
              </a:rPr>
              <a:t> test)</a:t>
            </a:r>
          </a:p>
          <a:p>
            <a:pPr lvl="2"/>
            <a:r>
              <a:rPr lang="cs-CZ" dirty="0"/>
              <a:t>Proti právním aktům s obecnou působností, které se jich bezprostředně dotýkají a nevyžadují přijetí prováděcích opatření.</a:t>
            </a:r>
            <a:endParaRPr lang="cs-CZ" dirty="0">
              <a:solidFill>
                <a:srgbClr val="333333"/>
              </a:solidFill>
              <a:latin typeface="Arial" panose="020B0604020202020204" pitchFamily="34" charset="0"/>
            </a:endParaRPr>
          </a:p>
          <a:p>
            <a:pPr lvl="2"/>
            <a:endParaRPr lang="cs-CZ" dirty="0">
              <a:solidFill>
                <a:srgbClr val="333333"/>
              </a:solidFill>
              <a:latin typeface="Arial" panose="020B0604020202020204" pitchFamily="34" charset="0"/>
            </a:endParaRPr>
          </a:p>
          <a:p>
            <a:endParaRPr lang="cs-CZ" dirty="0"/>
          </a:p>
        </p:txBody>
      </p:sp>
    </p:spTree>
    <p:extLst>
      <p:ext uri="{BB962C8B-B14F-4D97-AF65-F5344CB8AC3E}">
        <p14:creationId xmlns:p14="http://schemas.microsoft.com/office/powerpoint/2010/main" val="913008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368AE3D-7C35-4FB2-8E73-43B8B51C9775}"/>
              </a:ext>
            </a:extLst>
          </p:cNvPr>
          <p:cNvSpPr>
            <a:spLocks noGrp="1"/>
          </p:cNvSpPr>
          <p:nvPr>
            <p:ph type="ftr" sz="quarter" idx="10"/>
          </p:nvPr>
        </p:nvSpPr>
        <p:spPr/>
        <p:txBody>
          <a:bodyPr/>
          <a:lstStyle/>
          <a:p>
            <a:r>
              <a:rPr lang="cs-CZ" dirty="0"/>
              <a:t>Definujte zápatí - název prezentace / pracoviště</a:t>
            </a:r>
          </a:p>
        </p:txBody>
      </p:sp>
      <p:sp>
        <p:nvSpPr>
          <p:cNvPr id="3" name="Zástupný symbol pro číslo snímku 2">
            <a:extLst>
              <a:ext uri="{FF2B5EF4-FFF2-40B4-BE49-F238E27FC236}">
                <a16:creationId xmlns:a16="http://schemas.microsoft.com/office/drawing/2014/main" id="{BED8AA5B-E344-416C-AB00-DEDF5C75B225}"/>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C667C261-750B-46EB-AD5B-34AE7FD31BE5}"/>
              </a:ext>
            </a:extLst>
          </p:cNvPr>
          <p:cNvSpPr>
            <a:spLocks noGrp="1"/>
          </p:cNvSpPr>
          <p:nvPr>
            <p:ph type="title"/>
          </p:nvPr>
        </p:nvSpPr>
        <p:spPr/>
        <p:txBody>
          <a:bodyPr/>
          <a:lstStyle/>
          <a:p>
            <a:r>
              <a:rPr lang="cs-CZ" dirty="0"/>
              <a:t>Věc 25/62 </a:t>
            </a:r>
            <a:r>
              <a:rPr lang="cs-CZ" dirty="0" err="1"/>
              <a:t>Plaumann</a:t>
            </a:r>
            <a:r>
              <a:rPr lang="cs-CZ" dirty="0"/>
              <a:t> vs. Komise</a:t>
            </a:r>
          </a:p>
        </p:txBody>
      </p:sp>
      <p:sp>
        <p:nvSpPr>
          <p:cNvPr id="5" name="Zástupný obsah 4">
            <a:extLst>
              <a:ext uri="{FF2B5EF4-FFF2-40B4-BE49-F238E27FC236}">
                <a16:creationId xmlns:a16="http://schemas.microsoft.com/office/drawing/2014/main" id="{BD738709-676C-4123-870C-0BE28898ECB6}"/>
              </a:ext>
            </a:extLst>
          </p:cNvPr>
          <p:cNvSpPr>
            <a:spLocks noGrp="1"/>
          </p:cNvSpPr>
          <p:nvPr>
            <p:ph idx="1"/>
          </p:nvPr>
        </p:nvSpPr>
        <p:spPr/>
        <p:txBody>
          <a:bodyPr>
            <a:normAutofit fontScale="55000" lnSpcReduction="20000"/>
          </a:bodyPr>
          <a:lstStyle/>
          <a:p>
            <a:pPr algn="just">
              <a:lnSpc>
                <a:spcPct val="120000"/>
              </a:lnSpc>
              <a:spcAft>
                <a:spcPts val="1200"/>
              </a:spcAft>
            </a:pPr>
            <a:r>
              <a:rPr lang="cs-CZ" b="0" i="0" dirty="0">
                <a:solidFill>
                  <a:srgbClr val="000000"/>
                </a:solidFill>
                <a:effectLst/>
                <a:highlight>
                  <a:srgbClr val="FFFF00"/>
                </a:highlight>
                <a:latin typeface="Times New Roman" panose="02020603050405020304" pitchFamily="18" charset="0"/>
              </a:rPr>
              <a:t>Sporné rozhodnutí bylo určeno vládě Spolkové republiky Německo </a:t>
            </a:r>
            <a:r>
              <a:rPr lang="cs-CZ" b="0" i="0" dirty="0">
                <a:solidFill>
                  <a:srgbClr val="000000"/>
                </a:solidFill>
                <a:effectLst/>
                <a:latin typeface="Times New Roman" panose="02020603050405020304" pitchFamily="18" charset="0"/>
              </a:rPr>
              <a:t>a odmítá jí povolit částečně pozastavit dovozní clo na určité výrobky ze třetích zemí.</a:t>
            </a:r>
          </a:p>
          <a:p>
            <a:pPr algn="just">
              <a:lnSpc>
                <a:spcPct val="120000"/>
              </a:lnSpc>
              <a:spcAft>
                <a:spcPts val="1200"/>
              </a:spcAft>
            </a:pPr>
            <a:r>
              <a:rPr lang="cs-CZ" b="0" i="0" dirty="0">
                <a:solidFill>
                  <a:srgbClr val="000000"/>
                </a:solidFill>
                <a:effectLst/>
                <a:latin typeface="Times New Roman" panose="02020603050405020304" pitchFamily="18" charset="0"/>
              </a:rPr>
              <a:t>Proto musí být napadený akt považován za rozhodnutí týkající se určitého subjektu a zavazující pouze tento subjekt.</a:t>
            </a:r>
          </a:p>
          <a:p>
            <a:pPr algn="just">
              <a:lnSpc>
                <a:spcPct val="120000"/>
              </a:lnSpc>
              <a:spcAft>
                <a:spcPts val="1200"/>
              </a:spcAft>
            </a:pPr>
            <a:r>
              <a:rPr lang="cs-CZ" b="0" i="0" dirty="0">
                <a:solidFill>
                  <a:srgbClr val="000000"/>
                </a:solidFill>
                <a:effectLst/>
                <a:latin typeface="Times New Roman" panose="02020603050405020304" pitchFamily="18" charset="0"/>
              </a:rPr>
              <a:t>Podle článku 173 pododstavce 2 Smlouvy mohou jednotlivci podat žalobu na neplatnost proti rozhodnutím, která, byť určená jiné osobě, se jich bezprostředně a osobně dotýkají, ale v projednávaném případě žalovaná popírá, že se sporné rozhodnutí dotýká žalobce bezprostředně a osobně.</a:t>
            </a:r>
          </a:p>
          <a:p>
            <a:pPr algn="just">
              <a:lnSpc>
                <a:spcPct val="120000"/>
              </a:lnSpc>
              <a:spcAft>
                <a:spcPts val="1200"/>
              </a:spcAft>
            </a:pPr>
            <a:r>
              <a:rPr lang="cs-CZ" b="0" i="0" dirty="0">
                <a:solidFill>
                  <a:srgbClr val="000000"/>
                </a:solidFill>
                <a:effectLst/>
                <a:latin typeface="Times New Roman" panose="02020603050405020304" pitchFamily="18" charset="0"/>
              </a:rPr>
              <a:t>Nejprve je třeba přezkoumat, zda je splněna druhá podmínka přípustnosti, neboť by bylo zbytečné, pokud se uvedené rozhodnutí nedotýká žalobce osobně, zjišťovat, zda se jej dotýká bezprostředně.</a:t>
            </a:r>
          </a:p>
          <a:p>
            <a:pPr algn="just">
              <a:lnSpc>
                <a:spcPct val="120000"/>
              </a:lnSpc>
              <a:spcAft>
                <a:spcPts val="1200"/>
              </a:spcAft>
            </a:pPr>
            <a:r>
              <a:rPr lang="cs-CZ" b="0" i="0" dirty="0">
                <a:solidFill>
                  <a:srgbClr val="000000"/>
                </a:solidFill>
                <a:effectLst/>
                <a:latin typeface="Times New Roman" panose="02020603050405020304" pitchFamily="18" charset="0"/>
              </a:rPr>
              <a:t>Jiné osoby, než kterým je rozhodnutí určeno, mohou tvrdit, že se jich osobně dotýká pouze tehdy, </a:t>
            </a:r>
            <a:r>
              <a:rPr lang="cs-CZ" b="0" i="0" dirty="0">
                <a:solidFill>
                  <a:srgbClr val="000000"/>
                </a:solidFill>
                <a:effectLst/>
                <a:highlight>
                  <a:srgbClr val="FFFF00"/>
                </a:highlight>
                <a:latin typeface="Times New Roman" panose="02020603050405020304" pitchFamily="18" charset="0"/>
              </a:rPr>
              <a:t>pokud jsou dotyčným rozhodnutím zasaženy z důvodu určitých vlastností, které jsou pro ně zvláštní</a:t>
            </a:r>
            <a:r>
              <a:rPr lang="cs-CZ" b="0" i="0" dirty="0">
                <a:solidFill>
                  <a:srgbClr val="000000"/>
                </a:solidFill>
                <a:effectLst/>
                <a:latin typeface="Times New Roman" panose="02020603050405020304" pitchFamily="18" charset="0"/>
              </a:rPr>
              <a:t>, nebo </a:t>
            </a:r>
            <a:r>
              <a:rPr lang="cs-CZ" b="0" i="0" dirty="0">
                <a:solidFill>
                  <a:srgbClr val="000000"/>
                </a:solidFill>
                <a:effectLst/>
                <a:highlight>
                  <a:srgbClr val="FFFF00"/>
                </a:highlight>
                <a:latin typeface="Times New Roman" panose="02020603050405020304" pitchFamily="18" charset="0"/>
              </a:rPr>
              <a:t>faktické situace, která je vymezuje vzhledem ke všem ostatním osobám, a tím je individualizuje způsobem obdobným tomu, jakým by byl individualizován adresát rozhodnutí</a:t>
            </a:r>
            <a:r>
              <a:rPr lang="cs-CZ" b="0" i="0" dirty="0">
                <a:solidFill>
                  <a:srgbClr val="000000"/>
                </a:solidFill>
                <a:effectLst/>
                <a:latin typeface="Times New Roman" panose="02020603050405020304" pitchFamily="18" charset="0"/>
              </a:rPr>
              <a:t>.</a:t>
            </a:r>
          </a:p>
          <a:p>
            <a:pPr algn="just">
              <a:lnSpc>
                <a:spcPct val="120000"/>
              </a:lnSpc>
              <a:spcAft>
                <a:spcPts val="1200"/>
              </a:spcAft>
            </a:pPr>
            <a:r>
              <a:rPr lang="cs-CZ" b="0" i="0" dirty="0">
                <a:solidFill>
                  <a:srgbClr val="000000"/>
                </a:solidFill>
                <a:effectLst/>
                <a:latin typeface="Times New Roman" panose="02020603050405020304" pitchFamily="18" charset="0"/>
              </a:rPr>
              <a:t>V projednávaném případě je žalobce zasažen sporným rozhodnutím jakožto dovozce klementinek, tj. z důvodu obchodní činnosti, která může být vykonávána kdykoli a kýmkoli, a která proto není způsobilá vymezovat ho vzhledem k napadenému rozhodnutí obdobným způsobem jako adresáta.</a:t>
            </a:r>
          </a:p>
          <a:p>
            <a:pPr>
              <a:lnSpc>
                <a:spcPct val="120000"/>
              </a:lnSpc>
            </a:pPr>
            <a:endParaRPr lang="cs-CZ" dirty="0"/>
          </a:p>
        </p:txBody>
      </p:sp>
    </p:spTree>
    <p:extLst>
      <p:ext uri="{BB962C8B-B14F-4D97-AF65-F5344CB8AC3E}">
        <p14:creationId xmlns:p14="http://schemas.microsoft.com/office/powerpoint/2010/main" val="488625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David Sehnálek: Úvod do evropského práva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Povinná literatura</a:t>
            </a:r>
          </a:p>
        </p:txBody>
      </p:sp>
      <p:sp>
        <p:nvSpPr>
          <p:cNvPr id="5" name="Zástupný symbol pro obsah 4"/>
          <p:cNvSpPr>
            <a:spLocks noGrp="1"/>
          </p:cNvSpPr>
          <p:nvPr>
            <p:ph idx="1"/>
          </p:nvPr>
        </p:nvSpPr>
        <p:spPr/>
        <p:txBody>
          <a:bodyPr/>
          <a:lstStyle/>
          <a:p>
            <a:r>
              <a:rPr lang="cs-CZ" dirty="0"/>
              <a:t>TÝČ, V. (2017). Základy práva Evropské unie pro ekonomy. 7. přepracované a </a:t>
            </a:r>
            <a:r>
              <a:rPr lang="cs-CZ" dirty="0" err="1"/>
              <a:t>aktualiz</a:t>
            </a:r>
            <a:r>
              <a:rPr lang="cs-CZ" dirty="0"/>
              <a:t>. Praha: </a:t>
            </a:r>
            <a:r>
              <a:rPr lang="cs-CZ" dirty="0" err="1"/>
              <a:t>Leges</a:t>
            </a:r>
            <a:r>
              <a:rPr lang="cs-CZ" dirty="0"/>
              <a:t>. </a:t>
            </a:r>
          </a:p>
          <a:p>
            <a:pPr lvl="1"/>
            <a:endParaRPr lang="cs-CZ" u="sng" dirty="0"/>
          </a:p>
          <a:p>
            <a:pPr lvl="1"/>
            <a:r>
              <a:rPr lang="cs-CZ" u="sng" dirty="0"/>
              <a:t>kapitola III.6 </a:t>
            </a:r>
            <a:r>
              <a:rPr lang="cs-CZ" dirty="0"/>
              <a:t>(Soudní dvůr EU) – str. 72</a:t>
            </a:r>
            <a:endParaRPr lang="cs-CZ" u="sng" dirty="0"/>
          </a:p>
          <a:p>
            <a:pPr lvl="1"/>
            <a:r>
              <a:rPr lang="cs-CZ" u="sng" dirty="0"/>
              <a:t>kapitola VI. </a:t>
            </a:r>
            <a:r>
              <a:rPr lang="cs-CZ" dirty="0"/>
              <a:t>(Soudní systém EU) – str. 119-136</a:t>
            </a:r>
          </a:p>
          <a:p>
            <a:pPr lvl="1"/>
            <a:r>
              <a:rPr lang="cs-CZ" u="sng" dirty="0"/>
              <a:t>kapitola VII. </a:t>
            </a:r>
            <a:r>
              <a:rPr lang="cs-CZ" dirty="0"/>
              <a:t>(Vynucování unijního práva) – str. 137-148</a:t>
            </a:r>
          </a:p>
          <a:p>
            <a:pPr lvl="1"/>
            <a:r>
              <a:rPr lang="cs-CZ" u="sng" dirty="0"/>
              <a:t>kapitola VIII. </a:t>
            </a:r>
            <a:r>
              <a:rPr lang="cs-CZ" dirty="0"/>
              <a:t>(Řízení o předběžné otázce) – str. 149-159</a:t>
            </a:r>
          </a:p>
          <a:p>
            <a:pPr lvl="1"/>
            <a:endParaRPr lang="cs-CZ" dirty="0"/>
          </a:p>
          <a:p>
            <a:pPr lvl="1"/>
            <a:endParaRPr lang="cs-CZ" dirty="0"/>
          </a:p>
        </p:txBody>
      </p:sp>
    </p:spTree>
    <p:extLst>
      <p:ext uri="{BB962C8B-B14F-4D97-AF65-F5344CB8AC3E}">
        <p14:creationId xmlns:p14="http://schemas.microsoft.com/office/powerpoint/2010/main" val="2824006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David Sehnálek: Úvod do evropského práva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Doporučená literatura</a:t>
            </a:r>
          </a:p>
        </p:txBody>
      </p:sp>
      <p:sp>
        <p:nvSpPr>
          <p:cNvPr id="5" name="Zástupný symbol pro obsah 4"/>
          <p:cNvSpPr>
            <a:spLocks noGrp="1"/>
          </p:cNvSpPr>
          <p:nvPr>
            <p:ph idx="1"/>
          </p:nvPr>
        </p:nvSpPr>
        <p:spPr/>
        <p:txBody>
          <a:bodyPr>
            <a:normAutofit fontScale="70000" lnSpcReduction="20000"/>
          </a:bodyPr>
          <a:lstStyle/>
          <a:p>
            <a:r>
              <a:rPr lang="cs-CZ" dirty="0"/>
              <a:t>TOMÁŠEK, M., TÝČ, V. a kol. Právo Evropské unie. 2. vyd. Praha: </a:t>
            </a:r>
            <a:r>
              <a:rPr lang="cs-CZ" dirty="0" err="1"/>
              <a:t>Leges</a:t>
            </a:r>
            <a:r>
              <a:rPr lang="cs-CZ" dirty="0"/>
              <a:t>, 2017. Student. ISBN 978-80-7502-184-7</a:t>
            </a:r>
          </a:p>
          <a:p>
            <a:r>
              <a:rPr lang="cs-CZ" dirty="0">
                <a:hlinkClick r:id="rId2"/>
              </a:rPr>
              <a:t>Smlouva o Evropské unii</a:t>
            </a:r>
            <a:endParaRPr lang="cs-CZ" dirty="0"/>
          </a:p>
          <a:p>
            <a:r>
              <a:rPr lang="cs-CZ" dirty="0">
                <a:hlinkClick r:id="rId3"/>
              </a:rPr>
              <a:t>Smlouva o fungování Evropské unie </a:t>
            </a:r>
            <a:endParaRPr lang="cs-CZ" dirty="0"/>
          </a:p>
          <a:p>
            <a:r>
              <a:rPr lang="cs-CZ" dirty="0">
                <a:hlinkClick r:id="rId4"/>
              </a:rPr>
              <a:t>https://eur-lex.europa.eu/legal-content/CS/TXT/?uri=LEGISSUM%3Aai0032</a:t>
            </a:r>
            <a:endParaRPr lang="cs-CZ" dirty="0"/>
          </a:p>
          <a:p>
            <a:r>
              <a:rPr lang="cs-CZ" dirty="0">
                <a:hlinkClick r:id="rId5"/>
              </a:rPr>
              <a:t>https://eur-lex.europa.eu/legal-content/CS/TXT/?uri=LEGISSUM:l14522</a:t>
            </a:r>
            <a:endParaRPr lang="cs-CZ" dirty="0"/>
          </a:p>
          <a:p>
            <a:r>
              <a:rPr lang="cs-CZ" dirty="0">
                <a:hlinkClick r:id="rId6"/>
              </a:rPr>
              <a:t>https://eur-lex.europa.eu/legal-content/CS/TXT/?uri=LEGISSUM:l14527</a:t>
            </a:r>
            <a:endParaRPr lang="cs-CZ" dirty="0"/>
          </a:p>
          <a:p>
            <a:r>
              <a:rPr lang="cs-CZ" dirty="0">
                <a:hlinkClick r:id="rId7"/>
              </a:rPr>
              <a:t>https://eur-lex.europa.eu/legal-content/CS/TXT/?uri=LEGISSUM:ai0036</a:t>
            </a:r>
            <a:endParaRPr lang="cs-CZ" dirty="0"/>
          </a:p>
          <a:p>
            <a:r>
              <a:rPr lang="cs-CZ" dirty="0">
                <a:hlinkClick r:id="rId8"/>
              </a:rPr>
              <a:t>https://eur-lex.europa.eu/summary/glossary/recommendations.html</a:t>
            </a:r>
            <a:endParaRPr lang="cs-CZ" dirty="0"/>
          </a:p>
          <a:p>
            <a:r>
              <a:rPr lang="cs-CZ" dirty="0">
                <a:hlinkClick r:id="rId9"/>
              </a:rPr>
              <a:t>https://eur-lex.europa.eu/legal-content/CS/TXT/?uri=LEGISSUM:4334147</a:t>
            </a:r>
            <a:endParaRPr lang="cs-CZ" dirty="0"/>
          </a:p>
        </p:txBody>
      </p:sp>
    </p:spTree>
    <p:extLst>
      <p:ext uri="{BB962C8B-B14F-4D97-AF65-F5344CB8AC3E}">
        <p14:creationId xmlns:p14="http://schemas.microsoft.com/office/powerpoint/2010/main" val="1909752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cs-CZ" dirty="0"/>
              <a:t>Soudy EU – grafické znázornění</a:t>
            </a:r>
          </a:p>
        </p:txBody>
      </p:sp>
      <p:sp>
        <p:nvSpPr>
          <p:cNvPr id="5" name="Zástupný symbol pro obsah 4">
            <a:extLst>
              <a:ext uri="{FF2B5EF4-FFF2-40B4-BE49-F238E27FC236}">
                <a16:creationId xmlns:a16="http://schemas.microsoft.com/office/drawing/2014/main" id="{739D699D-9749-4A98-A1EF-CA5EF74292C7}"/>
              </a:ext>
            </a:extLst>
          </p:cNvPr>
          <p:cNvSpPr>
            <a:spLocks noGrp="1"/>
          </p:cNvSpPr>
          <p:nvPr>
            <p:ph idx="1"/>
          </p:nvPr>
        </p:nvSpPr>
        <p:spPr>
          <a:xfrm>
            <a:off x="720000" y="1452304"/>
            <a:ext cx="10084124" cy="5268092"/>
          </a:xfrm>
        </p:spPr>
        <p:txBody>
          <a:bodyPr>
            <a:normAutofit fontScale="32500" lnSpcReduction="20000"/>
          </a:bodyPr>
          <a:lstStyle/>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endParaRPr lang="cs-CZ" b="1" dirty="0">
              <a:latin typeface="Calibri" pitchFamily="34" charset="0"/>
            </a:endParaRPr>
          </a:p>
          <a:p>
            <a:r>
              <a:rPr lang="cs-CZ" sz="4900" b="1" dirty="0">
                <a:latin typeface="Calibri" pitchFamily="34" charset="0"/>
              </a:rPr>
              <a:t>čl. 19 SEU</a:t>
            </a:r>
            <a:r>
              <a:rPr lang="cs-CZ" sz="4900" dirty="0">
                <a:latin typeface="Calibri" pitchFamily="34" charset="0"/>
              </a:rPr>
              <a:t> - Soudní dvůr Evropské unie se skládá ze Soudního dvora, Tribunálu a specializovaných soudů. </a:t>
            </a:r>
            <a:r>
              <a:rPr lang="cs-CZ" sz="4900" b="1" dirty="0">
                <a:solidFill>
                  <a:srgbClr val="0000DC"/>
                </a:solidFill>
                <a:latin typeface="Calibri" pitchFamily="34" charset="0"/>
              </a:rPr>
              <a:t>Zajišťuje dodržování práva při výkladu a provádění Smluv</a:t>
            </a:r>
            <a:r>
              <a:rPr lang="cs-CZ" sz="4900" dirty="0">
                <a:latin typeface="Calibri" pitchFamily="34" charset="0"/>
              </a:rPr>
              <a:t>..</a:t>
            </a:r>
          </a:p>
          <a:p>
            <a:endParaRPr lang="cs-CZ" sz="4900" dirty="0">
              <a:latin typeface="Calibri" pitchFamily="34" charset="0"/>
            </a:endParaRPr>
          </a:p>
          <a:p>
            <a:r>
              <a:rPr lang="cs-CZ" sz="4900" b="1" dirty="0">
                <a:latin typeface="Calibri" pitchFamily="34" charset="0"/>
              </a:rPr>
              <a:t>Vztah soudů EU a vnitrostátních soudů</a:t>
            </a:r>
            <a:r>
              <a:rPr lang="cs-CZ" sz="4900" dirty="0">
                <a:latin typeface="Calibri" pitchFamily="34" charset="0"/>
              </a:rPr>
              <a:t>: </a:t>
            </a:r>
            <a:r>
              <a:rPr lang="cs-CZ" sz="4900" dirty="0">
                <a:solidFill>
                  <a:srgbClr val="0000DC"/>
                </a:solidFill>
                <a:latin typeface="Calibri" pitchFamily="34" charset="0"/>
              </a:rPr>
              <a:t>spolupráce</a:t>
            </a:r>
            <a:r>
              <a:rPr lang="cs-CZ" sz="4900" dirty="0">
                <a:latin typeface="Calibri" pitchFamily="34" charset="0"/>
              </a:rPr>
              <a:t> – </a:t>
            </a:r>
            <a:r>
              <a:rPr lang="cs-CZ" sz="4900" dirty="0">
                <a:solidFill>
                  <a:srgbClr val="0000DC"/>
                </a:solidFill>
                <a:latin typeface="Calibri" pitchFamily="34" charset="0"/>
              </a:rPr>
              <a:t>decentralizace</a:t>
            </a:r>
            <a:r>
              <a:rPr lang="cs-CZ" sz="4900" dirty="0">
                <a:latin typeface="Calibri" pitchFamily="34" charset="0"/>
              </a:rPr>
              <a:t> – </a:t>
            </a:r>
            <a:r>
              <a:rPr lang="cs-CZ" sz="4900" dirty="0">
                <a:solidFill>
                  <a:srgbClr val="0000DC"/>
                </a:solidFill>
                <a:latin typeface="Calibri" pitchFamily="34" charset="0"/>
              </a:rPr>
              <a:t>subsidiarita</a:t>
            </a:r>
          </a:p>
          <a:p>
            <a:endParaRPr lang="cs-CZ" sz="3500" b="1" dirty="0">
              <a:latin typeface="Calibri" pitchFamily="34" charset="0"/>
            </a:endParaRPr>
          </a:p>
          <a:p>
            <a:r>
              <a:rPr lang="cs-CZ" sz="4900" b="1" dirty="0">
                <a:latin typeface="Calibri" pitchFamily="34" charset="0"/>
              </a:rPr>
              <a:t>rozhodnutí 106/77, </a:t>
            </a:r>
            <a:r>
              <a:rPr lang="cs-CZ" sz="4900" b="1" dirty="0" err="1">
                <a:latin typeface="Calibri" pitchFamily="34" charset="0"/>
              </a:rPr>
              <a:t>Simmenthal</a:t>
            </a:r>
            <a:r>
              <a:rPr lang="cs-CZ" sz="4900" b="1" dirty="0">
                <a:latin typeface="Calibri" pitchFamily="34" charset="0"/>
              </a:rPr>
              <a:t> -</a:t>
            </a:r>
            <a:r>
              <a:rPr lang="cs-CZ" sz="4900" dirty="0">
                <a:latin typeface="Calibri" pitchFamily="34" charset="0"/>
              </a:rPr>
              <a:t>  „</a:t>
            </a:r>
            <a:r>
              <a:rPr lang="cs-CZ" sz="4900" u="sng" dirty="0">
                <a:latin typeface="Calibri" pitchFamily="34" charset="0"/>
              </a:rPr>
              <a:t>každý</a:t>
            </a:r>
            <a:r>
              <a:rPr lang="cs-CZ" sz="4900" dirty="0">
                <a:latin typeface="Calibri" pitchFamily="34" charset="0"/>
              </a:rPr>
              <a:t> vnitrostátní soudce, který rozhoduje v rámci své  pravomoci, má povinnost plně používat právo Společenství a chránit práva, která toto právo poskytuje jednotlivcům….“</a:t>
            </a:r>
          </a:p>
        </p:txBody>
      </p:sp>
      <p:graphicFrame>
        <p:nvGraphicFramePr>
          <p:cNvPr id="9" name="Diagram 8"/>
          <p:cNvGraphicFramePr/>
          <p:nvPr>
            <p:extLst>
              <p:ext uri="{D42A27DB-BD31-4B8C-83A1-F6EECF244321}">
                <p14:modId xmlns:p14="http://schemas.microsoft.com/office/powerpoint/2010/main" val="2134994578"/>
              </p:ext>
            </p:extLst>
          </p:nvPr>
        </p:nvGraphicFramePr>
        <p:xfrm>
          <a:off x="3287518" y="1452304"/>
          <a:ext cx="5492495" cy="28089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9092" name="Line 20"/>
          <p:cNvSpPr>
            <a:spLocks noChangeShapeType="1"/>
          </p:cNvSpPr>
          <p:nvPr/>
        </p:nvSpPr>
        <p:spPr bwMode="auto">
          <a:xfrm>
            <a:off x="4351279" y="3536950"/>
            <a:ext cx="0" cy="6477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9094" name="Line 24"/>
          <p:cNvSpPr>
            <a:spLocks noChangeShapeType="1"/>
          </p:cNvSpPr>
          <p:nvPr/>
        </p:nvSpPr>
        <p:spPr bwMode="auto">
          <a:xfrm flipH="1">
            <a:off x="5664201" y="3860800"/>
            <a:ext cx="7207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9095" name="Line 25"/>
          <p:cNvSpPr>
            <a:spLocks noChangeShapeType="1"/>
          </p:cNvSpPr>
          <p:nvPr/>
        </p:nvSpPr>
        <p:spPr bwMode="auto">
          <a:xfrm>
            <a:off x="5664201" y="3860800"/>
            <a:ext cx="863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dirty="0"/>
              <a:t>Přehled dalších základních druhů řízení před SD a Tribunálem</a:t>
            </a:r>
          </a:p>
        </p:txBody>
      </p:sp>
      <p:sp>
        <p:nvSpPr>
          <p:cNvPr id="95235" name="Rectangle 3"/>
          <p:cNvSpPr>
            <a:spLocks noGrp="1" noChangeArrowheads="1"/>
          </p:cNvSpPr>
          <p:nvPr>
            <p:ph idx="1"/>
          </p:nvPr>
        </p:nvSpPr>
        <p:spPr/>
        <p:txBody>
          <a:bodyPr/>
          <a:lstStyle/>
          <a:p>
            <a:r>
              <a:rPr lang="cs-CZ" sz="2200" dirty="0"/>
              <a:t>Řízení o předběžné otázce</a:t>
            </a:r>
          </a:p>
          <a:p>
            <a:pPr lvl="1"/>
            <a:r>
              <a:rPr lang="cs-CZ" dirty="0"/>
              <a:t>nepřímé řízení zahajované z podnětu národního soudu</a:t>
            </a:r>
          </a:p>
          <a:p>
            <a:pPr lvl="1"/>
            <a:r>
              <a:rPr lang="cs-CZ" dirty="0"/>
              <a:t>interpretace práva EU (ne rozhodování o meritu sporu)</a:t>
            </a:r>
          </a:p>
          <a:p>
            <a:pPr lvl="1"/>
            <a:r>
              <a:rPr lang="cs-CZ" dirty="0"/>
              <a:t>otázka souladu aktu sek. práva s právem primárním</a:t>
            </a:r>
          </a:p>
          <a:p>
            <a:r>
              <a:rPr lang="cs-CZ" b="1" dirty="0"/>
              <a:t>Řízení pro porušení povinnosti členským státem</a:t>
            </a:r>
          </a:p>
          <a:p>
            <a:r>
              <a:rPr lang="cs-CZ" b="1" dirty="0"/>
              <a:t>Řízení o neplatnosti aktu instituce </a:t>
            </a:r>
          </a:p>
          <a:p>
            <a:r>
              <a:rPr lang="cs-CZ" sz="2200" dirty="0"/>
              <a:t>Řízení o posudku</a:t>
            </a:r>
          </a:p>
          <a:p>
            <a:r>
              <a:rPr lang="cs-CZ" sz="2200" dirty="0"/>
              <a:t>Řízení o nečinnosti instituce</a:t>
            </a:r>
          </a:p>
          <a:p>
            <a:r>
              <a:rPr lang="cs-CZ" sz="2200" dirty="0"/>
              <a:t>Řízení o náhradě škody proti EU</a:t>
            </a:r>
          </a:p>
          <a:p>
            <a:r>
              <a:rPr lang="cs-CZ" sz="2200" dirty="0"/>
              <a:t>Řízení v pracovněprávních záležitostech</a:t>
            </a:r>
          </a:p>
          <a:p>
            <a:endParaRPr lang="cs-CZ" dirty="0"/>
          </a:p>
          <a:p>
            <a:endParaRPr lang="cs-CZ" dirty="0"/>
          </a:p>
          <a:p>
            <a:endParaRPr lang="cs-CZ" dirty="0"/>
          </a:p>
          <a:p>
            <a:endParaRPr lang="cs-CZ" dirty="0"/>
          </a:p>
          <a:p>
            <a:endParaRPr lang="cs-CZ" dirty="0"/>
          </a:p>
          <a:p>
            <a:endParaRPr lang="cs-CZ"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dirty="0"/>
              <a:t>Tribunál rozhoduje o:</a:t>
            </a:r>
          </a:p>
        </p:txBody>
      </p:sp>
      <p:sp>
        <p:nvSpPr>
          <p:cNvPr id="96259" name="Rectangle 3"/>
          <p:cNvSpPr>
            <a:spLocks noGrp="1" noChangeArrowheads="1"/>
          </p:cNvSpPr>
          <p:nvPr>
            <p:ph idx="1"/>
          </p:nvPr>
        </p:nvSpPr>
        <p:spPr>
          <a:xfrm>
            <a:off x="720000" y="1470058"/>
            <a:ext cx="10753200" cy="4895231"/>
          </a:xfrm>
        </p:spPr>
        <p:txBody>
          <a:bodyPr>
            <a:normAutofit fontScale="62500" lnSpcReduction="20000"/>
          </a:bodyPr>
          <a:lstStyle/>
          <a:p>
            <a:r>
              <a:rPr lang="cs-CZ" sz="2900" dirty="0"/>
              <a:t>přímých žalobách podaných jednotlivci proti aktům orgánů Unie; </a:t>
            </a:r>
          </a:p>
          <a:p>
            <a:r>
              <a:rPr lang="cs-CZ" sz="2900" dirty="0"/>
              <a:t>žalobách podaných členskými státy proti Komisi; </a:t>
            </a:r>
          </a:p>
          <a:p>
            <a:r>
              <a:rPr lang="cs-CZ" sz="2900" dirty="0"/>
              <a:t>žalobách podaných členskými státy proti Radě ohledně aktů přijatých v oblasti státních podpor, ochranných obchodních opatření („dumpingu“) a aktů, jimiž Rada vykonává prováděcí pravomoci; </a:t>
            </a:r>
          </a:p>
          <a:p>
            <a:r>
              <a:rPr lang="cs-CZ" sz="2900" dirty="0"/>
              <a:t>žalobách směřujících k náhradě škody způsobené orgány EU nebo jejich zaměstnanci</a:t>
            </a:r>
          </a:p>
          <a:p>
            <a:r>
              <a:rPr lang="cs-CZ" sz="2900" dirty="0"/>
              <a:t>žalobách opírajících se o smlouvy uzavřené Unií, které výslovně stanoví pravomoc Soudního dvora; </a:t>
            </a:r>
          </a:p>
          <a:p>
            <a:r>
              <a:rPr lang="cs-CZ" sz="2900" dirty="0"/>
              <a:t>žalobách týkajících se ochranné známky Unie</a:t>
            </a:r>
          </a:p>
          <a:p>
            <a:pPr marL="72000" indent="0">
              <a:buNone/>
            </a:pPr>
            <a:endParaRPr lang="cs-CZ" dirty="0"/>
          </a:p>
          <a:p>
            <a:pPr marL="72000" indent="0">
              <a:buNone/>
            </a:pPr>
            <a:r>
              <a:rPr lang="cs-CZ" dirty="0"/>
              <a:t>Proti rozhodnutí Tribunálu lze podat (kasační)</a:t>
            </a:r>
            <a:r>
              <a:rPr lang="cs-CZ" b="1" dirty="0"/>
              <a:t> </a:t>
            </a:r>
            <a:r>
              <a:rPr lang="cs-CZ" b="1" dirty="0">
                <a:solidFill>
                  <a:srgbClr val="0000DC"/>
                </a:solidFill>
              </a:rPr>
              <a:t>opravný prostředek </a:t>
            </a:r>
            <a:r>
              <a:rPr lang="cs-CZ" dirty="0"/>
              <a:t>k Soudnímu dvoru</a:t>
            </a:r>
          </a:p>
          <a:p>
            <a:pPr marL="72000" indent="0">
              <a:buNone/>
            </a:pPr>
            <a:endParaRPr lang="cs-CZ" dirty="0"/>
          </a:p>
          <a:p>
            <a:pPr marL="72000" indent="0">
              <a:buNone/>
            </a:pPr>
            <a:r>
              <a:rPr lang="cs-CZ" b="1" dirty="0"/>
              <a:t>Obecně</a:t>
            </a:r>
            <a:r>
              <a:rPr lang="cs-CZ" dirty="0"/>
              <a:t>:</a:t>
            </a:r>
          </a:p>
          <a:p>
            <a:pPr>
              <a:buFontTx/>
              <a:buChar char="-"/>
            </a:pPr>
            <a:r>
              <a:rPr lang="cs-CZ" dirty="0"/>
              <a:t>Návrh podává členský stát –&gt; rozhoduje typicky Soudní dvůr</a:t>
            </a:r>
          </a:p>
          <a:p>
            <a:pPr>
              <a:buFontTx/>
              <a:buChar char="-"/>
            </a:pPr>
            <a:r>
              <a:rPr lang="cs-CZ" dirty="0"/>
              <a:t>Návrh podává jednotlivec –&gt; rozhoduje Tribunál, možnost opravného prostředku k Soudnímu dvoru</a:t>
            </a:r>
          </a:p>
          <a:p>
            <a:pPr marL="72000" indent="0">
              <a:buNone/>
            </a:pPr>
            <a:endParaRPr lang="cs-CZ" dirty="0"/>
          </a:p>
          <a:p>
            <a:pPr marL="72000" indent="0">
              <a:buNone/>
            </a:pPr>
            <a:endParaRPr lang="cs-CZ"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cs-CZ"/>
              <a:t>Odpovědnost státu za porušení práva EU</a:t>
            </a:r>
          </a:p>
        </p:txBody>
      </p:sp>
      <p:sp>
        <p:nvSpPr>
          <p:cNvPr id="139267" name="Rectangle 3"/>
          <p:cNvSpPr>
            <a:spLocks noGrp="1" noChangeArrowheads="1"/>
          </p:cNvSpPr>
          <p:nvPr>
            <p:ph idx="1"/>
          </p:nvPr>
        </p:nvSpPr>
        <p:spPr>
          <a:xfrm>
            <a:off x="719999" y="1692002"/>
            <a:ext cx="11362509" cy="4139998"/>
          </a:xfrm>
        </p:spPr>
        <p:txBody>
          <a:bodyPr/>
          <a:lstStyle/>
          <a:p>
            <a:r>
              <a:rPr lang="cs-CZ" b="1" dirty="0"/>
              <a:t>Odpovědnost </a:t>
            </a:r>
            <a:r>
              <a:rPr lang="cs-CZ" b="1" u="sng" dirty="0"/>
              <a:t>státu</a:t>
            </a:r>
            <a:r>
              <a:rPr lang="cs-CZ" dirty="0"/>
              <a:t>: </a:t>
            </a:r>
          </a:p>
          <a:p>
            <a:pPr marL="781200" lvl="1" indent="-457200">
              <a:buFont typeface="+mj-lt"/>
              <a:buAutoNum type="arabicPeriod"/>
            </a:pPr>
            <a:endParaRPr lang="cs-CZ" dirty="0"/>
          </a:p>
          <a:p>
            <a:pPr marL="781200" lvl="1" indent="-457200">
              <a:buFont typeface="+mj-lt"/>
              <a:buAutoNum type="arabicPeriod"/>
            </a:pPr>
            <a:r>
              <a:rPr lang="cs-CZ" b="1" dirty="0">
                <a:solidFill>
                  <a:srgbClr val="0000DC"/>
                </a:solidFill>
              </a:rPr>
              <a:t>Vůči EU </a:t>
            </a:r>
            <a:r>
              <a:rPr lang="cs-CZ" dirty="0"/>
              <a:t>– a) řízení pro porušení povinnosti, b) rozpočtový deficit, c) právní stát</a:t>
            </a:r>
          </a:p>
          <a:p>
            <a:pPr marL="781200" lvl="1" indent="-457200">
              <a:buFont typeface="+mj-lt"/>
              <a:buAutoNum type="arabicPeriod"/>
            </a:pPr>
            <a:r>
              <a:rPr lang="cs-CZ" b="1" dirty="0">
                <a:solidFill>
                  <a:srgbClr val="0000DC"/>
                </a:solidFill>
              </a:rPr>
              <a:t>Vůči jednotlivci </a:t>
            </a:r>
            <a:r>
              <a:rPr lang="cs-CZ" dirty="0"/>
              <a:t>– žaloba na náhradu škody</a:t>
            </a:r>
          </a:p>
          <a:p>
            <a:pPr marL="324000" lvl="1" indent="0">
              <a:buNone/>
            </a:pPr>
            <a:endParaRPr lang="cs-CZ" sz="2200" dirty="0"/>
          </a:p>
          <a:p>
            <a:r>
              <a:rPr lang="cs-CZ" sz="2600" dirty="0"/>
              <a:t>Ad 1) porušení práva EU čl. státem s obecnějším dopadem (pro celou skupinu případů)</a:t>
            </a:r>
          </a:p>
          <a:p>
            <a:endParaRPr lang="cs-CZ" sz="2400" dirty="0"/>
          </a:p>
          <a:p>
            <a:r>
              <a:rPr lang="cs-CZ" sz="2600" dirty="0"/>
              <a:t>Ad 2) porušení práva EU čl. státem v individuálním případě vůči jednotlivci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cs-CZ" dirty="0"/>
              <a:t>Řízení pro porušení povinnosti</a:t>
            </a:r>
          </a:p>
        </p:txBody>
      </p:sp>
      <p:sp>
        <p:nvSpPr>
          <p:cNvPr id="140291" name="Rectangle 3"/>
          <p:cNvSpPr>
            <a:spLocks noGrp="1" noChangeArrowheads="1"/>
          </p:cNvSpPr>
          <p:nvPr>
            <p:ph idx="1"/>
          </p:nvPr>
        </p:nvSpPr>
        <p:spPr>
          <a:xfrm>
            <a:off x="657856" y="1606755"/>
            <a:ext cx="11273732" cy="4531245"/>
          </a:xfrm>
        </p:spPr>
        <p:txBody>
          <a:bodyPr>
            <a:normAutofit fontScale="85000" lnSpcReduction="20000"/>
          </a:bodyPr>
          <a:lstStyle/>
          <a:p>
            <a:r>
              <a:rPr lang="cs-CZ" dirty="0"/>
              <a:t>klíčové ustanovení – čl. 258 SFEU:</a:t>
            </a:r>
          </a:p>
          <a:p>
            <a:pPr lvl="1"/>
            <a:r>
              <a:rPr lang="cs-CZ" i="1" dirty="0"/>
              <a:t>Má-li Komise za to, že členský stát nesplnil povinnost, která pro něj ze Smluv vyplývá, vydá o tom odůvodněné stanovisko poté, co umožní tomuto státu podat vyjádření.</a:t>
            </a:r>
          </a:p>
          <a:p>
            <a:pPr lvl="1"/>
            <a:r>
              <a:rPr lang="cs-CZ" i="1" dirty="0"/>
              <a:t>Nevyhoví-li tento stát stanovisku ve lhůtě stanovené Komisí, </a:t>
            </a:r>
            <a:r>
              <a:rPr lang="cs-CZ" i="1" dirty="0">
                <a:highlight>
                  <a:srgbClr val="FFFF00"/>
                </a:highlight>
              </a:rPr>
              <a:t>může</a:t>
            </a:r>
            <a:r>
              <a:rPr lang="cs-CZ" i="1" dirty="0"/>
              <a:t> Komise předložit věc Soudnímu dvoru Evropské unie.</a:t>
            </a:r>
            <a:endParaRPr lang="cs-CZ" dirty="0"/>
          </a:p>
          <a:p>
            <a:r>
              <a:rPr lang="cs-CZ" dirty="0"/>
              <a:t>iniciativa – Komise – jak se dozví? …</a:t>
            </a:r>
          </a:p>
          <a:p>
            <a:r>
              <a:rPr lang="cs-CZ" dirty="0"/>
              <a:t>Porušení: aktivně i pasivně</a:t>
            </a:r>
          </a:p>
          <a:p>
            <a:r>
              <a:rPr lang="cs-CZ" dirty="0" err="1"/>
              <a:t>Solvit</a:t>
            </a:r>
            <a:r>
              <a:rPr lang="cs-CZ" dirty="0"/>
              <a:t> - </a:t>
            </a:r>
            <a:r>
              <a:rPr lang="cs-CZ" dirty="0">
                <a:hlinkClick r:id="rId3"/>
              </a:rPr>
              <a:t>https://ec.europa.eu/solvit/what-is-solvit/index_cs.htm</a:t>
            </a:r>
            <a:r>
              <a:rPr lang="cs-CZ" dirty="0"/>
              <a:t> </a:t>
            </a:r>
          </a:p>
          <a:p>
            <a:r>
              <a:rPr lang="cs-CZ" dirty="0"/>
              <a:t>fáze:</a:t>
            </a:r>
          </a:p>
          <a:p>
            <a:pPr lvl="1"/>
            <a:r>
              <a:rPr lang="cs-CZ" dirty="0"/>
              <a:t>předběžné (neoficiální) řízení</a:t>
            </a:r>
          </a:p>
          <a:p>
            <a:pPr lvl="1"/>
            <a:r>
              <a:rPr lang="cs-CZ" dirty="0"/>
              <a:t>správní řízení – zasláním výstražného dopisu čl. st. -</a:t>
            </a:r>
            <a:r>
              <a:rPr lang="en-US" dirty="0"/>
              <a:t>&gt;</a:t>
            </a:r>
            <a:r>
              <a:rPr lang="cs-CZ" dirty="0"/>
              <a:t> </a:t>
            </a:r>
            <a:r>
              <a:rPr lang="cs-CZ" dirty="0">
                <a:highlight>
                  <a:srgbClr val="FFFF00"/>
                </a:highlight>
              </a:rPr>
              <a:t>odůvodněné stanovisko </a:t>
            </a:r>
            <a:r>
              <a:rPr lang="cs-CZ" dirty="0"/>
              <a:t>(OS)</a:t>
            </a:r>
          </a:p>
          <a:p>
            <a:pPr lvl="1"/>
            <a:r>
              <a:rPr lang="cs-CZ" dirty="0"/>
              <a:t>sporné řízení (před ESD) – členský stát se nepodrobí OS – Komise </a:t>
            </a:r>
            <a:r>
              <a:rPr lang="cs-CZ" u="sng" dirty="0">
                <a:solidFill>
                  <a:srgbClr val="0000DC"/>
                </a:solidFill>
              </a:rPr>
              <a:t>může</a:t>
            </a:r>
            <a:r>
              <a:rPr lang="cs-CZ" dirty="0"/>
              <a:t> žalovat – deklaratorní rozhodnutí</a:t>
            </a:r>
          </a:p>
          <a:p>
            <a:r>
              <a:rPr lang="cs-CZ" dirty="0"/>
              <a:t>alternativa – žaloba dle čl. 259 SFEU členským státem – nepoužívá se (x </a:t>
            </a:r>
            <a:r>
              <a:rPr lang="cs-CZ" dirty="0" err="1"/>
              <a:t>Túrow</a:t>
            </a:r>
            <a:r>
              <a:rPr lang="cs-CZ" dirty="0"/>
              <a:t>)</a:t>
            </a:r>
          </a:p>
          <a:p>
            <a:pPr lvl="1"/>
            <a:endParaRPr lang="cs-CZ" dirty="0"/>
          </a:p>
          <a:p>
            <a:pPr lvl="1"/>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FBAC2094-1067-42B0-BFC7-F27AC5F51F29}"/>
              </a:ext>
            </a:extLst>
          </p:cNvPr>
          <p:cNvSpPr>
            <a:spLocks noGrp="1"/>
          </p:cNvSpPr>
          <p:nvPr>
            <p:ph type="title"/>
          </p:nvPr>
        </p:nvSpPr>
        <p:spPr/>
        <p:txBody>
          <a:bodyPr/>
          <a:lstStyle/>
          <a:p>
            <a:r>
              <a:rPr lang="cs-CZ" dirty="0"/>
              <a:t>Ukázka - rozsudek C‑204/06 </a:t>
            </a:r>
            <a:br>
              <a:rPr lang="cs-CZ" dirty="0"/>
            </a:br>
            <a:endParaRPr lang="cs-CZ" dirty="0"/>
          </a:p>
        </p:txBody>
      </p:sp>
      <p:sp>
        <p:nvSpPr>
          <p:cNvPr id="141314" name="Rectangle 3"/>
          <p:cNvSpPr>
            <a:spLocks noGrp="1" noChangeArrowheads="1"/>
          </p:cNvSpPr>
          <p:nvPr>
            <p:ph idx="1"/>
          </p:nvPr>
        </p:nvSpPr>
        <p:spPr>
          <a:xfrm>
            <a:off x="720000" y="1517979"/>
            <a:ext cx="10753200" cy="4620021"/>
          </a:xfrm>
        </p:spPr>
        <p:txBody>
          <a:bodyPr>
            <a:normAutofit fontScale="47500" lnSpcReduction="20000"/>
          </a:bodyPr>
          <a:lstStyle/>
          <a:p>
            <a:pPr algn="just"/>
            <a:r>
              <a:rPr lang="cs-CZ" dirty="0"/>
              <a:t>1 Svou žalobou se Komise Evropských společenství domáhá, aby Soudní dvůr určil, že Česká republika tím, že nepřijala všechny právní a správní předpisy nezbytné pro dosažení souladu se směrnicí Rady 78/686/EHS ze dne 25. července 1978 o vzájemném uznávání diplomů, osvědčení a jiných dokladů o dosažené kvalifikaci zubních lékařů obsahující opatření k usnadnění účinného výkonu práva usazování a volného pohybu služeb (</a:t>
            </a:r>
            <a:r>
              <a:rPr lang="cs-CZ" dirty="0" err="1"/>
              <a:t>Úř</a:t>
            </a:r>
            <a:r>
              <a:rPr lang="cs-CZ" dirty="0"/>
              <a:t>. </a:t>
            </a:r>
            <a:r>
              <a:rPr lang="cs-CZ" dirty="0" err="1"/>
              <a:t>věst</a:t>
            </a:r>
            <a:r>
              <a:rPr lang="cs-CZ" dirty="0"/>
              <a:t>. L 233, s. 1; Zvl. vyd. 06/01, s. 67), nebo v každém případě tím, že Komisi o těchto předpisech neuvědomila, nesplnila povinnosti, které pro ni vyplývají z článku 24 této směrnice.</a:t>
            </a:r>
          </a:p>
          <a:p>
            <a:pPr algn="just"/>
            <a:r>
              <a:rPr lang="cs-CZ" dirty="0"/>
              <a:t>2 Podle článku 24 směrnice 78/686 členské státy přijmou předpisy nezbytné pro dosažení souladu s touto směrnicí a uvědomí o nich Komisi. Podle článku 54 Aktu o podmínkách přistoupení České republiky, Estonské republiky, Kyperské republiky, Lotyšské republiky, Litevské republiky, Maďarské republiky, Republiky Malta, Polské republiky, Republiky Slovinsko a Slovenské republiky k Evropské unii a o úpravách smluv, na nichž je založena Evropská unie (</a:t>
            </a:r>
            <a:r>
              <a:rPr lang="cs-CZ" dirty="0" err="1"/>
              <a:t>Úř</a:t>
            </a:r>
            <a:r>
              <a:rPr lang="cs-CZ" dirty="0"/>
              <a:t>. </a:t>
            </a:r>
            <a:r>
              <a:rPr lang="cs-CZ" dirty="0" err="1"/>
              <a:t>věst</a:t>
            </a:r>
            <a:r>
              <a:rPr lang="cs-CZ" dirty="0"/>
              <a:t>. 2003, L 236, s. 33) byla Česká republika povinna uvést v účinek opatření nezbytná k tomu, aby bylo dosaženo souladu se směrnicí 78/686 ode dne jejího přistoupení k Evropské unii, a sice dne 1. května 2004. </a:t>
            </a:r>
          </a:p>
          <a:p>
            <a:pPr algn="just"/>
            <a:r>
              <a:rPr lang="cs-CZ" dirty="0"/>
              <a:t>3 Vzhledem k tomu, že Komise nebyla </a:t>
            </a:r>
            <a:r>
              <a:rPr lang="cs-CZ" dirty="0" err="1"/>
              <a:t>uvědoměna</a:t>
            </a:r>
            <a:r>
              <a:rPr lang="cs-CZ" dirty="0"/>
              <a:t> o předpisech přijatých Českou republikou pro dosažení souladu se směrnicí 78/686 a ani neměla k dispozici jiné informace, které by jí umožňovaly dojít k závěru, že tyto předpisy byly přijaty, zahájila řízení upravené v článku 226 ES. </a:t>
            </a:r>
          </a:p>
          <a:p>
            <a:pPr algn="just"/>
            <a:r>
              <a:rPr lang="cs-CZ" dirty="0"/>
              <a:t>4  </a:t>
            </a:r>
            <a:r>
              <a:rPr lang="cs-CZ" dirty="0">
                <a:highlight>
                  <a:srgbClr val="FFFF00"/>
                </a:highlight>
              </a:rPr>
              <a:t>Dopisem</a:t>
            </a:r>
            <a:r>
              <a:rPr lang="cs-CZ" dirty="0"/>
              <a:t> ze dne 15. prosince 2004 Komise formálně vyzvala Českou republiku k předložení jejího vyjádření. Česká vláda odpověděla na tuto žádost dopisy ze dne 15. února a  4. dubna 2005. </a:t>
            </a:r>
          </a:p>
          <a:p>
            <a:pPr algn="just"/>
            <a:r>
              <a:rPr lang="cs-CZ" dirty="0"/>
              <a:t>5 Komise však měla za to, že Česká republika nepřijala všechna opatření nezbytná pro dosažení souladu se směrnicí 78/686, nebo že v každém případě ji tento členský stát o předpisech přijatých za tímto účelem neuvědomil. Dopisem ze dne 13. července 2005 zaslala Komise </a:t>
            </a:r>
            <a:r>
              <a:rPr lang="cs-CZ" dirty="0">
                <a:highlight>
                  <a:srgbClr val="FFFF00"/>
                </a:highlight>
              </a:rPr>
              <a:t>odůvodněné stanovisko</a:t>
            </a:r>
            <a:r>
              <a:rPr lang="cs-CZ" dirty="0"/>
              <a:t>, kterým Českou republiku vyzvala k přijetí opatření nezbytných k tomu, aby vyhověla tomuto stanovisku ve lhůtě dvou měsíců od jeho obdržení.</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idx="1"/>
          </p:nvPr>
        </p:nvSpPr>
        <p:spPr>
          <a:xfrm>
            <a:off x="719400" y="301427"/>
            <a:ext cx="10753200" cy="5720316"/>
          </a:xfrm>
        </p:spPr>
        <p:txBody>
          <a:bodyPr>
            <a:normAutofit fontScale="47500" lnSpcReduction="20000"/>
          </a:bodyPr>
          <a:lstStyle/>
          <a:p>
            <a:pPr marL="72000" indent="0">
              <a:buNone/>
            </a:pPr>
            <a:r>
              <a:rPr lang="cs-CZ" dirty="0"/>
              <a:t>6        Dopisy ze dne 12.,19. a 28. září 2005 česká vláda odpověděla na toto odůvodněné stanovisko. …</a:t>
            </a:r>
          </a:p>
          <a:p>
            <a:pPr marL="72000" indent="0">
              <a:buNone/>
            </a:pPr>
            <a:r>
              <a:rPr lang="cs-CZ" dirty="0"/>
              <a:t>9        Jelikož Komise neměla žádnou informaci ohledně posledně uvedeného předpisu, usoudila, že Česká republika nedostála plně povinnostem, které pro ni vyplývají ze směrnice 78/686, a rozhodla se podat projednávanou </a:t>
            </a:r>
            <a:r>
              <a:rPr lang="cs-CZ" dirty="0">
                <a:highlight>
                  <a:srgbClr val="FFFF00"/>
                </a:highlight>
              </a:rPr>
              <a:t>žalobu</a:t>
            </a:r>
            <a:r>
              <a:rPr lang="cs-CZ" dirty="0"/>
              <a:t>. </a:t>
            </a:r>
          </a:p>
          <a:p>
            <a:pPr marL="72000" indent="0">
              <a:buNone/>
            </a:pPr>
            <a:r>
              <a:rPr lang="cs-CZ" dirty="0"/>
              <a:t>10      Ve své žalobní odpovědi Česká republika nepopírá prodlení s provedením článků 15 a 16 směrnice 78/686. Uvádí, že příčinou tohoto zpoždění je zejména konání voleb do Poslanecké sněmovny. Zdůrazňuje, že očekávaná legislativní změna bude přijata v blízké budoucnosti.</a:t>
            </a:r>
          </a:p>
          <a:p>
            <a:pPr marL="72000" indent="0">
              <a:buNone/>
            </a:pPr>
            <a:r>
              <a:rPr lang="cs-CZ" dirty="0"/>
              <a:t>11      Nicméně podle ustálené judikatury se existence nesplnění povinnosti posuzuje vzhledem ke stavu, v němž se členský stát nacházel v době, kdy uplynula lhůta stanovená v odůvodněném stanovisku, a změny, ke kterým došlo následovně, nemohou být Soudním dvorem brány v úvahu.</a:t>
            </a:r>
          </a:p>
          <a:p>
            <a:pPr marL="72000" indent="0">
              <a:buNone/>
            </a:pPr>
            <a:r>
              <a:rPr lang="cs-CZ" dirty="0"/>
              <a:t>12      Krom toho se členský stát nemůže dovolávat ustanovení, praxe nebo situací svého vnitrostátního právního řádu, včetně těch vyplývajících z jeho správní organizace, coby důvodu, proč nesplnil povinnosti a nedodržel lhůty určené směrnicí (viz zejména rozsudek ze dne 12. ledna 2006, Komise v. Portugalsko, C‑118/05, Sb. </a:t>
            </a:r>
            <a:r>
              <a:rPr lang="cs-CZ" dirty="0" err="1"/>
              <a:t>rozh</a:t>
            </a:r>
            <a:r>
              <a:rPr lang="cs-CZ" dirty="0"/>
              <a:t>. s. I‑11, bod 9).</a:t>
            </a:r>
          </a:p>
          <a:p>
            <a:pPr marL="72000" indent="0">
              <a:buNone/>
            </a:pPr>
            <a:r>
              <a:rPr lang="cs-CZ" dirty="0"/>
              <a:t>13      V projednávaném případě je nesporné, že v okamžiku uplynutí lhůty stanovené v odůvodněném stanovisku nebyla všechna opatření nezbytná k zajištění úplného provedení směrnice 78/686 do českého právního řádu přijata. </a:t>
            </a:r>
          </a:p>
          <a:p>
            <a:pPr marL="72000" indent="0">
              <a:buNone/>
            </a:pPr>
            <a:r>
              <a:rPr lang="cs-CZ" dirty="0"/>
              <a:t>14      Za těchto podmínek je namístě považovat žalobu podanou Komisí za opodstatněnou.</a:t>
            </a:r>
          </a:p>
          <a:p>
            <a:pPr marL="72000" indent="0">
              <a:buNone/>
            </a:pPr>
            <a:r>
              <a:rPr lang="cs-CZ" dirty="0"/>
              <a:t>15      V důsledku toho je třeba určit, že Česká republika tím, že nepřijala všechny právní a správní předpisy nezbytné pro dosažení souladu se směrnicí 78/686, nesplnila povinnosti, které pro ni vyplývají z článku 24 této směrnice. …</a:t>
            </a:r>
          </a:p>
          <a:p>
            <a:pPr marL="72000" indent="0">
              <a:buNone/>
            </a:pPr>
            <a:r>
              <a:rPr lang="cs-CZ" b="1" dirty="0"/>
              <a:t>Z těchto důvodů Soudní dvůr (šestý senát) </a:t>
            </a:r>
            <a:r>
              <a:rPr lang="cs-CZ" b="1" dirty="0">
                <a:highlight>
                  <a:srgbClr val="FFFF00"/>
                </a:highlight>
              </a:rPr>
              <a:t>rozhodl</a:t>
            </a:r>
            <a:r>
              <a:rPr lang="cs-CZ" b="1" dirty="0"/>
              <a:t> takto:</a:t>
            </a:r>
          </a:p>
          <a:p>
            <a:pPr marL="72000" indent="0">
              <a:buNone/>
            </a:pPr>
            <a:r>
              <a:rPr lang="cs-CZ" b="1" dirty="0"/>
              <a:t>1)      Česká republika tím, že nepřijala všechny právní a správní předpisy nezbytné pro dosažení souladu se směrnicí Rady 78/686/EHS ze dne 25. července 1978 o vzájemném uznávání diplomů, osvědčení a jiných dokladů o dosažené kvalifikaci zubních lékařů obsahující opatření k usnadnění účinného výkonu práva usazování a volného pohybu služeb, nesplnila povinnosti, které pro ni vyplývají z článku 24 této směrnice. </a:t>
            </a:r>
          </a:p>
          <a:p>
            <a:pPr marL="72000" indent="0">
              <a:buNone/>
            </a:pPr>
            <a:r>
              <a:rPr lang="cs-CZ" b="1" dirty="0"/>
              <a:t>2)      České republice se ukládá náhrada nákladů řízení.</a:t>
            </a:r>
            <a:r>
              <a:rPr lang="en-US" b="1" dirty="0"/>
              <a:t> </a:t>
            </a:r>
            <a:endParaRPr lang="cs-CZ" b="1" dirty="0"/>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9933B550F8F34241A1C7C64536AF6931" ma:contentTypeVersion="14" ma:contentTypeDescription="Vytvoří nový dokument" ma:contentTypeScope="" ma:versionID="93299f25716978935da17c38c23804b3">
  <xsd:schema xmlns:xsd="http://www.w3.org/2001/XMLSchema" xmlns:xs="http://www.w3.org/2001/XMLSchema" xmlns:p="http://schemas.microsoft.com/office/2006/metadata/properties" xmlns:ns3="cf78f84f-7818-4b4d-b6ac-ba0cd8f40d53" xmlns:ns4="857e518f-e2fd-4de5-9649-7bf22525e9a0" targetNamespace="http://schemas.microsoft.com/office/2006/metadata/properties" ma:root="true" ma:fieldsID="128a9a6d9f98dce28c517c1457ec2c70" ns3:_="" ns4:_="">
    <xsd:import namespace="cf78f84f-7818-4b4d-b6ac-ba0cd8f40d53"/>
    <xsd:import namespace="857e518f-e2fd-4de5-9649-7bf22525e9a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78f84f-7818-4b4d-b6ac-ba0cd8f40d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57e518f-e2fd-4de5-9649-7bf22525e9a0" elementFormDefault="qualified">
    <xsd:import namespace="http://schemas.microsoft.com/office/2006/documentManagement/types"/>
    <xsd:import namespace="http://schemas.microsoft.com/office/infopath/2007/PartnerControls"/>
    <xsd:element name="SharedWithUsers" ma:index="13"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dílené s podrobnostmi" ma:internalName="SharedWithDetails" ma:readOnly="true">
      <xsd:simpleType>
        <xsd:restriction base="dms:Note">
          <xsd:maxLength value="255"/>
        </xsd:restriction>
      </xsd:simpleType>
    </xsd:element>
    <xsd:element name="SharingHintHash" ma:index="15"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8DB6FAF-D929-481A-B0FF-A238626897F6}">
  <ds:schemaRefs>
    <ds:schemaRef ds:uri="http://schemas.microsoft.com/sharepoint/v3/contenttype/forms"/>
  </ds:schemaRefs>
</ds:datastoreItem>
</file>

<file path=customXml/itemProps2.xml><?xml version="1.0" encoding="utf-8"?>
<ds:datastoreItem xmlns:ds="http://schemas.openxmlformats.org/officeDocument/2006/customXml" ds:itemID="{E34AC947-0CF4-4DA5-B368-46EB2DFD3B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78f84f-7818-4b4d-b6ac-ba0cd8f40d53"/>
    <ds:schemaRef ds:uri="857e518f-e2fd-4de5-9649-7bf22525e9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6356E7-41DB-423B-BD6E-58E04183C2A1}">
  <ds:schemaRefs>
    <ds:schemaRef ds:uri="http://schemas.microsoft.com/office/infopath/2007/PartnerControls"/>
    <ds:schemaRef ds:uri="http://purl.org/dc/dcmitype/"/>
    <ds:schemaRef ds:uri="http://purl.org/dc/elements/1.1/"/>
    <ds:schemaRef ds:uri="http://schemas.microsoft.com/office/2006/metadata/properties"/>
    <ds:schemaRef ds:uri="cf78f84f-7818-4b4d-b6ac-ba0cd8f40d53"/>
    <ds:schemaRef ds:uri="http://purl.org/dc/terms/"/>
    <ds:schemaRef ds:uri="http://schemas.microsoft.com/office/2006/documentManagement/types"/>
    <ds:schemaRef ds:uri="http://schemas.openxmlformats.org/package/2006/metadata/core-properties"/>
    <ds:schemaRef ds:uri="857e518f-e2fd-4de5-9649-7bf22525e9a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46859</Template>
  <TotalTime>4865</TotalTime>
  <Words>3434</Words>
  <Application>Microsoft Office PowerPoint</Application>
  <PresentationFormat>Širokoúhlá obrazovka</PresentationFormat>
  <Paragraphs>304</Paragraphs>
  <Slides>24</Slides>
  <Notes>16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24</vt:i4>
      </vt:variant>
    </vt:vector>
  </HeadingPairs>
  <TitlesOfParts>
    <vt:vector size="30" baseType="lpstr">
      <vt:lpstr>Arial</vt:lpstr>
      <vt:lpstr>Calibri</vt:lpstr>
      <vt:lpstr>Tahoma</vt:lpstr>
      <vt:lpstr>Times New Roman</vt:lpstr>
      <vt:lpstr>Wingdings</vt:lpstr>
      <vt:lpstr>Prezentace_MU_CZ</vt:lpstr>
      <vt:lpstr>Prosazování práva EU</vt:lpstr>
      <vt:lpstr>Soudnictví Evropské unie</vt:lpstr>
      <vt:lpstr>Soudy EU – grafické znázornění</vt:lpstr>
      <vt:lpstr>Přehled dalších základních druhů řízení před SD a Tribunálem</vt:lpstr>
      <vt:lpstr>Tribunál rozhoduje o:</vt:lpstr>
      <vt:lpstr>Odpovědnost státu za porušení práva EU</vt:lpstr>
      <vt:lpstr>Řízení pro porušení povinnosti</vt:lpstr>
      <vt:lpstr>Ukázka - rozsudek C‑204/06  </vt:lpstr>
      <vt:lpstr>Prezentace aplikace PowerPoint</vt:lpstr>
      <vt:lpstr>Rozsudek ESD – a co dál?</vt:lpstr>
      <vt:lpstr>Obecná kritéria pro stanovení výše sankce</vt:lpstr>
      <vt:lpstr>Výpočet sankce – návrh Komise</vt:lpstr>
      <vt:lpstr>Již uložené sankce</vt:lpstr>
      <vt:lpstr>„Malé“ porušení práva EU členským státem (ve vztahu k jednotlivci)</vt:lpstr>
      <vt:lpstr>Další vývoj koncepce odpovědnosti státu za škodu…</vt:lpstr>
      <vt:lpstr>Porušení práva EU jednotlivcem</vt:lpstr>
      <vt:lpstr>Vynucování práva vůči jednotlivci</vt:lpstr>
      <vt:lpstr>Specifické postupy vynucování práva SFEU</vt:lpstr>
      <vt:lpstr>Porušování právního státu </vt:lpstr>
      <vt:lpstr>Rozpočtová nekázeň</vt:lpstr>
      <vt:lpstr>Řízení o neplatnosti aktu instituce  </vt:lpstr>
      <vt:lpstr>Věc 25/62 Plaumann vs. Komise</vt:lpstr>
      <vt:lpstr>Povinná literatura</vt:lpstr>
      <vt:lpstr>Doporučená 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Evropská unie a právo</dc:title>
  <dc:creator>David Sehnálek</dc:creator>
  <cp:lastModifiedBy>David Sehnálek</cp:lastModifiedBy>
  <cp:revision>163</cp:revision>
  <cp:lastPrinted>1601-01-01T00:00:00Z</cp:lastPrinted>
  <dcterms:created xsi:type="dcterms:W3CDTF">2019-03-25T19:00:39Z</dcterms:created>
  <dcterms:modified xsi:type="dcterms:W3CDTF">2022-10-27T11:27:34Z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0x0101009933B550F8F34241A1C7C64536AF6931</vt:lpwstr>
  </property>
</Properties>
</file>