
<file path=[Content_Types].xml><?xml version="1.0" encoding="utf-8"?>
<Types xmlns="http://schemas.openxmlformats.org/package/2006/content-types">
  <Default Extension="png" ContentType="image/png"/>
  <Default Extension="emf" ContentType="image/x-emf"/>
  <Default Extension="m4a" ContentType="audio/unknown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24"/>
  </p:notesMasterIdLst>
  <p:handoutMasterIdLst>
    <p:handoutMasterId r:id="rId25"/>
  </p:handoutMasterIdLst>
  <p:sldIdLst>
    <p:sldId id="256" r:id="rId2"/>
    <p:sldId id="275" r:id="rId3"/>
    <p:sldId id="314" r:id="rId4"/>
    <p:sldId id="312" r:id="rId5"/>
    <p:sldId id="277" r:id="rId6"/>
    <p:sldId id="292" r:id="rId7"/>
    <p:sldId id="278" r:id="rId8"/>
    <p:sldId id="297" r:id="rId9"/>
    <p:sldId id="293" r:id="rId10"/>
    <p:sldId id="294" r:id="rId11"/>
    <p:sldId id="295" r:id="rId12"/>
    <p:sldId id="298" r:id="rId13"/>
    <p:sldId id="299" r:id="rId14"/>
    <p:sldId id="318" r:id="rId15"/>
    <p:sldId id="319" r:id="rId16"/>
    <p:sldId id="320" r:id="rId17"/>
    <p:sldId id="302" r:id="rId18"/>
    <p:sldId id="315" r:id="rId19"/>
    <p:sldId id="281" r:id="rId20"/>
    <p:sldId id="311" r:id="rId21"/>
    <p:sldId id="317" r:id="rId22"/>
    <p:sldId id="316" r:id="rId23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Arial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Arial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Arial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Arial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120">
          <p15:clr>
            <a:srgbClr val="A4A3A4"/>
          </p15:clr>
        </p15:guide>
        <p15:guide id="2" orient="horz" pos="1272">
          <p15:clr>
            <a:srgbClr val="A4A3A4"/>
          </p15:clr>
        </p15:guide>
        <p15:guide id="3" orient="horz" pos="715">
          <p15:clr>
            <a:srgbClr val="A4A3A4"/>
          </p15:clr>
        </p15:guide>
        <p15:guide id="4" orient="horz" pos="3861">
          <p15:clr>
            <a:srgbClr val="A4A3A4"/>
          </p15:clr>
        </p15:guide>
        <p15:guide id="5" orient="horz" pos="3944">
          <p15:clr>
            <a:srgbClr val="A4A3A4"/>
          </p15:clr>
        </p15:guide>
        <p15:guide id="6" pos="321">
          <p15:clr>
            <a:srgbClr val="A4A3A4"/>
          </p15:clr>
        </p15:guide>
        <p15:guide id="7" pos="5418">
          <p15:clr>
            <a:srgbClr val="A4A3A4"/>
          </p15:clr>
        </p15:guide>
        <p15:guide id="8" pos="682">
          <p15:clr>
            <a:srgbClr val="A4A3A4"/>
          </p15:clr>
        </p15:guide>
        <p15:guide id="9" pos="2766">
          <p15:clr>
            <a:srgbClr val="A4A3A4"/>
          </p15:clr>
        </p15:guide>
        <p15:guide id="10" pos="297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yl Středně sytá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Bez stylu, bez mřížky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3296810-A885-4BE3-A3E7-6D5BEEA58F35}" styleName="Střední styl 2 – zvýraznění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8" autoAdjust="0"/>
    <p:restoredTop sz="94611" autoAdjust="0"/>
  </p:normalViewPr>
  <p:slideViewPr>
    <p:cSldViewPr snapToGrid="0">
      <p:cViewPr>
        <p:scale>
          <a:sx n="141" d="100"/>
          <a:sy n="141" d="100"/>
        </p:scale>
        <p:origin x="-780" y="-48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321"/>
        <p:guide pos="5418"/>
        <p:guide pos="682"/>
        <p:guide pos="2766"/>
        <p:guide pos="2976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cs typeface="+mn-cs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cs typeface="+mn-cs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cs typeface="+mn-cs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AEB1C646-FBC7-47F3-9FB4-814D669E5E76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noProof="0"/>
              <a:t>Klepnutím lze upravit styly předlohy textu.</a:t>
            </a:r>
          </a:p>
          <a:p>
            <a:pPr lvl="1"/>
            <a:r>
              <a:rPr lang="cs-CZ" altLang="cs-CZ" noProof="0"/>
              <a:t>Druhá úroveň</a:t>
            </a:r>
          </a:p>
          <a:p>
            <a:pPr lvl="2"/>
            <a:r>
              <a:rPr lang="cs-CZ" altLang="cs-CZ" noProof="0"/>
              <a:t>Třetí úroveň</a:t>
            </a:r>
          </a:p>
          <a:p>
            <a:pPr lvl="3"/>
            <a:r>
              <a:rPr lang="cs-CZ" altLang="cs-CZ" noProof="0"/>
              <a:t>Čtvrtá úroveň</a:t>
            </a:r>
          </a:p>
          <a:p>
            <a:pPr lvl="4"/>
            <a:r>
              <a:rPr lang="cs-CZ" altLang="cs-CZ" noProof="0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fld id="{479F409B-3172-41DA-8BE4-AD13A011A00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8893295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48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1082675" y="2565401"/>
            <a:ext cx="7518400" cy="2663825"/>
          </a:xfrm>
        </p:spPr>
        <p:txBody>
          <a:bodyPr tIns="0" bIns="0" anchor="ctr"/>
          <a:lstStyle>
            <a:lvl1pPr>
              <a:defRPr sz="3200"/>
            </a:lvl1pPr>
          </a:lstStyle>
          <a:p>
            <a:pPr lvl="0"/>
            <a:r>
              <a:rPr lang="cs-CZ" altLang="cs-CZ" noProof="0"/>
              <a:t>Klepnutím lze upravit styl předlohy nadpisů.</a:t>
            </a:r>
            <a:endParaRPr lang="cs-CZ" altLang="cs-CZ" noProof="0" dirty="0"/>
          </a:p>
        </p:txBody>
      </p:sp>
      <p:sp>
        <p:nvSpPr>
          <p:cNvPr id="3" name="Rectangle 17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>
                <a:solidFill>
                  <a:srgbClr val="969696"/>
                </a:solidFill>
              </a:defRPr>
            </a:lvl1pPr>
          </a:lstStyle>
          <a:p>
            <a:pPr>
              <a:defRPr/>
            </a:pPr>
            <a:r>
              <a:rPr lang="cs-CZ" altLang="cs-CZ"/>
              <a:t>Definujte zápatí - název prezentace / pracoviště</a:t>
            </a:r>
          </a:p>
        </p:txBody>
      </p:sp>
      <p:sp>
        <p:nvSpPr>
          <p:cNvPr id="4" name="Rectangle 18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F3BDA73-4876-4844-B728-17F7C2AC6E6E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altLang="cs-CZ"/>
              <a:t>Definujte zápatí - název prezentace / pracoviště</a:t>
            </a:r>
          </a:p>
        </p:txBody>
      </p:sp>
      <p:sp>
        <p:nvSpPr>
          <p:cNvPr id="5" name="Rectangle 1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7F29D4-5C06-472A-8166-9DA2BFAB78A9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897689" y="1125539"/>
            <a:ext cx="1703387" cy="500697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509588" y="1125539"/>
            <a:ext cx="6037861" cy="500697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altLang="cs-CZ"/>
              <a:t>Definujte zápatí - název prezentace / pracoviště</a:t>
            </a:r>
          </a:p>
        </p:txBody>
      </p:sp>
      <p:sp>
        <p:nvSpPr>
          <p:cNvPr id="5" name="Rectangle 1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7E65E2D-3ACD-49B1-AF16-5ED00E10BD2C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900" indent="-342900">
              <a:buClr>
                <a:srgbClr val="00287D"/>
              </a:buClr>
              <a:buSzPct val="100000"/>
              <a:buFont typeface="Wingdings" panose="05000000000000000000" pitchFamily="2" charset="2"/>
              <a:buChar char="§"/>
              <a:defRPr/>
            </a:lvl1pPr>
            <a:lvl2pPr marL="742950" indent="-285750">
              <a:buClr>
                <a:srgbClr val="00287D"/>
              </a:buClr>
              <a:buFont typeface="Wingdings" panose="05000000000000000000" pitchFamily="2" charset="2"/>
              <a:buChar char="§"/>
              <a:defRPr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altLang="cs-CZ"/>
              <a:t>Definujte zápatí - název prezentace / pracoviště</a:t>
            </a:r>
          </a:p>
        </p:txBody>
      </p:sp>
      <p:sp>
        <p:nvSpPr>
          <p:cNvPr id="5" name="Rectangle 1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ADFB2DA-DC06-481A-AF93-0640963FB856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9589" y="4406901"/>
            <a:ext cx="8091487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509589" y="2906713"/>
            <a:ext cx="8091487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altLang="cs-CZ"/>
              <a:t>Definujte zápatí - název prezentace / pracoviště</a:t>
            </a:r>
          </a:p>
        </p:txBody>
      </p:sp>
      <p:sp>
        <p:nvSpPr>
          <p:cNvPr id="5" name="Rectangle 1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754BF2-FFB0-42EC-9D70-5DCB902B305D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509588" y="2019301"/>
            <a:ext cx="3876944" cy="411056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724131" y="2019301"/>
            <a:ext cx="3876944" cy="411056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altLang="cs-CZ"/>
              <a:t>Definujte zápatí - název prezentace / pracoviště</a:t>
            </a:r>
          </a:p>
        </p:txBody>
      </p:sp>
      <p:sp>
        <p:nvSpPr>
          <p:cNvPr id="6" name="Rectangle 1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523F14-D1B4-425B-AE8B-48231FBD29C4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9589" y="1134533"/>
            <a:ext cx="8091487" cy="643467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512369" y="2019300"/>
            <a:ext cx="387865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09588" y="2915728"/>
            <a:ext cx="3874282" cy="321043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723119" y="2019300"/>
            <a:ext cx="387795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722963" y="2938734"/>
            <a:ext cx="3878113" cy="319113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7" name="Rectangle 1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altLang="cs-CZ"/>
              <a:t>Definujte zápatí - název prezentace / pracoviště</a:t>
            </a:r>
          </a:p>
        </p:txBody>
      </p:sp>
      <p:sp>
        <p:nvSpPr>
          <p:cNvPr id="8" name="Rectangle 1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F413D2-EB47-47A9-81EB-1D5BEC7E813B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  <a:endParaRPr lang="cs-CZ" dirty="0"/>
          </a:p>
        </p:txBody>
      </p:sp>
      <p:sp>
        <p:nvSpPr>
          <p:cNvPr id="5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509588" y="2019300"/>
            <a:ext cx="8091487" cy="410686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altLang="cs-CZ"/>
              <a:t>Definujte zápatí - název prezentace / pracoviště</a:t>
            </a:r>
          </a:p>
        </p:txBody>
      </p:sp>
      <p:sp>
        <p:nvSpPr>
          <p:cNvPr id="6" name="Rectangle 1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5958F2D-DFE6-45E8-8D75-F6DA88FAE7B7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altLang="cs-CZ"/>
              <a:t>Definujte zápatí - název prezentace / pracoviště</a:t>
            </a:r>
          </a:p>
        </p:txBody>
      </p:sp>
      <p:sp>
        <p:nvSpPr>
          <p:cNvPr id="3" name="Rectangle 1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BF725AB-06EE-4EFE-9DF1-03A2169C5843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9588" y="1134534"/>
            <a:ext cx="8091487" cy="643465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1" y="2019300"/>
            <a:ext cx="5026025" cy="410686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509588" y="2019300"/>
            <a:ext cx="2746884" cy="410686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altLang="cs-CZ"/>
              <a:t>Definujte zápatí - název prezentace / pracoviště</a:t>
            </a:r>
          </a:p>
        </p:txBody>
      </p:sp>
      <p:sp>
        <p:nvSpPr>
          <p:cNvPr id="6" name="Rectangle 1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CF4C9F6-BC22-4CD1-81C1-8DF7223B1215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5087507"/>
            <a:ext cx="5486400" cy="566739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1134533"/>
            <a:ext cx="5486400" cy="387454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cs-CZ" noProof="0"/>
              <a:t>Klepnutím na ikonu přidáte obrázek.</a:t>
            </a:r>
            <a:endParaRPr lang="cs-CZ" noProof="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654246"/>
            <a:ext cx="5486400" cy="47562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altLang="cs-CZ"/>
              <a:t>Definujte zápatí - název prezentace / pracoviště</a:t>
            </a:r>
          </a:p>
        </p:txBody>
      </p:sp>
      <p:sp>
        <p:nvSpPr>
          <p:cNvPr id="6" name="Rectangle 1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6A2850-6DBE-441A-8BB0-517375E04DBF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509588" y="1125538"/>
            <a:ext cx="80867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1027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9588" y="2017713"/>
            <a:ext cx="8081962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</p:txBody>
      </p:sp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2275" y="6248400"/>
            <a:ext cx="630555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969696"/>
                </a:solidFill>
                <a:latin typeface="+mj-lt"/>
                <a:cs typeface="+mn-cs"/>
              </a:defRPr>
            </a:lvl1pPr>
          </a:lstStyle>
          <a:p>
            <a:pPr>
              <a:defRPr/>
            </a:pPr>
            <a:r>
              <a:rPr lang="cs-CZ" altLang="cs-CZ"/>
              <a:t>Definujte zápatí - název prezentace / pracoviště</a:t>
            </a:r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248400"/>
            <a:ext cx="18415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969696"/>
                </a:solidFill>
                <a:latin typeface="Arial" charset="0"/>
              </a:defRPr>
            </a:lvl1pPr>
          </a:lstStyle>
          <a:p>
            <a:fld id="{AE6FF3A2-017F-429B-9E1A-3983CEB41C63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287D"/>
        </a:buClr>
        <a:buSzPct val="100000"/>
        <a:buFont typeface="Wingdings" pitchFamily="2" charset="2"/>
        <a:buChar char="§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287D"/>
        </a:buClr>
        <a:buSzPct val="80000"/>
        <a:buFont typeface="Wingdings" pitchFamily="2" charset="2"/>
        <a:buChar char="§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Blip>
          <a:blip r:embed="rId14"/>
        </a:buBlip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Blip>
          <a:blip r:embed="rId14"/>
        </a:buBlip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25.m4a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audio" Target="../media/media26.m4a"/><Relationship Id="rId5" Type="http://schemas.microsoft.com/office/2007/relationships/media" Target="../media/media26.m4a"/><Relationship Id="rId4" Type="http://schemas.openxmlformats.org/officeDocument/2006/relationships/audio" Target="../media/media25.m4a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media" Target="../media/media28.m4a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8.m4a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30.m4a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audio" Target="../media/media31.m4a"/><Relationship Id="rId5" Type="http://schemas.microsoft.com/office/2007/relationships/media" Target="../media/media31.m4a"/><Relationship Id="rId4" Type="http://schemas.openxmlformats.org/officeDocument/2006/relationships/audio" Target="../media/media30.m4a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media" Target="../media/media35.m4a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5.m4a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media" Target="../media/media37.m4a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7.m4a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media" Target="../media/media39.m4a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9.m4a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41.m4a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6" Type="http://schemas.openxmlformats.org/officeDocument/2006/relationships/audio" Target="../media/media42.m4a"/><Relationship Id="rId5" Type="http://schemas.microsoft.com/office/2007/relationships/media" Target="../media/media42.m4a"/><Relationship Id="rId4" Type="http://schemas.openxmlformats.org/officeDocument/2006/relationships/audio" Target="../media/media41.m4a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2.m4a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audio" Target="../media/media3.m4a"/><Relationship Id="rId5" Type="http://schemas.microsoft.com/office/2007/relationships/media" Target="../media/media3.m4a"/><Relationship Id="rId4" Type="http://schemas.openxmlformats.org/officeDocument/2006/relationships/audio" Target="../media/media2.m4a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5.m4a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audio" Target="../media/media6.m4a"/><Relationship Id="rId5" Type="http://schemas.microsoft.com/office/2007/relationships/media" Target="../media/media6.m4a"/><Relationship Id="rId4" Type="http://schemas.openxmlformats.org/officeDocument/2006/relationships/audio" Target="../media/media5.m4a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8.m4a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audio" Target="../media/media9.m4a"/><Relationship Id="rId5" Type="http://schemas.microsoft.com/office/2007/relationships/media" Target="../media/media9.m4a"/><Relationship Id="rId4" Type="http://schemas.openxmlformats.org/officeDocument/2006/relationships/audio" Target="../media/media8.m4a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11.m4a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audio" Target="../media/media12.m4a"/><Relationship Id="rId5" Type="http://schemas.microsoft.com/office/2007/relationships/media" Target="../media/media12.m4a"/><Relationship Id="rId4" Type="http://schemas.openxmlformats.org/officeDocument/2006/relationships/audio" Target="../media/media11.m4a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media16.m4a"/><Relationship Id="rId3" Type="http://schemas.microsoft.com/office/2007/relationships/media" Target="../media/media14.m4a"/><Relationship Id="rId7" Type="http://schemas.microsoft.com/office/2007/relationships/media" Target="../media/media16.m4a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audio" Target="../media/media15.m4a"/><Relationship Id="rId5" Type="http://schemas.microsoft.com/office/2007/relationships/media" Target="../media/media15.m4a"/><Relationship Id="rId10" Type="http://schemas.openxmlformats.org/officeDocument/2006/relationships/image" Target="../media/image4.png"/><Relationship Id="rId4" Type="http://schemas.openxmlformats.org/officeDocument/2006/relationships/audio" Target="../media/media14.m4a"/><Relationship Id="rId9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18.m4a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8.m4a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20.m4a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audio" Target="../media/media21.m4a"/><Relationship Id="rId5" Type="http://schemas.microsoft.com/office/2007/relationships/media" Target="../media/media21.m4a"/><Relationship Id="rId4" Type="http://schemas.openxmlformats.org/officeDocument/2006/relationships/audio" Target="../media/media20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858000" y="6248400"/>
            <a:ext cx="1833563" cy="45720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A5295491-931D-4990-95F4-752152365597}" type="slidenum">
              <a:rPr lang="cs-CZ" altLang="cs-CZ"/>
              <a:pPr/>
              <a:t>1</a:t>
            </a:fld>
            <a:endParaRPr lang="cs-CZ" altLang="cs-CZ"/>
          </a:p>
        </p:txBody>
      </p:sp>
      <p:sp>
        <p:nvSpPr>
          <p:cNvPr id="512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63033" y="1539905"/>
            <a:ext cx="7518400" cy="4194323"/>
          </a:xfrm>
        </p:spPr>
        <p:txBody>
          <a:bodyPr/>
          <a:lstStyle/>
          <a:p>
            <a:pPr algn="ctr" eaLnBrk="1" hangingPunct="1"/>
            <a:r>
              <a:rPr lang="cs-CZ" altLang="cs-CZ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Kontrola veřejné správy </a:t>
            </a:r>
            <a:br>
              <a:rPr lang="cs-CZ" altLang="cs-CZ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altLang="cs-CZ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Struktura kontroly veřejné správy </a:t>
            </a:r>
            <a:br>
              <a:rPr lang="cs-CZ" altLang="cs-CZ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altLang="cs-CZ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Formy kontroly veřejné správy </a:t>
            </a:r>
            <a:r>
              <a:rPr lang="cs-CZ" altLang="cs-CZ" dirty="0">
                <a:solidFill>
                  <a:schemeClr val="tx1"/>
                </a:solidFill>
              </a:rPr>
              <a:t/>
            </a:r>
            <a:br>
              <a:rPr lang="cs-CZ" altLang="cs-CZ" dirty="0">
                <a:solidFill>
                  <a:schemeClr val="tx1"/>
                </a:solidFill>
              </a:rPr>
            </a:br>
            <a:r>
              <a:rPr lang="cs-CZ" altLang="cs-CZ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Pojem hodnocení (evaluace) VS</a:t>
            </a:r>
            <a:r>
              <a:rPr lang="cs-CZ" altLang="cs-CZ" dirty="0">
                <a:solidFill>
                  <a:srgbClr val="7030A0"/>
                </a:solidFill>
              </a:rPr>
              <a:t/>
            </a:r>
            <a:br>
              <a:rPr lang="cs-CZ" altLang="cs-CZ" dirty="0">
                <a:solidFill>
                  <a:srgbClr val="7030A0"/>
                </a:solidFill>
              </a:rPr>
            </a:br>
            <a:r>
              <a:rPr lang="cs-CZ" altLang="cs-CZ" dirty="0">
                <a:solidFill>
                  <a:srgbClr val="7030A0"/>
                </a:solidFill>
              </a:rPr>
              <a:t/>
            </a:r>
            <a:br>
              <a:rPr lang="cs-CZ" altLang="cs-CZ" dirty="0">
                <a:solidFill>
                  <a:srgbClr val="7030A0"/>
                </a:solidFill>
              </a:rPr>
            </a:br>
            <a:r>
              <a:rPr lang="cs-CZ" altLang="cs-CZ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BM505Zk Základy správní vědy</a:t>
            </a:r>
            <a:br>
              <a:rPr lang="cs-CZ" altLang="cs-CZ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altLang="cs-CZ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cs-CZ" altLang="cs-CZ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altLang="cs-CZ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r>
              <a:rPr lang="cs-CZ" altLang="cs-CZ" sz="2400" b="1" dirty="0" smtClean="0">
                <a:solidFill>
                  <a:schemeClr val="tx1"/>
                </a:solidFill>
              </a:rPr>
              <a:t>. </a:t>
            </a:r>
            <a:r>
              <a:rPr lang="cs-CZ" altLang="cs-CZ" sz="2400" b="1" dirty="0">
                <a:solidFill>
                  <a:schemeClr val="tx1"/>
                </a:solidFill>
              </a:rPr>
              <a:t>přednáška </a:t>
            </a:r>
            <a:r>
              <a:rPr lang="cs-CZ" altLang="cs-CZ" sz="2400" b="1" dirty="0" smtClean="0">
                <a:solidFill>
                  <a:schemeClr val="tx1"/>
                </a:solidFill>
              </a:rPr>
              <a:t>18.11. 2022</a:t>
            </a:r>
            <a:r>
              <a:rPr lang="cs-CZ" altLang="cs-CZ" sz="3200" b="1" dirty="0">
                <a:solidFill>
                  <a:schemeClr val="tx1"/>
                </a:solidFill>
              </a:rPr>
              <a:t/>
            </a:r>
            <a:br>
              <a:rPr lang="cs-CZ" altLang="cs-CZ" sz="3200" b="1" dirty="0">
                <a:solidFill>
                  <a:schemeClr val="tx1"/>
                </a:solidFill>
              </a:rPr>
            </a:br>
            <a:r>
              <a:rPr lang="cs-CZ" altLang="cs-CZ" sz="3200" b="1" dirty="0">
                <a:solidFill>
                  <a:schemeClr val="tx1"/>
                </a:solidFill>
              </a:rPr>
              <a:t>     </a:t>
            </a:r>
            <a:r>
              <a:rPr lang="cs-CZ" altLang="cs-CZ" sz="1800" b="0" dirty="0">
                <a:solidFill>
                  <a:schemeClr val="tx1"/>
                </a:solidFill>
              </a:rPr>
              <a:t>Petr </a:t>
            </a:r>
            <a:r>
              <a:rPr lang="cs-CZ" altLang="cs-CZ" sz="1800" b="0" dirty="0" err="1">
                <a:solidFill>
                  <a:schemeClr val="tx1"/>
                </a:solidFill>
              </a:rPr>
              <a:t>Havlan</a:t>
            </a:r>
            <a:r>
              <a:rPr lang="cs-CZ" altLang="cs-CZ" sz="1800" b="0" dirty="0">
                <a:solidFill>
                  <a:schemeClr val="tx1"/>
                </a:solidFill>
              </a:rPr>
              <a:t> </a:t>
            </a:r>
            <a:r>
              <a:rPr lang="cs-CZ" altLang="cs-CZ" sz="1800" b="0" dirty="0" smtClean="0">
                <a:solidFill>
                  <a:schemeClr val="tx1"/>
                </a:solidFill>
              </a:rPr>
              <a:t>(</a:t>
            </a:r>
            <a:r>
              <a:rPr lang="cs-CZ" altLang="cs-CZ" sz="1800" b="0" dirty="0" err="1" smtClean="0">
                <a:solidFill>
                  <a:schemeClr val="tx1"/>
                </a:solidFill>
              </a:rPr>
              <a:t>dr.Jelínek</a:t>
            </a:r>
            <a:r>
              <a:rPr lang="cs-CZ" altLang="cs-CZ" sz="1800" b="0" dirty="0" smtClean="0">
                <a:solidFill>
                  <a:schemeClr val="tx1"/>
                </a:solidFill>
              </a:rPr>
              <a:t>)</a:t>
            </a:r>
            <a:endParaRPr lang="cs-CZ" altLang="cs-CZ" sz="1800" b="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Nadpis 1"/>
          <p:cNvSpPr>
            <a:spLocks noGrp="1"/>
          </p:cNvSpPr>
          <p:nvPr>
            <p:ph type="title"/>
          </p:nvPr>
        </p:nvSpPr>
        <p:spPr>
          <a:xfrm>
            <a:off x="652344" y="957943"/>
            <a:ext cx="8086725" cy="820057"/>
          </a:xfrm>
        </p:spPr>
        <p:txBody>
          <a:bodyPr/>
          <a:lstStyle/>
          <a:p>
            <a:pPr algn="ctr"/>
            <a:r>
              <a:rPr lang="cs-CZ" altLang="cs-CZ" sz="3600" dirty="0">
                <a:solidFill>
                  <a:srgbClr val="0070C0"/>
                </a:solidFill>
              </a:rPr>
              <a:t>Kontrola VS - struktura </a:t>
            </a:r>
            <a:br>
              <a:rPr lang="cs-CZ" altLang="cs-CZ" sz="3600" dirty="0">
                <a:solidFill>
                  <a:srgbClr val="0070C0"/>
                </a:solidFill>
              </a:rPr>
            </a:br>
            <a:r>
              <a:rPr lang="cs-CZ" altLang="cs-CZ" sz="3600" dirty="0">
                <a:solidFill>
                  <a:srgbClr val="0070C0"/>
                </a:solidFill>
              </a:rPr>
              <a:t>formy kontroly VS</a:t>
            </a:r>
          </a:p>
        </p:txBody>
      </p:sp>
      <p:sp>
        <p:nvSpPr>
          <p:cNvPr id="8195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 sz="1800" dirty="0"/>
              <a:t>pokud</a:t>
            </a:r>
            <a:r>
              <a:rPr lang="cs-CZ" altLang="cs-CZ" sz="1800" b="1" dirty="0"/>
              <a:t> je VS kontrolována, </a:t>
            </a:r>
            <a:r>
              <a:rPr lang="cs-CZ" altLang="cs-CZ" sz="1800" dirty="0"/>
              <a:t>dělení v závislosti na tom, „kým“ je kontrolována:</a:t>
            </a:r>
          </a:p>
          <a:p>
            <a:pPr eaLnBrk="1" hangingPunct="1"/>
            <a:r>
              <a:rPr lang="cs-CZ" altLang="cs-CZ" sz="1800" b="1" i="1" u="sng" dirty="0">
                <a:solidFill>
                  <a:srgbClr val="7030A0"/>
                </a:solidFill>
              </a:rPr>
              <a:t>vnitřní kontrola VS</a:t>
            </a:r>
          </a:p>
          <a:p>
            <a:pPr lvl="1" eaLnBrk="1" hangingPunct="1"/>
            <a:r>
              <a:rPr lang="cs-CZ" altLang="cs-CZ" sz="1800" b="1" dirty="0"/>
              <a:t>kontrola je vykonávaná orgány VS </a:t>
            </a:r>
            <a:r>
              <a:rPr lang="cs-CZ" altLang="cs-CZ" sz="1800" dirty="0"/>
              <a:t>(tedy: VS kontroluje „sama sebe“)</a:t>
            </a:r>
          </a:p>
          <a:p>
            <a:pPr lvl="1" eaLnBrk="1" hangingPunct="1"/>
            <a:r>
              <a:rPr lang="cs-CZ" sz="1800" u="sng" dirty="0">
                <a:solidFill>
                  <a:srgbClr val="00B050"/>
                </a:solidFill>
              </a:rPr>
              <a:t>formy</a:t>
            </a:r>
            <a:r>
              <a:rPr lang="cs-CZ" sz="1800" b="1" dirty="0">
                <a:solidFill>
                  <a:srgbClr val="00B050"/>
                </a:solidFill>
              </a:rPr>
              <a:t> </a:t>
            </a:r>
            <a:r>
              <a:rPr lang="cs-CZ" sz="1800" b="1" dirty="0" err="1">
                <a:solidFill>
                  <a:srgbClr val="00B050"/>
                </a:solidFill>
              </a:rPr>
              <a:t>VnitřK</a:t>
            </a:r>
            <a:r>
              <a:rPr lang="cs-CZ" sz="1800" b="1" dirty="0">
                <a:solidFill>
                  <a:srgbClr val="00B050"/>
                </a:solidFill>
              </a:rPr>
              <a:t>:</a:t>
            </a:r>
          </a:p>
          <a:p>
            <a:pPr lvl="1" eaLnBrk="1" hangingPunct="1"/>
            <a:r>
              <a:rPr lang="cs-CZ" sz="1800" dirty="0"/>
              <a:t>obecně tzv. </a:t>
            </a:r>
            <a:r>
              <a:rPr lang="cs-CZ" sz="1800" b="1" i="1" dirty="0">
                <a:solidFill>
                  <a:srgbClr val="00287D"/>
                </a:solidFill>
              </a:rPr>
              <a:t>služební dozor</a:t>
            </a:r>
            <a:endParaRPr lang="cs-CZ" sz="1800" dirty="0">
              <a:solidFill>
                <a:srgbClr val="00287D"/>
              </a:solidFill>
            </a:endParaRPr>
          </a:p>
          <a:p>
            <a:pPr lvl="2" eaLnBrk="1" hangingPunct="1">
              <a:buFont typeface="Wingdings" pitchFamily="2" charset="2"/>
              <a:buChar char="Ø"/>
            </a:pPr>
            <a:r>
              <a:rPr lang="cs-CZ" sz="1800" dirty="0"/>
              <a:t>projev řídící pravomoci a působnosti ve VS na </a:t>
            </a:r>
            <a:r>
              <a:rPr lang="cs-CZ" sz="1800" b="1" dirty="0"/>
              <a:t>hierarchické bázi</a:t>
            </a:r>
          </a:p>
          <a:p>
            <a:pPr lvl="2" eaLnBrk="1" hangingPunct="1">
              <a:buFont typeface="Wingdings" pitchFamily="2" charset="2"/>
              <a:buChar char="Ø"/>
            </a:pPr>
            <a:r>
              <a:rPr lang="cs-CZ" sz="1800" dirty="0"/>
              <a:t>kontrola v rámci vztahu nadřízenosti a podřízenosti mezi orgány VS</a:t>
            </a:r>
          </a:p>
          <a:p>
            <a:pPr lvl="1" eaLnBrk="1" hangingPunct="1"/>
            <a:r>
              <a:rPr lang="cs-CZ" sz="1800" dirty="0"/>
              <a:t>specificky pak </a:t>
            </a:r>
            <a:r>
              <a:rPr lang="cs-CZ" sz="1800" b="1" i="1" dirty="0">
                <a:solidFill>
                  <a:srgbClr val="00287D"/>
                </a:solidFill>
              </a:rPr>
              <a:t>instanční kontrola </a:t>
            </a:r>
          </a:p>
          <a:p>
            <a:pPr lvl="2" eaLnBrk="1" hangingPunct="1">
              <a:buFont typeface="Wingdings" pitchFamily="2" charset="2"/>
              <a:buChar char="Ø"/>
            </a:pPr>
            <a:r>
              <a:rPr lang="cs-CZ" sz="1800" dirty="0"/>
              <a:t>v rámci </a:t>
            </a:r>
            <a:r>
              <a:rPr lang="cs-CZ" sz="1800" b="1" dirty="0"/>
              <a:t>správních postupů </a:t>
            </a:r>
            <a:r>
              <a:rPr lang="cs-CZ" sz="1800" dirty="0"/>
              <a:t>(zejména při rozhodování VS) </a:t>
            </a:r>
          </a:p>
          <a:p>
            <a:pPr lvl="2" eaLnBrk="1" hangingPunct="1">
              <a:buFont typeface="Wingdings" pitchFamily="2" charset="2"/>
              <a:buChar char="Ø"/>
            </a:pPr>
            <a:r>
              <a:rPr lang="cs-CZ" sz="1800" dirty="0"/>
              <a:t>např. odvolání proti správnímu rozhodnutí </a:t>
            </a:r>
            <a:endParaRPr lang="cs-CZ" altLang="cs-CZ" sz="1800" dirty="0"/>
          </a:p>
          <a:p>
            <a:pPr lvl="1" eaLnBrk="1" hangingPunct="1"/>
            <a:r>
              <a:rPr lang="cs-CZ" altLang="cs-CZ" sz="1800" dirty="0"/>
              <a:t>možné také </a:t>
            </a:r>
            <a:r>
              <a:rPr lang="cs-CZ" altLang="cs-CZ" sz="1800" b="1" i="1" dirty="0">
                <a:solidFill>
                  <a:srgbClr val="00287D"/>
                </a:solidFill>
              </a:rPr>
              <a:t>jiné formy</a:t>
            </a:r>
          </a:p>
          <a:p>
            <a:pPr lvl="2" eaLnBrk="1" hangingPunct="1">
              <a:buFont typeface="Wingdings" pitchFamily="2" charset="2"/>
              <a:buChar char="Ø"/>
            </a:pPr>
            <a:r>
              <a:rPr lang="cs-CZ" altLang="cs-CZ" sz="1800" dirty="0"/>
              <a:t>audity, dozor podle obecního a krajského zřízení,…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 altLang="cs-CZ" dirty="0"/>
              <a:t>BM505Zk Základy správní vědy - Kontrola veřejné správy</a:t>
            </a:r>
          </a:p>
        </p:txBody>
      </p:sp>
      <p:sp>
        <p:nvSpPr>
          <p:cNvPr id="8197" name="Zástupný symbol pro číslo snímku 4"/>
          <p:cNvSpPr>
            <a:spLocks noGrp="1"/>
          </p:cNvSpPr>
          <p:nvPr>
            <p:ph type="sldNum" sz="quarter" idx="11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1AAE2DB9-DCD5-4F85-8A2D-19C99AFC2CDA}" type="slidenum">
              <a:rPr lang="cs-CZ" altLang="cs-CZ"/>
              <a:pPr/>
              <a:t>10</a:t>
            </a:fld>
            <a:endParaRPr lang="cs-CZ" altLang="cs-CZ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xmlns="" id="{E893D583-E41E-4CEB-BF49-B8A298AC02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34269" y="4229100"/>
            <a:ext cx="459360" cy="3955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Nadpis 1"/>
          <p:cNvSpPr>
            <a:spLocks noGrp="1"/>
          </p:cNvSpPr>
          <p:nvPr>
            <p:ph type="title"/>
          </p:nvPr>
        </p:nvSpPr>
        <p:spPr>
          <a:xfrm>
            <a:off x="509588" y="794656"/>
            <a:ext cx="8086725" cy="983344"/>
          </a:xfrm>
        </p:spPr>
        <p:txBody>
          <a:bodyPr/>
          <a:lstStyle/>
          <a:p>
            <a:pPr algn="ctr"/>
            <a:r>
              <a:rPr lang="cs-CZ" altLang="cs-CZ" sz="3600" dirty="0">
                <a:solidFill>
                  <a:srgbClr val="0070C0"/>
                </a:solidFill>
              </a:rPr>
              <a:t>Kontrola VS - struktura </a:t>
            </a:r>
            <a:br>
              <a:rPr lang="cs-CZ" altLang="cs-CZ" sz="3600" dirty="0">
                <a:solidFill>
                  <a:srgbClr val="0070C0"/>
                </a:solidFill>
              </a:rPr>
            </a:br>
            <a:r>
              <a:rPr lang="cs-CZ" altLang="cs-CZ" sz="3600" dirty="0">
                <a:solidFill>
                  <a:srgbClr val="0070C0"/>
                </a:solidFill>
              </a:rPr>
              <a:t>formy kontroly VS</a:t>
            </a:r>
          </a:p>
        </p:txBody>
      </p:sp>
      <p:sp>
        <p:nvSpPr>
          <p:cNvPr id="8195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 sz="1800" b="1" i="1" u="sng" dirty="0">
                <a:solidFill>
                  <a:srgbClr val="7030A0"/>
                </a:solidFill>
              </a:rPr>
              <a:t>vnější kontrola VS</a:t>
            </a:r>
          </a:p>
          <a:p>
            <a:pPr lvl="1" eaLnBrk="1" hangingPunct="1"/>
            <a:r>
              <a:rPr lang="cs-CZ" altLang="cs-CZ" sz="1800" b="1" dirty="0"/>
              <a:t>kontrola je vykonávána  orgány </a:t>
            </a:r>
            <a:r>
              <a:rPr lang="cs-CZ" altLang="cs-CZ" sz="1800" dirty="0"/>
              <a:t>či </a:t>
            </a:r>
            <a:r>
              <a:rPr lang="cs-CZ" altLang="cs-CZ" sz="1800" b="1" dirty="0"/>
              <a:t>subjekty stojícími mimo VS</a:t>
            </a:r>
          </a:p>
          <a:p>
            <a:pPr lvl="1" eaLnBrk="1" hangingPunct="1"/>
            <a:r>
              <a:rPr lang="cs-CZ" altLang="cs-CZ" sz="1800" dirty="0"/>
              <a:t>možné členění (</a:t>
            </a:r>
            <a:r>
              <a:rPr lang="cs-CZ" altLang="cs-CZ" sz="1800" dirty="0">
                <a:solidFill>
                  <a:srgbClr val="00B050"/>
                </a:solidFill>
              </a:rPr>
              <a:t>druhy</a:t>
            </a:r>
            <a:r>
              <a:rPr lang="cs-CZ" altLang="cs-CZ" sz="1800" dirty="0"/>
              <a:t>) </a:t>
            </a:r>
            <a:r>
              <a:rPr lang="cs-CZ" altLang="cs-CZ" sz="1800" b="1" dirty="0" err="1">
                <a:solidFill>
                  <a:srgbClr val="00B050"/>
                </a:solidFill>
              </a:rPr>
              <a:t>VnějšK</a:t>
            </a:r>
            <a:endParaRPr lang="cs-CZ" altLang="cs-CZ" sz="1800" b="1" dirty="0">
              <a:solidFill>
                <a:srgbClr val="00B050"/>
              </a:solidFill>
            </a:endParaRPr>
          </a:p>
          <a:p>
            <a:pPr lvl="2" eaLnBrk="1" hangingPunct="1">
              <a:buFont typeface="Wingdings" pitchFamily="2" charset="2"/>
              <a:buChar char="Ø"/>
            </a:pPr>
            <a:r>
              <a:rPr lang="cs-CZ" altLang="cs-CZ" sz="1800" i="1" dirty="0">
                <a:solidFill>
                  <a:srgbClr val="00287D"/>
                </a:solidFill>
              </a:rPr>
              <a:t>zastupitelskými orgány</a:t>
            </a:r>
          </a:p>
          <a:p>
            <a:pPr lvl="2" eaLnBrk="1" hangingPunct="1">
              <a:buFont typeface="Wingdings" pitchFamily="2" charset="2"/>
              <a:buChar char="Ø"/>
            </a:pPr>
            <a:r>
              <a:rPr lang="cs-CZ" altLang="cs-CZ" sz="1800" i="1" dirty="0">
                <a:solidFill>
                  <a:srgbClr val="00287D"/>
                </a:solidFill>
              </a:rPr>
              <a:t>NKÚ</a:t>
            </a:r>
          </a:p>
          <a:p>
            <a:pPr lvl="2" eaLnBrk="1" hangingPunct="1">
              <a:buFont typeface="Wingdings" pitchFamily="2" charset="2"/>
              <a:buChar char="Ø"/>
            </a:pPr>
            <a:r>
              <a:rPr lang="cs-CZ" altLang="cs-CZ" sz="1800" i="1" dirty="0">
                <a:solidFill>
                  <a:srgbClr val="00287D"/>
                </a:solidFill>
              </a:rPr>
              <a:t>soudy</a:t>
            </a:r>
          </a:p>
          <a:p>
            <a:pPr lvl="2" eaLnBrk="1" hangingPunct="1">
              <a:buFont typeface="Wingdings" pitchFamily="2" charset="2"/>
              <a:buChar char="Ø"/>
            </a:pPr>
            <a:r>
              <a:rPr lang="cs-CZ" altLang="cs-CZ" sz="1800" i="1" dirty="0">
                <a:solidFill>
                  <a:srgbClr val="00287D"/>
                </a:solidFill>
              </a:rPr>
              <a:t>VOP </a:t>
            </a:r>
          </a:p>
          <a:p>
            <a:pPr lvl="2" eaLnBrk="1" hangingPunct="1">
              <a:buFont typeface="Wingdings" pitchFamily="2" charset="2"/>
              <a:buChar char="Ø"/>
            </a:pPr>
            <a:r>
              <a:rPr lang="cs-CZ" altLang="cs-CZ" sz="1800" i="1" dirty="0">
                <a:solidFill>
                  <a:srgbClr val="00287D"/>
                </a:solidFill>
              </a:rPr>
              <a:t> občany                                                                 </a:t>
            </a:r>
          </a:p>
          <a:p>
            <a:pPr lvl="2" eaLnBrk="1" hangingPunct="1"/>
            <a:r>
              <a:rPr lang="cs-CZ" altLang="cs-CZ" sz="1800" i="1" dirty="0">
                <a:solidFill>
                  <a:srgbClr val="00287D"/>
                </a:solidFill>
              </a:rPr>
              <a:t>        </a:t>
            </a:r>
            <a:r>
              <a:rPr lang="cs-CZ" altLang="cs-CZ" sz="1800" dirty="0"/>
              <a:t>- právo na informace + petice a stížnosti ve VS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 altLang="cs-CZ" dirty="0"/>
              <a:t>BM505Zk Základy správní vědy - Kontrola veřejné správy</a:t>
            </a:r>
          </a:p>
        </p:txBody>
      </p:sp>
      <p:sp>
        <p:nvSpPr>
          <p:cNvPr id="8197" name="Zástupný symbol pro číslo snímku 4"/>
          <p:cNvSpPr>
            <a:spLocks noGrp="1"/>
          </p:cNvSpPr>
          <p:nvPr>
            <p:ph type="sldNum" sz="quarter" idx="11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1AAE2DB9-DCD5-4F85-8A2D-19C99AFC2CDA}" type="slidenum">
              <a:rPr lang="cs-CZ" altLang="cs-CZ"/>
              <a:pPr/>
              <a:t>11</a:t>
            </a:fld>
            <a:endParaRPr lang="cs-CZ" altLang="cs-CZ"/>
          </a:p>
        </p:txBody>
      </p:sp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xmlns="" id="{BF6C0C50-4932-42A9-A250-8BCBD322C7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91025" y="3314698"/>
            <a:ext cx="609600" cy="5370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5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altLang="cs-CZ" sz="3600" dirty="0">
                <a:solidFill>
                  <a:srgbClr val="0070C0"/>
                </a:solidFill>
              </a:rPr>
              <a:t>Kontrola VS </a:t>
            </a:r>
            <a:br>
              <a:rPr lang="cs-CZ" altLang="cs-CZ" sz="3600" dirty="0">
                <a:solidFill>
                  <a:srgbClr val="0070C0"/>
                </a:solidFill>
              </a:rPr>
            </a:br>
            <a:r>
              <a:rPr lang="cs-CZ" altLang="cs-CZ" sz="3600" dirty="0">
                <a:solidFill>
                  <a:srgbClr val="0070C0"/>
                </a:solidFill>
              </a:rPr>
              <a:t>vykonávaná zastupitelskými orgány</a:t>
            </a:r>
          </a:p>
        </p:txBody>
      </p:sp>
      <p:sp>
        <p:nvSpPr>
          <p:cNvPr id="8195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2" indent="-342900" eaLnBrk="1" hangingPunct="1">
              <a:buClr>
                <a:srgbClr val="00287D"/>
              </a:buClr>
              <a:buSzPct val="100000"/>
              <a:buFont typeface="Wingdings" panose="05000000000000000000" pitchFamily="2" charset="2"/>
              <a:buChar char="§"/>
            </a:pPr>
            <a:r>
              <a:rPr lang="cs-CZ" altLang="cs-CZ" sz="1800" b="1" i="1" dirty="0">
                <a:solidFill>
                  <a:srgbClr val="7030A0"/>
                </a:solidFill>
              </a:rPr>
              <a:t>parlamentní kontrola</a:t>
            </a:r>
            <a:endParaRPr lang="cs-CZ" altLang="cs-CZ" sz="1000" i="1" dirty="0">
              <a:solidFill>
                <a:srgbClr val="7030A0"/>
              </a:solidFill>
            </a:endParaRPr>
          </a:p>
          <a:p>
            <a:pPr lvl="1" eaLnBrk="1" hangingPunct="1"/>
            <a:r>
              <a:rPr lang="cs-CZ" altLang="cs-CZ" sz="1800" dirty="0"/>
              <a:t>vychází z </a:t>
            </a:r>
            <a:r>
              <a:rPr lang="cs-CZ" altLang="cs-CZ" sz="1800" b="1" dirty="0"/>
              <a:t>dělby moci </a:t>
            </a:r>
          </a:p>
          <a:p>
            <a:pPr lvl="1" eaLnBrk="1" hangingPunct="1"/>
            <a:r>
              <a:rPr lang="cs-CZ" altLang="cs-CZ" sz="1800" b="1" dirty="0"/>
              <a:t>vrcholný zákonodárný sbor </a:t>
            </a:r>
            <a:r>
              <a:rPr lang="cs-CZ" altLang="cs-CZ" sz="1800" dirty="0"/>
              <a:t>zde v zásadě kontroluje vládu  </a:t>
            </a:r>
          </a:p>
          <a:p>
            <a:pPr lvl="1" eaLnBrk="1" hangingPunct="1"/>
            <a:r>
              <a:rPr lang="cs-CZ" altLang="cs-CZ" sz="1800" dirty="0"/>
              <a:t>spjata do značné míry s politickou odpovědností</a:t>
            </a:r>
          </a:p>
          <a:p>
            <a:pPr lvl="1" eaLnBrk="1" hangingPunct="1"/>
            <a:r>
              <a:rPr lang="cs-CZ" altLang="cs-CZ" sz="1800" dirty="0"/>
              <a:t>k dispozici má také významné </a:t>
            </a:r>
            <a:r>
              <a:rPr lang="cs-CZ" altLang="cs-CZ" sz="1800" b="1" dirty="0">
                <a:solidFill>
                  <a:srgbClr val="00B050"/>
                </a:solidFill>
              </a:rPr>
              <a:t>právní nástroje</a:t>
            </a:r>
          </a:p>
          <a:p>
            <a:pPr lvl="2" eaLnBrk="1" hangingPunct="1">
              <a:buFont typeface="Wingdings" pitchFamily="2" charset="2"/>
              <a:buChar char="Ø"/>
            </a:pPr>
            <a:r>
              <a:rPr lang="cs-CZ" altLang="cs-CZ" sz="1800" i="1" dirty="0">
                <a:solidFill>
                  <a:srgbClr val="00287D"/>
                </a:solidFill>
              </a:rPr>
              <a:t>schvalování rozpočtu a kontrola jeho čerpání</a:t>
            </a:r>
          </a:p>
          <a:p>
            <a:pPr lvl="2" eaLnBrk="1" hangingPunct="1">
              <a:buFont typeface="Wingdings" pitchFamily="2" charset="2"/>
              <a:buChar char="Ø"/>
            </a:pPr>
            <a:r>
              <a:rPr lang="cs-CZ" altLang="cs-CZ" sz="1800" i="1" dirty="0">
                <a:solidFill>
                  <a:srgbClr val="00287D"/>
                </a:solidFill>
              </a:rPr>
              <a:t>pravomoc zřizovat </a:t>
            </a:r>
            <a:r>
              <a:rPr lang="cs-CZ" altLang="cs-CZ" sz="1800" i="1" dirty="0">
                <a:solidFill>
                  <a:srgbClr val="002060"/>
                </a:solidFill>
              </a:rPr>
              <a:t>vyšetřovací komise </a:t>
            </a:r>
            <a:r>
              <a:rPr lang="cs-CZ" altLang="cs-CZ" sz="1800" i="1" dirty="0"/>
              <a:t>či jiné kontrolní orgány</a:t>
            </a:r>
          </a:p>
          <a:p>
            <a:pPr lvl="2" eaLnBrk="1" hangingPunct="1">
              <a:buFont typeface="Wingdings" pitchFamily="2" charset="2"/>
              <a:buChar char="Ø"/>
            </a:pPr>
            <a:r>
              <a:rPr lang="cs-CZ" altLang="cs-CZ" sz="1800" i="1" dirty="0">
                <a:solidFill>
                  <a:srgbClr val="00287D"/>
                </a:solidFill>
              </a:rPr>
              <a:t>interpelační právo </a:t>
            </a:r>
            <a:r>
              <a:rPr lang="cs-CZ" altLang="cs-CZ" sz="1800" i="1" dirty="0"/>
              <a:t>(poslanecká sněmovna)</a:t>
            </a:r>
          </a:p>
          <a:p>
            <a:pPr lvl="2" eaLnBrk="1" hangingPunct="1">
              <a:buFont typeface="Wingdings" pitchFamily="2" charset="2"/>
              <a:buChar char="Ø"/>
            </a:pPr>
            <a:r>
              <a:rPr lang="cs-CZ" altLang="cs-CZ" sz="1800" i="1" dirty="0">
                <a:solidFill>
                  <a:srgbClr val="00287D"/>
                </a:solidFill>
              </a:rPr>
              <a:t>právo vyslovit nedůvěru vládě </a:t>
            </a:r>
            <a:r>
              <a:rPr lang="cs-CZ" altLang="cs-CZ" sz="1800" i="1" dirty="0"/>
              <a:t>(poslanecká sněmovna)</a:t>
            </a:r>
          </a:p>
          <a:p>
            <a:pPr lvl="1" eaLnBrk="1" hangingPunct="1"/>
            <a:endParaRPr lang="cs-CZ" altLang="cs-CZ" sz="1800" dirty="0"/>
          </a:p>
          <a:p>
            <a:pPr eaLnBrk="1" hangingPunct="1"/>
            <a:r>
              <a:rPr lang="cs-CZ" altLang="cs-CZ" sz="1800" dirty="0"/>
              <a:t>obdobně funguje také </a:t>
            </a:r>
            <a:r>
              <a:rPr lang="cs-CZ" altLang="cs-CZ" sz="1800" b="1" i="1" dirty="0">
                <a:solidFill>
                  <a:srgbClr val="7030A0"/>
                </a:solidFill>
              </a:rPr>
              <a:t>kontrola zastupitelskými sbory ÚSC</a:t>
            </a:r>
          </a:p>
          <a:p>
            <a:pPr lvl="1" eaLnBrk="1" hangingPunct="1"/>
            <a:r>
              <a:rPr lang="cs-CZ" altLang="cs-CZ" sz="1800" dirty="0"/>
              <a:t>typicky kontrola rady zastupitelstvem </a:t>
            </a:r>
          </a:p>
          <a:p>
            <a:pPr lvl="2" eaLnBrk="1" hangingPunct="1"/>
            <a:endParaRPr lang="cs-CZ" altLang="cs-CZ" sz="1800" dirty="0"/>
          </a:p>
          <a:p>
            <a:pPr lvl="1" eaLnBrk="1" hangingPunct="1"/>
            <a:endParaRPr lang="cs-CZ" altLang="cs-CZ" sz="1800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 altLang="cs-CZ" dirty="0"/>
              <a:t>BM505Zk Základy správní vědy - Kontrola veřejné správy</a:t>
            </a:r>
          </a:p>
        </p:txBody>
      </p:sp>
      <p:sp>
        <p:nvSpPr>
          <p:cNvPr id="8197" name="Zástupný symbol pro číslo snímku 4"/>
          <p:cNvSpPr>
            <a:spLocks noGrp="1"/>
          </p:cNvSpPr>
          <p:nvPr>
            <p:ph type="sldNum" sz="quarter" idx="11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1AAE2DB9-DCD5-4F85-8A2D-19C99AFC2CDA}" type="slidenum">
              <a:rPr lang="cs-CZ" altLang="cs-CZ"/>
              <a:pPr/>
              <a:t>12</a:t>
            </a:fld>
            <a:endParaRPr lang="cs-CZ" altLang="cs-CZ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xmlns="" id="{43955FC5-E9A2-4EE2-BC53-F1AB96ECFF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635224" y="2296885"/>
            <a:ext cx="550333" cy="456594"/>
          </a:xfrm>
          <a:prstGeom prst="rect">
            <a:avLst/>
          </a:prstGeom>
        </p:spPr>
      </p:pic>
      <p:pic>
        <p:nvPicPr>
          <p:cNvPr id="7" name="Nahraný zvuk">
            <a:hlinkClick r:id="" action="ppaction://media"/>
            <a:extLst>
              <a:ext uri="{FF2B5EF4-FFF2-40B4-BE49-F238E27FC236}">
                <a16:creationId xmlns:a16="http://schemas.microsoft.com/office/drawing/2014/main" xmlns="" id="{FC333640-CF9A-4217-AA02-725407CE48B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370535" y="2618655"/>
            <a:ext cx="609600" cy="456595"/>
          </a:xfrm>
          <a:prstGeom prst="rect">
            <a:avLst/>
          </a:prstGeom>
        </p:spPr>
      </p:pic>
      <p:pic>
        <p:nvPicPr>
          <p:cNvPr id="9" name="Nahraný zvuk">
            <a:hlinkClick r:id="" action="ppaction://media"/>
            <a:extLst>
              <a:ext uri="{FF2B5EF4-FFF2-40B4-BE49-F238E27FC236}">
                <a16:creationId xmlns:a16="http://schemas.microsoft.com/office/drawing/2014/main" xmlns="" id="{0CECF162-DA0A-463F-B84F-2F8825C8AD2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120519" y="5607276"/>
            <a:ext cx="609600" cy="4579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75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421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2" algn="ctr"/>
            <a:r>
              <a:rPr lang="cs-CZ" altLang="cs-CZ" dirty="0"/>
              <a:t/>
            </a:r>
            <a:br>
              <a:rPr lang="cs-CZ" altLang="cs-CZ" dirty="0"/>
            </a:br>
            <a:r>
              <a:rPr lang="cs-CZ" altLang="cs-CZ" sz="3600" dirty="0">
                <a:solidFill>
                  <a:srgbClr val="0070C0"/>
                </a:solidFill>
              </a:rPr>
              <a:t>Majetková a účetní kontrola VS (kontrola vykonávaná NKÚ)</a:t>
            </a:r>
          </a:p>
        </p:txBody>
      </p:sp>
      <p:sp>
        <p:nvSpPr>
          <p:cNvPr id="8195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2" indent="-342900" eaLnBrk="1" hangingPunct="1">
              <a:buClr>
                <a:srgbClr val="00287D"/>
              </a:buClr>
              <a:buSzPct val="100000"/>
              <a:buFont typeface="Wingdings" panose="05000000000000000000" pitchFamily="2" charset="2"/>
              <a:buChar char="§"/>
            </a:pPr>
            <a:r>
              <a:rPr lang="cs-CZ" altLang="cs-CZ" sz="1800" dirty="0"/>
              <a:t>obecně je věcí orgánu typu </a:t>
            </a:r>
            <a:r>
              <a:rPr lang="cs-CZ" altLang="cs-CZ" sz="1800" b="1" i="1" dirty="0">
                <a:solidFill>
                  <a:srgbClr val="7030A0"/>
                </a:solidFill>
              </a:rPr>
              <a:t>„účetního dvora“ </a:t>
            </a:r>
          </a:p>
          <a:p>
            <a:pPr lvl="1" eaLnBrk="1" hangingPunct="1"/>
            <a:r>
              <a:rPr lang="cs-CZ" altLang="cs-CZ" sz="1800" dirty="0"/>
              <a:t>jde o nezávislý orgán</a:t>
            </a:r>
          </a:p>
          <a:p>
            <a:pPr lvl="1" eaLnBrk="1" hangingPunct="1"/>
            <a:r>
              <a:rPr lang="cs-CZ" altLang="cs-CZ" sz="1800" dirty="0"/>
              <a:t>zaměřený na </a:t>
            </a:r>
            <a:r>
              <a:rPr lang="cs-CZ" altLang="cs-CZ" sz="1800" b="1" dirty="0"/>
              <a:t>tzv. veřejný majetek</a:t>
            </a:r>
            <a:r>
              <a:rPr lang="cs-CZ" altLang="cs-CZ" sz="1800" dirty="0"/>
              <a:t>, zejména na „rozpočtovou sféru“</a:t>
            </a:r>
          </a:p>
          <a:p>
            <a:pPr lvl="1" eaLnBrk="1" hangingPunct="1"/>
            <a:r>
              <a:rPr lang="cs-CZ" altLang="cs-CZ" sz="1800" dirty="0"/>
              <a:t>uplatňuje zejména hlediska hospodárnosti a účelnosti</a:t>
            </a:r>
          </a:p>
          <a:p>
            <a:pPr eaLnBrk="1" hangingPunct="1"/>
            <a:r>
              <a:rPr lang="cs-CZ" altLang="cs-CZ" sz="1800" b="1" dirty="0">
                <a:solidFill>
                  <a:srgbClr val="00B050"/>
                </a:solidFill>
              </a:rPr>
              <a:t>v ČR Nejvyšší kontrolní úřad</a:t>
            </a:r>
          </a:p>
          <a:p>
            <a:pPr lvl="1" eaLnBrk="1" hangingPunct="1"/>
            <a:r>
              <a:rPr lang="cs-CZ" altLang="cs-CZ" sz="1800" dirty="0"/>
              <a:t>zakotven v čl. 97 Ústavy + zákoně o NKÚ (č. 166/1993 Sb.)</a:t>
            </a:r>
          </a:p>
          <a:p>
            <a:pPr lvl="1" eaLnBrk="1" hangingPunct="1"/>
            <a:r>
              <a:rPr lang="cs-CZ" altLang="cs-CZ" sz="1800" dirty="0"/>
              <a:t>vrcholný orgán „kontrolní moci“ (tedy je v principu mimo moc výkonnou)</a:t>
            </a:r>
          </a:p>
          <a:p>
            <a:pPr lvl="1" eaLnBrk="1" hangingPunct="1"/>
            <a:r>
              <a:rPr lang="cs-CZ" altLang="cs-CZ" sz="1800" b="1" dirty="0"/>
              <a:t>zaměření kontroly</a:t>
            </a:r>
          </a:p>
          <a:p>
            <a:pPr lvl="2" eaLnBrk="1" hangingPunct="1">
              <a:buFont typeface="Wingdings" pitchFamily="2" charset="2"/>
              <a:buChar char="Ø"/>
            </a:pPr>
            <a:r>
              <a:rPr lang="cs-CZ" altLang="cs-CZ" sz="1800" i="1" dirty="0">
                <a:solidFill>
                  <a:srgbClr val="00287D"/>
                </a:solidFill>
              </a:rPr>
              <a:t>hospodaření s majetkem státu</a:t>
            </a:r>
          </a:p>
          <a:p>
            <a:pPr lvl="2" eaLnBrk="1" hangingPunct="1">
              <a:buFont typeface="Wingdings" pitchFamily="2" charset="2"/>
              <a:buChar char="Ø"/>
            </a:pPr>
            <a:r>
              <a:rPr lang="cs-CZ" altLang="cs-CZ" sz="1800" i="1" dirty="0">
                <a:solidFill>
                  <a:srgbClr val="00287D"/>
                </a:solidFill>
              </a:rPr>
              <a:t>plnění státního rozpočtu</a:t>
            </a:r>
          </a:p>
          <a:p>
            <a:pPr lvl="2" eaLnBrk="1" hangingPunct="1">
              <a:buFont typeface="Wingdings" pitchFamily="2" charset="2"/>
              <a:buChar char="Ø"/>
            </a:pPr>
            <a:r>
              <a:rPr lang="cs-CZ" altLang="cs-CZ" sz="1800" dirty="0"/>
              <a:t>zvažována i kontrola majetku (rozpočtů) jiných                       veřejných subjektů (zejména ÚSC)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 altLang="cs-CZ" dirty="0"/>
              <a:t>BM505Zk Základy správní vědy - Kontrola veřejné správy</a:t>
            </a:r>
          </a:p>
        </p:txBody>
      </p:sp>
      <p:sp>
        <p:nvSpPr>
          <p:cNvPr id="8197" name="Zástupný symbol pro číslo snímku 4"/>
          <p:cNvSpPr>
            <a:spLocks noGrp="1"/>
          </p:cNvSpPr>
          <p:nvPr>
            <p:ph type="sldNum" sz="quarter" idx="11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1AAE2DB9-DCD5-4F85-8A2D-19C99AFC2CDA}" type="slidenum">
              <a:rPr lang="cs-CZ" altLang="cs-CZ"/>
              <a:pPr/>
              <a:t>13</a:t>
            </a:fld>
            <a:endParaRPr lang="cs-CZ" altLang="cs-CZ"/>
          </a:p>
        </p:txBody>
      </p:sp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xmlns="" id="{E6E15781-1F24-4A3A-9D6D-9047149635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49472" y="1970313"/>
            <a:ext cx="609600" cy="479425"/>
          </a:xfrm>
          <a:prstGeom prst="rect">
            <a:avLst/>
          </a:prstGeom>
        </p:spPr>
      </p:pic>
      <p:pic>
        <p:nvPicPr>
          <p:cNvPr id="8" name="Nahraný zvuk">
            <a:hlinkClick r:id="" action="ppaction://media"/>
            <a:extLst>
              <a:ext uri="{FF2B5EF4-FFF2-40B4-BE49-F238E27FC236}">
                <a16:creationId xmlns:a16="http://schemas.microsoft.com/office/drawing/2014/main" xmlns="" id="{3DE10D43-120C-4EB3-8A6A-C925CE2B6F5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23025" y="5344886"/>
            <a:ext cx="609600" cy="5081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51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253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C263DE06-AAD9-4405-B753-E85AB450FE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altLang="cs-CZ" sz="3600" dirty="0">
                <a:solidFill>
                  <a:srgbClr val="0070C0"/>
                </a:solidFill>
              </a:rPr>
              <a:t>Soudní kontrola VS</a:t>
            </a:r>
            <a:endParaRPr lang="cs-CZ" sz="36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C7E4E358-4562-4664-B6D0-86A0D7E99A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 sz="1800" dirty="0"/>
              <a:t>plyne </a:t>
            </a:r>
            <a:r>
              <a:rPr lang="cs-CZ" altLang="cs-CZ" sz="1800" b="1" dirty="0"/>
              <a:t>z dělby moci</a:t>
            </a:r>
          </a:p>
          <a:p>
            <a:pPr eaLnBrk="1" hangingPunct="1"/>
            <a:r>
              <a:rPr lang="cs-CZ" altLang="cs-CZ" sz="1800" dirty="0"/>
              <a:t>kontrola VS prováděná soudy                          </a:t>
            </a:r>
          </a:p>
          <a:p>
            <a:pPr eaLnBrk="1" hangingPunct="1"/>
            <a:endParaRPr lang="cs-CZ" altLang="cs-CZ" sz="1800" dirty="0"/>
          </a:p>
          <a:p>
            <a:pPr eaLnBrk="1" hangingPunct="1"/>
            <a:r>
              <a:rPr lang="cs-CZ" altLang="cs-CZ" sz="1800" dirty="0">
                <a:solidFill>
                  <a:srgbClr val="7030A0"/>
                </a:solidFill>
              </a:rPr>
              <a:t>jde o provázaný </a:t>
            </a:r>
            <a:r>
              <a:rPr lang="cs-CZ" altLang="cs-CZ" sz="1800" b="1" i="1" dirty="0">
                <a:solidFill>
                  <a:srgbClr val="7030A0"/>
                </a:solidFill>
              </a:rPr>
              <a:t>systém</a:t>
            </a:r>
            <a:r>
              <a:rPr lang="cs-CZ" altLang="cs-CZ" sz="1800" b="1" dirty="0">
                <a:solidFill>
                  <a:srgbClr val="7030A0"/>
                </a:solidFill>
              </a:rPr>
              <a:t> </a:t>
            </a:r>
            <a:r>
              <a:rPr lang="cs-CZ" altLang="cs-CZ" sz="1800" dirty="0">
                <a:solidFill>
                  <a:srgbClr val="7030A0"/>
                </a:solidFill>
              </a:rPr>
              <a:t>s více prvky</a:t>
            </a:r>
          </a:p>
          <a:p>
            <a:pPr lvl="1" eaLnBrk="1" hangingPunct="1"/>
            <a:r>
              <a:rPr lang="cs-CZ" altLang="cs-CZ" sz="1800" i="1" dirty="0">
                <a:solidFill>
                  <a:srgbClr val="00B050"/>
                </a:solidFill>
              </a:rPr>
              <a:t>správní soudnictví </a:t>
            </a:r>
            <a:r>
              <a:rPr lang="cs-CZ" altLang="cs-CZ" sz="1800" i="1" dirty="0">
                <a:solidFill>
                  <a:srgbClr val="C00000"/>
                </a:solidFill>
              </a:rPr>
              <a:t>                                                                              </a:t>
            </a:r>
            <a:r>
              <a:rPr lang="cs-CZ" altLang="cs-CZ" sz="1800" dirty="0"/>
              <a:t>(zákon č. 150/2002 Sb., </a:t>
            </a:r>
            <a:r>
              <a:rPr lang="cs-CZ" altLang="cs-CZ" sz="1800" b="1" dirty="0"/>
              <a:t>soudní řád správní</a:t>
            </a:r>
            <a:r>
              <a:rPr lang="cs-CZ" altLang="cs-CZ" sz="1800" dirty="0"/>
              <a:t>)</a:t>
            </a:r>
          </a:p>
          <a:p>
            <a:pPr lvl="1" eaLnBrk="1" hangingPunct="1"/>
            <a:r>
              <a:rPr lang="cs-CZ" altLang="cs-CZ" sz="1800" i="1" dirty="0">
                <a:solidFill>
                  <a:srgbClr val="00B050"/>
                </a:solidFill>
              </a:rPr>
              <a:t>obecné (civilní) soudnictví</a:t>
            </a:r>
            <a:r>
              <a:rPr lang="cs-CZ" altLang="cs-CZ" sz="1800" i="1" dirty="0">
                <a:solidFill>
                  <a:srgbClr val="C00000"/>
                </a:solidFill>
              </a:rPr>
              <a:t>                                                                   </a:t>
            </a:r>
            <a:r>
              <a:rPr lang="cs-CZ" altLang="cs-CZ" sz="1800" dirty="0"/>
              <a:t>(zákon č . 99/1963 Sb., </a:t>
            </a:r>
            <a:r>
              <a:rPr lang="cs-CZ" altLang="cs-CZ" sz="1800" b="1" dirty="0"/>
              <a:t>občanský soudní řád </a:t>
            </a:r>
            <a:r>
              <a:rPr lang="cs-CZ" altLang="cs-CZ" sz="1800" dirty="0"/>
              <a:t>- část V.)</a:t>
            </a:r>
          </a:p>
          <a:p>
            <a:pPr lvl="1" eaLnBrk="1" hangingPunct="1"/>
            <a:r>
              <a:rPr lang="cs-CZ" altLang="cs-CZ" sz="1800" dirty="0">
                <a:solidFill>
                  <a:schemeClr val="bg2"/>
                </a:solidFill>
              </a:rPr>
              <a:t>případně</a:t>
            </a:r>
            <a:r>
              <a:rPr lang="cs-CZ" altLang="cs-CZ" sz="1800" dirty="0">
                <a:solidFill>
                  <a:srgbClr val="00B050"/>
                </a:solidFill>
              </a:rPr>
              <a:t> ústavní soudnictví</a:t>
            </a:r>
            <a:r>
              <a:rPr lang="cs-CZ" altLang="cs-CZ" sz="1800" dirty="0"/>
              <a:t>,</a:t>
            </a:r>
            <a:r>
              <a:rPr lang="cs-CZ" altLang="cs-CZ" sz="1800" dirty="0">
                <a:solidFill>
                  <a:srgbClr val="C00000"/>
                </a:solidFill>
              </a:rPr>
              <a:t> </a:t>
            </a:r>
            <a:r>
              <a:rPr lang="cs-CZ" altLang="cs-CZ" sz="1600" dirty="0"/>
              <a:t>došlo-li k porušení základních práv a svobod</a:t>
            </a:r>
            <a:r>
              <a:rPr lang="cs-CZ" altLang="cs-CZ" sz="1600" dirty="0">
                <a:solidFill>
                  <a:srgbClr val="C00000"/>
                </a:solidFill>
              </a:rPr>
              <a:t> </a:t>
            </a:r>
            <a:r>
              <a:rPr lang="cs-CZ" altLang="cs-CZ" sz="1800" dirty="0">
                <a:solidFill>
                  <a:srgbClr val="C00000"/>
                </a:solidFill>
              </a:rPr>
              <a:t>                                                </a:t>
            </a:r>
            <a:r>
              <a:rPr lang="cs-CZ" altLang="cs-CZ" sz="1800" dirty="0"/>
              <a:t>(zákon č. 182/1993 Sb., </a:t>
            </a:r>
            <a:r>
              <a:rPr lang="cs-CZ" altLang="cs-CZ" sz="1800" b="1" dirty="0"/>
              <a:t>zákon o ústavním soudu</a:t>
            </a:r>
            <a:r>
              <a:rPr lang="cs-CZ" altLang="cs-CZ" sz="1800" dirty="0"/>
              <a:t>)</a:t>
            </a:r>
          </a:p>
          <a:p>
            <a:pPr lvl="1" eaLnBrk="1" hangingPunct="1"/>
            <a:endParaRPr lang="cs-CZ" altLang="cs-CZ" sz="1800" dirty="0"/>
          </a:p>
          <a:p>
            <a:pPr lvl="1" eaLnBrk="1" hangingPunct="1"/>
            <a:r>
              <a:rPr lang="cs-CZ" altLang="cs-CZ" sz="1800" dirty="0"/>
              <a:t>či na </a:t>
            </a:r>
            <a:r>
              <a:rPr lang="cs-CZ" altLang="cs-CZ" sz="1800" dirty="0">
                <a:solidFill>
                  <a:srgbClr val="00B050"/>
                </a:solidFill>
              </a:rPr>
              <a:t>mezinárodní úrovni </a:t>
            </a:r>
            <a:r>
              <a:rPr lang="cs-CZ" altLang="cs-CZ" sz="1800" dirty="0"/>
              <a:t>event. také</a:t>
            </a:r>
            <a:r>
              <a:rPr lang="cs-CZ" altLang="cs-CZ" sz="1800" b="1" dirty="0"/>
              <a:t> </a:t>
            </a:r>
            <a:r>
              <a:rPr lang="cs-CZ" altLang="cs-CZ" sz="1800" b="1" i="1" dirty="0"/>
              <a:t>ESLP</a:t>
            </a:r>
            <a:r>
              <a:rPr lang="cs-CZ" altLang="cs-CZ" sz="1800" b="1" dirty="0"/>
              <a:t> </a:t>
            </a:r>
            <a:r>
              <a:rPr lang="cs-CZ" altLang="cs-CZ" sz="1800" dirty="0"/>
              <a:t>či </a:t>
            </a:r>
            <a:r>
              <a:rPr lang="cs-CZ" altLang="cs-CZ" sz="1800" b="1" i="1" dirty="0"/>
              <a:t>SDEU</a:t>
            </a:r>
          </a:p>
          <a:p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xmlns="" id="{3B468CA4-01A6-4464-A150-9C33C646197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 altLang="cs-CZ"/>
              <a:t>Definujte zápatí - název prezentace / pracoviště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xmlns="" id="{47FF5B69-7668-435F-BE90-4A3524E5DC8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ADFB2DA-DC06-481A-AF93-0640963FB856}" type="slidenum">
              <a:rPr lang="cs-CZ" altLang="cs-CZ" smtClean="0"/>
              <a:pPr/>
              <a:t>14</a:t>
            </a:fld>
            <a:endParaRPr lang="cs-CZ" altLang="cs-CZ"/>
          </a:p>
        </p:txBody>
      </p:sp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xmlns="" id="{76209149-865F-4B5F-8727-E018939BDA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665132" y="2106385"/>
            <a:ext cx="609600" cy="520927"/>
          </a:xfrm>
          <a:prstGeom prst="rect">
            <a:avLst/>
          </a:prstGeom>
        </p:spPr>
      </p:pic>
      <p:pic>
        <p:nvPicPr>
          <p:cNvPr id="7" name="Nahraný zvuk">
            <a:hlinkClick r:id="" action="ppaction://media"/>
            <a:extLst>
              <a:ext uri="{FF2B5EF4-FFF2-40B4-BE49-F238E27FC236}">
                <a16:creationId xmlns:a16="http://schemas.microsoft.com/office/drawing/2014/main" xmlns="" id="{026CAF1A-E635-4424-9BFE-D501D8CF519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651172" y="4904014"/>
            <a:ext cx="609600" cy="407806"/>
          </a:xfrm>
          <a:prstGeom prst="rect">
            <a:avLst/>
          </a:prstGeom>
        </p:spPr>
      </p:pic>
      <p:pic>
        <p:nvPicPr>
          <p:cNvPr id="8" name="Nahraný zvuk">
            <a:hlinkClick r:id="" action="ppaction://media"/>
            <a:extLst>
              <a:ext uri="{FF2B5EF4-FFF2-40B4-BE49-F238E27FC236}">
                <a16:creationId xmlns:a16="http://schemas.microsoft.com/office/drawing/2014/main" xmlns="" id="{EACFF6F9-D313-41F9-936D-174C50E53F09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316561" y="4904014"/>
            <a:ext cx="609600" cy="407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748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412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598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525A2988-199B-414E-99B4-51839C7B1A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altLang="cs-CZ" sz="3600" dirty="0">
                <a:solidFill>
                  <a:srgbClr val="0070C0"/>
                </a:solidFill>
              </a:rPr>
              <a:t>Soudní kontrola VS </a:t>
            </a:r>
            <a:br>
              <a:rPr lang="cs-CZ" altLang="cs-CZ" sz="3600" dirty="0">
                <a:solidFill>
                  <a:srgbClr val="0070C0"/>
                </a:solidFill>
              </a:rPr>
            </a:br>
            <a:r>
              <a:rPr lang="cs-CZ" altLang="cs-CZ" sz="3600" dirty="0">
                <a:solidFill>
                  <a:srgbClr val="0070C0"/>
                </a:solidFill>
              </a:rPr>
              <a:t>správní soudnictví</a:t>
            </a:r>
            <a:endParaRPr lang="cs-CZ" sz="36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20970973-98D2-4135-B0B6-23D3EE5539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 sz="1800" dirty="0"/>
              <a:t>ochrana </a:t>
            </a:r>
            <a:r>
              <a:rPr lang="cs-CZ" altLang="cs-CZ" sz="1800" b="1" dirty="0">
                <a:solidFill>
                  <a:srgbClr val="7030A0"/>
                </a:solidFill>
              </a:rPr>
              <a:t>veřejných </a:t>
            </a:r>
            <a:r>
              <a:rPr lang="cs-CZ" altLang="cs-CZ" sz="1800" dirty="0">
                <a:solidFill>
                  <a:srgbClr val="7030A0"/>
                </a:solidFill>
              </a:rPr>
              <a:t>subjektivních práv</a:t>
            </a:r>
          </a:p>
          <a:p>
            <a:pPr eaLnBrk="1" hangingPunct="1"/>
            <a:r>
              <a:rPr lang="cs-CZ" altLang="cs-CZ" sz="1800" dirty="0"/>
              <a:t>„soustava“:  </a:t>
            </a:r>
            <a:r>
              <a:rPr lang="cs-CZ" altLang="cs-CZ" sz="1800" b="1" dirty="0"/>
              <a:t>NSS</a:t>
            </a:r>
            <a:r>
              <a:rPr lang="cs-CZ" altLang="cs-CZ" sz="1800" dirty="0"/>
              <a:t> a specializované </a:t>
            </a:r>
            <a:r>
              <a:rPr lang="cs-CZ" altLang="cs-CZ" sz="1800" b="1" dirty="0"/>
              <a:t>senáty KS </a:t>
            </a:r>
            <a:r>
              <a:rPr lang="cs-CZ" altLang="cs-CZ" sz="1800" dirty="0"/>
              <a:t>(tzv. smíšený model)</a:t>
            </a:r>
          </a:p>
          <a:p>
            <a:pPr eaLnBrk="1" hangingPunct="1"/>
            <a:r>
              <a:rPr lang="cs-CZ" altLang="cs-CZ" sz="1800" dirty="0"/>
              <a:t>princip </a:t>
            </a:r>
            <a:r>
              <a:rPr lang="cs-CZ" altLang="cs-CZ" sz="1800" b="1" dirty="0"/>
              <a:t>subsidiarity</a:t>
            </a:r>
            <a:r>
              <a:rPr lang="cs-CZ" altLang="cs-CZ" sz="1800" dirty="0"/>
              <a:t> (nutnost vyčerpat jiné /opravné/ prostředky)</a:t>
            </a:r>
          </a:p>
          <a:p>
            <a:pPr eaLnBrk="1" hangingPunct="1"/>
            <a:endParaRPr lang="cs-CZ" altLang="cs-CZ" sz="1800" b="1" dirty="0"/>
          </a:p>
          <a:p>
            <a:pPr eaLnBrk="1" hangingPunct="1"/>
            <a:r>
              <a:rPr lang="cs-CZ" altLang="cs-CZ" sz="1800" b="1" dirty="0">
                <a:solidFill>
                  <a:srgbClr val="00B050"/>
                </a:solidFill>
              </a:rPr>
              <a:t>základní řízení:</a:t>
            </a:r>
          </a:p>
          <a:p>
            <a:pPr lvl="1" eaLnBrk="1" hangingPunct="1"/>
            <a:r>
              <a:rPr lang="cs-CZ" altLang="cs-CZ" sz="1800" i="1" dirty="0">
                <a:solidFill>
                  <a:srgbClr val="00287D"/>
                </a:solidFill>
              </a:rPr>
              <a:t>řízení o žalobě </a:t>
            </a:r>
            <a:r>
              <a:rPr lang="cs-CZ" altLang="cs-CZ" sz="1800" b="1" i="1" dirty="0">
                <a:solidFill>
                  <a:srgbClr val="00287D"/>
                </a:solidFill>
              </a:rPr>
              <a:t>proti rozhodnutí </a:t>
            </a:r>
            <a:r>
              <a:rPr lang="cs-CZ" altLang="cs-CZ" sz="1800" i="1" dirty="0">
                <a:solidFill>
                  <a:srgbClr val="00287D"/>
                </a:solidFill>
              </a:rPr>
              <a:t>správního orgánu</a:t>
            </a:r>
          </a:p>
          <a:p>
            <a:pPr lvl="1" eaLnBrk="1" hangingPunct="1"/>
            <a:r>
              <a:rPr lang="cs-CZ" altLang="cs-CZ" sz="1800" i="1" dirty="0">
                <a:solidFill>
                  <a:srgbClr val="00287D"/>
                </a:solidFill>
              </a:rPr>
              <a:t>ochrana </a:t>
            </a:r>
            <a:r>
              <a:rPr lang="cs-CZ" altLang="cs-CZ" sz="1800" b="1" i="1" dirty="0">
                <a:solidFill>
                  <a:srgbClr val="00287D"/>
                </a:solidFill>
              </a:rPr>
              <a:t>proti nečinnosti </a:t>
            </a:r>
            <a:r>
              <a:rPr lang="cs-CZ" altLang="cs-CZ" sz="1800" i="1" dirty="0">
                <a:solidFill>
                  <a:srgbClr val="00287D"/>
                </a:solidFill>
              </a:rPr>
              <a:t>správního orgánu</a:t>
            </a:r>
          </a:p>
          <a:p>
            <a:pPr lvl="1" eaLnBrk="1" hangingPunct="1"/>
            <a:r>
              <a:rPr lang="cs-CZ" altLang="cs-CZ" sz="1800" i="1" dirty="0">
                <a:solidFill>
                  <a:srgbClr val="00287D"/>
                </a:solidFill>
              </a:rPr>
              <a:t>řízení o ochraně </a:t>
            </a:r>
            <a:r>
              <a:rPr lang="cs-CZ" altLang="cs-CZ" sz="1800" b="1" i="1" dirty="0">
                <a:solidFill>
                  <a:srgbClr val="00287D"/>
                </a:solidFill>
              </a:rPr>
              <a:t>před nezákonným zásahem</a:t>
            </a:r>
            <a:r>
              <a:rPr lang="cs-CZ" altLang="cs-CZ" sz="1800" i="1" dirty="0">
                <a:solidFill>
                  <a:srgbClr val="00287D"/>
                </a:solidFill>
              </a:rPr>
              <a:t>, pokynem nebo donucením správního orgánu</a:t>
            </a:r>
          </a:p>
          <a:p>
            <a:pPr lvl="1" eaLnBrk="1" hangingPunct="1"/>
            <a:endParaRPr lang="cs-CZ" altLang="cs-CZ" sz="1800" b="1" dirty="0"/>
          </a:p>
          <a:p>
            <a:pPr eaLnBrk="1" hangingPunct="1"/>
            <a:r>
              <a:rPr lang="cs-CZ" altLang="cs-CZ" sz="1800" dirty="0"/>
              <a:t>plus </a:t>
            </a:r>
            <a:r>
              <a:rPr lang="cs-CZ" altLang="cs-CZ" sz="1800" b="1" dirty="0"/>
              <a:t>řada dalších řízení</a:t>
            </a:r>
            <a:r>
              <a:rPr lang="cs-CZ" altLang="cs-CZ" sz="1800" dirty="0"/>
              <a:t>: např. </a:t>
            </a:r>
            <a:r>
              <a:rPr lang="cs-CZ" altLang="cs-CZ" sz="1800" dirty="0">
                <a:solidFill>
                  <a:srgbClr val="00287D"/>
                </a:solidFill>
              </a:rPr>
              <a:t>zrušení OOP, volební věci a místní a krajská referenda, věci politických stran</a:t>
            </a:r>
          </a:p>
          <a:p>
            <a:pPr eaLnBrk="1" hangingPunct="1"/>
            <a:r>
              <a:rPr lang="cs-CZ" altLang="cs-CZ" sz="1800" dirty="0"/>
              <a:t>také </a:t>
            </a:r>
            <a:r>
              <a:rPr lang="cs-CZ" altLang="cs-CZ" sz="1800" dirty="0">
                <a:solidFill>
                  <a:srgbClr val="00287D"/>
                </a:solidFill>
              </a:rPr>
              <a:t>kompetenční spory </a:t>
            </a:r>
            <a:r>
              <a:rPr lang="cs-CZ" altLang="cs-CZ" sz="1800" dirty="0"/>
              <a:t>mezi správními orgány (pozitivní/negativní)</a:t>
            </a:r>
          </a:p>
          <a:p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xmlns="" id="{6E00FBD0-099F-45BF-8AED-29D56935B3D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 altLang="cs-CZ"/>
              <a:t>Definujte zápatí - název prezentace / pracoviště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xmlns="" id="{CBBCC320-54C5-48F0-993D-C2DFCC0199E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ADFB2DA-DC06-481A-AF93-0640963FB856}" type="slidenum">
              <a:rPr lang="cs-CZ" altLang="cs-CZ" smtClean="0"/>
              <a:pPr/>
              <a:t>15</a:t>
            </a:fld>
            <a:endParaRPr lang="cs-CZ" altLang="cs-CZ"/>
          </a:p>
        </p:txBody>
      </p:sp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xmlns="" id="{47163614-7A82-4E26-9C44-DF28FC9A0E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943624" y="1978933"/>
            <a:ext cx="6096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941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38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5D69D52F-4731-47B0-B08C-202B8D04B5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altLang="cs-CZ" sz="3600" dirty="0">
                <a:solidFill>
                  <a:srgbClr val="0070C0"/>
                </a:solidFill>
              </a:rPr>
              <a:t>Soudní kontrola VS </a:t>
            </a:r>
            <a:br>
              <a:rPr lang="cs-CZ" altLang="cs-CZ" sz="3600" dirty="0">
                <a:solidFill>
                  <a:srgbClr val="0070C0"/>
                </a:solidFill>
              </a:rPr>
            </a:br>
            <a:r>
              <a:rPr lang="cs-CZ" altLang="cs-CZ" sz="3600" dirty="0">
                <a:solidFill>
                  <a:srgbClr val="0070C0"/>
                </a:solidFill>
              </a:rPr>
              <a:t>civilní soudnictví</a:t>
            </a:r>
            <a:endParaRPr lang="cs-CZ" sz="36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A26F7547-99E6-4364-9DB2-83EC0BA15F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 sz="1800" dirty="0"/>
              <a:t>ochrana před civilními soudy je poskytována v případech, kdy správní orgány rozhodují o </a:t>
            </a:r>
            <a:r>
              <a:rPr lang="cs-CZ" altLang="cs-CZ" sz="1800" b="1" dirty="0">
                <a:solidFill>
                  <a:srgbClr val="7030A0"/>
                </a:solidFill>
              </a:rPr>
              <a:t>soukromých </a:t>
            </a:r>
            <a:r>
              <a:rPr lang="cs-CZ" altLang="cs-CZ" sz="1800" dirty="0">
                <a:solidFill>
                  <a:srgbClr val="7030A0"/>
                </a:solidFill>
              </a:rPr>
              <a:t>subjektivních právech</a:t>
            </a:r>
          </a:p>
          <a:p>
            <a:pPr lvl="1" eaLnBrk="1" hangingPunct="1"/>
            <a:r>
              <a:rPr lang="cs-CZ" altLang="cs-CZ" sz="1800" dirty="0"/>
              <a:t>„režim“ přezkumu tedy závisí na povaze subjektivního práva</a:t>
            </a:r>
          </a:p>
          <a:p>
            <a:pPr lvl="1" eaLnBrk="1" hangingPunct="1"/>
            <a:r>
              <a:rPr lang="cs-CZ" altLang="cs-CZ" sz="1800" dirty="0"/>
              <a:t>případný kompetenční spor mezi civilními a správními soudy řeší tzv. zvláštní senát podle zákona č. 131/2002 Sb.</a:t>
            </a:r>
          </a:p>
          <a:p>
            <a:pPr eaLnBrk="1" hangingPunct="1"/>
            <a:r>
              <a:rPr lang="cs-CZ" altLang="cs-CZ" sz="1800" dirty="0"/>
              <a:t>úprava obsažena v </a:t>
            </a:r>
            <a:r>
              <a:rPr lang="cs-CZ" altLang="cs-CZ" sz="1800" b="1" dirty="0"/>
              <a:t>části V. občanského soudního řádu                             </a:t>
            </a:r>
            <a:r>
              <a:rPr lang="cs-CZ" altLang="cs-CZ" sz="1800" dirty="0"/>
              <a:t>(řízení ve věcech, o nichž bylo rozhodnuto jiným orgánem)</a:t>
            </a:r>
          </a:p>
          <a:p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xmlns="" id="{82CA7DB5-309B-4BEA-82D1-5B0E5060DB7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 altLang="cs-CZ"/>
              <a:t>Definujte zápatí - název prezentace / pracoviště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xmlns="" id="{94FF92CA-ED58-4F91-84B6-DF659914E12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ADFB2DA-DC06-481A-AF93-0640963FB856}" type="slidenum">
              <a:rPr lang="cs-CZ" altLang="cs-CZ" smtClean="0"/>
              <a:pPr/>
              <a:t>16</a:t>
            </a:fld>
            <a:endParaRPr lang="cs-CZ" altLang="cs-CZ"/>
          </a:p>
        </p:txBody>
      </p:sp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xmlns="" id="{3922FEE7-000D-45BF-9C88-4BCB3D7A9F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32171" y="3516085"/>
            <a:ext cx="517072" cy="422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746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7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2" algn="ctr"/>
            <a:r>
              <a:rPr lang="cs-CZ" altLang="cs-CZ" dirty="0"/>
              <a:t/>
            </a:r>
            <a:br>
              <a:rPr lang="cs-CZ" altLang="cs-CZ" dirty="0"/>
            </a:br>
            <a:r>
              <a:rPr lang="cs-CZ" altLang="cs-CZ" sz="3600" dirty="0">
                <a:solidFill>
                  <a:srgbClr val="0070C0"/>
                </a:solidFill>
              </a:rPr>
              <a:t>Kontrola VS </a:t>
            </a:r>
            <a:br>
              <a:rPr lang="cs-CZ" altLang="cs-CZ" sz="3600" dirty="0">
                <a:solidFill>
                  <a:srgbClr val="0070C0"/>
                </a:solidFill>
              </a:rPr>
            </a:br>
            <a:r>
              <a:rPr lang="cs-CZ" altLang="cs-CZ" sz="3600" dirty="0">
                <a:solidFill>
                  <a:srgbClr val="0070C0"/>
                </a:solidFill>
              </a:rPr>
              <a:t>veřejným ochráncem práv</a:t>
            </a:r>
          </a:p>
        </p:txBody>
      </p:sp>
      <p:sp>
        <p:nvSpPr>
          <p:cNvPr id="8195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 sz="1800" b="1" i="1" dirty="0">
                <a:solidFill>
                  <a:srgbClr val="7030A0"/>
                </a:solidFill>
              </a:rPr>
              <a:t>ombudsmanská instituce </a:t>
            </a:r>
            <a:r>
              <a:rPr lang="cs-CZ" altLang="cs-CZ" sz="1800" dirty="0"/>
              <a:t>= </a:t>
            </a:r>
            <a:r>
              <a:rPr lang="cs-CZ" altLang="cs-CZ" sz="1800" b="1" dirty="0"/>
              <a:t>specifický státní orgán</a:t>
            </a:r>
          </a:p>
          <a:p>
            <a:pPr eaLnBrk="1" hangingPunct="1"/>
            <a:endParaRPr lang="cs-CZ" altLang="cs-CZ" sz="1800" b="1" dirty="0">
              <a:solidFill>
                <a:srgbClr val="C00000"/>
              </a:solidFill>
            </a:endParaRPr>
          </a:p>
          <a:p>
            <a:pPr eaLnBrk="1" hangingPunct="1"/>
            <a:r>
              <a:rPr lang="cs-CZ" altLang="cs-CZ" sz="1800" b="1" dirty="0">
                <a:solidFill>
                  <a:srgbClr val="00B050"/>
                </a:solidFill>
              </a:rPr>
              <a:t>obecná charakteristika ombudsmana </a:t>
            </a:r>
          </a:p>
          <a:p>
            <a:pPr lvl="1" eaLnBrk="1" hangingPunct="1"/>
            <a:r>
              <a:rPr lang="cs-CZ" altLang="cs-CZ" sz="1800" b="1" dirty="0"/>
              <a:t>ochrana jednotlivců </a:t>
            </a:r>
            <a:r>
              <a:rPr lang="cs-CZ" altLang="cs-CZ" sz="1800" dirty="0"/>
              <a:t>před úřady, byrokracií…</a:t>
            </a:r>
          </a:p>
          <a:p>
            <a:pPr lvl="1" eaLnBrk="1" hangingPunct="1"/>
            <a:r>
              <a:rPr lang="cs-CZ" altLang="cs-CZ" sz="1800" dirty="0"/>
              <a:t>případně „stížnostní místo“</a:t>
            </a:r>
          </a:p>
          <a:p>
            <a:pPr lvl="1" eaLnBrk="1" hangingPunct="1"/>
            <a:r>
              <a:rPr lang="cs-CZ" altLang="cs-CZ" sz="1800" b="1" dirty="0"/>
              <a:t>nezávislost</a:t>
            </a:r>
          </a:p>
          <a:p>
            <a:pPr lvl="1" eaLnBrk="1" hangingPunct="1"/>
            <a:r>
              <a:rPr lang="cs-CZ" altLang="cs-CZ" sz="1800" b="1" dirty="0"/>
              <a:t>neformálnost</a:t>
            </a:r>
            <a:r>
              <a:rPr lang="cs-CZ" altLang="cs-CZ" sz="1800" dirty="0"/>
              <a:t>, rychlost, „lidskost“,…</a:t>
            </a:r>
          </a:p>
          <a:p>
            <a:pPr lvl="1" eaLnBrk="1" hangingPunct="1"/>
            <a:r>
              <a:rPr lang="cs-CZ" altLang="cs-CZ" sz="1800" dirty="0"/>
              <a:t>zaměřuje se (také) na </a:t>
            </a:r>
            <a:r>
              <a:rPr lang="cs-CZ" altLang="cs-CZ" sz="1800" b="1" dirty="0"/>
              <a:t>drobnější pochybení</a:t>
            </a:r>
          </a:p>
          <a:p>
            <a:pPr lvl="1" eaLnBrk="1" hangingPunct="1"/>
            <a:r>
              <a:rPr lang="cs-CZ" altLang="cs-CZ" sz="1800" dirty="0"/>
              <a:t>jen určité </a:t>
            </a:r>
            <a:r>
              <a:rPr lang="cs-CZ" altLang="cs-CZ" sz="1800" b="1" dirty="0"/>
              <a:t>vyšetřovací pravomoci </a:t>
            </a:r>
            <a:r>
              <a:rPr lang="cs-CZ" altLang="cs-CZ" sz="1800" dirty="0"/>
              <a:t>(nerozhoduje, nenařizuje…)</a:t>
            </a:r>
          </a:p>
          <a:p>
            <a:pPr lvl="1" eaLnBrk="1" hangingPunct="1"/>
            <a:r>
              <a:rPr lang="cs-CZ" altLang="cs-CZ" sz="1800" dirty="0"/>
              <a:t>spíše </a:t>
            </a:r>
            <a:r>
              <a:rPr lang="cs-CZ" altLang="cs-CZ" sz="1800" b="1" dirty="0"/>
              <a:t>„</a:t>
            </a:r>
            <a:r>
              <a:rPr lang="cs-CZ" altLang="cs-CZ" sz="1800" b="1" dirty="0" err="1"/>
              <a:t>mediátor</a:t>
            </a:r>
            <a:r>
              <a:rPr lang="cs-CZ" altLang="cs-CZ" sz="1800" b="1" dirty="0"/>
              <a:t>“ </a:t>
            </a:r>
            <a:r>
              <a:rPr lang="cs-CZ" altLang="cs-CZ" sz="1800" dirty="0"/>
              <a:t>mezi úřadem a stěžovatelem</a:t>
            </a:r>
          </a:p>
          <a:p>
            <a:pPr lvl="1" eaLnBrk="1" hangingPunct="1"/>
            <a:r>
              <a:rPr lang="cs-CZ" altLang="cs-CZ" sz="1800" dirty="0"/>
              <a:t>tedy předpoklad autority představitele instituce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 altLang="cs-CZ" dirty="0"/>
              <a:t>BM505Zk Základy správní vědy - Kontrola veřejné správy</a:t>
            </a:r>
          </a:p>
        </p:txBody>
      </p:sp>
      <p:sp>
        <p:nvSpPr>
          <p:cNvPr id="8197" name="Zástupný symbol pro číslo snímku 4"/>
          <p:cNvSpPr>
            <a:spLocks noGrp="1"/>
          </p:cNvSpPr>
          <p:nvPr>
            <p:ph type="sldNum" sz="quarter" idx="11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1AAE2DB9-DCD5-4F85-8A2D-19C99AFC2CDA}" type="slidenum">
              <a:rPr lang="cs-CZ" altLang="cs-CZ" smtClean="0"/>
              <a:pPr/>
              <a:t>17</a:t>
            </a:fld>
            <a:endParaRPr lang="cs-CZ" altLang="cs-CZ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xmlns="" id="{C830196F-3310-43C3-9BB4-E6F5C6D641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49496" y="2612570"/>
            <a:ext cx="609600" cy="518281"/>
          </a:xfrm>
          <a:prstGeom prst="rect">
            <a:avLst/>
          </a:prstGeom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xmlns="" id="{68910912-7DB1-40F8-8189-AA9D025037F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118225" y="5268686"/>
            <a:ext cx="609600" cy="4221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6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10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2" algn="ctr"/>
            <a:r>
              <a:rPr lang="cs-CZ" altLang="cs-CZ" dirty="0"/>
              <a:t/>
            </a:r>
            <a:br>
              <a:rPr lang="cs-CZ" altLang="cs-CZ" dirty="0"/>
            </a:br>
            <a:r>
              <a:rPr lang="cs-CZ" altLang="cs-CZ" sz="3600" dirty="0">
                <a:solidFill>
                  <a:srgbClr val="0070C0"/>
                </a:solidFill>
              </a:rPr>
              <a:t>Kontrola VS </a:t>
            </a:r>
            <a:br>
              <a:rPr lang="cs-CZ" altLang="cs-CZ" sz="3600" dirty="0">
                <a:solidFill>
                  <a:srgbClr val="0070C0"/>
                </a:solidFill>
              </a:rPr>
            </a:br>
            <a:r>
              <a:rPr lang="cs-CZ" altLang="cs-CZ" sz="3600" dirty="0">
                <a:solidFill>
                  <a:srgbClr val="0070C0"/>
                </a:solidFill>
              </a:rPr>
              <a:t>veřejným ochráncem práv</a:t>
            </a:r>
          </a:p>
        </p:txBody>
      </p:sp>
      <p:sp>
        <p:nvSpPr>
          <p:cNvPr id="8195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 sz="1800" b="1" i="1" dirty="0">
                <a:solidFill>
                  <a:srgbClr val="00287D"/>
                </a:solidFill>
              </a:rPr>
              <a:t>hlavní působnost VOP </a:t>
            </a:r>
          </a:p>
          <a:p>
            <a:pPr lvl="1" eaLnBrk="1" hangingPunct="1"/>
            <a:r>
              <a:rPr lang="cs-CZ" altLang="cs-CZ" sz="1800" b="1" dirty="0"/>
              <a:t>šetření pochybení státních orgánů </a:t>
            </a:r>
            <a:r>
              <a:rPr lang="cs-CZ" altLang="cs-CZ" sz="1800" dirty="0"/>
              <a:t>(nikoli všech) </a:t>
            </a:r>
          </a:p>
          <a:p>
            <a:pPr lvl="1" eaLnBrk="1" hangingPunct="1"/>
            <a:r>
              <a:rPr lang="cs-CZ" altLang="cs-CZ" sz="1800" dirty="0"/>
              <a:t>uplatňuje hledisko souladu s právem, ale také s </a:t>
            </a:r>
            <a:r>
              <a:rPr lang="cs-CZ" altLang="cs-CZ" sz="1800" dirty="0">
                <a:solidFill>
                  <a:srgbClr val="00B050"/>
                </a:solidFill>
              </a:rPr>
              <a:t>principy dobré správy</a:t>
            </a:r>
          </a:p>
          <a:p>
            <a:pPr lvl="1" eaLnBrk="1" hangingPunct="1"/>
            <a:r>
              <a:rPr lang="cs-CZ" altLang="cs-CZ" sz="1800" dirty="0"/>
              <a:t>provádí šetření a komunikuje s úřadem a stěžovatelem</a:t>
            </a:r>
          </a:p>
          <a:p>
            <a:pPr eaLnBrk="1" hangingPunct="1"/>
            <a:r>
              <a:rPr lang="cs-CZ" altLang="cs-CZ" sz="1800" b="1" i="1" dirty="0">
                <a:solidFill>
                  <a:srgbClr val="00287D"/>
                </a:solidFill>
              </a:rPr>
              <a:t>„vedlejší“ působnost VOP</a:t>
            </a:r>
          </a:p>
          <a:p>
            <a:pPr lvl="1" eaLnBrk="1" hangingPunct="1"/>
            <a:r>
              <a:rPr lang="cs-CZ" altLang="cs-CZ" sz="1800" dirty="0"/>
              <a:t>přidány zejména tzv. </a:t>
            </a:r>
            <a:r>
              <a:rPr lang="cs-CZ" altLang="cs-CZ" sz="1800" b="1" dirty="0"/>
              <a:t>systematické návštěvy zařízení                     </a:t>
            </a:r>
          </a:p>
          <a:p>
            <a:pPr marL="457200" lvl="1" indent="0" eaLnBrk="1" hangingPunct="1">
              <a:buNone/>
            </a:pPr>
            <a:r>
              <a:rPr lang="cs-CZ" altLang="cs-CZ" sz="1800" b="1" dirty="0"/>
              <a:t>    </a:t>
            </a:r>
            <a:r>
              <a:rPr lang="cs-CZ" altLang="cs-CZ" sz="1800" dirty="0"/>
              <a:t>(s osobami zbavenými svobody nebo závislými na poskytované péči)</a:t>
            </a:r>
          </a:p>
          <a:p>
            <a:pPr eaLnBrk="1" hangingPunct="1"/>
            <a:r>
              <a:rPr lang="cs-CZ" altLang="cs-CZ" sz="1800" dirty="0"/>
              <a:t>má také některá </a:t>
            </a:r>
            <a:r>
              <a:rPr lang="cs-CZ" altLang="cs-CZ" sz="1800" dirty="0">
                <a:solidFill>
                  <a:srgbClr val="00287D"/>
                </a:solidFill>
              </a:rPr>
              <a:t>zvláštní oprávnění </a:t>
            </a:r>
            <a:r>
              <a:rPr lang="cs-CZ" altLang="cs-CZ" sz="1800" dirty="0"/>
              <a:t>(viz např. možnost podat žalobu k ochraně veřejného zájmu) </a:t>
            </a:r>
          </a:p>
          <a:p>
            <a:pPr eaLnBrk="1" hangingPunct="1"/>
            <a:r>
              <a:rPr lang="cs-CZ" altLang="cs-CZ" sz="1800" dirty="0"/>
              <a:t>není upraven v Ústavě, ale „pouze“ v </a:t>
            </a:r>
            <a:r>
              <a:rPr lang="cs-CZ" altLang="cs-CZ" sz="1800" b="1" dirty="0"/>
              <a:t>zákoně č. 349/1999 Sb.</a:t>
            </a:r>
          </a:p>
          <a:p>
            <a:pPr eaLnBrk="1" hangingPunct="1"/>
            <a:r>
              <a:rPr lang="cs-CZ" altLang="cs-CZ" sz="1800" dirty="0"/>
              <a:t>sídlo v Brně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 altLang="cs-CZ" dirty="0"/>
              <a:t>BM505Zk Základy správní vědy - Kontrola veřejné správy</a:t>
            </a:r>
          </a:p>
        </p:txBody>
      </p:sp>
      <p:sp>
        <p:nvSpPr>
          <p:cNvPr id="8197" name="Zástupný symbol pro číslo snímku 4"/>
          <p:cNvSpPr>
            <a:spLocks noGrp="1"/>
          </p:cNvSpPr>
          <p:nvPr>
            <p:ph type="sldNum" sz="quarter" idx="11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1AAE2DB9-DCD5-4F85-8A2D-19C99AFC2CDA}" type="slidenum">
              <a:rPr lang="cs-CZ" altLang="cs-CZ" smtClean="0"/>
              <a:pPr/>
              <a:t>18</a:t>
            </a:fld>
            <a:endParaRPr lang="cs-CZ" altLang="cs-CZ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xmlns="" id="{2C20FAA7-4FD5-4C73-B03A-A42B8FC901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504214" y="2286000"/>
            <a:ext cx="609600" cy="467480"/>
          </a:xfrm>
          <a:prstGeom prst="rect">
            <a:avLst/>
          </a:prstGeom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xmlns="" id="{B8E31858-65B9-4E75-97CB-2FD4B140AD9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620709" y="4555670"/>
            <a:ext cx="609600" cy="4487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03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altLang="cs-CZ" sz="3600" dirty="0">
                <a:solidFill>
                  <a:srgbClr val="0070C0"/>
                </a:solidFill>
              </a:rPr>
              <a:t>Kontrola VS občany </a:t>
            </a:r>
            <a:br>
              <a:rPr lang="cs-CZ" altLang="cs-CZ" sz="3600" dirty="0">
                <a:solidFill>
                  <a:srgbClr val="0070C0"/>
                </a:solidFill>
              </a:rPr>
            </a:br>
            <a:r>
              <a:rPr lang="cs-CZ" altLang="cs-CZ" sz="3600" dirty="0">
                <a:solidFill>
                  <a:srgbClr val="0070C0"/>
                </a:solidFill>
              </a:rPr>
              <a:t>právo na informace ve VS</a:t>
            </a:r>
          </a:p>
        </p:txBody>
      </p:sp>
      <p:sp>
        <p:nvSpPr>
          <p:cNvPr id="11267" name="Zástupný symbol pro obsah 2"/>
          <p:cNvSpPr>
            <a:spLocks noGrp="1"/>
          </p:cNvSpPr>
          <p:nvPr>
            <p:ph idx="1"/>
          </p:nvPr>
        </p:nvSpPr>
        <p:spPr>
          <a:xfrm>
            <a:off x="466045" y="2019300"/>
            <a:ext cx="8081962" cy="4114800"/>
          </a:xfrm>
        </p:spPr>
        <p:txBody>
          <a:bodyPr/>
          <a:lstStyle/>
          <a:p>
            <a:pPr eaLnBrk="1" hangingPunct="1"/>
            <a:r>
              <a:rPr lang="cs-CZ" altLang="cs-CZ" sz="1800" dirty="0"/>
              <a:t>jde o ústavně zaručené </a:t>
            </a:r>
            <a:r>
              <a:rPr lang="cs-CZ" altLang="cs-CZ" sz="1800" b="1" dirty="0">
                <a:solidFill>
                  <a:srgbClr val="7030A0"/>
                </a:solidFill>
              </a:rPr>
              <a:t>politické právo </a:t>
            </a:r>
            <a:r>
              <a:rPr lang="cs-CZ" altLang="cs-CZ" sz="1800" dirty="0">
                <a:solidFill>
                  <a:srgbClr val="7030A0"/>
                </a:solidFill>
              </a:rPr>
              <a:t> </a:t>
            </a:r>
            <a:r>
              <a:rPr lang="cs-CZ" altLang="cs-CZ" sz="1800" dirty="0"/>
              <a:t>- </a:t>
            </a:r>
            <a:r>
              <a:rPr lang="cs-CZ" altLang="cs-CZ" sz="1800" b="1" dirty="0">
                <a:solidFill>
                  <a:srgbClr val="7030A0"/>
                </a:solidFill>
              </a:rPr>
              <a:t>čl. 17 LZPS</a:t>
            </a:r>
            <a:r>
              <a:rPr lang="cs-CZ" altLang="cs-CZ" sz="1800" dirty="0"/>
              <a:t>, zejména:</a:t>
            </a:r>
          </a:p>
          <a:p>
            <a:pPr lvl="1" eaLnBrk="1" hangingPunct="1"/>
            <a:r>
              <a:rPr lang="cs-CZ" sz="1800" i="1" dirty="0"/>
              <a:t>(1) Svoboda projevu a </a:t>
            </a:r>
            <a:r>
              <a:rPr lang="cs-CZ" sz="1800" i="1" dirty="0">
                <a:solidFill>
                  <a:srgbClr val="00B050"/>
                </a:solidFill>
              </a:rPr>
              <a:t>právo na informace jsou zaručeny</a:t>
            </a:r>
            <a:r>
              <a:rPr lang="cs-CZ" sz="1800" i="1" dirty="0"/>
              <a:t>.</a:t>
            </a:r>
          </a:p>
          <a:p>
            <a:pPr lvl="1" eaLnBrk="1" hangingPunct="1"/>
            <a:r>
              <a:rPr lang="cs-CZ" sz="1800" i="1" dirty="0"/>
              <a:t>(5) Státní orgány a orgány územní samosprávy jsou </a:t>
            </a:r>
            <a:r>
              <a:rPr lang="cs-CZ" sz="1800" i="1" dirty="0">
                <a:solidFill>
                  <a:srgbClr val="00B050"/>
                </a:solidFill>
              </a:rPr>
              <a:t>povinny přiměřeným způsobem poskytovat informace o své činnosti</a:t>
            </a:r>
            <a:r>
              <a:rPr lang="cs-CZ" sz="1800" i="1" dirty="0"/>
              <a:t>. Podmínky a provedení stanoví zákon.</a:t>
            </a:r>
            <a:endParaRPr lang="cs-CZ" altLang="cs-CZ" sz="1800" i="1" dirty="0"/>
          </a:p>
          <a:p>
            <a:pPr eaLnBrk="1" hangingPunct="1"/>
            <a:endParaRPr lang="cs-CZ" altLang="cs-CZ" sz="1800" dirty="0"/>
          </a:p>
          <a:p>
            <a:pPr eaLnBrk="1" hangingPunct="1"/>
            <a:r>
              <a:rPr lang="cs-CZ" altLang="cs-CZ" sz="1800" b="1" dirty="0"/>
              <a:t>podrobnosti stanoví tyto zákony</a:t>
            </a:r>
          </a:p>
          <a:p>
            <a:pPr lvl="1" eaLnBrk="1" hangingPunct="1"/>
            <a:r>
              <a:rPr lang="cs-CZ" altLang="cs-CZ" sz="1800" b="1" dirty="0">
                <a:solidFill>
                  <a:srgbClr val="00287D"/>
                </a:solidFill>
              </a:rPr>
              <a:t>č. 106/1999 Sb</a:t>
            </a:r>
            <a:r>
              <a:rPr lang="cs-CZ" altLang="cs-CZ" sz="1800" dirty="0"/>
              <a:t>. - obecná úprava</a:t>
            </a:r>
          </a:p>
          <a:p>
            <a:pPr lvl="1" eaLnBrk="1" hangingPunct="1"/>
            <a:r>
              <a:rPr lang="cs-CZ" altLang="cs-CZ" sz="1800" b="1" dirty="0">
                <a:solidFill>
                  <a:srgbClr val="00287D"/>
                </a:solidFill>
              </a:rPr>
              <a:t>č. 123/1998 Sb</a:t>
            </a:r>
            <a:r>
              <a:rPr lang="cs-CZ" altLang="cs-CZ" sz="1800" dirty="0"/>
              <a:t>. - informace o životním prostředí</a:t>
            </a:r>
            <a:endParaRPr lang="cs-CZ" altLang="cs-CZ" sz="1800" b="1" dirty="0"/>
          </a:p>
          <a:p>
            <a:pPr eaLnBrk="1" hangingPunct="1"/>
            <a:r>
              <a:rPr lang="cs-CZ" altLang="cs-CZ" sz="1800" b="1" dirty="0"/>
              <a:t>dvě roviny informování</a:t>
            </a:r>
          </a:p>
          <a:p>
            <a:pPr lvl="1" eaLnBrk="1" hangingPunct="1"/>
            <a:r>
              <a:rPr lang="cs-CZ" altLang="cs-CZ" sz="1800" dirty="0"/>
              <a:t>informování VS o její činnosti</a:t>
            </a:r>
          </a:p>
          <a:p>
            <a:pPr lvl="1" eaLnBrk="1" hangingPunct="1"/>
            <a:r>
              <a:rPr lang="cs-CZ" altLang="cs-CZ" sz="1800" dirty="0"/>
              <a:t>poskytování informací na žádost </a:t>
            </a:r>
          </a:p>
          <a:p>
            <a:pPr eaLnBrk="1" hangingPunct="1"/>
            <a:r>
              <a:rPr lang="cs-CZ" altLang="cs-CZ" sz="1800" b="1" dirty="0"/>
              <a:t>současně určitá omezení </a:t>
            </a:r>
            <a:r>
              <a:rPr lang="cs-CZ" altLang="cs-CZ" sz="1800" dirty="0"/>
              <a:t>(možná kolize práva na informace a jiných práv)</a:t>
            </a:r>
          </a:p>
          <a:p>
            <a:pPr lvl="1" eaLnBrk="1" hangingPunct="1"/>
            <a:endParaRPr lang="cs-CZ" altLang="cs-CZ" sz="1800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 altLang="cs-CZ" dirty="0"/>
              <a:t>BM505Zk Základy správní vědy - Kontrola veřejné správy</a:t>
            </a:r>
          </a:p>
        </p:txBody>
      </p:sp>
      <p:sp>
        <p:nvSpPr>
          <p:cNvPr id="11269" name="Zástupný symbol pro číslo snímku 4"/>
          <p:cNvSpPr>
            <a:spLocks noGrp="1"/>
          </p:cNvSpPr>
          <p:nvPr>
            <p:ph type="sldNum" sz="quarter" idx="11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60D059F0-B366-4A78-8CF0-8DD7293EB3F8}" type="slidenum">
              <a:rPr lang="cs-CZ" altLang="cs-CZ"/>
              <a:pPr/>
              <a:t>19</a:t>
            </a:fld>
            <a:endParaRPr lang="cs-CZ" altLang="cs-CZ" dirty="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xmlns="" id="{9BA6351D-462E-46E1-9217-EF8426E2F6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35676" y="5197927"/>
            <a:ext cx="609600" cy="490991"/>
          </a:xfrm>
          <a:prstGeom prst="rect">
            <a:avLst/>
          </a:prstGeom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xmlns="" id="{76FA7350-86B6-4871-BC5C-F3C7805AB8E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72714" y="5803900"/>
            <a:ext cx="498021" cy="457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4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0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altLang="cs-CZ" sz="3600" dirty="0">
                <a:solidFill>
                  <a:srgbClr val="0070C0"/>
                </a:solidFill>
              </a:rPr>
              <a:t>Osnova přednášky a její cíl</a:t>
            </a:r>
          </a:p>
        </p:txBody>
      </p:sp>
      <p:sp>
        <p:nvSpPr>
          <p:cNvPr id="6147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 sz="1800" b="1" i="1" dirty="0">
                <a:solidFill>
                  <a:srgbClr val="7030A0"/>
                </a:solidFill>
              </a:rPr>
              <a:t>Kontrola veřejné správy obecně</a:t>
            </a:r>
          </a:p>
          <a:p>
            <a:pPr lvl="1" eaLnBrk="1" hangingPunct="1"/>
            <a:r>
              <a:rPr lang="cs-CZ" altLang="cs-CZ" sz="1800" i="1" dirty="0">
                <a:solidFill>
                  <a:srgbClr val="7030A0"/>
                </a:solidFill>
              </a:rPr>
              <a:t>východiska</a:t>
            </a:r>
          </a:p>
          <a:p>
            <a:pPr lvl="1" eaLnBrk="1" hangingPunct="1"/>
            <a:r>
              <a:rPr lang="cs-CZ" altLang="cs-CZ" sz="1800" i="1" dirty="0">
                <a:solidFill>
                  <a:srgbClr val="7030A0"/>
                </a:solidFill>
              </a:rPr>
              <a:t>struktura</a:t>
            </a:r>
          </a:p>
          <a:p>
            <a:pPr eaLnBrk="1" hangingPunct="1"/>
            <a:r>
              <a:rPr lang="cs-CZ" altLang="cs-CZ" sz="1800" b="1" i="1" dirty="0">
                <a:solidFill>
                  <a:srgbClr val="7030A0"/>
                </a:solidFill>
              </a:rPr>
              <a:t>Vnitřní kontrola VS</a:t>
            </a:r>
          </a:p>
          <a:p>
            <a:pPr eaLnBrk="1" hangingPunct="1"/>
            <a:r>
              <a:rPr lang="cs-CZ" altLang="cs-CZ" sz="1800" b="1" i="1" dirty="0">
                <a:solidFill>
                  <a:srgbClr val="7030A0"/>
                </a:solidFill>
              </a:rPr>
              <a:t>Vnější kontrola VS</a:t>
            </a:r>
          </a:p>
          <a:p>
            <a:pPr lvl="1" eaLnBrk="1" hangingPunct="1"/>
            <a:r>
              <a:rPr lang="cs-CZ" altLang="cs-CZ" sz="1800" i="1" dirty="0">
                <a:solidFill>
                  <a:srgbClr val="7030A0"/>
                </a:solidFill>
              </a:rPr>
              <a:t>kontrola zastupitelskými orgány</a:t>
            </a:r>
          </a:p>
          <a:p>
            <a:pPr lvl="1" eaLnBrk="1" hangingPunct="1"/>
            <a:r>
              <a:rPr lang="cs-CZ" altLang="cs-CZ" sz="1800" i="1" dirty="0">
                <a:solidFill>
                  <a:srgbClr val="7030A0"/>
                </a:solidFill>
              </a:rPr>
              <a:t>kontrola majetková a účetní kontrola</a:t>
            </a:r>
          </a:p>
          <a:p>
            <a:pPr lvl="1" eaLnBrk="1" hangingPunct="1"/>
            <a:r>
              <a:rPr lang="cs-CZ" altLang="cs-CZ" sz="1800" i="1" dirty="0">
                <a:solidFill>
                  <a:srgbClr val="7030A0"/>
                </a:solidFill>
              </a:rPr>
              <a:t>kontrola veřejným ochráncem práv</a:t>
            </a:r>
          </a:p>
          <a:p>
            <a:pPr lvl="1" eaLnBrk="1" hangingPunct="1"/>
            <a:r>
              <a:rPr lang="cs-CZ" altLang="cs-CZ" sz="1800" i="1" dirty="0">
                <a:solidFill>
                  <a:srgbClr val="7030A0"/>
                </a:solidFill>
              </a:rPr>
              <a:t>kontrola soudy</a:t>
            </a:r>
          </a:p>
          <a:p>
            <a:pPr lvl="1" eaLnBrk="1" hangingPunct="1"/>
            <a:r>
              <a:rPr lang="cs-CZ" altLang="cs-CZ" sz="1800" i="1" dirty="0">
                <a:solidFill>
                  <a:srgbClr val="7030A0"/>
                </a:solidFill>
              </a:rPr>
              <a:t>kontrola občany (právo na informace a stížnosti)</a:t>
            </a:r>
          </a:p>
          <a:p>
            <a:pPr lvl="1" eaLnBrk="1" hangingPunct="1">
              <a:buFont typeface="Wingdings" panose="05000000000000000000" pitchFamily="2" charset="2"/>
              <a:buChar char="q"/>
            </a:pPr>
            <a:r>
              <a:rPr lang="cs-CZ" altLang="cs-CZ" sz="1800" b="1" i="1" dirty="0">
                <a:solidFill>
                  <a:srgbClr val="7030A0"/>
                </a:solidFill>
              </a:rPr>
              <a:t>Hodnocení (evaluace) veřejné správy</a:t>
            </a:r>
          </a:p>
          <a:p>
            <a:pPr marL="457200" lvl="1" indent="0" eaLnBrk="1" hangingPunct="1">
              <a:buNone/>
            </a:pPr>
            <a:r>
              <a:rPr lang="cs-CZ" sz="1800" b="1" dirty="0"/>
              <a:t>Cíl: </a:t>
            </a:r>
            <a:r>
              <a:rPr lang="cs-CZ" sz="1800" dirty="0">
                <a:solidFill>
                  <a:srgbClr val="7030A0"/>
                </a:solidFill>
              </a:rPr>
              <a:t>cílem této přednášky je, aby studenti byli s to vymezit, co je to kontrola veřejné správy, jaká je její struktura a jakými formami se uskutečňuje</a:t>
            </a:r>
            <a:r>
              <a:rPr lang="cs-CZ" sz="1800" dirty="0"/>
              <a:t>. </a:t>
            </a:r>
          </a:p>
          <a:p>
            <a:pPr marL="457200" lvl="1" indent="0" eaLnBrk="1" hangingPunct="1">
              <a:buNone/>
            </a:pPr>
            <a:endParaRPr lang="cs-CZ" altLang="cs-CZ" sz="1800" i="1" dirty="0">
              <a:solidFill>
                <a:srgbClr val="7030A0"/>
              </a:solidFill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 altLang="cs-CZ" dirty="0"/>
              <a:t>BM505Zk Základy správní vědy - Kontrola veřejné správy</a:t>
            </a:r>
          </a:p>
        </p:txBody>
      </p:sp>
      <p:sp>
        <p:nvSpPr>
          <p:cNvPr id="6149" name="Zástupný symbol pro číslo snímku 4"/>
          <p:cNvSpPr>
            <a:spLocks noGrp="1"/>
          </p:cNvSpPr>
          <p:nvPr>
            <p:ph type="sldNum" sz="quarter" idx="11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4C6F28DB-7637-4448-A5BD-66568C23438A}" type="slidenum">
              <a:rPr lang="cs-CZ" altLang="cs-CZ"/>
              <a:pPr/>
              <a:t>2</a:t>
            </a:fld>
            <a:endParaRPr lang="cs-CZ" altLang="cs-CZ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Nadpis 1"/>
          <p:cNvSpPr>
            <a:spLocks noGrp="1"/>
          </p:cNvSpPr>
          <p:nvPr>
            <p:ph type="title"/>
          </p:nvPr>
        </p:nvSpPr>
        <p:spPr>
          <a:xfrm>
            <a:off x="612775" y="988220"/>
            <a:ext cx="8086725" cy="647700"/>
          </a:xfrm>
        </p:spPr>
        <p:txBody>
          <a:bodyPr/>
          <a:lstStyle/>
          <a:p>
            <a:pPr algn="ctr"/>
            <a:r>
              <a:rPr lang="cs-CZ" altLang="cs-CZ" sz="3600" dirty="0">
                <a:solidFill>
                  <a:srgbClr val="0070C0"/>
                </a:solidFill>
              </a:rPr>
              <a:t>Kontrola VS občany </a:t>
            </a:r>
            <a:br>
              <a:rPr lang="cs-CZ" altLang="cs-CZ" sz="3600" dirty="0">
                <a:solidFill>
                  <a:srgbClr val="0070C0"/>
                </a:solidFill>
              </a:rPr>
            </a:br>
            <a:r>
              <a:rPr lang="cs-CZ" altLang="cs-CZ" sz="3600" dirty="0">
                <a:solidFill>
                  <a:srgbClr val="0070C0"/>
                </a:solidFill>
              </a:rPr>
              <a:t>petice a stížnosti</a:t>
            </a:r>
          </a:p>
        </p:txBody>
      </p:sp>
      <p:sp>
        <p:nvSpPr>
          <p:cNvPr id="11267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1" indent="-342900" eaLnBrk="1" hangingPunct="1">
              <a:buSzPct val="100000"/>
            </a:pPr>
            <a:r>
              <a:rPr lang="cs-CZ" altLang="cs-CZ" sz="1800" dirty="0"/>
              <a:t>ústavní základ - </a:t>
            </a:r>
            <a:r>
              <a:rPr lang="cs-CZ" altLang="cs-CZ" sz="1800" b="1" dirty="0">
                <a:solidFill>
                  <a:srgbClr val="7030A0"/>
                </a:solidFill>
              </a:rPr>
              <a:t>čl. 18 LZPS</a:t>
            </a:r>
          </a:p>
          <a:p>
            <a:pPr eaLnBrk="1" hangingPunct="1"/>
            <a:endParaRPr lang="cs-CZ" altLang="cs-CZ" sz="1800" b="1" dirty="0">
              <a:solidFill>
                <a:srgbClr val="7030A0"/>
              </a:solidFill>
            </a:endParaRPr>
          </a:p>
          <a:p>
            <a:pPr eaLnBrk="1" hangingPunct="1"/>
            <a:r>
              <a:rPr lang="cs-CZ" altLang="cs-CZ" sz="1800" b="1" dirty="0">
                <a:solidFill>
                  <a:srgbClr val="7030A0"/>
                </a:solidFill>
              </a:rPr>
              <a:t>petice</a:t>
            </a:r>
          </a:p>
          <a:p>
            <a:pPr lvl="1" eaLnBrk="1" hangingPunct="1"/>
            <a:r>
              <a:rPr lang="cs-CZ" altLang="cs-CZ" sz="1800" dirty="0"/>
              <a:t>představuje </a:t>
            </a:r>
            <a:r>
              <a:rPr lang="cs-CZ" altLang="cs-CZ" sz="1800" b="1" dirty="0"/>
              <a:t>hromadný</a:t>
            </a:r>
            <a:r>
              <a:rPr lang="cs-CZ" altLang="cs-CZ" sz="1800" dirty="0"/>
              <a:t> návrh či stížnost</a:t>
            </a:r>
          </a:p>
          <a:p>
            <a:pPr lvl="1" eaLnBrk="1" hangingPunct="1"/>
            <a:r>
              <a:rPr lang="cs-CZ" altLang="cs-CZ" sz="1800" dirty="0"/>
              <a:t>upravena v </a:t>
            </a:r>
            <a:r>
              <a:rPr lang="cs-CZ" altLang="cs-CZ" sz="1800" b="1" dirty="0"/>
              <a:t>z</a:t>
            </a:r>
            <a:r>
              <a:rPr lang="pt-BR" altLang="cs-CZ" sz="1800" b="1" dirty="0"/>
              <a:t>ákon</a:t>
            </a:r>
            <a:r>
              <a:rPr lang="cs-CZ" altLang="cs-CZ" sz="1800" b="1" dirty="0"/>
              <a:t>ě</a:t>
            </a:r>
            <a:r>
              <a:rPr lang="pt-BR" altLang="cs-CZ" sz="1800" b="1" dirty="0"/>
              <a:t> č. 85/1990 Sb.</a:t>
            </a:r>
            <a:r>
              <a:rPr lang="cs-CZ" altLang="cs-CZ" sz="1800" dirty="0"/>
              <a:t>, </a:t>
            </a:r>
            <a:r>
              <a:rPr lang="pt-BR" altLang="cs-CZ" sz="1800" dirty="0"/>
              <a:t>o právu petičním</a:t>
            </a:r>
            <a:endParaRPr lang="cs-CZ" altLang="cs-CZ" sz="1800" dirty="0"/>
          </a:p>
          <a:p>
            <a:pPr lvl="1" eaLnBrk="1" hangingPunct="1"/>
            <a:r>
              <a:rPr lang="cs-CZ" altLang="cs-CZ" sz="1800" dirty="0"/>
              <a:t>klíčové povinnosti orgánu VS jsou </a:t>
            </a:r>
            <a:r>
              <a:rPr lang="cs-CZ" altLang="cs-CZ" sz="1800" dirty="0">
                <a:solidFill>
                  <a:srgbClr val="002060"/>
                </a:solidFill>
              </a:rPr>
              <a:t>P </a:t>
            </a:r>
            <a:r>
              <a:rPr lang="cs-CZ" altLang="cs-CZ" sz="1800" dirty="0"/>
              <a:t>vyřídit a vyrozumět petenta </a:t>
            </a:r>
          </a:p>
          <a:p>
            <a:pPr lvl="1" eaLnBrk="1" hangingPunct="1"/>
            <a:r>
              <a:rPr lang="cs-CZ" altLang="cs-CZ" sz="1800" dirty="0"/>
              <a:t>omezení předmětu petice</a:t>
            </a:r>
          </a:p>
          <a:p>
            <a:pPr eaLnBrk="1" hangingPunct="1"/>
            <a:r>
              <a:rPr lang="cs-CZ" altLang="cs-CZ" sz="1800" b="1" dirty="0">
                <a:solidFill>
                  <a:srgbClr val="7030A0"/>
                </a:solidFill>
              </a:rPr>
              <a:t>stížnost</a:t>
            </a:r>
          </a:p>
          <a:p>
            <a:pPr lvl="1" eaLnBrk="1" hangingPunct="1"/>
            <a:r>
              <a:rPr lang="cs-CZ" altLang="cs-CZ" sz="1800" dirty="0"/>
              <a:t>má </a:t>
            </a:r>
            <a:r>
              <a:rPr lang="cs-CZ" altLang="cs-CZ" sz="1800" b="1" dirty="0"/>
              <a:t>individuální </a:t>
            </a:r>
            <a:r>
              <a:rPr lang="cs-CZ" altLang="cs-CZ" sz="1800" dirty="0"/>
              <a:t>povahu“</a:t>
            </a:r>
          </a:p>
          <a:p>
            <a:pPr lvl="1" eaLnBrk="1" hangingPunct="1"/>
            <a:r>
              <a:rPr lang="cs-CZ" altLang="cs-CZ" sz="1800" dirty="0"/>
              <a:t>absence obecné právní úpravy</a:t>
            </a:r>
          </a:p>
          <a:p>
            <a:pPr lvl="1" eaLnBrk="1" hangingPunct="1"/>
            <a:r>
              <a:rPr lang="cs-CZ" altLang="cs-CZ" sz="1800" dirty="0"/>
              <a:t>„nejširší“ pojetí stížnosti najdeme v § 175 správního řádu                                                  (avšak pouze pro oblast uplatnění správního řádu)</a:t>
            </a:r>
            <a:endParaRPr lang="pt-BR" altLang="cs-CZ" sz="1800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 altLang="cs-CZ" dirty="0"/>
              <a:t>BM505Zk Základy správní vědy - Kontrola veřejné správy</a:t>
            </a:r>
          </a:p>
        </p:txBody>
      </p:sp>
      <p:sp>
        <p:nvSpPr>
          <p:cNvPr id="11269" name="Zástupný symbol pro číslo snímku 4"/>
          <p:cNvSpPr>
            <a:spLocks noGrp="1"/>
          </p:cNvSpPr>
          <p:nvPr>
            <p:ph type="sldNum" sz="quarter" idx="11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60D059F0-B366-4A78-8CF0-8DD7293EB3F8}" type="slidenum">
              <a:rPr lang="cs-CZ" altLang="cs-CZ"/>
              <a:pPr/>
              <a:t>20</a:t>
            </a:fld>
            <a:endParaRPr lang="cs-CZ" altLang="cs-CZ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xmlns="" id="{FEFF3A7C-F420-4490-8FE7-C1B1307792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804678" y="3643313"/>
            <a:ext cx="609600" cy="431800"/>
          </a:xfrm>
          <a:prstGeom prst="rect">
            <a:avLst/>
          </a:prstGeom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xmlns="" id="{C1FA0B54-D15E-4126-BCA1-42CE853654F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951514" y="3969884"/>
            <a:ext cx="533400" cy="431800"/>
          </a:xfrm>
          <a:prstGeom prst="rect">
            <a:avLst/>
          </a:prstGeom>
        </p:spPr>
      </p:pic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xmlns="" id="{1C6E2FE7-3EF6-4084-B880-811CCB00832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555671" y="4914900"/>
            <a:ext cx="609600" cy="4245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5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9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419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10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3E5B0ECE-EF72-4812-85B4-4888E1F001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3600" dirty="0">
                <a:solidFill>
                  <a:srgbClr val="0070C0"/>
                </a:solidFill>
              </a:rPr>
              <a:t>Hodnocení (evaluace) </a:t>
            </a:r>
            <a:br>
              <a:rPr lang="cs-CZ" sz="3600" dirty="0">
                <a:solidFill>
                  <a:srgbClr val="0070C0"/>
                </a:solidFill>
              </a:rPr>
            </a:br>
            <a:r>
              <a:rPr lang="cs-CZ" sz="3600" dirty="0">
                <a:solidFill>
                  <a:srgbClr val="0070C0"/>
                </a:solidFill>
              </a:rPr>
              <a:t>veřejné správy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36F5E573-412C-4320-AC22-A5AC368702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1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</a:rPr>
              <a:t>pojem:  </a:t>
            </a:r>
            <a:r>
              <a:rPr lang="cs-CZ" sz="1800" b="1" i="1" dirty="0">
                <a:effectLst/>
                <a:ea typeface="Times New Roman" panose="02020603050405020304" pitchFamily="18" charset="0"/>
              </a:rPr>
              <a:t>evaluace</a:t>
            </a:r>
            <a:r>
              <a:rPr lang="cs-CZ" sz="1800" i="1" dirty="0">
                <a:effectLst/>
                <a:ea typeface="Times New Roman" panose="02020603050405020304" pitchFamily="18" charset="0"/>
              </a:rPr>
              <a:t> 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(z angl. </a:t>
            </a:r>
            <a:r>
              <a:rPr lang="cs-CZ" sz="1800" dirty="0" err="1">
                <a:effectLst/>
                <a:ea typeface="Times New Roman" panose="02020603050405020304" pitchFamily="18" charset="0"/>
              </a:rPr>
              <a:t>e</a:t>
            </a:r>
            <a:r>
              <a:rPr lang="cs-CZ" sz="1800" i="1" dirty="0" err="1">
                <a:effectLst/>
                <a:ea typeface="Times New Roman" panose="02020603050405020304" pitchFamily="18" charset="0"/>
              </a:rPr>
              <a:t>valuation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) představuje „hodnocení“ ve smyslu manažerských teorií</a:t>
            </a:r>
          </a:p>
          <a:p>
            <a:r>
              <a:rPr lang="cs-CZ" sz="1800" dirty="0">
                <a:effectLst/>
                <a:ea typeface="Times New Roman" panose="02020603050405020304" pitchFamily="18" charset="0"/>
              </a:rPr>
              <a:t>jde o to, že před orgány veřejné správy jsou postaveny (v principu politické) cíle a stanoven soubor úkolů, směřujících ke splnění těchto cílů; přitom monitorování a hodnocení plnění těchto úkolů umožňuje celkově vyhodnotit činnost daného orgánu </a:t>
            </a:r>
          </a:p>
          <a:p>
            <a:r>
              <a:rPr lang="cs-CZ" sz="1800" dirty="0">
                <a:effectLst/>
                <a:ea typeface="Times New Roman" panose="02020603050405020304" pitchFamily="18" charset="0"/>
              </a:rPr>
              <a:t>z toho mj. plyne, že evaluace může mít smysl hlavně tam, kde správní činnost je zaměřena na výsledek; typicky např. při poskytování nějaké veřejné služby</a:t>
            </a:r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xmlns="" id="{C14F17FE-86E1-4C3C-9AD8-659E2031116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 altLang="cs-CZ"/>
              <a:t>Definujte zápatí - název prezentace / pracoviště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xmlns="" id="{F0AFCABD-69C9-4F56-A93E-98A4EB7C957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ADFB2DA-DC06-481A-AF93-0640963FB856}" type="slidenum">
              <a:rPr lang="cs-CZ" altLang="cs-CZ" smtClean="0"/>
              <a:pPr/>
              <a:t>21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484714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375BD779-6CD2-4173-8D08-B03EA135B5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altLang="cs-CZ" sz="4000" dirty="0">
                <a:solidFill>
                  <a:srgbClr val="0070C0"/>
                </a:solidFill>
              </a:rPr>
              <a:t>Prameny ke studiu</a:t>
            </a:r>
            <a:endParaRPr lang="cs-CZ" sz="40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2176CC68-6878-4815-A8D9-D89FEFEBE5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Char char="-"/>
            </a:pPr>
            <a:r>
              <a:rPr lang="cs-CZ" sz="2000" dirty="0"/>
              <a:t>Hendrych, D. </a:t>
            </a:r>
            <a:r>
              <a:rPr lang="cs-CZ" sz="2000" b="1" i="1" dirty="0"/>
              <a:t>Správní věda.</a:t>
            </a:r>
            <a:r>
              <a:rPr lang="cs-CZ" sz="2000" dirty="0"/>
              <a:t> 4. vyd. </a:t>
            </a:r>
            <a:r>
              <a:rPr lang="cs-CZ" sz="2000" dirty="0" err="1"/>
              <a:t>Wolters</a:t>
            </a:r>
            <a:r>
              <a:rPr lang="cs-CZ" sz="2000" dirty="0"/>
              <a:t> </a:t>
            </a:r>
            <a:r>
              <a:rPr lang="cs-CZ" sz="2000" dirty="0" err="1"/>
              <a:t>Kluwer</a:t>
            </a:r>
            <a:r>
              <a:rPr lang="cs-CZ" sz="2000" dirty="0"/>
              <a:t>: 2014, </a:t>
            </a:r>
          </a:p>
          <a:p>
            <a:pPr marL="0" indent="0">
              <a:buNone/>
            </a:pPr>
            <a:r>
              <a:rPr lang="cs-CZ" sz="2000" dirty="0"/>
              <a:t>     s. 188-209</a:t>
            </a:r>
          </a:p>
          <a:p>
            <a:pPr>
              <a:buFontTx/>
              <a:buChar char="-"/>
            </a:pPr>
            <a:r>
              <a:rPr lang="cs-CZ" altLang="cs-CZ" sz="2000" dirty="0"/>
              <a:t>Skulová, S. a kol. </a:t>
            </a:r>
            <a:r>
              <a:rPr lang="cs-CZ" altLang="cs-CZ" sz="2000" b="1" i="1" dirty="0"/>
              <a:t>Základy správní vědy</a:t>
            </a:r>
            <a:r>
              <a:rPr lang="cs-CZ" altLang="cs-CZ" sz="2000" i="1" dirty="0"/>
              <a:t>. 2</a:t>
            </a:r>
            <a:r>
              <a:rPr lang="cs-CZ" altLang="cs-CZ" sz="2000" dirty="0"/>
              <a:t>. vyd. Brno: Masarykova</a:t>
            </a:r>
            <a:br>
              <a:rPr lang="cs-CZ" altLang="cs-CZ" sz="2000" dirty="0"/>
            </a:br>
            <a:r>
              <a:rPr lang="cs-CZ" altLang="cs-CZ" sz="2000" dirty="0"/>
              <a:t> univerzita, 2014, s. 176-183</a:t>
            </a:r>
            <a:endParaRPr lang="cs-CZ" sz="2000" dirty="0"/>
          </a:p>
          <a:p>
            <a:pPr>
              <a:buFontTx/>
              <a:buChar char="-"/>
            </a:pPr>
            <a:endParaRPr lang="cs-CZ" altLang="cs-CZ" sz="1800" dirty="0"/>
          </a:p>
          <a:p>
            <a:pPr>
              <a:buFontTx/>
              <a:buChar char="-"/>
            </a:pPr>
            <a:endParaRPr lang="cs-CZ" altLang="cs-CZ" sz="2000" dirty="0"/>
          </a:p>
          <a:p>
            <a:pPr>
              <a:buFontTx/>
              <a:buChar char="-"/>
            </a:pPr>
            <a:endParaRPr lang="cs-CZ" altLang="cs-CZ" sz="2000" dirty="0"/>
          </a:p>
          <a:p>
            <a:pPr marL="0" indent="0">
              <a:buNone/>
            </a:pPr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xmlns="" id="{6C0E960C-6674-406B-AE8A-2CBD2CADBF6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 altLang="cs-CZ"/>
              <a:t>Definujte zápatí - název prezentace / pracoviště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xmlns="" id="{7A31ED50-663D-47B9-AF5A-CA8657048D1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ADFB2DA-DC06-481A-AF93-0640963FB856}" type="slidenum">
              <a:rPr lang="cs-CZ" altLang="cs-CZ" smtClean="0"/>
              <a:pPr/>
              <a:t>22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4920580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altLang="cs-CZ" sz="3600" dirty="0">
                <a:solidFill>
                  <a:srgbClr val="0070C0"/>
                </a:solidFill>
              </a:rPr>
              <a:t>Východiska kontroly VS  </a:t>
            </a:r>
            <a:br>
              <a:rPr lang="cs-CZ" altLang="cs-CZ" sz="3600" dirty="0">
                <a:solidFill>
                  <a:srgbClr val="0070C0"/>
                </a:solidFill>
              </a:rPr>
            </a:br>
            <a:r>
              <a:rPr lang="cs-CZ" altLang="cs-CZ" sz="3600" dirty="0">
                <a:solidFill>
                  <a:srgbClr val="0070C0"/>
                </a:solidFill>
              </a:rPr>
              <a:t>hodnocení VS</a:t>
            </a:r>
          </a:p>
        </p:txBody>
      </p:sp>
      <p:sp>
        <p:nvSpPr>
          <p:cNvPr id="6147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 sz="1800" b="1" dirty="0">
                <a:solidFill>
                  <a:srgbClr val="7030A0"/>
                </a:solidFill>
              </a:rPr>
              <a:t>veřejná správa</a:t>
            </a:r>
          </a:p>
          <a:p>
            <a:pPr lvl="1" eaLnBrk="1" hangingPunct="1"/>
            <a:r>
              <a:rPr lang="cs-CZ" altLang="cs-CZ" sz="1800" dirty="0"/>
              <a:t>v principu </a:t>
            </a:r>
            <a:r>
              <a:rPr lang="cs-CZ" altLang="cs-CZ" sz="1800" dirty="0">
                <a:solidFill>
                  <a:srgbClr val="00287D"/>
                </a:solidFill>
              </a:rPr>
              <a:t>zprostředkovává určité (politické) </a:t>
            </a:r>
            <a:r>
              <a:rPr lang="cs-CZ" altLang="cs-CZ" sz="1800" b="1" dirty="0">
                <a:solidFill>
                  <a:srgbClr val="00287D"/>
                </a:solidFill>
              </a:rPr>
              <a:t>cíle</a:t>
            </a:r>
          </a:p>
          <a:p>
            <a:pPr lvl="1" eaLnBrk="1" hangingPunct="1"/>
            <a:r>
              <a:rPr lang="cs-CZ" altLang="cs-CZ" sz="1800" dirty="0"/>
              <a:t>příznačné pro ni jsou </a:t>
            </a:r>
            <a:r>
              <a:rPr lang="cs-CZ" altLang="cs-CZ" sz="1800" dirty="0">
                <a:solidFill>
                  <a:srgbClr val="00287D"/>
                </a:solidFill>
              </a:rPr>
              <a:t>vysoké </a:t>
            </a:r>
            <a:r>
              <a:rPr lang="cs-CZ" altLang="cs-CZ" sz="1800" b="1" dirty="0">
                <a:solidFill>
                  <a:srgbClr val="00287D"/>
                </a:solidFill>
              </a:rPr>
              <a:t>náklady</a:t>
            </a:r>
            <a:r>
              <a:rPr lang="cs-CZ" altLang="cs-CZ" sz="1800" dirty="0">
                <a:solidFill>
                  <a:srgbClr val="00287D"/>
                </a:solidFill>
              </a:rPr>
              <a:t> na činnost </a:t>
            </a:r>
            <a:r>
              <a:rPr lang="cs-CZ" altLang="cs-CZ" sz="1800" dirty="0"/>
              <a:t>(existenci VS)</a:t>
            </a:r>
          </a:p>
          <a:p>
            <a:pPr lvl="1" eaLnBrk="1" hangingPunct="1"/>
            <a:r>
              <a:rPr lang="cs-CZ" altLang="cs-CZ" sz="1800" dirty="0"/>
              <a:t>proto</a:t>
            </a:r>
            <a:r>
              <a:rPr lang="cs-CZ" altLang="cs-CZ" sz="1800" b="1" dirty="0">
                <a:solidFill>
                  <a:srgbClr val="00287D"/>
                </a:solidFill>
              </a:rPr>
              <a:t> potřeba</a:t>
            </a:r>
            <a:r>
              <a:rPr lang="cs-CZ" altLang="cs-CZ" sz="1800" dirty="0">
                <a:solidFill>
                  <a:srgbClr val="00287D"/>
                </a:solidFill>
              </a:rPr>
              <a:t> jejího permanentního a komplexního hodnocení</a:t>
            </a:r>
          </a:p>
          <a:p>
            <a:pPr eaLnBrk="1" hangingPunct="1"/>
            <a:endParaRPr lang="cs-CZ" altLang="cs-CZ" sz="1800" dirty="0">
              <a:solidFill>
                <a:srgbClr val="C00000"/>
              </a:solidFill>
            </a:endParaRPr>
          </a:p>
          <a:p>
            <a:pPr eaLnBrk="1" hangingPunct="1"/>
            <a:r>
              <a:rPr lang="cs-CZ" altLang="cs-CZ" sz="1800" b="1" dirty="0">
                <a:solidFill>
                  <a:srgbClr val="7030A0"/>
                </a:solidFill>
              </a:rPr>
              <a:t>hodnocení VS </a:t>
            </a:r>
            <a:r>
              <a:rPr lang="cs-CZ" altLang="cs-CZ" sz="1400" b="1" dirty="0">
                <a:solidFill>
                  <a:srgbClr val="7030A0"/>
                </a:solidFill>
              </a:rPr>
              <a:t>(v širokém smyslu)</a:t>
            </a:r>
          </a:p>
          <a:p>
            <a:pPr lvl="1" eaLnBrk="1" hangingPunct="1"/>
            <a:r>
              <a:rPr lang="cs-CZ" altLang="cs-CZ" sz="1800" dirty="0"/>
              <a:t>různé subjekty</a:t>
            </a:r>
          </a:p>
          <a:p>
            <a:pPr lvl="1" eaLnBrk="1" hangingPunct="1"/>
            <a:r>
              <a:rPr lang="cs-CZ" altLang="cs-CZ" sz="1800" dirty="0"/>
              <a:t>různé účely</a:t>
            </a:r>
          </a:p>
          <a:p>
            <a:pPr lvl="1" eaLnBrk="1" hangingPunct="1"/>
            <a:r>
              <a:rPr lang="cs-CZ" altLang="cs-CZ" sz="1800" dirty="0"/>
              <a:t>různá hlediska</a:t>
            </a:r>
            <a:endParaRPr lang="cs-CZ" altLang="cs-CZ" sz="1800" i="1" dirty="0">
              <a:solidFill>
                <a:srgbClr val="00287D"/>
              </a:solidFill>
            </a:endParaRPr>
          </a:p>
          <a:p>
            <a:pPr lvl="1" eaLnBrk="1" hangingPunct="1"/>
            <a:endParaRPr lang="cs-CZ" altLang="cs-CZ" sz="1800" dirty="0"/>
          </a:p>
          <a:p>
            <a:pPr lvl="1" eaLnBrk="1" hangingPunct="1"/>
            <a:r>
              <a:rPr lang="cs-CZ" altLang="cs-CZ" sz="1800" dirty="0"/>
              <a:t>specifická forma hodnocení </a:t>
            </a:r>
            <a:r>
              <a:rPr lang="cs-CZ" altLang="cs-CZ" sz="1800" b="1" i="1" dirty="0">
                <a:solidFill>
                  <a:srgbClr val="00B050"/>
                </a:solidFill>
              </a:rPr>
              <a:t>= </a:t>
            </a:r>
            <a:r>
              <a:rPr lang="cs-CZ" altLang="cs-CZ" sz="1800" b="1" i="1" u="sng" dirty="0">
                <a:solidFill>
                  <a:srgbClr val="00B050"/>
                </a:solidFill>
              </a:rPr>
              <a:t>kontrola VS</a:t>
            </a:r>
            <a:endParaRPr lang="cs-CZ" altLang="cs-CZ" sz="1800" u="sng" dirty="0">
              <a:solidFill>
                <a:srgbClr val="00B050"/>
              </a:solidFill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 altLang="cs-CZ" dirty="0"/>
              <a:t>BM505Zk Základy správní vědy - Kontrola veřejné správy</a:t>
            </a:r>
          </a:p>
        </p:txBody>
      </p:sp>
      <p:sp>
        <p:nvSpPr>
          <p:cNvPr id="6149" name="Zástupný symbol pro číslo snímku 4"/>
          <p:cNvSpPr>
            <a:spLocks noGrp="1"/>
          </p:cNvSpPr>
          <p:nvPr>
            <p:ph type="sldNum" sz="quarter" idx="11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4C6F28DB-7637-4448-A5BD-66568C23438A}" type="slidenum">
              <a:rPr lang="cs-CZ" altLang="cs-CZ"/>
              <a:pPr/>
              <a:t>3</a:t>
            </a:fld>
            <a:endParaRPr lang="cs-CZ" altLang="cs-CZ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xmlns="" id="{16BF3B3F-A9D2-4E7F-A42A-27D0BEF6E1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248400" y="2280556"/>
            <a:ext cx="609600" cy="411843"/>
          </a:xfrm>
          <a:prstGeom prst="rect">
            <a:avLst/>
          </a:prstGeom>
        </p:spPr>
      </p:pic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xmlns="" id="{E408C00E-BE3A-45A8-9D31-7B4AC5DB2AB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030509" y="2280556"/>
            <a:ext cx="609600" cy="411844"/>
          </a:xfrm>
          <a:prstGeom prst="rect">
            <a:avLst/>
          </a:prstGeom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xmlns="" id="{5CDD62F9-6150-4EC8-AA44-CFF590015A50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856515" y="5258819"/>
            <a:ext cx="609600" cy="473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422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951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93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altLang="cs-CZ" sz="3600" dirty="0">
                <a:solidFill>
                  <a:srgbClr val="0070C0"/>
                </a:solidFill>
              </a:rPr>
              <a:t>Východiska kontroly VS  </a:t>
            </a:r>
            <a:br>
              <a:rPr lang="cs-CZ" altLang="cs-CZ" sz="3600" dirty="0">
                <a:solidFill>
                  <a:srgbClr val="0070C0"/>
                </a:solidFill>
              </a:rPr>
            </a:br>
            <a:r>
              <a:rPr lang="cs-CZ" altLang="cs-CZ" sz="3600" dirty="0">
                <a:solidFill>
                  <a:srgbClr val="0070C0"/>
                </a:solidFill>
              </a:rPr>
              <a:t>záruky zákonnosti</a:t>
            </a:r>
          </a:p>
        </p:txBody>
      </p:sp>
      <p:sp>
        <p:nvSpPr>
          <p:cNvPr id="6147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 sz="1800" b="1" u="sng" dirty="0">
                <a:solidFill>
                  <a:srgbClr val="7030A0"/>
                </a:solidFill>
              </a:rPr>
              <a:t>kontrola VS</a:t>
            </a:r>
            <a:r>
              <a:rPr lang="cs-CZ" altLang="cs-CZ" sz="1800" b="1" dirty="0">
                <a:solidFill>
                  <a:srgbClr val="7030A0"/>
                </a:solidFill>
              </a:rPr>
              <a:t> </a:t>
            </a:r>
            <a:r>
              <a:rPr lang="cs-CZ" altLang="cs-CZ" sz="1800" dirty="0"/>
              <a:t>je</a:t>
            </a:r>
            <a:r>
              <a:rPr lang="cs-CZ" altLang="cs-CZ" sz="1800" b="1" dirty="0">
                <a:solidFill>
                  <a:srgbClr val="7030A0"/>
                </a:solidFill>
              </a:rPr>
              <a:t> </a:t>
            </a:r>
            <a:r>
              <a:rPr lang="cs-CZ" altLang="cs-CZ" sz="1800" dirty="0"/>
              <a:t>jednou z (právních) </a:t>
            </a:r>
            <a:r>
              <a:rPr lang="cs-CZ" altLang="cs-CZ" sz="1800" b="1" i="1" dirty="0">
                <a:solidFill>
                  <a:srgbClr val="00B050"/>
                </a:solidFill>
              </a:rPr>
              <a:t>záruk zákonnosti ve VS</a:t>
            </a:r>
          </a:p>
          <a:p>
            <a:pPr lvl="1" eaLnBrk="1" hangingPunct="1"/>
            <a:r>
              <a:rPr lang="cs-CZ" altLang="cs-CZ" sz="1800" dirty="0"/>
              <a:t>právní prostředky či „mechanismy“ </a:t>
            </a:r>
            <a:r>
              <a:rPr lang="cs-CZ" altLang="cs-CZ" sz="1800" b="1" dirty="0"/>
              <a:t>k zajištění zákonnosti VS</a:t>
            </a:r>
          </a:p>
          <a:p>
            <a:pPr lvl="1" eaLnBrk="1" hangingPunct="1"/>
            <a:r>
              <a:rPr lang="cs-CZ" altLang="cs-CZ" sz="1800" dirty="0"/>
              <a:t>tvoří určitý vzájemně </a:t>
            </a:r>
            <a:r>
              <a:rPr lang="cs-CZ" altLang="cs-CZ" sz="1800" b="1" dirty="0"/>
              <a:t>provázaný systém </a:t>
            </a:r>
          </a:p>
          <a:p>
            <a:pPr lvl="1" eaLnBrk="1" hangingPunct="1"/>
            <a:r>
              <a:rPr lang="cs-CZ" altLang="cs-CZ" sz="1800" dirty="0"/>
              <a:t>dominantní je právě postavení kontroly</a:t>
            </a:r>
          </a:p>
          <a:p>
            <a:pPr lvl="1" eaLnBrk="1" hangingPunct="1"/>
            <a:endParaRPr lang="cs-CZ" altLang="cs-CZ" sz="1800" dirty="0"/>
          </a:p>
          <a:p>
            <a:pPr eaLnBrk="1" hangingPunct="1"/>
            <a:r>
              <a:rPr lang="cs-CZ" altLang="cs-CZ" sz="1800" b="1" dirty="0">
                <a:solidFill>
                  <a:srgbClr val="00B050"/>
                </a:solidFill>
              </a:rPr>
              <a:t>systém</a:t>
            </a:r>
            <a:r>
              <a:rPr lang="cs-CZ" altLang="cs-CZ" sz="1800" b="1" dirty="0">
                <a:solidFill>
                  <a:srgbClr val="C00000"/>
                </a:solidFill>
              </a:rPr>
              <a:t> </a:t>
            </a:r>
            <a:r>
              <a:rPr lang="cs-CZ" altLang="cs-CZ" sz="1800" dirty="0"/>
              <a:t>záruk zákonnosti bývá vymezován různě, </a:t>
            </a:r>
            <a:r>
              <a:rPr lang="cs-CZ" altLang="cs-CZ" sz="1800" b="1" dirty="0"/>
              <a:t>např.:</a:t>
            </a:r>
          </a:p>
          <a:p>
            <a:pPr lvl="1" eaLnBrk="1" hangingPunct="1"/>
            <a:r>
              <a:rPr lang="cs-CZ" altLang="cs-CZ" sz="1800" b="1" i="1" dirty="0">
                <a:solidFill>
                  <a:srgbClr val="00287D"/>
                </a:solidFill>
              </a:rPr>
              <a:t>kontrola</a:t>
            </a:r>
          </a:p>
          <a:p>
            <a:pPr lvl="1" eaLnBrk="1" hangingPunct="1"/>
            <a:r>
              <a:rPr lang="cs-CZ" altLang="cs-CZ" sz="1800" i="1" dirty="0">
                <a:solidFill>
                  <a:srgbClr val="00287D"/>
                </a:solidFill>
              </a:rPr>
              <a:t>rušení, změna a sistace </a:t>
            </a:r>
            <a:r>
              <a:rPr lang="cs-CZ" altLang="cs-CZ" sz="1800" dirty="0"/>
              <a:t>vadných správních aktů a jiných opatření VS</a:t>
            </a:r>
          </a:p>
          <a:p>
            <a:pPr lvl="1" eaLnBrk="1" hangingPunct="1"/>
            <a:r>
              <a:rPr lang="cs-CZ" altLang="cs-CZ" sz="1800" i="1" dirty="0">
                <a:solidFill>
                  <a:srgbClr val="00287D"/>
                </a:solidFill>
              </a:rPr>
              <a:t>uplatňování odpovědnosti </a:t>
            </a:r>
          </a:p>
          <a:p>
            <a:pPr lvl="1" eaLnBrk="1" hangingPunct="1"/>
            <a:r>
              <a:rPr lang="cs-CZ" altLang="cs-CZ" sz="1800" i="1" dirty="0">
                <a:solidFill>
                  <a:srgbClr val="00287D"/>
                </a:solidFill>
              </a:rPr>
              <a:t>přímé donucení (exekuce)</a:t>
            </a:r>
          </a:p>
          <a:p>
            <a:pPr lvl="1" eaLnBrk="1" hangingPunct="1"/>
            <a:r>
              <a:rPr lang="cs-CZ" altLang="cs-CZ" sz="1800" i="1" dirty="0">
                <a:solidFill>
                  <a:srgbClr val="00287D"/>
                </a:solidFill>
              </a:rPr>
              <a:t>právo na informace + uplatnění petic a stížností ve VS                               </a:t>
            </a:r>
            <a:r>
              <a:rPr lang="cs-CZ" altLang="cs-CZ" sz="1800" i="1" dirty="0"/>
              <a:t>(posléze uvedené mnohdy řazeno přímo pod kontrolu        )</a:t>
            </a:r>
            <a:endParaRPr lang="cs-CZ" altLang="cs-CZ" sz="1800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 altLang="cs-CZ" dirty="0"/>
              <a:t>BM505Zk Základy správní vědy - Kontrola veřejné správy</a:t>
            </a:r>
          </a:p>
        </p:txBody>
      </p:sp>
      <p:sp>
        <p:nvSpPr>
          <p:cNvPr id="6149" name="Zástupný symbol pro číslo snímku 4"/>
          <p:cNvSpPr>
            <a:spLocks noGrp="1"/>
          </p:cNvSpPr>
          <p:nvPr>
            <p:ph type="sldNum" sz="quarter" idx="11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4C6F28DB-7637-4448-A5BD-66568C23438A}" type="slidenum">
              <a:rPr lang="cs-CZ" altLang="cs-CZ"/>
              <a:pPr/>
              <a:t>4</a:t>
            </a:fld>
            <a:endParaRPr lang="cs-CZ" altLang="cs-CZ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xmlns="" id="{3A6EF5AA-0254-4C1D-B064-81D0497C91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724322" y="2269671"/>
            <a:ext cx="609600" cy="462643"/>
          </a:xfrm>
          <a:prstGeom prst="rect">
            <a:avLst/>
          </a:prstGeom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xmlns="" id="{72B01206-AFBB-4670-9D28-F7B617931E0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727825" y="5595256"/>
            <a:ext cx="413204" cy="366033"/>
          </a:xfrm>
          <a:prstGeom prst="rect">
            <a:avLst/>
          </a:prstGeom>
        </p:spPr>
      </p:pic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xmlns="" id="{7D0CB866-0C38-4ED2-9F90-3E925A3795C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026504" y="4599213"/>
            <a:ext cx="609600" cy="471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498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3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018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altLang="cs-CZ" sz="3600" dirty="0">
                <a:solidFill>
                  <a:srgbClr val="0070C0"/>
                </a:solidFill>
              </a:rPr>
              <a:t>Východiska kontroly VS </a:t>
            </a:r>
            <a:br>
              <a:rPr lang="cs-CZ" altLang="cs-CZ" sz="3600" dirty="0">
                <a:solidFill>
                  <a:srgbClr val="0070C0"/>
                </a:solidFill>
              </a:rPr>
            </a:br>
            <a:r>
              <a:rPr lang="cs-CZ" altLang="cs-CZ" sz="3600" dirty="0">
                <a:solidFill>
                  <a:srgbClr val="0070C0"/>
                </a:solidFill>
              </a:rPr>
              <a:t>zásada zákonnosti</a:t>
            </a:r>
          </a:p>
        </p:txBody>
      </p:sp>
      <p:sp>
        <p:nvSpPr>
          <p:cNvPr id="7171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 sz="1800" b="1" dirty="0">
                <a:solidFill>
                  <a:srgbClr val="7030A0"/>
                </a:solidFill>
              </a:rPr>
              <a:t>zásada zákonnosti (legality) ve VS</a:t>
            </a:r>
          </a:p>
          <a:p>
            <a:pPr lvl="1" eaLnBrk="1" hangingPunct="1"/>
            <a:r>
              <a:rPr lang="cs-CZ" altLang="cs-CZ" sz="1800" dirty="0"/>
              <a:t>má dvě základní dimenze:</a:t>
            </a:r>
          </a:p>
          <a:p>
            <a:pPr lvl="1" eaLnBrk="1" hangingPunct="1"/>
            <a:r>
              <a:rPr lang="cs-CZ" altLang="cs-CZ" sz="1800" dirty="0"/>
              <a:t>obecný požadavek na </a:t>
            </a:r>
            <a:r>
              <a:rPr lang="cs-CZ" altLang="cs-CZ" sz="1800" dirty="0">
                <a:solidFill>
                  <a:srgbClr val="00B050"/>
                </a:solidFill>
              </a:rPr>
              <a:t>dodržování obsahu právních norem </a:t>
            </a:r>
            <a:r>
              <a:rPr lang="cs-CZ" altLang="cs-CZ" sz="1800" dirty="0"/>
              <a:t>subjekty správního práva                             a</a:t>
            </a:r>
          </a:p>
          <a:p>
            <a:pPr lvl="1" eaLnBrk="1" hangingPunct="1"/>
            <a:r>
              <a:rPr lang="cs-CZ" altLang="cs-CZ" sz="1800" dirty="0">
                <a:solidFill>
                  <a:srgbClr val="00B050"/>
                </a:solidFill>
              </a:rPr>
              <a:t>respektování zákonných práv a svobod </a:t>
            </a:r>
            <a:r>
              <a:rPr lang="cs-CZ" altLang="cs-CZ" sz="1800" dirty="0"/>
              <a:t>občanů v rámci VS + </a:t>
            </a:r>
            <a:r>
              <a:rPr lang="cs-CZ" altLang="cs-CZ" sz="1800" dirty="0">
                <a:solidFill>
                  <a:srgbClr val="00B050"/>
                </a:solidFill>
              </a:rPr>
              <a:t>poskytování ochrany</a:t>
            </a:r>
            <a:r>
              <a:rPr lang="cs-CZ" altLang="cs-CZ" sz="1800" dirty="0">
                <a:solidFill>
                  <a:srgbClr val="C00000"/>
                </a:solidFill>
              </a:rPr>
              <a:t> </a:t>
            </a:r>
            <a:r>
              <a:rPr lang="cs-CZ" altLang="cs-CZ" sz="1800" dirty="0"/>
              <a:t>těmto právům (svobodám)</a:t>
            </a:r>
          </a:p>
          <a:p>
            <a:pPr marL="457200" lvl="1" indent="0" eaLnBrk="1" hangingPunct="1">
              <a:buNone/>
            </a:pPr>
            <a:endParaRPr lang="cs-CZ" altLang="cs-CZ" sz="1800" dirty="0">
              <a:solidFill>
                <a:srgbClr val="C00000"/>
              </a:solidFill>
            </a:endParaRPr>
          </a:p>
          <a:p>
            <a:pPr lvl="1" eaLnBrk="1" hangingPunct="1"/>
            <a:r>
              <a:rPr lang="cs-CZ" altLang="cs-CZ" sz="1800" dirty="0"/>
              <a:t>vyjádřena v </a:t>
            </a:r>
            <a:r>
              <a:rPr lang="cs-CZ" altLang="cs-CZ" sz="1800" b="1" dirty="0"/>
              <a:t>§ 2 odst. 1 správního řádu </a:t>
            </a:r>
          </a:p>
          <a:p>
            <a:pPr lvl="1" eaLnBrk="1" hangingPunct="1"/>
            <a:r>
              <a:rPr lang="cs-CZ" altLang="cs-CZ" sz="1800" b="1" dirty="0"/>
              <a:t>„dosah“: </a:t>
            </a:r>
            <a:r>
              <a:rPr lang="cs-CZ" altLang="cs-CZ" sz="1800" dirty="0"/>
              <a:t>jde o respektování jak </a:t>
            </a:r>
            <a:r>
              <a:rPr lang="cs-CZ" altLang="cs-CZ" sz="1800" i="1" dirty="0">
                <a:solidFill>
                  <a:srgbClr val="00287D"/>
                </a:solidFill>
              </a:rPr>
              <a:t>právních předpisů</a:t>
            </a:r>
            <a:r>
              <a:rPr lang="cs-CZ" altLang="cs-CZ" sz="1800" dirty="0"/>
              <a:t>, tak také </a:t>
            </a:r>
            <a:r>
              <a:rPr lang="cs-CZ" altLang="cs-CZ" sz="1800" i="1" dirty="0">
                <a:solidFill>
                  <a:srgbClr val="002060"/>
                </a:solidFill>
              </a:rPr>
              <a:t>správních </a:t>
            </a:r>
            <a:r>
              <a:rPr lang="cs-CZ" altLang="cs-CZ" sz="1800" i="1" dirty="0">
                <a:solidFill>
                  <a:srgbClr val="00287D"/>
                </a:solidFill>
              </a:rPr>
              <a:t>rozhodnutí či soudní judikatury </a:t>
            </a:r>
          </a:p>
          <a:p>
            <a:pPr lvl="1" eaLnBrk="1" hangingPunct="1"/>
            <a:endParaRPr lang="cs-CZ" altLang="cs-CZ" sz="1800" b="1" i="1" dirty="0">
              <a:solidFill>
                <a:srgbClr val="00287D"/>
              </a:solidFill>
            </a:endParaRPr>
          </a:p>
          <a:p>
            <a:pPr lvl="1" eaLnBrk="1" hangingPunct="1"/>
            <a:r>
              <a:rPr lang="cs-CZ" altLang="cs-CZ" sz="1800" dirty="0"/>
              <a:t>v praxi není předpoklad zákonnosti vždy naplňován </a:t>
            </a:r>
            <a:r>
              <a:rPr lang="cs-CZ" altLang="cs-CZ" sz="1800" dirty="0">
                <a:solidFill>
                  <a:srgbClr val="000000"/>
                </a:solidFill>
              </a:rPr>
              <a:t> </a:t>
            </a:r>
            <a:endParaRPr lang="cs-CZ" altLang="cs-CZ" sz="1800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 altLang="cs-CZ" dirty="0"/>
              <a:t>BM505Zk Základy správní vědy - Kontrola veřejné správy</a:t>
            </a:r>
          </a:p>
        </p:txBody>
      </p:sp>
      <p:sp>
        <p:nvSpPr>
          <p:cNvPr id="7173" name="Zástupný symbol pro číslo snímku 4"/>
          <p:cNvSpPr>
            <a:spLocks noGrp="1"/>
          </p:cNvSpPr>
          <p:nvPr>
            <p:ph type="sldNum" sz="quarter" idx="11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D1703B99-6A13-4D90-A4BC-FA96F4F422B2}" type="slidenum">
              <a:rPr lang="cs-CZ" altLang="cs-CZ"/>
              <a:pPr/>
              <a:t>5</a:t>
            </a:fld>
            <a:endParaRPr lang="cs-CZ" altLang="cs-CZ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xmlns="" id="{50FA75CD-9B3E-4E9C-B850-DF6BBB81AF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398709" y="4142015"/>
            <a:ext cx="609600" cy="477384"/>
          </a:xfrm>
          <a:prstGeom prst="rect">
            <a:avLst/>
          </a:prstGeom>
        </p:spPr>
      </p:pic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xmlns="" id="{2A8E8BCE-1BF7-4F78-9CDF-48A77FA8623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553200" y="5503484"/>
            <a:ext cx="533400" cy="287564"/>
          </a:xfrm>
          <a:prstGeom prst="rect">
            <a:avLst/>
          </a:prstGeom>
        </p:spPr>
      </p:pic>
      <p:pic>
        <p:nvPicPr>
          <p:cNvPr id="7" name="Nahraný zvuk">
            <a:hlinkClick r:id="" action="ppaction://media"/>
            <a:extLst>
              <a:ext uri="{FF2B5EF4-FFF2-40B4-BE49-F238E27FC236}">
                <a16:creationId xmlns:a16="http://schemas.microsoft.com/office/drawing/2014/main" xmlns="" id="{20508761-7B2D-46E7-90DF-BA29033F0D20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207250" y="5361214"/>
            <a:ext cx="609600" cy="4943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9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3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427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altLang="cs-CZ" sz="3600" dirty="0">
                <a:solidFill>
                  <a:srgbClr val="0070C0"/>
                </a:solidFill>
              </a:rPr>
              <a:t>Kontrola VS - charakteristika</a:t>
            </a:r>
          </a:p>
        </p:txBody>
      </p:sp>
      <p:sp>
        <p:nvSpPr>
          <p:cNvPr id="8195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 sz="1800" b="1" dirty="0"/>
              <a:t>cílená </a:t>
            </a:r>
            <a:r>
              <a:rPr lang="cs-CZ" altLang="cs-CZ" sz="1800" b="1" dirty="0">
                <a:solidFill>
                  <a:srgbClr val="7030A0"/>
                </a:solidFill>
              </a:rPr>
              <a:t>činnost </a:t>
            </a:r>
            <a:r>
              <a:rPr lang="cs-CZ" altLang="cs-CZ" sz="1800" dirty="0"/>
              <a:t>usilující o </a:t>
            </a:r>
            <a:r>
              <a:rPr lang="cs-CZ" altLang="cs-CZ" sz="1800" b="1" dirty="0"/>
              <a:t>zajištění souladu </a:t>
            </a:r>
            <a:r>
              <a:rPr lang="cs-CZ" altLang="cs-CZ" sz="1800" dirty="0"/>
              <a:t>mezi </a:t>
            </a:r>
          </a:p>
          <a:p>
            <a:pPr lvl="1" eaLnBrk="1" hangingPunct="1"/>
            <a:r>
              <a:rPr lang="cs-CZ" altLang="cs-CZ" sz="1800" i="1" dirty="0">
                <a:solidFill>
                  <a:srgbClr val="00287D"/>
                </a:solidFill>
              </a:rPr>
              <a:t>požadovaným stavem </a:t>
            </a:r>
            <a:r>
              <a:rPr lang="cs-CZ" altLang="cs-CZ" sz="1800" dirty="0"/>
              <a:t>a </a:t>
            </a:r>
          </a:p>
          <a:p>
            <a:pPr lvl="1" eaLnBrk="1" hangingPunct="1"/>
            <a:r>
              <a:rPr lang="cs-CZ" altLang="cs-CZ" sz="1800" i="1" dirty="0">
                <a:solidFill>
                  <a:srgbClr val="00287D"/>
                </a:solidFill>
              </a:rPr>
              <a:t>skutečností </a:t>
            </a:r>
          </a:p>
          <a:p>
            <a:pPr eaLnBrk="1" hangingPunct="1"/>
            <a:r>
              <a:rPr lang="cs-CZ" altLang="cs-CZ" sz="1800" dirty="0"/>
              <a:t>integrální součást řídící činnosti</a:t>
            </a:r>
          </a:p>
          <a:p>
            <a:pPr eaLnBrk="1" hangingPunct="1"/>
            <a:r>
              <a:rPr lang="cs-CZ" altLang="cs-CZ" sz="1800" dirty="0"/>
              <a:t>dvě obecné roviny</a:t>
            </a:r>
          </a:p>
          <a:p>
            <a:pPr lvl="1" eaLnBrk="1" hangingPunct="1"/>
            <a:r>
              <a:rPr lang="cs-CZ" altLang="cs-CZ" sz="1800" dirty="0"/>
              <a:t>VS kontrolu </a:t>
            </a:r>
            <a:r>
              <a:rPr lang="cs-CZ" altLang="cs-CZ" sz="1800" i="1" dirty="0">
                <a:solidFill>
                  <a:srgbClr val="00B050"/>
                </a:solidFill>
              </a:rPr>
              <a:t>provádí</a:t>
            </a:r>
            <a:r>
              <a:rPr lang="cs-CZ" altLang="cs-CZ" sz="1800" b="1" dirty="0"/>
              <a:t> </a:t>
            </a:r>
            <a:r>
              <a:rPr lang="cs-CZ" altLang="cs-CZ" sz="1800" dirty="0"/>
              <a:t>(tzv. správní kontrola)                                                 </a:t>
            </a:r>
          </a:p>
          <a:p>
            <a:pPr lvl="1" eaLnBrk="1" hangingPunct="1"/>
            <a:r>
              <a:rPr lang="cs-CZ" altLang="cs-CZ" sz="1800" dirty="0"/>
              <a:t>VS je </a:t>
            </a:r>
            <a:r>
              <a:rPr lang="cs-CZ" altLang="cs-CZ" sz="1800" i="1" dirty="0">
                <a:solidFill>
                  <a:srgbClr val="00B050"/>
                </a:solidFill>
              </a:rPr>
              <a:t>objektem</a:t>
            </a:r>
            <a:r>
              <a:rPr lang="cs-CZ" altLang="cs-CZ" sz="1800" i="1" dirty="0">
                <a:solidFill>
                  <a:srgbClr val="C00000"/>
                </a:solidFill>
              </a:rPr>
              <a:t> </a:t>
            </a:r>
            <a:r>
              <a:rPr lang="cs-CZ" altLang="cs-CZ" sz="1800" dirty="0"/>
              <a:t>kontroly (kontrola VS)</a:t>
            </a:r>
          </a:p>
          <a:p>
            <a:pPr eaLnBrk="1" hangingPunct="1"/>
            <a:endParaRPr lang="cs-CZ" altLang="cs-CZ" sz="1800" b="1" dirty="0">
              <a:solidFill>
                <a:srgbClr val="7030A0"/>
              </a:solidFill>
            </a:endParaRPr>
          </a:p>
          <a:p>
            <a:pPr eaLnBrk="1" hangingPunct="1"/>
            <a:r>
              <a:rPr lang="cs-CZ" altLang="cs-CZ" sz="1800" b="1" dirty="0">
                <a:solidFill>
                  <a:srgbClr val="7030A0"/>
                </a:solidFill>
              </a:rPr>
              <a:t>funkce kontroly </a:t>
            </a:r>
          </a:p>
          <a:p>
            <a:pPr lvl="1" eaLnBrk="1" hangingPunct="1"/>
            <a:r>
              <a:rPr lang="cs-CZ" altLang="cs-CZ" sz="1800" i="1" dirty="0">
                <a:solidFill>
                  <a:srgbClr val="00287D"/>
                </a:solidFill>
              </a:rPr>
              <a:t>poznání a zjišťovací</a:t>
            </a:r>
            <a:endParaRPr lang="cs-CZ" altLang="cs-CZ" sz="1800" dirty="0"/>
          </a:p>
          <a:p>
            <a:pPr lvl="1" eaLnBrk="1" hangingPunct="1"/>
            <a:r>
              <a:rPr lang="cs-CZ" altLang="cs-CZ" sz="1800" i="1" dirty="0">
                <a:solidFill>
                  <a:srgbClr val="00287D"/>
                </a:solidFill>
              </a:rPr>
              <a:t>porovnávací či hodnotící                     </a:t>
            </a:r>
          </a:p>
          <a:p>
            <a:pPr lvl="1" eaLnBrk="1" hangingPunct="1"/>
            <a:r>
              <a:rPr lang="cs-CZ" altLang="cs-CZ" sz="1800" i="1" dirty="0">
                <a:solidFill>
                  <a:srgbClr val="00287D"/>
                </a:solidFill>
              </a:rPr>
              <a:t>nápravná </a:t>
            </a:r>
            <a:endParaRPr lang="cs-CZ" altLang="cs-CZ" sz="1800" dirty="0"/>
          </a:p>
          <a:p>
            <a:pPr lvl="1" eaLnBrk="1" hangingPunct="1"/>
            <a:r>
              <a:rPr lang="cs-CZ" altLang="cs-CZ" sz="1800" i="1" dirty="0">
                <a:solidFill>
                  <a:srgbClr val="00287D"/>
                </a:solidFill>
              </a:rPr>
              <a:t>(dále např. výchovná či motivační)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 altLang="cs-CZ" dirty="0"/>
              <a:t>BM505Zk Základy správní vědy - Kontrola veřejné správy</a:t>
            </a:r>
          </a:p>
        </p:txBody>
      </p:sp>
      <p:sp>
        <p:nvSpPr>
          <p:cNvPr id="8197" name="Zástupný symbol pro číslo snímku 4"/>
          <p:cNvSpPr>
            <a:spLocks noGrp="1"/>
          </p:cNvSpPr>
          <p:nvPr>
            <p:ph type="sldNum" sz="quarter" idx="11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1AAE2DB9-DCD5-4F85-8A2D-19C99AFC2CDA}" type="slidenum">
              <a:rPr lang="cs-CZ" altLang="cs-CZ"/>
              <a:pPr/>
              <a:t>6</a:t>
            </a:fld>
            <a:endParaRPr lang="cs-CZ" altLang="cs-CZ"/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xmlns="" id="{C1AF5185-8D60-4FCC-8ACF-CFA129D7C8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855305" y="2334986"/>
            <a:ext cx="609600" cy="481996"/>
          </a:xfrm>
          <a:prstGeom prst="rect">
            <a:avLst/>
          </a:prstGeom>
        </p:spPr>
      </p:pic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xmlns="" id="{0AA6098F-2B0E-4C29-A035-8DF3C923602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613827" y="2334986"/>
            <a:ext cx="609600" cy="481996"/>
          </a:xfrm>
          <a:prstGeom prst="rect">
            <a:avLst/>
          </a:prstGeom>
        </p:spPr>
      </p:pic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xmlns="" id="{65B17D17-83C7-4D29-9BC6-EC27E0EF4509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572000" y="5323114"/>
            <a:ext cx="549729" cy="342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6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44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831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altLang="cs-CZ" sz="3600" dirty="0">
                <a:solidFill>
                  <a:srgbClr val="0070C0"/>
                </a:solidFill>
              </a:rPr>
              <a:t>Kontrola VS - charakteristika</a:t>
            </a:r>
          </a:p>
        </p:txBody>
      </p:sp>
      <p:sp>
        <p:nvSpPr>
          <p:cNvPr id="8195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 sz="1800" b="1" dirty="0">
                <a:solidFill>
                  <a:srgbClr val="7030A0"/>
                </a:solidFill>
              </a:rPr>
              <a:t>možná členění kontroly</a:t>
            </a:r>
          </a:p>
          <a:p>
            <a:pPr eaLnBrk="1" hangingPunct="1"/>
            <a:r>
              <a:rPr lang="cs-CZ" altLang="cs-CZ" sz="1800" dirty="0"/>
              <a:t>z pohledu </a:t>
            </a:r>
            <a:r>
              <a:rPr lang="cs-CZ" altLang="cs-CZ" sz="1800" b="1" dirty="0"/>
              <a:t>„vztahu“ </a:t>
            </a:r>
            <a:r>
              <a:rPr lang="cs-CZ" altLang="cs-CZ" sz="1800" dirty="0"/>
              <a:t>kontrolního orgánu (či subjektu) k VS</a:t>
            </a:r>
          </a:p>
          <a:p>
            <a:pPr lvl="1" eaLnBrk="1" hangingPunct="1"/>
            <a:r>
              <a:rPr lang="cs-CZ" altLang="cs-CZ" sz="1800" i="1" dirty="0">
                <a:solidFill>
                  <a:srgbClr val="00287D"/>
                </a:solidFill>
              </a:rPr>
              <a:t>vnitřní</a:t>
            </a:r>
          </a:p>
          <a:p>
            <a:pPr lvl="1" eaLnBrk="1" hangingPunct="1"/>
            <a:r>
              <a:rPr lang="cs-CZ" altLang="cs-CZ" sz="1800" i="1" dirty="0">
                <a:solidFill>
                  <a:srgbClr val="00287D"/>
                </a:solidFill>
              </a:rPr>
              <a:t>vnější</a:t>
            </a:r>
          </a:p>
          <a:p>
            <a:pPr eaLnBrk="1" hangingPunct="1"/>
            <a:r>
              <a:rPr lang="cs-CZ" altLang="cs-CZ" sz="1800" dirty="0"/>
              <a:t>z pohledu </a:t>
            </a:r>
            <a:r>
              <a:rPr lang="cs-CZ" altLang="cs-CZ" sz="1800" b="1" dirty="0"/>
              <a:t>„fází“ </a:t>
            </a:r>
            <a:r>
              <a:rPr lang="cs-CZ" altLang="cs-CZ" sz="1800" dirty="0"/>
              <a:t>kontroly (časově)</a:t>
            </a:r>
          </a:p>
          <a:p>
            <a:pPr lvl="1" eaLnBrk="1" hangingPunct="1"/>
            <a:r>
              <a:rPr lang="cs-CZ" altLang="cs-CZ" sz="1800" i="1" dirty="0">
                <a:solidFill>
                  <a:srgbClr val="00287D"/>
                </a:solidFill>
              </a:rPr>
              <a:t>předběžná (preventivní) </a:t>
            </a:r>
          </a:p>
          <a:p>
            <a:pPr lvl="1" eaLnBrk="1" hangingPunct="1"/>
            <a:r>
              <a:rPr lang="cs-CZ" altLang="cs-CZ" sz="1800" i="1" dirty="0">
                <a:solidFill>
                  <a:srgbClr val="00287D"/>
                </a:solidFill>
              </a:rPr>
              <a:t>průběžná</a:t>
            </a:r>
          </a:p>
          <a:p>
            <a:pPr lvl="1" eaLnBrk="1" hangingPunct="1"/>
            <a:r>
              <a:rPr lang="cs-CZ" altLang="cs-CZ" sz="1800" i="1" dirty="0">
                <a:solidFill>
                  <a:srgbClr val="00287D"/>
                </a:solidFill>
              </a:rPr>
              <a:t>následná</a:t>
            </a:r>
          </a:p>
          <a:p>
            <a:pPr eaLnBrk="1" hangingPunct="1"/>
            <a:r>
              <a:rPr lang="cs-CZ" altLang="cs-CZ" sz="1800" dirty="0"/>
              <a:t>z pohledu kontrolovaných </a:t>
            </a:r>
            <a:r>
              <a:rPr lang="cs-CZ" altLang="cs-CZ" sz="1800" b="1" dirty="0"/>
              <a:t>hledisek</a:t>
            </a:r>
          </a:p>
          <a:p>
            <a:pPr lvl="1" eaLnBrk="1" hangingPunct="1"/>
            <a:r>
              <a:rPr lang="cs-CZ" altLang="cs-CZ" sz="1800" b="1" i="1" dirty="0">
                <a:solidFill>
                  <a:srgbClr val="00287D"/>
                </a:solidFill>
              </a:rPr>
              <a:t>kontrola zákonnosti </a:t>
            </a:r>
            <a:r>
              <a:rPr lang="cs-CZ" altLang="cs-CZ" sz="1800" dirty="0">
                <a:solidFill>
                  <a:srgbClr val="00287D"/>
                </a:solidFill>
              </a:rPr>
              <a:t>(v širším smyslu)</a:t>
            </a:r>
          </a:p>
          <a:p>
            <a:pPr lvl="1" eaLnBrk="1" hangingPunct="1"/>
            <a:r>
              <a:rPr lang="cs-CZ" altLang="cs-CZ" sz="1800" b="1" i="1" dirty="0">
                <a:solidFill>
                  <a:srgbClr val="00287D"/>
                </a:solidFill>
              </a:rPr>
              <a:t>kontrola účelnosti, hospodárnosti a efektivnosti </a:t>
            </a:r>
          </a:p>
          <a:p>
            <a:pPr lvl="1" eaLnBrk="1" hangingPunct="1"/>
            <a:r>
              <a:rPr lang="cs-CZ" altLang="cs-CZ" sz="1800" i="1" dirty="0">
                <a:solidFill>
                  <a:srgbClr val="00287D"/>
                </a:solidFill>
              </a:rPr>
              <a:t>případně jiná hlediska či kombinace…</a:t>
            </a:r>
          </a:p>
          <a:p>
            <a:pPr lvl="1" eaLnBrk="1" hangingPunct="1"/>
            <a:endParaRPr lang="cs-CZ" altLang="cs-CZ" sz="1800" dirty="0"/>
          </a:p>
          <a:p>
            <a:pPr eaLnBrk="1" hangingPunct="1">
              <a:buNone/>
            </a:pPr>
            <a:endParaRPr lang="cs-CZ" altLang="cs-CZ" sz="1800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 altLang="cs-CZ" dirty="0"/>
              <a:t>BM505Zk Základy správní vědy - Kontrola veřejné správy</a:t>
            </a:r>
          </a:p>
        </p:txBody>
      </p:sp>
      <p:sp>
        <p:nvSpPr>
          <p:cNvPr id="8197" name="Zástupný symbol pro číslo snímku 4"/>
          <p:cNvSpPr>
            <a:spLocks noGrp="1"/>
          </p:cNvSpPr>
          <p:nvPr>
            <p:ph type="sldNum" sz="quarter" idx="11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1AAE2DB9-DCD5-4F85-8A2D-19C99AFC2CDA}" type="slidenum">
              <a:rPr lang="cs-CZ" altLang="cs-CZ"/>
              <a:pPr/>
              <a:t>7</a:t>
            </a:fld>
            <a:endParaRPr lang="cs-CZ" altLang="cs-CZ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xmlns="" id="{06A40388-2370-4C32-92F9-08E2CAA096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212218" y="2758620"/>
            <a:ext cx="609600" cy="505279"/>
          </a:xfrm>
          <a:prstGeom prst="rect">
            <a:avLst/>
          </a:prstGeom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xmlns="" id="{0215B4A0-C586-4591-AE4E-A87C12148C8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712028" y="3658013"/>
            <a:ext cx="609600" cy="352806"/>
          </a:xfrm>
          <a:prstGeom prst="rect">
            <a:avLst/>
          </a:prstGeom>
        </p:spPr>
      </p:pic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xmlns="" id="{137D6CA2-617A-495D-82A0-99588A8CC29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312005" y="4004806"/>
            <a:ext cx="609600" cy="352805"/>
          </a:xfrm>
          <a:prstGeom prst="rect">
            <a:avLst/>
          </a:prstGeom>
        </p:spPr>
      </p:pic>
      <p:pic>
        <p:nvPicPr>
          <p:cNvPr id="7" name="Nahraný zvuk">
            <a:hlinkClick r:id="" action="ppaction://media"/>
            <a:extLst>
              <a:ext uri="{FF2B5EF4-FFF2-40B4-BE49-F238E27FC236}">
                <a16:creationId xmlns:a16="http://schemas.microsoft.com/office/drawing/2014/main" xmlns="" id="{F81EBBB4-0D1A-4832-A924-3CF4607796DE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312005" y="4357611"/>
            <a:ext cx="609600" cy="3401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8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216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705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984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Nadpis 1"/>
          <p:cNvSpPr>
            <a:spLocks noGrp="1"/>
          </p:cNvSpPr>
          <p:nvPr>
            <p:ph type="title"/>
          </p:nvPr>
        </p:nvSpPr>
        <p:spPr>
          <a:xfrm>
            <a:off x="509588" y="1126861"/>
            <a:ext cx="8086725" cy="647700"/>
          </a:xfrm>
        </p:spPr>
        <p:txBody>
          <a:bodyPr/>
          <a:lstStyle/>
          <a:p>
            <a:pPr algn="ctr"/>
            <a:r>
              <a:rPr lang="cs-CZ" altLang="cs-CZ" sz="3600" dirty="0">
                <a:solidFill>
                  <a:srgbClr val="0070C0"/>
                </a:solidFill>
              </a:rPr>
              <a:t>Kontrola VS - charakteristika</a:t>
            </a:r>
          </a:p>
        </p:txBody>
      </p:sp>
      <p:sp>
        <p:nvSpPr>
          <p:cNvPr id="8195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 sz="1800" dirty="0"/>
              <a:t>obecně je </a:t>
            </a:r>
            <a:r>
              <a:rPr lang="cs-CZ" altLang="cs-CZ" sz="1800" b="1" dirty="0">
                <a:solidFill>
                  <a:srgbClr val="00287D"/>
                </a:solidFill>
              </a:rPr>
              <a:t>kontrola</a:t>
            </a:r>
            <a:r>
              <a:rPr lang="cs-CZ" altLang="cs-CZ" sz="1800" dirty="0"/>
              <a:t> mnohovýznamový pojem, což souvisí i s určitou            </a:t>
            </a:r>
            <a:r>
              <a:rPr lang="cs-CZ" altLang="cs-CZ" sz="1800" b="1" dirty="0"/>
              <a:t>terminologickou „nejednoznačností“</a:t>
            </a:r>
          </a:p>
          <a:p>
            <a:pPr eaLnBrk="1" hangingPunct="1"/>
            <a:r>
              <a:rPr lang="cs-CZ" altLang="cs-CZ" sz="1800" dirty="0"/>
              <a:t>obdobné pojmy: </a:t>
            </a:r>
          </a:p>
          <a:p>
            <a:pPr lvl="1" eaLnBrk="1" hangingPunct="1"/>
            <a:r>
              <a:rPr lang="cs-CZ" altLang="cs-CZ" sz="1800" i="1" dirty="0">
                <a:solidFill>
                  <a:srgbClr val="00287D"/>
                </a:solidFill>
              </a:rPr>
              <a:t>dohled</a:t>
            </a:r>
          </a:p>
          <a:p>
            <a:pPr lvl="1" eaLnBrk="1" hangingPunct="1"/>
            <a:r>
              <a:rPr lang="cs-CZ" altLang="cs-CZ" sz="1800" i="1" dirty="0">
                <a:solidFill>
                  <a:srgbClr val="00287D"/>
                </a:solidFill>
              </a:rPr>
              <a:t>dozor</a:t>
            </a:r>
          </a:p>
          <a:p>
            <a:pPr lvl="1" eaLnBrk="1" hangingPunct="1"/>
            <a:r>
              <a:rPr lang="cs-CZ" altLang="cs-CZ" sz="1800" i="1" dirty="0">
                <a:solidFill>
                  <a:srgbClr val="00287D"/>
                </a:solidFill>
              </a:rPr>
              <a:t>inspekce…</a:t>
            </a:r>
          </a:p>
          <a:p>
            <a:pPr eaLnBrk="1" hangingPunct="1"/>
            <a:endParaRPr lang="cs-CZ" sz="1800" dirty="0"/>
          </a:p>
          <a:p>
            <a:pPr eaLnBrk="1" hangingPunct="1"/>
            <a:r>
              <a:rPr lang="cs-CZ" sz="1800" dirty="0"/>
              <a:t>možné </a:t>
            </a:r>
            <a:r>
              <a:rPr lang="cs-CZ" sz="1800" dirty="0">
                <a:solidFill>
                  <a:srgbClr val="00B050"/>
                </a:solidFill>
              </a:rPr>
              <a:t>odlišnosti kontroly a dozoru</a:t>
            </a:r>
            <a:r>
              <a:rPr lang="cs-CZ" sz="1800" dirty="0"/>
              <a:t>, </a:t>
            </a:r>
            <a:r>
              <a:rPr lang="cs-CZ" sz="1800" i="1" dirty="0"/>
              <a:t>zpravidla</a:t>
            </a:r>
          </a:p>
          <a:p>
            <a:pPr lvl="1" eaLnBrk="1" hangingPunct="1"/>
            <a:r>
              <a:rPr lang="cs-CZ" sz="1800" dirty="0"/>
              <a:t>u kontroly nelze (přímo, bezprostředně) zjednat nápravu </a:t>
            </a:r>
          </a:p>
          <a:p>
            <a:pPr lvl="1" eaLnBrk="1" hangingPunct="1"/>
            <a:r>
              <a:rPr lang="cs-CZ" sz="1800" dirty="0"/>
              <a:t>u kontroly se uplatní širší hlediska než u dozoru…</a:t>
            </a:r>
          </a:p>
          <a:p>
            <a:pPr marL="0" indent="0" eaLnBrk="1" hangingPunct="1">
              <a:buNone/>
            </a:pPr>
            <a:endParaRPr lang="cs-CZ" sz="1800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 altLang="cs-CZ" dirty="0"/>
              <a:t>BM505Zk Základy správní vědy - Kontrola veřejné správy</a:t>
            </a:r>
          </a:p>
        </p:txBody>
      </p:sp>
      <p:sp>
        <p:nvSpPr>
          <p:cNvPr id="8197" name="Zástupný symbol pro číslo snímku 4"/>
          <p:cNvSpPr>
            <a:spLocks noGrp="1"/>
          </p:cNvSpPr>
          <p:nvPr>
            <p:ph type="sldNum" sz="quarter" idx="11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1AAE2DB9-DCD5-4F85-8A2D-19C99AFC2CDA}" type="slidenum">
              <a:rPr lang="cs-CZ" altLang="cs-CZ"/>
              <a:pPr/>
              <a:t>8</a:t>
            </a:fld>
            <a:endParaRPr lang="cs-CZ" altLang="cs-CZ"/>
          </a:p>
        </p:txBody>
      </p:sp>
      <p:pic>
        <p:nvPicPr>
          <p:cNvPr id="7" name="Nahraný zvuk">
            <a:hlinkClick r:id="" action="ppaction://media"/>
            <a:extLst>
              <a:ext uri="{FF2B5EF4-FFF2-40B4-BE49-F238E27FC236}">
                <a16:creationId xmlns:a16="http://schemas.microsoft.com/office/drawing/2014/main" xmlns="" id="{373A36B1-19EB-42EA-98A5-D374E46AA3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177722" y="3113313"/>
            <a:ext cx="609600" cy="554001"/>
          </a:xfrm>
          <a:prstGeom prst="rect">
            <a:avLst/>
          </a:prstGeom>
        </p:spPr>
      </p:pic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xmlns="" id="{72DCC19C-0245-47E0-9CC5-C9D4DFBD843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89888" y="4631871"/>
            <a:ext cx="609600" cy="5671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57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8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altLang="cs-CZ" sz="3600" dirty="0">
                <a:solidFill>
                  <a:srgbClr val="0070C0"/>
                </a:solidFill>
              </a:rPr>
              <a:t>Kontrola VS - struktura</a:t>
            </a:r>
          </a:p>
        </p:txBody>
      </p:sp>
      <p:sp>
        <p:nvSpPr>
          <p:cNvPr id="8195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 sz="1800" dirty="0"/>
              <a:t>stejně jako záruky zákonnosti ve VS, také </a:t>
            </a:r>
            <a:r>
              <a:rPr lang="cs-CZ" altLang="cs-CZ" sz="1800" dirty="0">
                <a:solidFill>
                  <a:srgbClr val="00B050"/>
                </a:solidFill>
              </a:rPr>
              <a:t>kontrola VS tvoří určitý </a:t>
            </a:r>
            <a:r>
              <a:rPr lang="cs-CZ" altLang="cs-CZ" sz="1800" b="1" i="1" dirty="0">
                <a:solidFill>
                  <a:srgbClr val="00B050"/>
                </a:solidFill>
              </a:rPr>
              <a:t>systém</a:t>
            </a:r>
            <a:endParaRPr lang="cs-CZ" altLang="cs-CZ" sz="1800" dirty="0">
              <a:solidFill>
                <a:srgbClr val="00B050"/>
              </a:solidFill>
            </a:endParaRPr>
          </a:p>
          <a:p>
            <a:pPr eaLnBrk="1" hangingPunct="1"/>
            <a:r>
              <a:rPr lang="cs-CZ" altLang="cs-CZ" sz="1800" dirty="0"/>
              <a:t>základní možné dělení: </a:t>
            </a:r>
            <a:r>
              <a:rPr lang="cs-CZ" altLang="cs-CZ" sz="1800" i="1" dirty="0">
                <a:solidFill>
                  <a:srgbClr val="00287D"/>
                </a:solidFill>
              </a:rPr>
              <a:t>VS sama kontroluje </a:t>
            </a:r>
            <a:r>
              <a:rPr lang="cs-CZ" altLang="cs-CZ" sz="1800" b="1" dirty="0"/>
              <a:t>x</a:t>
            </a:r>
            <a:r>
              <a:rPr lang="cs-CZ" altLang="cs-CZ" sz="1800" dirty="0"/>
              <a:t> </a:t>
            </a:r>
            <a:r>
              <a:rPr lang="cs-CZ" altLang="cs-CZ" sz="1800" i="1" dirty="0">
                <a:solidFill>
                  <a:srgbClr val="00287D"/>
                </a:solidFill>
              </a:rPr>
              <a:t>VS je kontrolována </a:t>
            </a:r>
          </a:p>
          <a:p>
            <a:pPr eaLnBrk="1" hangingPunct="1"/>
            <a:endParaRPr lang="cs-CZ" altLang="cs-CZ" sz="1800" dirty="0"/>
          </a:p>
          <a:p>
            <a:pPr eaLnBrk="1" hangingPunct="1"/>
            <a:r>
              <a:rPr lang="cs-CZ" altLang="cs-CZ" sz="1800" dirty="0"/>
              <a:t>pokud </a:t>
            </a:r>
            <a:r>
              <a:rPr lang="cs-CZ" altLang="cs-CZ" sz="1800" b="1" dirty="0"/>
              <a:t>VS sama kontroluje, </a:t>
            </a:r>
            <a:r>
              <a:rPr lang="cs-CZ" altLang="cs-CZ" sz="1800" dirty="0"/>
              <a:t>jde o </a:t>
            </a:r>
            <a:r>
              <a:rPr lang="cs-CZ" altLang="cs-CZ" sz="1800" b="1" dirty="0">
                <a:solidFill>
                  <a:srgbClr val="7030A0"/>
                </a:solidFill>
              </a:rPr>
              <a:t>správní kontrolu</a:t>
            </a:r>
          </a:p>
          <a:p>
            <a:pPr eaLnBrk="1" hangingPunct="1"/>
            <a:r>
              <a:rPr lang="cs-CZ" altLang="cs-CZ" sz="1800" b="1" dirty="0">
                <a:solidFill>
                  <a:srgbClr val="7030A0"/>
                </a:solidFill>
              </a:rPr>
              <a:t>rysy SK:</a:t>
            </a:r>
          </a:p>
          <a:p>
            <a:pPr lvl="1" eaLnBrk="1" hangingPunct="1"/>
            <a:r>
              <a:rPr lang="cs-CZ" altLang="cs-CZ" sz="1800" dirty="0"/>
              <a:t>kontrola subjektů stojících mimo VS </a:t>
            </a:r>
          </a:p>
          <a:p>
            <a:pPr lvl="1" eaLnBrk="1" hangingPunct="1"/>
            <a:r>
              <a:rPr lang="cs-CZ" altLang="cs-CZ" sz="1800" dirty="0"/>
              <a:t>autoritativní vystupování orgánů VS (kontrolní pravomoc)</a:t>
            </a:r>
          </a:p>
          <a:p>
            <a:pPr lvl="1" eaLnBrk="1" hangingPunct="1"/>
            <a:r>
              <a:rPr lang="cs-CZ" altLang="cs-CZ" sz="1800" dirty="0"/>
              <a:t>standardní označení: </a:t>
            </a:r>
            <a:r>
              <a:rPr lang="cs-CZ" altLang="cs-CZ" sz="1800" b="1" i="1" dirty="0">
                <a:solidFill>
                  <a:srgbClr val="002060"/>
                </a:solidFill>
              </a:rPr>
              <a:t>administrativní dozor</a:t>
            </a:r>
          </a:p>
          <a:p>
            <a:pPr lvl="1" eaLnBrk="1" hangingPunct="1"/>
            <a:r>
              <a:rPr lang="cs-CZ" altLang="cs-CZ" sz="1800" dirty="0"/>
              <a:t>procesní postup = kontrolní řád </a:t>
            </a:r>
            <a:r>
              <a:rPr lang="cs-CZ" altLang="cs-CZ" sz="1400" dirty="0"/>
              <a:t>/viz zák. č. 255/2012 Sb., o kontrole (kontrolní řád)/</a:t>
            </a:r>
          </a:p>
          <a:p>
            <a:pPr lvl="1" eaLnBrk="1" hangingPunct="1"/>
            <a:r>
              <a:rPr lang="cs-CZ" altLang="cs-CZ" sz="1800" dirty="0"/>
              <a:t>„běžné“ ale i </a:t>
            </a:r>
            <a:r>
              <a:rPr lang="cs-CZ" altLang="cs-CZ" sz="1800" b="1" dirty="0"/>
              <a:t>specializované orgány </a:t>
            </a:r>
            <a:r>
              <a:rPr lang="cs-CZ" altLang="cs-CZ" sz="1800" dirty="0"/>
              <a:t>čili</a:t>
            </a:r>
            <a:r>
              <a:rPr lang="cs-CZ" altLang="cs-CZ" sz="1800" b="1" dirty="0"/>
              <a:t> </a:t>
            </a:r>
            <a:r>
              <a:rPr lang="cs-CZ" altLang="cs-CZ" sz="1800" dirty="0"/>
              <a:t>různé </a:t>
            </a:r>
            <a:r>
              <a:rPr lang="cs-CZ" altLang="cs-CZ" sz="1800" b="1" dirty="0"/>
              <a:t>inspekce</a:t>
            </a:r>
          </a:p>
          <a:p>
            <a:pPr lvl="2" eaLnBrk="1" hangingPunct="1">
              <a:buFont typeface="Wingdings" pitchFamily="2" charset="2"/>
              <a:buChar char="Ø"/>
            </a:pPr>
            <a:r>
              <a:rPr lang="cs-CZ" altLang="cs-CZ" sz="1800" i="1" dirty="0">
                <a:solidFill>
                  <a:srgbClr val="00287D"/>
                </a:solidFill>
              </a:rPr>
              <a:t>SZPI, ČOI, SEI, ČIŽP,…</a:t>
            </a:r>
          </a:p>
          <a:p>
            <a:pPr lvl="2" eaLnBrk="1" hangingPunct="1"/>
            <a:r>
              <a:rPr lang="cs-CZ" altLang="cs-CZ" sz="1800" i="1" dirty="0">
                <a:solidFill>
                  <a:srgbClr val="00287D"/>
                </a:solidFill>
              </a:rPr>
              <a:t>                                                 </a:t>
            </a:r>
          </a:p>
          <a:p>
            <a:pPr marL="0" indent="0" eaLnBrk="1" hangingPunct="1">
              <a:buNone/>
            </a:pPr>
            <a:endParaRPr lang="cs-CZ" altLang="cs-CZ" sz="1800" dirty="0"/>
          </a:p>
          <a:p>
            <a:pPr eaLnBrk="1" hangingPunct="1"/>
            <a:endParaRPr lang="cs-CZ" altLang="cs-CZ" sz="1800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 altLang="cs-CZ" dirty="0"/>
              <a:t>BM505Zk Základy správní vědy - Kontrola veřejné správy</a:t>
            </a:r>
          </a:p>
        </p:txBody>
      </p:sp>
      <p:sp>
        <p:nvSpPr>
          <p:cNvPr id="8197" name="Zástupný symbol pro číslo snímku 4"/>
          <p:cNvSpPr>
            <a:spLocks noGrp="1"/>
          </p:cNvSpPr>
          <p:nvPr>
            <p:ph type="sldNum" sz="quarter" idx="11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1AAE2DB9-DCD5-4F85-8A2D-19C99AFC2CDA}" type="slidenum">
              <a:rPr lang="cs-CZ" altLang="cs-CZ"/>
              <a:pPr/>
              <a:t>9</a:t>
            </a:fld>
            <a:endParaRPr lang="cs-CZ" altLang="cs-CZ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xmlns="" id="{FA2AFA2E-6F4E-4FB1-A7A1-25917C6BFD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169150" y="4936067"/>
            <a:ext cx="609600" cy="486834"/>
          </a:xfrm>
          <a:prstGeom prst="rect">
            <a:avLst/>
          </a:prstGeom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xmlns="" id="{822616AB-F038-4292-852E-78D2F219B7B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880350" y="4936067"/>
            <a:ext cx="609600" cy="486834"/>
          </a:xfrm>
          <a:prstGeom prst="rect">
            <a:avLst/>
          </a:prstGeom>
        </p:spPr>
      </p:pic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xmlns="" id="{4E44F626-2D81-4BFB-BB02-3CA691D91A0C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496141" y="5557156"/>
            <a:ext cx="609600" cy="5164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6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3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256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law_sablona_cz (1)">
  <a:themeElements>
    <a:clrScheme name="Směsi 2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law_sablona_cz (1)</Template>
  <TotalTime>70</TotalTime>
  <Words>1665</Words>
  <Application>Microsoft Office PowerPoint</Application>
  <PresentationFormat>Předvádění na obrazovce (4:3)</PresentationFormat>
  <Paragraphs>273</Paragraphs>
  <Slides>22</Slides>
  <Notes>0</Notes>
  <HiddenSlides>0</HiddenSlides>
  <MMClips>42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22</vt:i4>
      </vt:variant>
    </vt:vector>
  </HeadingPairs>
  <TitlesOfParts>
    <vt:vector size="23" baseType="lpstr">
      <vt:lpstr>law_sablona_cz (1)</vt:lpstr>
      <vt:lpstr>Kontrola veřejné správy  Struktura kontroly veřejné správy  Formy kontroly veřejné správy  Pojem hodnocení (evaluace) VS  BM505Zk Základy správní vědy  5. přednáška 18.11. 2022      Petr Havlan (dr.Jelínek)</vt:lpstr>
      <vt:lpstr>Osnova přednášky a její cíl</vt:lpstr>
      <vt:lpstr>Východiska kontroly VS   hodnocení VS</vt:lpstr>
      <vt:lpstr>Východiska kontroly VS   záruky zákonnosti</vt:lpstr>
      <vt:lpstr>Východiska kontroly VS  zásada zákonnosti</vt:lpstr>
      <vt:lpstr>Kontrola VS - charakteristika</vt:lpstr>
      <vt:lpstr>Kontrola VS - charakteristika</vt:lpstr>
      <vt:lpstr>Kontrola VS - charakteristika</vt:lpstr>
      <vt:lpstr>Kontrola VS - struktura</vt:lpstr>
      <vt:lpstr>Kontrola VS - struktura  formy kontroly VS</vt:lpstr>
      <vt:lpstr>Kontrola VS - struktura  formy kontroly VS</vt:lpstr>
      <vt:lpstr>Kontrola VS  vykonávaná zastupitelskými orgány</vt:lpstr>
      <vt:lpstr> Majetková a účetní kontrola VS (kontrola vykonávaná NKÚ)</vt:lpstr>
      <vt:lpstr>Soudní kontrola VS</vt:lpstr>
      <vt:lpstr>Soudní kontrola VS  správní soudnictví</vt:lpstr>
      <vt:lpstr>Soudní kontrola VS  civilní soudnictví</vt:lpstr>
      <vt:lpstr> Kontrola VS  veřejným ochráncem práv</vt:lpstr>
      <vt:lpstr> Kontrola VS  veřejným ochráncem práv</vt:lpstr>
      <vt:lpstr>Kontrola VS občany  právo na informace ve VS</vt:lpstr>
      <vt:lpstr>Kontrola VS občany  petice a stížnosti</vt:lpstr>
      <vt:lpstr>Hodnocení (evaluace)  veřejné správy</vt:lpstr>
      <vt:lpstr>Prameny ke studiu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Určení nezákonnosti zásahu v kontextu odpovědnosti za újmu při výkonu veřejné moci  Mgr. Tomáš Svoboda</dc:title>
  <dc:creator>Admin</dc:creator>
  <cp:lastModifiedBy>Uzivatel</cp:lastModifiedBy>
  <cp:revision>436</cp:revision>
  <cp:lastPrinted>1601-01-01T00:00:00Z</cp:lastPrinted>
  <dcterms:created xsi:type="dcterms:W3CDTF">2016-03-09T14:49:29Z</dcterms:created>
  <dcterms:modified xsi:type="dcterms:W3CDTF">2022-11-24T14:16:34Z</dcterms:modified>
</cp:coreProperties>
</file>