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1" r:id="rId1"/>
  </p:sldMasterIdLst>
  <p:notesMasterIdLst>
    <p:notesMasterId r:id="rId69"/>
  </p:notesMasterIdLst>
  <p:handoutMasterIdLst>
    <p:handoutMasterId r:id="rId70"/>
  </p:handoutMasterIdLst>
  <p:sldIdLst>
    <p:sldId id="365" r:id="rId2"/>
    <p:sldId id="319" r:id="rId3"/>
    <p:sldId id="320" r:id="rId4"/>
    <p:sldId id="389" r:id="rId5"/>
    <p:sldId id="321" r:id="rId6"/>
    <p:sldId id="322" r:id="rId7"/>
    <p:sldId id="383" r:id="rId8"/>
    <p:sldId id="384" r:id="rId9"/>
    <p:sldId id="385" r:id="rId10"/>
    <p:sldId id="386" r:id="rId11"/>
    <p:sldId id="387" r:id="rId12"/>
    <p:sldId id="323" r:id="rId13"/>
    <p:sldId id="388" r:id="rId14"/>
    <p:sldId id="367" r:id="rId15"/>
    <p:sldId id="324" r:id="rId16"/>
    <p:sldId id="368" r:id="rId17"/>
    <p:sldId id="325" r:id="rId18"/>
    <p:sldId id="369" r:id="rId19"/>
    <p:sldId id="326" r:id="rId20"/>
    <p:sldId id="327" r:id="rId21"/>
    <p:sldId id="329" r:id="rId22"/>
    <p:sldId id="333" r:id="rId23"/>
    <p:sldId id="330" r:id="rId24"/>
    <p:sldId id="331" r:id="rId25"/>
    <p:sldId id="332" r:id="rId26"/>
    <p:sldId id="334" r:id="rId27"/>
    <p:sldId id="335" r:id="rId28"/>
    <p:sldId id="336" r:id="rId29"/>
    <p:sldId id="337" r:id="rId30"/>
    <p:sldId id="338" r:id="rId31"/>
    <p:sldId id="340" r:id="rId32"/>
    <p:sldId id="339" r:id="rId33"/>
    <p:sldId id="341" r:id="rId34"/>
    <p:sldId id="342" r:id="rId35"/>
    <p:sldId id="343" r:id="rId36"/>
    <p:sldId id="376" r:id="rId37"/>
    <p:sldId id="344" r:id="rId38"/>
    <p:sldId id="366" r:id="rId39"/>
    <p:sldId id="345" r:id="rId40"/>
    <p:sldId id="346" r:id="rId41"/>
    <p:sldId id="370" r:id="rId42"/>
    <p:sldId id="347" r:id="rId43"/>
    <p:sldId id="377" r:id="rId44"/>
    <p:sldId id="348" r:id="rId45"/>
    <p:sldId id="378" r:id="rId46"/>
    <p:sldId id="349" r:id="rId47"/>
    <p:sldId id="350" r:id="rId48"/>
    <p:sldId id="371" r:id="rId49"/>
    <p:sldId id="359" r:id="rId50"/>
    <p:sldId id="360" r:id="rId51"/>
    <p:sldId id="364" r:id="rId52"/>
    <p:sldId id="375" r:id="rId53"/>
    <p:sldId id="362" r:id="rId54"/>
    <p:sldId id="372" r:id="rId55"/>
    <p:sldId id="351" r:id="rId56"/>
    <p:sldId id="379" r:id="rId57"/>
    <p:sldId id="354" r:id="rId58"/>
    <p:sldId id="355" r:id="rId59"/>
    <p:sldId id="356" r:id="rId60"/>
    <p:sldId id="373" r:id="rId61"/>
    <p:sldId id="357" r:id="rId62"/>
    <p:sldId id="380" r:id="rId63"/>
    <p:sldId id="381" r:id="rId64"/>
    <p:sldId id="382" r:id="rId65"/>
    <p:sldId id="358" r:id="rId66"/>
    <p:sldId id="374" r:id="rId67"/>
    <p:sldId id="301" r:id="rId68"/>
  </p:sldIdLst>
  <p:sldSz cx="12192000" cy="6858000"/>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00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93" autoAdjust="0"/>
    <p:restoredTop sz="88708" autoAdjust="0"/>
  </p:normalViewPr>
  <p:slideViewPr>
    <p:cSldViewPr>
      <p:cViewPr varScale="1">
        <p:scale>
          <a:sx n="134" d="100"/>
          <a:sy n="134" d="100"/>
        </p:scale>
        <p:origin x="1208" y="176"/>
      </p:cViewPr>
      <p:guideLst>
        <p:guide orient="horz" pos="2160"/>
        <p:guide pos="3840"/>
      </p:guideLst>
    </p:cSldViewPr>
  </p:slideViewPr>
  <p:outlineViewPr>
    <p:cViewPr>
      <p:scale>
        <a:sx n="33" d="100"/>
        <a:sy n="33" d="100"/>
      </p:scale>
      <p:origin x="0" y="1188"/>
    </p:cViewPr>
  </p:outlineViewPr>
  <p:notesTextViewPr>
    <p:cViewPr>
      <p:scale>
        <a:sx n="100" d="100"/>
        <a:sy n="100" d="100"/>
      </p:scale>
      <p:origin x="0" y="0"/>
    </p:cViewPr>
  </p:notesTextViewPr>
  <p:notesViewPr>
    <p:cSldViewPr>
      <p:cViewPr varScale="1">
        <p:scale>
          <a:sx n="93" d="100"/>
          <a:sy n="93" d="100"/>
        </p:scale>
        <p:origin x="3784" y="21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77A77D-A880-A14A-8B7B-12640D149DB8}" type="doc">
      <dgm:prSet loTypeId="urn:microsoft.com/office/officeart/2005/8/layout/pyramid2" loCatId="process" qsTypeId="urn:microsoft.com/office/officeart/2005/8/quickstyle/simple1" qsCatId="simple" csTypeId="urn:microsoft.com/office/officeart/2005/8/colors/accent1_2" csCatId="accent1" phldr="1"/>
      <dgm:spPr/>
      <dgm:t>
        <a:bodyPr/>
        <a:lstStyle/>
        <a:p>
          <a:endParaRPr lang="cs-CZ"/>
        </a:p>
      </dgm:t>
    </dgm:pt>
    <dgm:pt modelId="{D4114C0F-26D8-A048-BC6C-CB4220DB1704}">
      <dgm:prSet/>
      <dgm:spPr>
        <a:ln>
          <a:solidFill>
            <a:srgbClr val="9201DD"/>
          </a:solidFill>
        </a:ln>
      </dgm:spPr>
      <dgm:t>
        <a:bodyPr/>
        <a:lstStyle/>
        <a:p>
          <a:r>
            <a:rPr lang="cs-CZ" b="0" dirty="0"/>
            <a:t>sleva z kupní ceny</a:t>
          </a:r>
          <a:endParaRPr lang="cs-CZ" dirty="0"/>
        </a:p>
      </dgm:t>
    </dgm:pt>
    <dgm:pt modelId="{BC1C14BB-D04F-C94C-AB46-D217BE83C59A}" type="parTrans" cxnId="{02811089-0D73-D44C-B8D9-842C52F1D4D9}">
      <dgm:prSet/>
      <dgm:spPr/>
      <dgm:t>
        <a:bodyPr/>
        <a:lstStyle/>
        <a:p>
          <a:endParaRPr lang="cs-CZ"/>
        </a:p>
      </dgm:t>
    </dgm:pt>
    <dgm:pt modelId="{ED564075-264A-844E-8AB1-E3619A9F59EB}" type="sibTrans" cxnId="{02811089-0D73-D44C-B8D9-842C52F1D4D9}">
      <dgm:prSet/>
      <dgm:spPr/>
      <dgm:t>
        <a:bodyPr/>
        <a:lstStyle/>
        <a:p>
          <a:endParaRPr lang="cs-CZ"/>
        </a:p>
      </dgm:t>
    </dgm:pt>
    <dgm:pt modelId="{AB3AA966-9C1C-524E-8163-CB80A37FCA67}">
      <dgm:prSet/>
      <dgm:spPr>
        <a:ln>
          <a:solidFill>
            <a:srgbClr val="9201DD"/>
          </a:solidFill>
        </a:ln>
      </dgm:spPr>
      <dgm:t>
        <a:bodyPr/>
        <a:lstStyle/>
        <a:p>
          <a:r>
            <a:rPr lang="cs-CZ" b="0" dirty="0"/>
            <a:t>oprava zboží</a:t>
          </a:r>
          <a:endParaRPr lang="cs-CZ" dirty="0"/>
        </a:p>
      </dgm:t>
    </dgm:pt>
    <dgm:pt modelId="{C682F9E4-366B-3C40-AD19-C8A27BFF02E2}" type="parTrans" cxnId="{C7EB7B9E-4BEB-EF47-AE82-16195F2367B4}">
      <dgm:prSet/>
      <dgm:spPr/>
      <dgm:t>
        <a:bodyPr/>
        <a:lstStyle/>
        <a:p>
          <a:endParaRPr lang="cs-CZ"/>
        </a:p>
      </dgm:t>
    </dgm:pt>
    <dgm:pt modelId="{22E5F1E6-2EC9-5C43-BF15-E0E3E9E71CAA}" type="sibTrans" cxnId="{C7EB7B9E-4BEB-EF47-AE82-16195F2367B4}">
      <dgm:prSet/>
      <dgm:spPr/>
      <dgm:t>
        <a:bodyPr/>
        <a:lstStyle/>
        <a:p>
          <a:endParaRPr lang="cs-CZ"/>
        </a:p>
      </dgm:t>
    </dgm:pt>
    <dgm:pt modelId="{B13A4D28-C87F-4F43-B65E-7106987C5FC1}">
      <dgm:prSet/>
      <dgm:spPr>
        <a:solidFill>
          <a:schemeClr val="accent1">
            <a:alpha val="30000"/>
          </a:schemeClr>
        </a:solidFill>
        <a:ln>
          <a:solidFill>
            <a:srgbClr val="9201DD"/>
          </a:solidFill>
        </a:ln>
      </dgm:spPr>
      <dgm:t>
        <a:bodyPr/>
        <a:lstStyle/>
        <a:p>
          <a:r>
            <a:rPr lang="cs-CZ" b="0"/>
            <a:t>výměna zboží</a:t>
          </a:r>
          <a:endParaRPr lang="cs-CZ"/>
        </a:p>
      </dgm:t>
    </dgm:pt>
    <dgm:pt modelId="{1926789A-9991-9F47-8449-D7718F6D426D}" type="parTrans" cxnId="{5AA6B770-B564-CC47-AA10-B6C120ADA64C}">
      <dgm:prSet/>
      <dgm:spPr/>
      <dgm:t>
        <a:bodyPr/>
        <a:lstStyle/>
        <a:p>
          <a:endParaRPr lang="cs-CZ"/>
        </a:p>
      </dgm:t>
    </dgm:pt>
    <dgm:pt modelId="{A78B0DC5-31BD-E54C-A742-C5E54704B0EF}" type="sibTrans" cxnId="{5AA6B770-B564-CC47-AA10-B6C120ADA64C}">
      <dgm:prSet/>
      <dgm:spPr/>
      <dgm:t>
        <a:bodyPr/>
        <a:lstStyle/>
        <a:p>
          <a:endParaRPr lang="cs-CZ"/>
        </a:p>
      </dgm:t>
    </dgm:pt>
    <dgm:pt modelId="{7873CB1C-301D-F84D-97E8-FD4681E2F5B1}">
      <dgm:prSet/>
      <dgm:spPr>
        <a:solidFill>
          <a:schemeClr val="accent1">
            <a:alpha val="30000"/>
          </a:schemeClr>
        </a:solidFill>
        <a:ln>
          <a:solidFill>
            <a:srgbClr val="9201DD"/>
          </a:solidFill>
        </a:ln>
      </dgm:spPr>
      <dgm:t>
        <a:bodyPr/>
        <a:lstStyle/>
        <a:p>
          <a:r>
            <a:rPr lang="cs-CZ" b="0" dirty="0"/>
            <a:t>odstoupení od smlouvy</a:t>
          </a:r>
          <a:endParaRPr lang="cs-CZ" dirty="0"/>
        </a:p>
      </dgm:t>
    </dgm:pt>
    <dgm:pt modelId="{B52E16D7-3A44-6744-9F26-D426B6BD7DA2}" type="parTrans" cxnId="{38CB65E4-E45D-7B41-A5E5-64A2D93260CA}">
      <dgm:prSet/>
      <dgm:spPr/>
      <dgm:t>
        <a:bodyPr/>
        <a:lstStyle/>
        <a:p>
          <a:endParaRPr lang="cs-CZ"/>
        </a:p>
      </dgm:t>
    </dgm:pt>
    <dgm:pt modelId="{FBB812D0-3A74-DF47-9E12-71C26D2A86B7}" type="sibTrans" cxnId="{38CB65E4-E45D-7B41-A5E5-64A2D93260CA}">
      <dgm:prSet/>
      <dgm:spPr/>
      <dgm:t>
        <a:bodyPr/>
        <a:lstStyle/>
        <a:p>
          <a:endParaRPr lang="cs-CZ"/>
        </a:p>
      </dgm:t>
    </dgm:pt>
    <dgm:pt modelId="{57557BBE-19AB-644D-9101-B465B0FB147D}" type="pres">
      <dgm:prSet presAssocID="{6277A77D-A880-A14A-8B7B-12640D149DB8}" presName="compositeShape" presStyleCnt="0">
        <dgm:presLayoutVars>
          <dgm:dir/>
          <dgm:resizeHandles/>
        </dgm:presLayoutVars>
      </dgm:prSet>
      <dgm:spPr/>
    </dgm:pt>
    <dgm:pt modelId="{A64B29D3-F259-CA46-BA8B-F50D10A05277}" type="pres">
      <dgm:prSet presAssocID="{6277A77D-A880-A14A-8B7B-12640D149DB8}" presName="pyramid" presStyleLbl="node1" presStyleIdx="0" presStyleCnt="1"/>
      <dgm:spPr>
        <a:solidFill>
          <a:srgbClr val="9201DD"/>
        </a:solidFill>
      </dgm:spPr>
    </dgm:pt>
    <dgm:pt modelId="{C3F0E5A9-0B45-A24B-9EE9-875425445F21}" type="pres">
      <dgm:prSet presAssocID="{6277A77D-A880-A14A-8B7B-12640D149DB8}" presName="theList" presStyleCnt="0"/>
      <dgm:spPr/>
    </dgm:pt>
    <dgm:pt modelId="{85A8CC7E-7D0E-CC43-81F8-7F81D810EC59}" type="pres">
      <dgm:prSet presAssocID="{7873CB1C-301D-F84D-97E8-FD4681E2F5B1}" presName="aNode" presStyleLbl="fgAcc1" presStyleIdx="0" presStyleCnt="4">
        <dgm:presLayoutVars>
          <dgm:bulletEnabled val="1"/>
        </dgm:presLayoutVars>
      </dgm:prSet>
      <dgm:spPr/>
    </dgm:pt>
    <dgm:pt modelId="{5B4A3B27-81D5-494E-BD2D-D03FF09626E1}" type="pres">
      <dgm:prSet presAssocID="{7873CB1C-301D-F84D-97E8-FD4681E2F5B1}" presName="aSpace" presStyleCnt="0"/>
      <dgm:spPr/>
    </dgm:pt>
    <dgm:pt modelId="{111FA155-988C-784A-B739-7D5F83728404}" type="pres">
      <dgm:prSet presAssocID="{B13A4D28-C87F-4F43-B65E-7106987C5FC1}" presName="aNode" presStyleLbl="fgAcc1" presStyleIdx="1" presStyleCnt="4">
        <dgm:presLayoutVars>
          <dgm:bulletEnabled val="1"/>
        </dgm:presLayoutVars>
      </dgm:prSet>
      <dgm:spPr/>
    </dgm:pt>
    <dgm:pt modelId="{16C985E0-4513-4940-A5CE-4A965D9EF2D1}" type="pres">
      <dgm:prSet presAssocID="{B13A4D28-C87F-4F43-B65E-7106987C5FC1}" presName="aSpace" presStyleCnt="0"/>
      <dgm:spPr/>
    </dgm:pt>
    <dgm:pt modelId="{E2F10930-EC58-2947-BF47-4D43191E8077}" type="pres">
      <dgm:prSet presAssocID="{AB3AA966-9C1C-524E-8163-CB80A37FCA67}" presName="aNode" presStyleLbl="fgAcc1" presStyleIdx="2" presStyleCnt="4">
        <dgm:presLayoutVars>
          <dgm:bulletEnabled val="1"/>
        </dgm:presLayoutVars>
      </dgm:prSet>
      <dgm:spPr/>
    </dgm:pt>
    <dgm:pt modelId="{4315D6DA-1720-AA46-B8EF-572256F0D74C}" type="pres">
      <dgm:prSet presAssocID="{AB3AA966-9C1C-524E-8163-CB80A37FCA67}" presName="aSpace" presStyleCnt="0"/>
      <dgm:spPr/>
    </dgm:pt>
    <dgm:pt modelId="{692AC1A3-F09C-954C-82B5-693CC08892B3}" type="pres">
      <dgm:prSet presAssocID="{D4114C0F-26D8-A048-BC6C-CB4220DB1704}" presName="aNode" presStyleLbl="fgAcc1" presStyleIdx="3" presStyleCnt="4">
        <dgm:presLayoutVars>
          <dgm:bulletEnabled val="1"/>
        </dgm:presLayoutVars>
      </dgm:prSet>
      <dgm:spPr/>
    </dgm:pt>
    <dgm:pt modelId="{77247E7F-E260-7245-821E-BD7DC5EF8808}" type="pres">
      <dgm:prSet presAssocID="{D4114C0F-26D8-A048-BC6C-CB4220DB1704}" presName="aSpace" presStyleCnt="0"/>
      <dgm:spPr/>
    </dgm:pt>
  </dgm:ptLst>
  <dgm:cxnLst>
    <dgm:cxn modelId="{B4B5D902-E16D-674A-8AF1-FB9F65E2BE22}" type="presOf" srcId="{6277A77D-A880-A14A-8B7B-12640D149DB8}" destId="{57557BBE-19AB-644D-9101-B465B0FB147D}" srcOrd="0" destOrd="0" presId="urn:microsoft.com/office/officeart/2005/8/layout/pyramid2"/>
    <dgm:cxn modelId="{EB39E847-F0D7-C24B-9278-A1E815655EDA}" type="presOf" srcId="{AB3AA966-9C1C-524E-8163-CB80A37FCA67}" destId="{E2F10930-EC58-2947-BF47-4D43191E8077}" srcOrd="0" destOrd="0" presId="urn:microsoft.com/office/officeart/2005/8/layout/pyramid2"/>
    <dgm:cxn modelId="{7D043855-DB1F-014D-8CC4-B955FDD1AF61}" type="presOf" srcId="{B13A4D28-C87F-4F43-B65E-7106987C5FC1}" destId="{111FA155-988C-784A-B739-7D5F83728404}" srcOrd="0" destOrd="0" presId="urn:microsoft.com/office/officeart/2005/8/layout/pyramid2"/>
    <dgm:cxn modelId="{5AA6B770-B564-CC47-AA10-B6C120ADA64C}" srcId="{6277A77D-A880-A14A-8B7B-12640D149DB8}" destId="{B13A4D28-C87F-4F43-B65E-7106987C5FC1}" srcOrd="1" destOrd="0" parTransId="{1926789A-9991-9F47-8449-D7718F6D426D}" sibTransId="{A78B0DC5-31BD-E54C-A742-C5E54704B0EF}"/>
    <dgm:cxn modelId="{02811089-0D73-D44C-B8D9-842C52F1D4D9}" srcId="{6277A77D-A880-A14A-8B7B-12640D149DB8}" destId="{D4114C0F-26D8-A048-BC6C-CB4220DB1704}" srcOrd="3" destOrd="0" parTransId="{BC1C14BB-D04F-C94C-AB46-D217BE83C59A}" sibTransId="{ED564075-264A-844E-8AB1-E3619A9F59EB}"/>
    <dgm:cxn modelId="{28C8D09C-8D05-FB4A-B959-F3A75B9FD43B}" type="presOf" srcId="{D4114C0F-26D8-A048-BC6C-CB4220DB1704}" destId="{692AC1A3-F09C-954C-82B5-693CC08892B3}" srcOrd="0" destOrd="0" presId="urn:microsoft.com/office/officeart/2005/8/layout/pyramid2"/>
    <dgm:cxn modelId="{C7EB7B9E-4BEB-EF47-AE82-16195F2367B4}" srcId="{6277A77D-A880-A14A-8B7B-12640D149DB8}" destId="{AB3AA966-9C1C-524E-8163-CB80A37FCA67}" srcOrd="2" destOrd="0" parTransId="{C682F9E4-366B-3C40-AD19-C8A27BFF02E2}" sibTransId="{22E5F1E6-2EC9-5C43-BF15-E0E3E9E71CAA}"/>
    <dgm:cxn modelId="{F9BDBDA5-FE31-4C4F-8551-6C59BA8B3FD9}" type="presOf" srcId="{7873CB1C-301D-F84D-97E8-FD4681E2F5B1}" destId="{85A8CC7E-7D0E-CC43-81F8-7F81D810EC59}" srcOrd="0" destOrd="0" presId="urn:microsoft.com/office/officeart/2005/8/layout/pyramid2"/>
    <dgm:cxn modelId="{38CB65E4-E45D-7B41-A5E5-64A2D93260CA}" srcId="{6277A77D-A880-A14A-8B7B-12640D149DB8}" destId="{7873CB1C-301D-F84D-97E8-FD4681E2F5B1}" srcOrd="0" destOrd="0" parTransId="{B52E16D7-3A44-6744-9F26-D426B6BD7DA2}" sibTransId="{FBB812D0-3A74-DF47-9E12-71C26D2A86B7}"/>
    <dgm:cxn modelId="{D2BAF45C-EEB1-EC42-9B8F-D39D9A346567}" type="presParOf" srcId="{57557BBE-19AB-644D-9101-B465B0FB147D}" destId="{A64B29D3-F259-CA46-BA8B-F50D10A05277}" srcOrd="0" destOrd="0" presId="urn:microsoft.com/office/officeart/2005/8/layout/pyramid2"/>
    <dgm:cxn modelId="{529D278D-1FED-744E-9DF4-8D4A0DFF58BE}" type="presParOf" srcId="{57557BBE-19AB-644D-9101-B465B0FB147D}" destId="{C3F0E5A9-0B45-A24B-9EE9-875425445F21}" srcOrd="1" destOrd="0" presId="urn:microsoft.com/office/officeart/2005/8/layout/pyramid2"/>
    <dgm:cxn modelId="{EEE300BE-95BD-4346-8E40-83D211C6D89D}" type="presParOf" srcId="{C3F0E5A9-0B45-A24B-9EE9-875425445F21}" destId="{85A8CC7E-7D0E-CC43-81F8-7F81D810EC59}" srcOrd="0" destOrd="0" presId="urn:microsoft.com/office/officeart/2005/8/layout/pyramid2"/>
    <dgm:cxn modelId="{F0FC0C12-F85F-7046-BB7C-6B20B85BC2BF}" type="presParOf" srcId="{C3F0E5A9-0B45-A24B-9EE9-875425445F21}" destId="{5B4A3B27-81D5-494E-BD2D-D03FF09626E1}" srcOrd="1" destOrd="0" presId="urn:microsoft.com/office/officeart/2005/8/layout/pyramid2"/>
    <dgm:cxn modelId="{8D199B61-676F-9646-9F87-CC0DE74C1249}" type="presParOf" srcId="{C3F0E5A9-0B45-A24B-9EE9-875425445F21}" destId="{111FA155-988C-784A-B739-7D5F83728404}" srcOrd="2" destOrd="0" presId="urn:microsoft.com/office/officeart/2005/8/layout/pyramid2"/>
    <dgm:cxn modelId="{7A242F47-92B7-C040-8F31-C87F644D2E9B}" type="presParOf" srcId="{C3F0E5A9-0B45-A24B-9EE9-875425445F21}" destId="{16C985E0-4513-4940-A5CE-4A965D9EF2D1}" srcOrd="3" destOrd="0" presId="urn:microsoft.com/office/officeart/2005/8/layout/pyramid2"/>
    <dgm:cxn modelId="{1EE7D5DC-DBB5-334B-A219-35FBC6C66676}" type="presParOf" srcId="{C3F0E5A9-0B45-A24B-9EE9-875425445F21}" destId="{E2F10930-EC58-2947-BF47-4D43191E8077}" srcOrd="4" destOrd="0" presId="urn:microsoft.com/office/officeart/2005/8/layout/pyramid2"/>
    <dgm:cxn modelId="{BF4AF84A-916F-BF48-B6A5-AE5343199376}" type="presParOf" srcId="{C3F0E5A9-0B45-A24B-9EE9-875425445F21}" destId="{4315D6DA-1720-AA46-B8EF-572256F0D74C}" srcOrd="5" destOrd="0" presId="urn:microsoft.com/office/officeart/2005/8/layout/pyramid2"/>
    <dgm:cxn modelId="{85F3B0D8-FE68-FF4D-BA74-0CA2456607F8}" type="presParOf" srcId="{C3F0E5A9-0B45-A24B-9EE9-875425445F21}" destId="{692AC1A3-F09C-954C-82B5-693CC08892B3}" srcOrd="6" destOrd="0" presId="urn:microsoft.com/office/officeart/2005/8/layout/pyramid2"/>
    <dgm:cxn modelId="{2F3B6390-BDB7-8B49-963C-87B826445CB3}" type="presParOf" srcId="{C3F0E5A9-0B45-A24B-9EE9-875425445F21}" destId="{77247E7F-E260-7245-821E-BD7DC5EF8808}"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94EAF3-BC7C-1548-BCFC-0BD12A0AFA8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2FB1D77-51D1-8D42-AE23-A07C033901BC}">
      <dgm:prSet/>
      <dgm:spPr>
        <a:solidFill>
          <a:srgbClr val="9100DC"/>
        </a:solidFill>
        <a:ln w="19050">
          <a:solidFill>
            <a:srgbClr val="9100DC"/>
          </a:solidFill>
        </a:ln>
      </dgm:spPr>
      <dgm:t>
        <a:bodyPr/>
        <a:lstStyle/>
        <a:p>
          <a:r>
            <a:rPr lang="cs-CZ" dirty="0"/>
            <a:t>Vyšší moc</a:t>
          </a:r>
        </a:p>
      </dgm:t>
    </dgm:pt>
    <dgm:pt modelId="{1BCC8868-DF6E-3544-9D31-D17492236798}" type="parTrans" cxnId="{24C83B3B-C194-684D-9CEA-9D013B604725}">
      <dgm:prSet/>
      <dgm:spPr/>
      <dgm:t>
        <a:bodyPr/>
        <a:lstStyle/>
        <a:p>
          <a:endParaRPr lang="cs-CZ"/>
        </a:p>
      </dgm:t>
    </dgm:pt>
    <dgm:pt modelId="{DEBE3F41-EC15-2246-A5ED-340ABF0B4CAE}" type="sibTrans" cxnId="{24C83B3B-C194-684D-9CEA-9D013B604725}">
      <dgm:prSet/>
      <dgm:spPr/>
      <dgm:t>
        <a:bodyPr/>
        <a:lstStyle/>
        <a:p>
          <a:endParaRPr lang="cs-CZ"/>
        </a:p>
      </dgm:t>
    </dgm:pt>
    <dgm:pt modelId="{495C08B9-0D01-8944-A269-96C7B0874953}">
      <dgm:prSet/>
      <dgm:spPr>
        <a:solidFill>
          <a:schemeClr val="bg1"/>
        </a:solidFill>
        <a:ln w="19050">
          <a:solidFill>
            <a:srgbClr val="9100DC"/>
          </a:solidFill>
        </a:ln>
      </dgm:spPr>
      <dgm:t>
        <a:bodyPr/>
        <a:lstStyle/>
        <a:p>
          <a:pPr>
            <a:buClr>
              <a:srgbClr val="9100DC"/>
            </a:buClr>
            <a:buFont typeface="Arial" panose="020B0604020202020204" pitchFamily="34" charset="0"/>
            <a:buChar char="•"/>
          </a:pPr>
          <a:r>
            <a:rPr lang="cs-CZ" dirty="0"/>
            <a:t>nemožnost plnění</a:t>
          </a:r>
        </a:p>
      </dgm:t>
    </dgm:pt>
    <dgm:pt modelId="{60229A96-7AE8-E947-BC1B-BB0F80094E5B}" type="parTrans" cxnId="{E49A2C5F-32DE-1D4C-8D69-63FC76B85925}">
      <dgm:prSet/>
      <dgm:spPr/>
      <dgm:t>
        <a:bodyPr/>
        <a:lstStyle/>
        <a:p>
          <a:endParaRPr lang="cs-CZ"/>
        </a:p>
      </dgm:t>
    </dgm:pt>
    <dgm:pt modelId="{66D8E3BF-4759-B94E-969D-8CD1E910CFDF}" type="sibTrans" cxnId="{E49A2C5F-32DE-1D4C-8D69-63FC76B85925}">
      <dgm:prSet/>
      <dgm:spPr/>
      <dgm:t>
        <a:bodyPr/>
        <a:lstStyle/>
        <a:p>
          <a:endParaRPr lang="cs-CZ"/>
        </a:p>
      </dgm:t>
    </dgm:pt>
    <dgm:pt modelId="{28E926D2-C419-844E-9480-74BDE6F638C5}">
      <dgm:prSet/>
      <dgm:spPr>
        <a:solidFill>
          <a:srgbClr val="9100DC"/>
        </a:solidFill>
        <a:ln w="19050">
          <a:solidFill>
            <a:srgbClr val="9100DC"/>
          </a:solidFill>
        </a:ln>
      </dgm:spPr>
      <dgm:t>
        <a:bodyPr/>
        <a:lstStyle/>
        <a:p>
          <a:r>
            <a:rPr lang="cs-CZ" dirty="0" err="1"/>
            <a:t>Hardship</a:t>
          </a:r>
          <a:endParaRPr lang="cs-CZ" dirty="0"/>
        </a:p>
      </dgm:t>
    </dgm:pt>
    <dgm:pt modelId="{5B163707-5ED0-EE46-9573-D3CD760E1E41}" type="parTrans" cxnId="{6058F67A-03EE-B249-A629-BBE3AA638A4B}">
      <dgm:prSet/>
      <dgm:spPr/>
      <dgm:t>
        <a:bodyPr/>
        <a:lstStyle/>
        <a:p>
          <a:endParaRPr lang="cs-CZ"/>
        </a:p>
      </dgm:t>
    </dgm:pt>
    <dgm:pt modelId="{F43FB98C-9C3C-784B-BBAA-70E2D4492705}" type="sibTrans" cxnId="{6058F67A-03EE-B249-A629-BBE3AA638A4B}">
      <dgm:prSet/>
      <dgm:spPr/>
      <dgm:t>
        <a:bodyPr/>
        <a:lstStyle/>
        <a:p>
          <a:endParaRPr lang="cs-CZ"/>
        </a:p>
      </dgm:t>
    </dgm:pt>
    <dgm:pt modelId="{4C13BF4B-2184-4349-B940-E8CE1DE774BC}">
      <dgm:prSet/>
      <dgm:spPr>
        <a:solidFill>
          <a:schemeClr val="bg1"/>
        </a:solidFill>
        <a:ln w="19050">
          <a:solidFill>
            <a:srgbClr val="9100DC"/>
          </a:solidFill>
        </a:ln>
      </dgm:spPr>
      <dgm:t>
        <a:bodyPr/>
        <a:lstStyle/>
        <a:p>
          <a:pPr>
            <a:buClr>
              <a:srgbClr val="9100DC"/>
            </a:buClr>
            <a:buFont typeface="Arial" panose="020B0604020202020204" pitchFamily="34" charset="0"/>
            <a:buChar char="•"/>
          </a:pPr>
          <a:r>
            <a:rPr lang="cs-CZ" dirty="0"/>
            <a:t>ztížené podmínky plnění</a:t>
          </a:r>
        </a:p>
      </dgm:t>
    </dgm:pt>
    <dgm:pt modelId="{5905B4D9-2EA2-4543-8814-3B16BEE5444E}" type="parTrans" cxnId="{1BCDD2A9-2541-AD40-9EF3-1531C1CC0E28}">
      <dgm:prSet/>
      <dgm:spPr/>
      <dgm:t>
        <a:bodyPr/>
        <a:lstStyle/>
        <a:p>
          <a:endParaRPr lang="cs-CZ"/>
        </a:p>
      </dgm:t>
    </dgm:pt>
    <dgm:pt modelId="{B9AEB644-41EA-9A41-9DD7-AC9B59A2F306}" type="sibTrans" cxnId="{1BCDD2A9-2541-AD40-9EF3-1531C1CC0E28}">
      <dgm:prSet/>
      <dgm:spPr/>
      <dgm:t>
        <a:bodyPr/>
        <a:lstStyle/>
        <a:p>
          <a:endParaRPr lang="cs-CZ"/>
        </a:p>
      </dgm:t>
    </dgm:pt>
    <dgm:pt modelId="{C2A81FDA-443D-2A43-A70A-52564A7EDB71}">
      <dgm:prSet/>
      <dgm:spPr>
        <a:solidFill>
          <a:schemeClr val="bg1"/>
        </a:solidFill>
        <a:ln w="19050">
          <a:solidFill>
            <a:srgbClr val="9100DC"/>
          </a:solidFill>
        </a:ln>
      </dgm:spPr>
      <dgm:t>
        <a:bodyPr/>
        <a:lstStyle/>
        <a:p>
          <a:pPr>
            <a:buClr>
              <a:srgbClr val="9100DC"/>
            </a:buClr>
            <a:buFont typeface="Arial" panose="020B0604020202020204" pitchFamily="34" charset="0"/>
            <a:buChar char="•"/>
          </a:pPr>
          <a:r>
            <a:rPr lang="cs-CZ" dirty="0"/>
            <a:t>vylučuje odpovědnost za škodu</a:t>
          </a:r>
        </a:p>
      </dgm:t>
    </dgm:pt>
    <dgm:pt modelId="{FA885278-EE07-2940-B07A-7F1E19287708}" type="parTrans" cxnId="{1100E054-FBAD-C741-9870-39624D2C9CC5}">
      <dgm:prSet/>
      <dgm:spPr/>
      <dgm:t>
        <a:bodyPr/>
        <a:lstStyle/>
        <a:p>
          <a:endParaRPr lang="cs-CZ"/>
        </a:p>
      </dgm:t>
    </dgm:pt>
    <dgm:pt modelId="{70FBA149-DAA0-4441-A343-29D2CF43F0B9}" type="sibTrans" cxnId="{1100E054-FBAD-C741-9870-39624D2C9CC5}">
      <dgm:prSet/>
      <dgm:spPr/>
      <dgm:t>
        <a:bodyPr/>
        <a:lstStyle/>
        <a:p>
          <a:endParaRPr lang="cs-CZ"/>
        </a:p>
      </dgm:t>
    </dgm:pt>
    <dgm:pt modelId="{07E258EC-F841-C940-99D1-69D417D65C27}">
      <dgm:prSet/>
      <dgm:spPr>
        <a:solidFill>
          <a:schemeClr val="bg1"/>
        </a:solidFill>
        <a:ln w="19050">
          <a:solidFill>
            <a:srgbClr val="9100DC"/>
          </a:solidFill>
        </a:ln>
      </dgm:spPr>
      <dgm:t>
        <a:bodyPr/>
        <a:lstStyle/>
        <a:p>
          <a:pPr>
            <a:buClr>
              <a:srgbClr val="9100DC"/>
            </a:buClr>
            <a:buFont typeface="Arial" panose="020B0604020202020204" pitchFamily="34" charset="0"/>
            <a:buChar char="•"/>
          </a:pPr>
          <a:r>
            <a:rPr lang="cs-CZ" dirty="0"/>
            <a:t>nevylučuje odpovědnost za škodu</a:t>
          </a:r>
        </a:p>
      </dgm:t>
    </dgm:pt>
    <dgm:pt modelId="{1DC7972D-46D2-9A49-ADDF-0B411972804C}" type="parTrans" cxnId="{1EC49B2C-8AB4-4349-97FC-29F2653742CB}">
      <dgm:prSet/>
      <dgm:spPr/>
      <dgm:t>
        <a:bodyPr/>
        <a:lstStyle/>
        <a:p>
          <a:endParaRPr lang="cs-CZ"/>
        </a:p>
      </dgm:t>
    </dgm:pt>
    <dgm:pt modelId="{D2926F53-C073-0945-B9F9-D64E096B3176}" type="sibTrans" cxnId="{1EC49B2C-8AB4-4349-97FC-29F2653742CB}">
      <dgm:prSet/>
      <dgm:spPr/>
      <dgm:t>
        <a:bodyPr/>
        <a:lstStyle/>
        <a:p>
          <a:endParaRPr lang="cs-CZ"/>
        </a:p>
      </dgm:t>
    </dgm:pt>
    <dgm:pt modelId="{A6F8BCC6-16E3-DD45-927E-AEE7EE448AF1}" type="pres">
      <dgm:prSet presAssocID="{8294EAF3-BC7C-1548-BCFC-0BD12A0AFA85}" presName="Name0" presStyleCnt="0">
        <dgm:presLayoutVars>
          <dgm:dir/>
          <dgm:animLvl val="lvl"/>
          <dgm:resizeHandles val="exact"/>
        </dgm:presLayoutVars>
      </dgm:prSet>
      <dgm:spPr/>
    </dgm:pt>
    <dgm:pt modelId="{7C1E89A3-5C0F-C044-9AAA-F07BAD7739DB}" type="pres">
      <dgm:prSet presAssocID="{22FB1D77-51D1-8D42-AE23-A07C033901BC}" presName="composite" presStyleCnt="0"/>
      <dgm:spPr/>
    </dgm:pt>
    <dgm:pt modelId="{7EFBDD4E-030D-5B43-AD88-89E5175580E5}" type="pres">
      <dgm:prSet presAssocID="{22FB1D77-51D1-8D42-AE23-A07C033901BC}" presName="parTx" presStyleLbl="alignNode1" presStyleIdx="0" presStyleCnt="2" custLinFactNeighborX="-1" custLinFactNeighborY="-5748">
        <dgm:presLayoutVars>
          <dgm:chMax val="0"/>
          <dgm:chPref val="0"/>
          <dgm:bulletEnabled val="1"/>
        </dgm:presLayoutVars>
      </dgm:prSet>
      <dgm:spPr/>
    </dgm:pt>
    <dgm:pt modelId="{2BC8C1D2-15BB-984B-995C-31D77C698EC3}" type="pres">
      <dgm:prSet presAssocID="{22FB1D77-51D1-8D42-AE23-A07C033901BC}" presName="desTx" presStyleLbl="alignAccFollowNode1" presStyleIdx="0" presStyleCnt="2">
        <dgm:presLayoutVars>
          <dgm:bulletEnabled val="1"/>
        </dgm:presLayoutVars>
      </dgm:prSet>
      <dgm:spPr/>
    </dgm:pt>
    <dgm:pt modelId="{411581EF-CDDB-7D4D-92F2-26254B110C95}" type="pres">
      <dgm:prSet presAssocID="{DEBE3F41-EC15-2246-A5ED-340ABF0B4CAE}" presName="space" presStyleCnt="0"/>
      <dgm:spPr/>
    </dgm:pt>
    <dgm:pt modelId="{DC0C9A65-7233-C74C-BDA1-6097C758B1E0}" type="pres">
      <dgm:prSet presAssocID="{28E926D2-C419-844E-9480-74BDE6F638C5}" presName="composite" presStyleCnt="0"/>
      <dgm:spPr/>
    </dgm:pt>
    <dgm:pt modelId="{FDADA88B-FDFD-C040-9DFF-D97CD3A78946}" type="pres">
      <dgm:prSet presAssocID="{28E926D2-C419-844E-9480-74BDE6F638C5}" presName="parTx" presStyleLbl="alignNode1" presStyleIdx="1" presStyleCnt="2" custLinFactNeighborY="-5007">
        <dgm:presLayoutVars>
          <dgm:chMax val="0"/>
          <dgm:chPref val="0"/>
          <dgm:bulletEnabled val="1"/>
        </dgm:presLayoutVars>
      </dgm:prSet>
      <dgm:spPr/>
    </dgm:pt>
    <dgm:pt modelId="{FC800E56-6EBE-364C-B523-8AAD5F965721}" type="pres">
      <dgm:prSet presAssocID="{28E926D2-C419-844E-9480-74BDE6F638C5}" presName="desTx" presStyleLbl="alignAccFollowNode1" presStyleIdx="1" presStyleCnt="2">
        <dgm:presLayoutVars>
          <dgm:bulletEnabled val="1"/>
        </dgm:presLayoutVars>
      </dgm:prSet>
      <dgm:spPr/>
    </dgm:pt>
  </dgm:ptLst>
  <dgm:cxnLst>
    <dgm:cxn modelId="{F77A5A00-22F1-A147-9616-AA19B0323E84}" type="presOf" srcId="{C2A81FDA-443D-2A43-A70A-52564A7EDB71}" destId="{2BC8C1D2-15BB-984B-995C-31D77C698EC3}" srcOrd="0" destOrd="1" presId="urn:microsoft.com/office/officeart/2005/8/layout/hList1"/>
    <dgm:cxn modelId="{5196CF03-568A-314B-B6C2-55120B047161}" type="presOf" srcId="{4C13BF4B-2184-4349-B940-E8CE1DE774BC}" destId="{FC800E56-6EBE-364C-B523-8AAD5F965721}" srcOrd="0" destOrd="0" presId="urn:microsoft.com/office/officeart/2005/8/layout/hList1"/>
    <dgm:cxn modelId="{FA339F14-E98D-1042-A9DD-75A8059A4C1D}" type="presOf" srcId="{07E258EC-F841-C940-99D1-69D417D65C27}" destId="{FC800E56-6EBE-364C-B523-8AAD5F965721}" srcOrd="0" destOrd="1" presId="urn:microsoft.com/office/officeart/2005/8/layout/hList1"/>
    <dgm:cxn modelId="{1EC49B2C-8AB4-4349-97FC-29F2653742CB}" srcId="{28E926D2-C419-844E-9480-74BDE6F638C5}" destId="{07E258EC-F841-C940-99D1-69D417D65C27}" srcOrd="1" destOrd="0" parTransId="{1DC7972D-46D2-9A49-ADDF-0B411972804C}" sibTransId="{D2926F53-C073-0945-B9F9-D64E096B3176}"/>
    <dgm:cxn modelId="{24C83B3B-C194-684D-9CEA-9D013B604725}" srcId="{8294EAF3-BC7C-1548-BCFC-0BD12A0AFA85}" destId="{22FB1D77-51D1-8D42-AE23-A07C033901BC}" srcOrd="0" destOrd="0" parTransId="{1BCC8868-DF6E-3544-9D31-D17492236798}" sibTransId="{DEBE3F41-EC15-2246-A5ED-340ABF0B4CAE}"/>
    <dgm:cxn modelId="{1100E054-FBAD-C741-9870-39624D2C9CC5}" srcId="{22FB1D77-51D1-8D42-AE23-A07C033901BC}" destId="{C2A81FDA-443D-2A43-A70A-52564A7EDB71}" srcOrd="1" destOrd="0" parTransId="{FA885278-EE07-2940-B07A-7F1E19287708}" sibTransId="{70FBA149-DAA0-4441-A343-29D2CF43F0B9}"/>
    <dgm:cxn modelId="{E49A2C5F-32DE-1D4C-8D69-63FC76B85925}" srcId="{22FB1D77-51D1-8D42-AE23-A07C033901BC}" destId="{495C08B9-0D01-8944-A269-96C7B0874953}" srcOrd="0" destOrd="0" parTransId="{60229A96-7AE8-E947-BC1B-BB0F80094E5B}" sibTransId="{66D8E3BF-4759-B94E-969D-8CD1E910CFDF}"/>
    <dgm:cxn modelId="{6058F67A-03EE-B249-A629-BBE3AA638A4B}" srcId="{8294EAF3-BC7C-1548-BCFC-0BD12A0AFA85}" destId="{28E926D2-C419-844E-9480-74BDE6F638C5}" srcOrd="1" destOrd="0" parTransId="{5B163707-5ED0-EE46-9573-D3CD760E1E41}" sibTransId="{F43FB98C-9C3C-784B-BBAA-70E2D4492705}"/>
    <dgm:cxn modelId="{3D3A8FA5-44EE-8A4B-B59B-71799AA41C1C}" type="presOf" srcId="{28E926D2-C419-844E-9480-74BDE6F638C5}" destId="{FDADA88B-FDFD-C040-9DFF-D97CD3A78946}" srcOrd="0" destOrd="0" presId="urn:microsoft.com/office/officeart/2005/8/layout/hList1"/>
    <dgm:cxn modelId="{1BCDD2A9-2541-AD40-9EF3-1531C1CC0E28}" srcId="{28E926D2-C419-844E-9480-74BDE6F638C5}" destId="{4C13BF4B-2184-4349-B940-E8CE1DE774BC}" srcOrd="0" destOrd="0" parTransId="{5905B4D9-2EA2-4543-8814-3B16BEE5444E}" sibTransId="{B9AEB644-41EA-9A41-9DD7-AC9B59A2F306}"/>
    <dgm:cxn modelId="{1C56E2BE-8336-B74F-A43E-03B2B3B4E0B6}" type="presOf" srcId="{495C08B9-0D01-8944-A269-96C7B0874953}" destId="{2BC8C1D2-15BB-984B-995C-31D77C698EC3}" srcOrd="0" destOrd="0" presId="urn:microsoft.com/office/officeart/2005/8/layout/hList1"/>
    <dgm:cxn modelId="{5DAC66DF-75F8-AF45-8E4D-14673AACEF71}" type="presOf" srcId="{8294EAF3-BC7C-1548-BCFC-0BD12A0AFA85}" destId="{A6F8BCC6-16E3-DD45-927E-AEE7EE448AF1}" srcOrd="0" destOrd="0" presId="urn:microsoft.com/office/officeart/2005/8/layout/hList1"/>
    <dgm:cxn modelId="{714085F5-04EE-BD4D-A86F-1C6E2935D526}" type="presOf" srcId="{22FB1D77-51D1-8D42-AE23-A07C033901BC}" destId="{7EFBDD4E-030D-5B43-AD88-89E5175580E5}" srcOrd="0" destOrd="0" presId="urn:microsoft.com/office/officeart/2005/8/layout/hList1"/>
    <dgm:cxn modelId="{58EC3643-0D04-7D4F-9714-4B472199BA4C}" type="presParOf" srcId="{A6F8BCC6-16E3-DD45-927E-AEE7EE448AF1}" destId="{7C1E89A3-5C0F-C044-9AAA-F07BAD7739DB}" srcOrd="0" destOrd="0" presId="urn:microsoft.com/office/officeart/2005/8/layout/hList1"/>
    <dgm:cxn modelId="{9B2AAD20-24C3-7044-990D-3A2DD7295F25}" type="presParOf" srcId="{7C1E89A3-5C0F-C044-9AAA-F07BAD7739DB}" destId="{7EFBDD4E-030D-5B43-AD88-89E5175580E5}" srcOrd="0" destOrd="0" presId="urn:microsoft.com/office/officeart/2005/8/layout/hList1"/>
    <dgm:cxn modelId="{0DFE8394-B29C-A948-9C9C-C60ADF23F395}" type="presParOf" srcId="{7C1E89A3-5C0F-C044-9AAA-F07BAD7739DB}" destId="{2BC8C1D2-15BB-984B-995C-31D77C698EC3}" srcOrd="1" destOrd="0" presId="urn:microsoft.com/office/officeart/2005/8/layout/hList1"/>
    <dgm:cxn modelId="{BA7DFDB7-49B7-3845-BF39-DBD64120CD06}" type="presParOf" srcId="{A6F8BCC6-16E3-DD45-927E-AEE7EE448AF1}" destId="{411581EF-CDDB-7D4D-92F2-26254B110C95}" srcOrd="1" destOrd="0" presId="urn:microsoft.com/office/officeart/2005/8/layout/hList1"/>
    <dgm:cxn modelId="{F4BCB1C6-CEAD-7A40-B44B-219A62BD064B}" type="presParOf" srcId="{A6F8BCC6-16E3-DD45-927E-AEE7EE448AF1}" destId="{DC0C9A65-7233-C74C-BDA1-6097C758B1E0}" srcOrd="2" destOrd="0" presId="urn:microsoft.com/office/officeart/2005/8/layout/hList1"/>
    <dgm:cxn modelId="{66B50CCC-AA7B-DB49-A8EE-A88BD0538B96}" type="presParOf" srcId="{DC0C9A65-7233-C74C-BDA1-6097C758B1E0}" destId="{FDADA88B-FDFD-C040-9DFF-D97CD3A78946}" srcOrd="0" destOrd="0" presId="urn:microsoft.com/office/officeart/2005/8/layout/hList1"/>
    <dgm:cxn modelId="{9FB49162-EE52-794D-ACA9-F6073B4F0E68}" type="presParOf" srcId="{DC0C9A65-7233-C74C-BDA1-6097C758B1E0}" destId="{FC800E56-6EBE-364C-B523-8AAD5F9657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B29D3-F259-CA46-BA8B-F50D10A05277}">
      <dsp:nvSpPr>
        <dsp:cNvPr id="0" name=""/>
        <dsp:cNvSpPr/>
      </dsp:nvSpPr>
      <dsp:spPr>
        <a:xfrm>
          <a:off x="2996101" y="0"/>
          <a:ext cx="4139998" cy="4139998"/>
        </a:xfrm>
        <a:prstGeom prst="triangle">
          <a:avLst/>
        </a:prstGeom>
        <a:solidFill>
          <a:srgbClr val="9201D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A8CC7E-7D0E-CC43-81F8-7F81D810EC59}">
      <dsp:nvSpPr>
        <dsp:cNvPr id="0" name=""/>
        <dsp:cNvSpPr/>
      </dsp:nvSpPr>
      <dsp:spPr>
        <a:xfrm>
          <a:off x="5066100" y="414404"/>
          <a:ext cx="2690998" cy="735819"/>
        </a:xfrm>
        <a:prstGeom prst="roundRect">
          <a:avLst/>
        </a:prstGeom>
        <a:solidFill>
          <a:schemeClr val="accent1">
            <a:alpha val="30000"/>
          </a:schemeClr>
        </a:solidFill>
        <a:ln w="25400" cap="flat" cmpd="sng" algn="ctr">
          <a:solidFill>
            <a:srgbClr val="9201DD"/>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b="0" kern="1200" dirty="0"/>
            <a:t>odstoupení od smlouvy</a:t>
          </a:r>
          <a:endParaRPr lang="cs-CZ" sz="1900" kern="1200" dirty="0"/>
        </a:p>
      </dsp:txBody>
      <dsp:txXfrm>
        <a:off x="5102020" y="450324"/>
        <a:ext cx="2619158" cy="663979"/>
      </dsp:txXfrm>
    </dsp:sp>
    <dsp:sp modelId="{111FA155-988C-784A-B739-7D5F83728404}">
      <dsp:nvSpPr>
        <dsp:cNvPr id="0" name=""/>
        <dsp:cNvSpPr/>
      </dsp:nvSpPr>
      <dsp:spPr>
        <a:xfrm>
          <a:off x="5066100" y="1242201"/>
          <a:ext cx="2690998" cy="735819"/>
        </a:xfrm>
        <a:prstGeom prst="roundRect">
          <a:avLst/>
        </a:prstGeom>
        <a:solidFill>
          <a:schemeClr val="accent1">
            <a:alpha val="30000"/>
          </a:schemeClr>
        </a:solidFill>
        <a:ln w="25400" cap="flat" cmpd="sng" algn="ctr">
          <a:solidFill>
            <a:srgbClr val="9201DD"/>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b="0" kern="1200"/>
            <a:t>výměna zboží</a:t>
          </a:r>
          <a:endParaRPr lang="cs-CZ" sz="1900" kern="1200"/>
        </a:p>
      </dsp:txBody>
      <dsp:txXfrm>
        <a:off x="5102020" y="1278121"/>
        <a:ext cx="2619158" cy="663979"/>
      </dsp:txXfrm>
    </dsp:sp>
    <dsp:sp modelId="{E2F10930-EC58-2947-BF47-4D43191E8077}">
      <dsp:nvSpPr>
        <dsp:cNvPr id="0" name=""/>
        <dsp:cNvSpPr/>
      </dsp:nvSpPr>
      <dsp:spPr>
        <a:xfrm>
          <a:off x="5066100" y="2069999"/>
          <a:ext cx="2690998" cy="735819"/>
        </a:xfrm>
        <a:prstGeom prst="roundRect">
          <a:avLst/>
        </a:prstGeom>
        <a:solidFill>
          <a:schemeClr val="lt1">
            <a:alpha val="90000"/>
            <a:hueOff val="0"/>
            <a:satOff val="0"/>
            <a:lumOff val="0"/>
            <a:alphaOff val="0"/>
          </a:schemeClr>
        </a:solidFill>
        <a:ln w="25400" cap="flat" cmpd="sng" algn="ctr">
          <a:solidFill>
            <a:srgbClr val="9201DD"/>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b="0" kern="1200" dirty="0"/>
            <a:t>oprava zboží</a:t>
          </a:r>
          <a:endParaRPr lang="cs-CZ" sz="1900" kern="1200" dirty="0"/>
        </a:p>
      </dsp:txBody>
      <dsp:txXfrm>
        <a:off x="5102020" y="2105919"/>
        <a:ext cx="2619158" cy="663979"/>
      </dsp:txXfrm>
    </dsp:sp>
    <dsp:sp modelId="{692AC1A3-F09C-954C-82B5-693CC08892B3}">
      <dsp:nvSpPr>
        <dsp:cNvPr id="0" name=""/>
        <dsp:cNvSpPr/>
      </dsp:nvSpPr>
      <dsp:spPr>
        <a:xfrm>
          <a:off x="5066100" y="2897796"/>
          <a:ext cx="2690998" cy="735819"/>
        </a:xfrm>
        <a:prstGeom prst="roundRect">
          <a:avLst/>
        </a:prstGeom>
        <a:solidFill>
          <a:schemeClr val="lt1">
            <a:alpha val="90000"/>
            <a:hueOff val="0"/>
            <a:satOff val="0"/>
            <a:lumOff val="0"/>
            <a:alphaOff val="0"/>
          </a:schemeClr>
        </a:solidFill>
        <a:ln w="25400" cap="flat" cmpd="sng" algn="ctr">
          <a:solidFill>
            <a:srgbClr val="9201DD"/>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b="0" kern="1200" dirty="0"/>
            <a:t>sleva z kupní ceny</a:t>
          </a:r>
          <a:endParaRPr lang="cs-CZ" sz="1900" kern="1200" dirty="0"/>
        </a:p>
      </dsp:txBody>
      <dsp:txXfrm>
        <a:off x="5102020" y="2933716"/>
        <a:ext cx="2619158" cy="6639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FBDD4E-030D-5B43-AD88-89E5175580E5}">
      <dsp:nvSpPr>
        <dsp:cNvPr id="0" name=""/>
        <dsp:cNvSpPr/>
      </dsp:nvSpPr>
      <dsp:spPr>
        <a:xfrm>
          <a:off x="2" y="68703"/>
          <a:ext cx="5024810" cy="950400"/>
        </a:xfrm>
        <a:prstGeom prst="rect">
          <a:avLst/>
        </a:prstGeom>
        <a:solidFill>
          <a:srgbClr val="9100DC"/>
        </a:solidFill>
        <a:ln w="19050" cap="flat" cmpd="sng" algn="ctr">
          <a:solidFill>
            <a:srgbClr val="9100D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134112" rIns="234696" bIns="134112" numCol="1" spcCol="1270" anchor="ctr" anchorCtr="0">
          <a:noAutofit/>
        </a:bodyPr>
        <a:lstStyle/>
        <a:p>
          <a:pPr marL="0" lvl="0" indent="0" algn="ctr" defTabSz="1466850">
            <a:lnSpc>
              <a:spcPct val="90000"/>
            </a:lnSpc>
            <a:spcBef>
              <a:spcPct val="0"/>
            </a:spcBef>
            <a:spcAft>
              <a:spcPct val="35000"/>
            </a:spcAft>
            <a:buNone/>
          </a:pPr>
          <a:r>
            <a:rPr lang="cs-CZ" sz="3300" kern="1200" dirty="0"/>
            <a:t>Vyšší moc</a:t>
          </a:r>
        </a:p>
      </dsp:txBody>
      <dsp:txXfrm>
        <a:off x="2" y="68703"/>
        <a:ext cx="5024810" cy="950400"/>
      </dsp:txXfrm>
    </dsp:sp>
    <dsp:sp modelId="{2BC8C1D2-15BB-984B-995C-31D77C698EC3}">
      <dsp:nvSpPr>
        <dsp:cNvPr id="0" name=""/>
        <dsp:cNvSpPr/>
      </dsp:nvSpPr>
      <dsp:spPr>
        <a:xfrm>
          <a:off x="52" y="1073732"/>
          <a:ext cx="5024810" cy="2263209"/>
        </a:xfrm>
        <a:prstGeom prst="rect">
          <a:avLst/>
        </a:prstGeom>
        <a:solidFill>
          <a:schemeClr val="bg1"/>
        </a:solidFill>
        <a:ln w="19050" cap="flat" cmpd="sng" algn="ctr">
          <a:solidFill>
            <a:srgbClr val="9100DC"/>
          </a:solidFill>
          <a:prstDash val="solid"/>
        </a:ln>
        <a:effectLst/>
      </dsp:spPr>
      <dsp:style>
        <a:lnRef idx="2">
          <a:scrgbClr r="0" g="0" b="0"/>
        </a:lnRef>
        <a:fillRef idx="1">
          <a:scrgbClr r="0" g="0" b="0"/>
        </a:fillRef>
        <a:effectRef idx="0">
          <a:scrgbClr r="0" g="0" b="0"/>
        </a:effectRef>
        <a:fontRef idx="minor"/>
      </dsp:style>
      <dsp:txBody>
        <a:bodyPr spcFirstLastPara="0" vert="horz" wrap="square" lIns="176022" tIns="176022" rIns="234696" bIns="264033" numCol="1" spcCol="1270" anchor="t" anchorCtr="0">
          <a:noAutofit/>
        </a:bodyPr>
        <a:lstStyle/>
        <a:p>
          <a:pPr marL="285750" lvl="1" indent="-285750" algn="l" defTabSz="1466850">
            <a:lnSpc>
              <a:spcPct val="90000"/>
            </a:lnSpc>
            <a:spcBef>
              <a:spcPct val="0"/>
            </a:spcBef>
            <a:spcAft>
              <a:spcPct val="15000"/>
            </a:spcAft>
            <a:buClr>
              <a:srgbClr val="9100DC"/>
            </a:buClr>
            <a:buFont typeface="Arial" panose="020B0604020202020204" pitchFamily="34" charset="0"/>
            <a:buChar char="•"/>
          </a:pPr>
          <a:r>
            <a:rPr lang="cs-CZ" sz="3300" kern="1200" dirty="0"/>
            <a:t>nemožnost plnění</a:t>
          </a:r>
        </a:p>
        <a:p>
          <a:pPr marL="285750" lvl="1" indent="-285750" algn="l" defTabSz="1466850">
            <a:lnSpc>
              <a:spcPct val="90000"/>
            </a:lnSpc>
            <a:spcBef>
              <a:spcPct val="0"/>
            </a:spcBef>
            <a:spcAft>
              <a:spcPct val="15000"/>
            </a:spcAft>
            <a:buClr>
              <a:srgbClr val="9100DC"/>
            </a:buClr>
            <a:buFont typeface="Arial" panose="020B0604020202020204" pitchFamily="34" charset="0"/>
            <a:buChar char="•"/>
          </a:pPr>
          <a:r>
            <a:rPr lang="cs-CZ" sz="3300" kern="1200" dirty="0"/>
            <a:t>vylučuje odpovědnost za škodu</a:t>
          </a:r>
        </a:p>
      </dsp:txBody>
      <dsp:txXfrm>
        <a:off x="52" y="1073732"/>
        <a:ext cx="5024810" cy="2263209"/>
      </dsp:txXfrm>
    </dsp:sp>
    <dsp:sp modelId="{FDADA88B-FDFD-C040-9DFF-D97CD3A78946}">
      <dsp:nvSpPr>
        <dsp:cNvPr id="0" name=""/>
        <dsp:cNvSpPr/>
      </dsp:nvSpPr>
      <dsp:spPr>
        <a:xfrm>
          <a:off x="5728336" y="75746"/>
          <a:ext cx="5024810" cy="950400"/>
        </a:xfrm>
        <a:prstGeom prst="rect">
          <a:avLst/>
        </a:prstGeom>
        <a:solidFill>
          <a:srgbClr val="9100DC"/>
        </a:solidFill>
        <a:ln w="19050" cap="flat" cmpd="sng" algn="ctr">
          <a:solidFill>
            <a:srgbClr val="9100D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134112" rIns="234696" bIns="134112" numCol="1" spcCol="1270" anchor="ctr" anchorCtr="0">
          <a:noAutofit/>
        </a:bodyPr>
        <a:lstStyle/>
        <a:p>
          <a:pPr marL="0" lvl="0" indent="0" algn="ctr" defTabSz="1466850">
            <a:lnSpc>
              <a:spcPct val="90000"/>
            </a:lnSpc>
            <a:spcBef>
              <a:spcPct val="0"/>
            </a:spcBef>
            <a:spcAft>
              <a:spcPct val="35000"/>
            </a:spcAft>
            <a:buNone/>
          </a:pPr>
          <a:r>
            <a:rPr lang="cs-CZ" sz="3300" kern="1200" dirty="0" err="1"/>
            <a:t>Hardship</a:t>
          </a:r>
          <a:endParaRPr lang="cs-CZ" sz="3300" kern="1200" dirty="0"/>
        </a:p>
      </dsp:txBody>
      <dsp:txXfrm>
        <a:off x="5728336" y="75746"/>
        <a:ext cx="5024810" cy="950400"/>
      </dsp:txXfrm>
    </dsp:sp>
    <dsp:sp modelId="{FC800E56-6EBE-364C-B523-8AAD5F965721}">
      <dsp:nvSpPr>
        <dsp:cNvPr id="0" name=""/>
        <dsp:cNvSpPr/>
      </dsp:nvSpPr>
      <dsp:spPr>
        <a:xfrm>
          <a:off x="5728336" y="1073732"/>
          <a:ext cx="5024810" cy="2263209"/>
        </a:xfrm>
        <a:prstGeom prst="rect">
          <a:avLst/>
        </a:prstGeom>
        <a:solidFill>
          <a:schemeClr val="bg1"/>
        </a:solidFill>
        <a:ln w="19050" cap="flat" cmpd="sng" algn="ctr">
          <a:solidFill>
            <a:srgbClr val="9100DC"/>
          </a:solidFill>
          <a:prstDash val="solid"/>
        </a:ln>
        <a:effectLst/>
      </dsp:spPr>
      <dsp:style>
        <a:lnRef idx="2">
          <a:scrgbClr r="0" g="0" b="0"/>
        </a:lnRef>
        <a:fillRef idx="1">
          <a:scrgbClr r="0" g="0" b="0"/>
        </a:fillRef>
        <a:effectRef idx="0">
          <a:scrgbClr r="0" g="0" b="0"/>
        </a:effectRef>
        <a:fontRef idx="minor"/>
      </dsp:style>
      <dsp:txBody>
        <a:bodyPr spcFirstLastPara="0" vert="horz" wrap="square" lIns="176022" tIns="176022" rIns="234696" bIns="264033" numCol="1" spcCol="1270" anchor="t" anchorCtr="0">
          <a:noAutofit/>
        </a:bodyPr>
        <a:lstStyle/>
        <a:p>
          <a:pPr marL="285750" lvl="1" indent="-285750" algn="l" defTabSz="1466850">
            <a:lnSpc>
              <a:spcPct val="90000"/>
            </a:lnSpc>
            <a:spcBef>
              <a:spcPct val="0"/>
            </a:spcBef>
            <a:spcAft>
              <a:spcPct val="15000"/>
            </a:spcAft>
            <a:buClr>
              <a:srgbClr val="9100DC"/>
            </a:buClr>
            <a:buFont typeface="Arial" panose="020B0604020202020204" pitchFamily="34" charset="0"/>
            <a:buChar char="•"/>
          </a:pPr>
          <a:r>
            <a:rPr lang="cs-CZ" sz="3300" kern="1200" dirty="0"/>
            <a:t>ztížené podmínky plnění</a:t>
          </a:r>
        </a:p>
        <a:p>
          <a:pPr marL="285750" lvl="1" indent="-285750" algn="l" defTabSz="1466850">
            <a:lnSpc>
              <a:spcPct val="90000"/>
            </a:lnSpc>
            <a:spcBef>
              <a:spcPct val="0"/>
            </a:spcBef>
            <a:spcAft>
              <a:spcPct val="15000"/>
            </a:spcAft>
            <a:buClr>
              <a:srgbClr val="9100DC"/>
            </a:buClr>
            <a:buFont typeface="Arial" panose="020B0604020202020204" pitchFamily="34" charset="0"/>
            <a:buChar char="•"/>
          </a:pPr>
          <a:r>
            <a:rPr lang="cs-CZ" sz="3300" kern="1200" dirty="0"/>
            <a:t>nevylučuje odpovědnost za škodu</a:t>
          </a:r>
        </a:p>
      </dsp:txBody>
      <dsp:txXfrm>
        <a:off x="5728336" y="1073732"/>
        <a:ext cx="5024810" cy="2263209"/>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DC8537DA-27A4-FF49-83D7-851A24B99C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E8C2563A-1798-6D4E-AE17-778E5D4067C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582EA8-EE46-314D-B647-631984405B64}" type="datetimeFigureOut">
              <a:rPr lang="cs-CZ" smtClean="0"/>
              <a:t>04.11.2022</a:t>
            </a:fld>
            <a:endParaRPr lang="cs-CZ"/>
          </a:p>
        </p:txBody>
      </p:sp>
      <p:sp>
        <p:nvSpPr>
          <p:cNvPr id="4" name="Zástupný symbol pro zápatí 3">
            <a:extLst>
              <a:ext uri="{FF2B5EF4-FFF2-40B4-BE49-F238E27FC236}">
                <a16:creationId xmlns:a16="http://schemas.microsoft.com/office/drawing/2014/main" id="{C796C327-DE93-994D-9160-7A421118C1B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7692230B-D24E-714C-B2C9-809FCB59FDC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336BAE-E6E7-1645-A69A-C24EBF3B1E84}" type="slidenum">
              <a:rPr lang="cs-CZ" smtClean="0"/>
              <a:t>‹#›</a:t>
            </a:fld>
            <a:endParaRPr lang="cs-CZ"/>
          </a:p>
        </p:txBody>
      </p:sp>
    </p:spTree>
    <p:extLst>
      <p:ext uri="{BB962C8B-B14F-4D97-AF65-F5344CB8AC3E}">
        <p14:creationId xmlns:p14="http://schemas.microsoft.com/office/powerpoint/2010/main" val="1888184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7ADE0D19-EFFA-804E-B80C-3A3F5F56DBD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107523" name="Rectangle 3">
            <a:extLst>
              <a:ext uri="{FF2B5EF4-FFF2-40B4-BE49-F238E27FC236}">
                <a16:creationId xmlns:a16="http://schemas.microsoft.com/office/drawing/2014/main" id="{5A05C516-4213-B441-B763-9CD618826A5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4100" name="Rectangle 4">
            <a:extLst>
              <a:ext uri="{FF2B5EF4-FFF2-40B4-BE49-F238E27FC236}">
                <a16:creationId xmlns:a16="http://schemas.microsoft.com/office/drawing/2014/main" id="{0F4C8B6E-1AE9-4A44-A1ED-B08D15F6BDAD}"/>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a:extLst>
              <a:ext uri="{FF2B5EF4-FFF2-40B4-BE49-F238E27FC236}">
                <a16:creationId xmlns:a16="http://schemas.microsoft.com/office/drawing/2014/main" id="{97B441F4-60DA-5A4C-B7CB-BEF576A1D85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07526" name="Rectangle 6">
            <a:extLst>
              <a:ext uri="{FF2B5EF4-FFF2-40B4-BE49-F238E27FC236}">
                <a16:creationId xmlns:a16="http://schemas.microsoft.com/office/drawing/2014/main" id="{F4F1760A-7E04-164A-927B-0E6629D6561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107527" name="Rectangle 7">
            <a:extLst>
              <a:ext uri="{FF2B5EF4-FFF2-40B4-BE49-F238E27FC236}">
                <a16:creationId xmlns:a16="http://schemas.microsoft.com/office/drawing/2014/main" id="{4F5F9534-9ED5-C244-A3B4-F9B6EFAAA5A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2114837-9F82-A441-95F1-6E48685AF575}"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E3C885-1101-498D-9AAD-F2D93453628D}" type="slidenum">
              <a:rPr lang="cs-CZ" smtClean="0"/>
              <a:pPr eaLnBrk="1" hangingPunct="1"/>
              <a:t>67</a:t>
            </a:fld>
            <a:endParaRPr lang="cs-CZ"/>
          </a:p>
        </p:txBody>
      </p:sp>
      <p:sp>
        <p:nvSpPr>
          <p:cNvPr id="81923" name="Rectangle 2"/>
          <p:cNvSpPr>
            <a:spLocks noGrp="1" noRot="1" noChangeAspect="1" noChangeArrowheads="1" noTextEdit="1"/>
          </p:cNvSpPr>
          <p:nvPr>
            <p:ph type="sldImg"/>
          </p:nvPr>
        </p:nvSpPr>
        <p:spPr>
          <a:xfrm>
            <a:off x="381000" y="685800"/>
            <a:ext cx="6096000" cy="3429000"/>
          </a:xfrm>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Tree>
    <p:extLst>
      <p:ext uri="{BB962C8B-B14F-4D97-AF65-F5344CB8AC3E}">
        <p14:creationId xmlns:p14="http://schemas.microsoft.com/office/powerpoint/2010/main" val="61692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pPr>
              <a:defRPr/>
            </a:pPr>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F08CA8C2-130F-4A44-BF8B-84F87CD5E09D}"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3" y="2900365"/>
            <a:ext cx="11361600" cy="1171580"/>
          </a:xfrm>
        </p:spPr>
        <p:txBody>
          <a:bodyPr anchor="t"/>
          <a:lstStyle>
            <a:lvl1pPr algn="l">
              <a:lnSpc>
                <a:spcPts val="2475"/>
              </a:lnSpc>
              <a:defRPr sz="2475">
                <a:solidFill>
                  <a:schemeClr val="bg1"/>
                </a:solidFill>
              </a:defRPr>
            </a:lvl1pPr>
          </a:lstStyle>
          <a:p>
            <a:r>
              <a:rPr lang="cs-CZ" dirty="0"/>
              <a:t>Kliknutím lze upravit styl.</a:t>
            </a:r>
          </a:p>
        </p:txBody>
      </p:sp>
      <p:sp>
        <p:nvSpPr>
          <p:cNvPr id="8" name="Podnadpis 2"/>
          <p:cNvSpPr>
            <a:spLocks noGrp="1"/>
          </p:cNvSpPr>
          <p:nvPr>
            <p:ph type="subTitle" idx="1"/>
          </p:nvPr>
        </p:nvSpPr>
        <p:spPr>
          <a:xfrm>
            <a:off x="398503" y="4116406"/>
            <a:ext cx="11361600" cy="698497"/>
          </a:xfrm>
        </p:spPr>
        <p:txBody>
          <a:bodyPr anchor="t"/>
          <a:lstStyle>
            <a:lvl1pPr marL="0" indent="0" algn="l">
              <a:buNone/>
              <a:defRPr lang="cs-CZ" sz="1800" b="1" dirty="0">
                <a:solidFill>
                  <a:schemeClr val="bg1"/>
                </a:solidFill>
                <a:latin typeface="+mj-lt"/>
                <a:ea typeface="+mj-ea"/>
                <a:cs typeface="+mj-cs"/>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cs-CZ" dirty="0"/>
              <a:t>Kliknutím můžete upravit styl předlohy.</a:t>
            </a:r>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00" y="414001"/>
            <a:ext cx="1535992" cy="1059835"/>
          </a:xfrm>
          <a:prstGeom prst="rect">
            <a:avLst/>
          </a:prstGeom>
        </p:spPr>
      </p:pic>
    </p:spTree>
    <p:extLst>
      <p:ext uri="{BB962C8B-B14F-4D97-AF65-F5344CB8AC3E}">
        <p14:creationId xmlns:p14="http://schemas.microsoft.com/office/powerpoint/2010/main" val="1869804792"/>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41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20000" y="718716"/>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013"/>
              </a:lnSpc>
              <a:defRPr sz="844"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619"/>
              </a:lnSpc>
              <a:defRPr sz="506"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9" y="4500000"/>
            <a:ext cx="5220000" cy="1331998"/>
          </a:xfrm>
        </p:spPr>
        <p:txBody>
          <a:bodyPr lIns="0" tIns="0" rIns="0" bIns="0" numCol="1" spcCol="324000">
            <a:noAutofit/>
          </a:bodyPr>
          <a:lstStyle>
            <a:lvl1pPr algn="l">
              <a:lnSpc>
                <a:spcPts val="1013"/>
              </a:lnSpc>
              <a:defRPr sz="844"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619"/>
              </a:lnSpc>
              <a:defRPr sz="506"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81" y="718716"/>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4201168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pic>
        <p:nvPicPr>
          <p:cNvPr id="6" name="Obrázek 5">
            <a:extLst>
              <a:ext uri="{FF2B5EF4-FFF2-40B4-BE49-F238E27FC236}">
                <a16:creationId xmlns:a16="http://schemas.microsoft.com/office/drawing/2014/main" id="{BD9EAA30-1FED-4896-80B1-3BDC9D599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256485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pPr>
              <a:defRPr/>
            </a:pPr>
            <a:endParaRPr lang="cs-CZ"/>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F08CA8C2-130F-4A44-BF8B-84F87CD5E09D}" type="slidenum">
              <a:rPr lang="cs-CZ" altLang="cs-CZ" smtClean="0"/>
              <a:pPr/>
              <a:t>‹#›</a:t>
            </a:fld>
            <a:endParaRPr lang="cs-CZ" altLang="cs-CZ"/>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48051"/>
            <a:ext cx="865419" cy="597139"/>
          </a:xfrm>
          <a:prstGeom prst="rect">
            <a:avLst/>
          </a:prstGeom>
        </p:spPr>
      </p:pic>
    </p:spTree>
    <p:extLst>
      <p:ext uri="{BB962C8B-B14F-4D97-AF65-F5344CB8AC3E}">
        <p14:creationId xmlns:p14="http://schemas.microsoft.com/office/powerpoint/2010/main" val="224628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2873" y="2019301"/>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pPr>
              <a:defRPr/>
            </a:pPr>
            <a:endParaRPr lang="cs-CZ"/>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F08CA8C2-130F-4A44-BF8B-84F87CD5E09D}" type="slidenum">
              <a:rPr lang="cs-CZ" altLang="cs-CZ" smtClean="0"/>
              <a:pPr/>
              <a:t>‹#›</a:t>
            </a:fld>
            <a:endParaRPr lang="cs-CZ" altLang="cs-CZ"/>
          </a:p>
        </p:txBody>
      </p:sp>
    </p:spTree>
    <p:extLst>
      <p:ext uri="{BB962C8B-B14F-4D97-AF65-F5344CB8AC3E}">
        <p14:creationId xmlns:p14="http://schemas.microsoft.com/office/powerpoint/2010/main" val="1926339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0210" y="2434292"/>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pPr>
              <a:defRPr/>
            </a:pPr>
            <a:endParaRPr lang="cs-CZ"/>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F08CA8C2-130F-4A44-BF8B-84F87CD5E09D}" type="slidenum">
              <a:rPr lang="cs-CZ" altLang="cs-CZ" smtClean="0"/>
              <a:pPr/>
              <a:t>‹#›</a:t>
            </a:fld>
            <a:endParaRPr lang="cs-CZ" altLang="cs-CZ"/>
          </a:p>
        </p:txBody>
      </p:sp>
    </p:spTree>
    <p:extLst>
      <p:ext uri="{BB962C8B-B14F-4D97-AF65-F5344CB8AC3E}">
        <p14:creationId xmlns:p14="http://schemas.microsoft.com/office/powerpoint/2010/main" val="230339133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3"/>
            <a:ext cx="10363200" cy="1362075"/>
          </a:xfrm>
        </p:spPr>
        <p:txBody>
          <a:bodyPr/>
          <a:lstStyle>
            <a:lvl1pPr algn="l">
              <a:defRPr sz="3000" b="1" cap="all"/>
            </a:lvl1pPr>
          </a:lstStyle>
          <a:p>
            <a:r>
              <a:rPr lang="cs-CZ"/>
              <a:t>Kliknutím lze upravit styl.</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cs-CZ"/>
              <a:t>Po kliknutí můžete upravovat styly textu v předloze.</a:t>
            </a:r>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
        <p:nvSpPr>
          <p:cNvPr id="5" name="Rectangle 5"/>
          <p:cNvSpPr>
            <a:spLocks noGrp="1" noChangeArrowheads="1"/>
          </p:cNvSpPr>
          <p:nvPr>
            <p:ph type="sldNum" sz="quarter" idx="11"/>
          </p:nvPr>
        </p:nvSpPr>
        <p:spPr>
          <a:ln/>
        </p:spPr>
        <p:txBody>
          <a:bodyPr/>
          <a:lstStyle>
            <a:lvl1pPr>
              <a:defRPr/>
            </a:lvl1pPr>
          </a:lstStyle>
          <a:p>
            <a:fld id="{CFB69F67-7CC1-A545-982B-49C1BB15323A}" type="slidenum">
              <a:rPr lang="cs-CZ" altLang="cs-CZ" smtClean="0"/>
              <a:pPr/>
              <a:t>‹#›</a:t>
            </a:fld>
            <a:endParaRPr lang="cs-CZ" altLang="cs-CZ"/>
          </a:p>
        </p:txBody>
      </p:sp>
    </p:spTree>
    <p:extLst>
      <p:ext uri="{BB962C8B-B14F-4D97-AF65-F5344CB8AC3E}">
        <p14:creationId xmlns:p14="http://schemas.microsoft.com/office/powerpoint/2010/main" val="2892149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ftr" sz="quarter" idx="10"/>
          </p:nvPr>
        </p:nvSpPr>
        <p:spPr>
          <a:ln/>
        </p:spPr>
        <p:txBody>
          <a:bodyPr/>
          <a:lstStyle>
            <a:lvl1pPr>
              <a:defRPr/>
            </a:lvl1pPr>
          </a:lstStyle>
          <a:p>
            <a:pPr>
              <a:defRPr/>
            </a:pPr>
            <a:endParaRPr lang="cs-CZ"/>
          </a:p>
        </p:txBody>
      </p:sp>
      <p:sp>
        <p:nvSpPr>
          <p:cNvPr id="4" name="Rectangle 5"/>
          <p:cNvSpPr>
            <a:spLocks noGrp="1" noChangeArrowheads="1"/>
          </p:cNvSpPr>
          <p:nvPr>
            <p:ph type="sldNum" sz="quarter" idx="11"/>
          </p:nvPr>
        </p:nvSpPr>
        <p:spPr>
          <a:ln/>
        </p:spPr>
        <p:txBody>
          <a:bodyPr/>
          <a:lstStyle>
            <a:lvl1pPr>
              <a:defRPr/>
            </a:lvl1pPr>
          </a:lstStyle>
          <a:p>
            <a:fld id="{E6B49BB9-722F-724D-988C-0ADACE58A443}" type="slidenum">
              <a:rPr lang="cs-CZ" altLang="cs-CZ" smtClean="0"/>
              <a:pPr/>
              <a:t>‹#›</a:t>
            </a:fld>
            <a:endParaRPr lang="cs-CZ" altLang="cs-CZ"/>
          </a:p>
        </p:txBody>
      </p:sp>
    </p:spTree>
    <p:extLst>
      <p:ext uri="{BB962C8B-B14F-4D97-AF65-F5344CB8AC3E}">
        <p14:creationId xmlns:p14="http://schemas.microsoft.com/office/powerpoint/2010/main" val="1199505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pPr>
              <a:defRPr/>
            </a:pPr>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3BEBFB10-30FE-9C47-A1CD-F207D2EE74A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3" y="2900365"/>
            <a:ext cx="11361600" cy="1171580"/>
          </a:xfrm>
        </p:spPr>
        <p:txBody>
          <a:bodyPr anchor="t"/>
          <a:lstStyle>
            <a:lvl1pPr algn="l">
              <a:lnSpc>
                <a:spcPts val="2475"/>
              </a:lnSpc>
              <a:defRPr sz="2475"/>
            </a:lvl1pPr>
          </a:lstStyle>
          <a:p>
            <a:r>
              <a:rPr lang="cs-CZ"/>
              <a:t>Kliknutím lze upravit styl.</a:t>
            </a:r>
            <a:endParaRPr lang="cs-CZ" dirty="0"/>
          </a:p>
        </p:txBody>
      </p:sp>
      <p:sp>
        <p:nvSpPr>
          <p:cNvPr id="8" name="Podnadpis 2"/>
          <p:cNvSpPr>
            <a:spLocks noGrp="1"/>
          </p:cNvSpPr>
          <p:nvPr>
            <p:ph type="subTitle" idx="1"/>
          </p:nvPr>
        </p:nvSpPr>
        <p:spPr>
          <a:xfrm>
            <a:off x="398503" y="4116406"/>
            <a:ext cx="11361600" cy="698497"/>
          </a:xfrm>
        </p:spPr>
        <p:txBody>
          <a:bodyPr anchor="t"/>
          <a:lstStyle>
            <a:lvl1pPr marL="0" indent="0" algn="l">
              <a:buNone/>
              <a:defRPr lang="cs-CZ" sz="1350" b="0" dirty="0">
                <a:solidFill>
                  <a:schemeClr val="tx1"/>
                </a:solidFill>
                <a:latin typeface="+mj-lt"/>
                <a:ea typeface="+mj-ea"/>
                <a:cs typeface="+mj-cs"/>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03" y="414004"/>
            <a:ext cx="1546943" cy="1067391"/>
          </a:xfrm>
          <a:prstGeom prst="rect">
            <a:avLst/>
          </a:prstGeom>
        </p:spPr>
      </p:pic>
    </p:spTree>
    <p:extLst>
      <p:ext uri="{BB962C8B-B14F-4D97-AF65-F5344CB8AC3E}">
        <p14:creationId xmlns:p14="http://schemas.microsoft.com/office/powerpoint/2010/main" val="189991927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41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675"/>
            </a:lvl1pPr>
          </a:lstStyle>
          <a:p>
            <a:pPr>
              <a:defRPr/>
            </a:pPr>
            <a:endParaRPr lang="cs-CZ"/>
          </a:p>
        </p:txBody>
      </p:sp>
      <p:sp>
        <p:nvSpPr>
          <p:cNvPr id="5" name="Zástupný symbol pro číslo snímku 4"/>
          <p:cNvSpPr>
            <a:spLocks noGrp="1"/>
          </p:cNvSpPr>
          <p:nvPr>
            <p:ph type="sldNum" sz="quarter" idx="11"/>
          </p:nvPr>
        </p:nvSpPr>
        <p:spPr/>
        <p:txBody>
          <a:bodyPr/>
          <a:lstStyle>
            <a:lvl1pPr>
              <a:defRPr/>
            </a:lvl1pPr>
          </a:lstStyle>
          <a:p>
            <a:fld id="{AA01CFB2-C64C-BF4C-A066-918843DFBFF3}" type="slidenum">
              <a:rPr lang="cs-CZ" altLang="cs-CZ" smtClean="0"/>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lvl1pPr>
              <a:defRPr sz="3600" cap="small" baseline="0"/>
            </a:lvl1pPr>
          </a:lstStyle>
          <a:p>
            <a:r>
              <a:rPr lang="cs-CZ" dirty="0"/>
              <a:t>Kliknutím lze upravit styl.</a:t>
            </a:r>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141750" indent="-101250">
              <a:lnSpc>
                <a:spcPct val="150000"/>
              </a:lnSpc>
              <a:buClr>
                <a:schemeClr val="tx2"/>
              </a:buClr>
              <a:buSzPct val="100000"/>
              <a:buFont typeface="Arial" panose="020B0604020202020204" pitchFamily="34" charset="0"/>
              <a:buChar char="̶"/>
              <a:defRPr sz="2400" b="0"/>
            </a:lvl1pPr>
            <a:lvl2pPr marL="283500" indent="-101250">
              <a:lnSpc>
                <a:spcPct val="100000"/>
              </a:lnSpc>
              <a:buClr>
                <a:schemeClr val="tx2"/>
              </a:buClr>
              <a:buFont typeface="Arial" panose="020B0604020202020204" pitchFamily="34" charset="0"/>
              <a:buChar char="̶"/>
              <a:defRPr sz="2000"/>
            </a:lvl2pPr>
            <a:lvl3pPr marL="514350" indent="0">
              <a:buNone/>
              <a:defRPr sz="1600"/>
            </a:lvl3pPr>
          </a:lstStyle>
          <a:p>
            <a:pPr lvl="0"/>
            <a:r>
              <a:rPr lang="cs-CZ" dirty="0"/>
              <a:t>Po kliknutí můžete upravovat styly textu v předloze.</a:t>
            </a:r>
          </a:p>
          <a:p>
            <a:pPr lvl="1"/>
            <a:r>
              <a:rPr lang="cs-CZ" dirty="0"/>
              <a:t>Druhá úroveň</a:t>
            </a:r>
          </a:p>
          <a:p>
            <a:pPr lvl="2"/>
            <a:r>
              <a:rPr lang="cs-CZ" dirty="0"/>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3464935401"/>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77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141750" indent="-101250">
              <a:lnSpc>
                <a:spcPct val="150000"/>
              </a:lnSpc>
              <a:buClr>
                <a:schemeClr val="tx2"/>
              </a:buClr>
              <a:buSzPct val="100000"/>
              <a:buFont typeface="Arial" panose="020B0604020202020204" pitchFamily="34" charset="0"/>
              <a:buChar char="̶"/>
              <a:defRPr b="0"/>
            </a:lvl1pPr>
            <a:lvl2pPr marL="283500" indent="-101250">
              <a:lnSpc>
                <a:spcPct val="100000"/>
              </a:lnSpc>
              <a:buClr>
                <a:schemeClr val="tx2"/>
              </a:buClr>
              <a:buFont typeface="Arial" panose="020B0604020202020204" pitchFamily="34" charset="0"/>
              <a:buChar char="̶"/>
              <a:defRPr sz="1125"/>
            </a:lvl2pPr>
            <a:lvl3pPr marL="51435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675"/>
            </a:lvl1pPr>
          </a:lstStyle>
          <a:p>
            <a:pPr>
              <a:defRPr/>
            </a:pPr>
            <a:endParaRPr lang="cs-CZ"/>
          </a:p>
        </p:txBody>
      </p:sp>
      <p:sp>
        <p:nvSpPr>
          <p:cNvPr id="5" name="Zástupný symbol pro číslo snímku 4"/>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9" cy="271576"/>
          </a:xfrm>
        </p:spPr>
        <p:txBody>
          <a:bodyPr lIns="0" tIns="0" rIns="0" bIns="0">
            <a:noAutofit/>
          </a:bodyPr>
          <a:lstStyle>
            <a:lvl1pPr algn="l">
              <a:lnSpc>
                <a:spcPts val="1294"/>
              </a:lnSpc>
              <a:defRPr sz="1125"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423440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1294"/>
              </a:lnSpc>
              <a:defRPr sz="1125"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9" y="1290515"/>
            <a:ext cx="5220000" cy="271576"/>
          </a:xfrm>
        </p:spPr>
        <p:txBody>
          <a:bodyPr lIns="0" tIns="0" rIns="0" bIns="0">
            <a:noAutofit/>
          </a:bodyPr>
          <a:lstStyle>
            <a:lvl1pPr algn="l">
              <a:lnSpc>
                <a:spcPts val="1294"/>
              </a:lnSpc>
              <a:defRPr sz="1125"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2" y="1692001"/>
            <a:ext cx="5219999" cy="4140000"/>
          </a:xfrm>
          <a:prstGeom prst="rect">
            <a:avLst/>
          </a:prstGeom>
        </p:spPr>
        <p:txBody>
          <a:bodyPr/>
          <a:lstStyle>
            <a:lvl1pPr marL="141750" indent="-101250">
              <a:lnSpc>
                <a:spcPct val="150000"/>
              </a:lnSpc>
              <a:buClr>
                <a:schemeClr val="tx2"/>
              </a:buClr>
              <a:buSzPct val="100000"/>
              <a:buFont typeface="Arial" panose="020B0604020202020204" pitchFamily="34" charset="0"/>
              <a:buChar char="̶"/>
              <a:defRPr b="0"/>
            </a:lvl1pPr>
            <a:lvl2pPr marL="283500" indent="-101250">
              <a:lnSpc>
                <a:spcPct val="100000"/>
              </a:lnSpc>
              <a:buClr>
                <a:schemeClr val="tx2"/>
              </a:buClr>
              <a:buFont typeface="Arial" panose="020B0604020202020204" pitchFamily="34" charset="0"/>
              <a:buChar char="̶"/>
              <a:defRPr sz="1125"/>
            </a:lvl2pPr>
            <a:lvl3pPr marL="51435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2" y="1690271"/>
            <a:ext cx="5219999" cy="4140000"/>
          </a:xfrm>
          <a:prstGeom prst="rect">
            <a:avLst/>
          </a:prstGeom>
        </p:spPr>
        <p:txBody>
          <a:bodyPr/>
          <a:lstStyle>
            <a:lvl1pPr marL="141750" indent="-101250">
              <a:lnSpc>
                <a:spcPct val="150000"/>
              </a:lnSpc>
              <a:buClr>
                <a:schemeClr val="tx2"/>
              </a:buClr>
              <a:buSzPct val="100000"/>
              <a:buFont typeface="Arial" panose="020B0604020202020204" pitchFamily="34" charset="0"/>
              <a:buChar char="̶"/>
              <a:defRPr b="0"/>
            </a:lvl1pPr>
            <a:lvl2pPr marL="283500" indent="-101250">
              <a:lnSpc>
                <a:spcPct val="100000"/>
              </a:lnSpc>
              <a:buClr>
                <a:schemeClr val="tx2"/>
              </a:buClr>
              <a:buFont typeface="Arial" panose="020B0604020202020204" pitchFamily="34" charset="0"/>
              <a:buChar char="̶"/>
              <a:defRPr sz="1125"/>
            </a:lvl2pPr>
            <a:lvl3pPr marL="51435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1394055972"/>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682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8"/>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7" y="5599670"/>
            <a:ext cx="5218412" cy="216000"/>
          </a:xfrm>
        </p:spPr>
        <p:txBody>
          <a:bodyPr anchor="ctr"/>
          <a:lstStyle>
            <a:lvl1pPr>
              <a:lnSpc>
                <a:spcPts val="619"/>
              </a:lnSpc>
              <a:defRPr sz="563"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2" y="1667024"/>
            <a:ext cx="5219999" cy="4140000"/>
          </a:xfrm>
          <a:prstGeom prst="rect">
            <a:avLst/>
          </a:prstGeom>
        </p:spPr>
        <p:txBody>
          <a:bodyPr/>
          <a:lstStyle>
            <a:lvl1pPr marL="141750" indent="-101250">
              <a:lnSpc>
                <a:spcPct val="150000"/>
              </a:lnSpc>
              <a:buClr>
                <a:schemeClr val="tx2"/>
              </a:buClr>
              <a:buSzPct val="100000"/>
              <a:buFont typeface="Arial" panose="020B0604020202020204" pitchFamily="34" charset="0"/>
              <a:buChar char="̶"/>
              <a:defRPr sz="1125" b="0"/>
            </a:lvl1pPr>
            <a:lvl2pPr marL="283500" indent="-101250">
              <a:lnSpc>
                <a:spcPct val="100000"/>
              </a:lnSpc>
              <a:buClr>
                <a:schemeClr val="tx2"/>
              </a:buClr>
              <a:buFont typeface="Arial" panose="020B0604020202020204" pitchFamily="34" charset="0"/>
              <a:buChar char="̶"/>
              <a:defRPr sz="900"/>
            </a:lvl2pPr>
            <a:lvl3pPr marL="51435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693960640"/>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12875"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6"/>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013"/>
              </a:lnSpc>
              <a:defRPr sz="844"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013"/>
              </a:lnSpc>
              <a:defRPr sz="844"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013"/>
              </a:lnSpc>
              <a:defRPr sz="844"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7" y="4025136"/>
            <a:ext cx="3311525" cy="216000"/>
          </a:xfrm>
        </p:spPr>
        <p:txBody>
          <a:bodyPr anchor="ctr"/>
          <a:lstStyle>
            <a:lvl1pPr>
              <a:lnSpc>
                <a:spcPts val="619"/>
              </a:lnSpc>
              <a:defRPr sz="563"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6" y="4025136"/>
            <a:ext cx="3311525" cy="216000"/>
          </a:xfrm>
        </p:spPr>
        <p:txBody>
          <a:bodyPr anchor="ctr"/>
          <a:lstStyle>
            <a:lvl1pPr>
              <a:lnSpc>
                <a:spcPts val="619"/>
              </a:lnSpc>
              <a:defRPr sz="563"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619"/>
              </a:lnSpc>
              <a:defRPr sz="563"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20000" y="1692006"/>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3" y="1692006"/>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9" cy="271576"/>
          </a:xfrm>
        </p:spPr>
        <p:txBody>
          <a:bodyPr lIns="0" tIns="0" rIns="0" bIns="0">
            <a:noAutofit/>
          </a:bodyPr>
          <a:lstStyle>
            <a:lvl1pPr algn="l">
              <a:lnSpc>
                <a:spcPts val="1294"/>
              </a:lnSpc>
              <a:defRPr sz="1125"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580687670"/>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682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sp>
        <p:nvSpPr>
          <p:cNvPr id="14" name="Zástupný symbol pro obsah 2"/>
          <p:cNvSpPr>
            <a:spLocks noGrp="1"/>
          </p:cNvSpPr>
          <p:nvPr>
            <p:ph idx="1"/>
          </p:nvPr>
        </p:nvSpPr>
        <p:spPr>
          <a:xfrm>
            <a:off x="6272213" y="692150"/>
            <a:ext cx="5200987" cy="5139850"/>
          </a:xfrm>
          <a:prstGeom prst="rect">
            <a:avLst/>
          </a:prstGeom>
        </p:spPr>
        <p:txBody>
          <a:bodyPr/>
          <a:lstStyle>
            <a:lvl1pPr marL="141750" indent="-101250">
              <a:lnSpc>
                <a:spcPct val="150000"/>
              </a:lnSpc>
              <a:buClr>
                <a:schemeClr val="tx2"/>
              </a:buClr>
              <a:buSzPct val="100000"/>
              <a:buFont typeface="Arial" panose="020B0604020202020204" pitchFamily="34" charset="0"/>
              <a:buChar char="̶"/>
              <a:defRPr sz="1125" b="0"/>
            </a:lvl1pPr>
            <a:lvl2pPr marL="283500" indent="-101250">
              <a:lnSpc>
                <a:spcPct val="100000"/>
              </a:lnSpc>
              <a:buClr>
                <a:schemeClr val="tx2"/>
              </a:buClr>
              <a:buFont typeface="Arial" panose="020B0604020202020204" pitchFamily="34" charset="0"/>
              <a:buChar char="̶"/>
              <a:defRPr sz="900"/>
            </a:lvl2pPr>
            <a:lvl3pPr marL="51435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4"/>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7" y="5599670"/>
            <a:ext cx="5218412" cy="216000"/>
          </a:xfrm>
        </p:spPr>
        <p:txBody>
          <a:bodyPr anchor="ctr"/>
          <a:lstStyle>
            <a:lvl1pPr>
              <a:lnSpc>
                <a:spcPts val="619"/>
              </a:lnSpc>
              <a:defRPr sz="563"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807134217"/>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77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endParaRPr lang="cs-CZ"/>
          </a:p>
        </p:txBody>
      </p:sp>
      <p:sp>
        <p:nvSpPr>
          <p:cNvPr id="3" name="Zástupný symbol pro číslo snímku 2"/>
          <p:cNvSpPr>
            <a:spLocks noGrp="1"/>
          </p:cNvSpPr>
          <p:nvPr>
            <p:ph type="sldNum" sz="quarter" idx="11"/>
          </p:nvPr>
        </p:nvSpPr>
        <p:spPr/>
        <p:txBody>
          <a:bodyPr/>
          <a:lstStyle>
            <a:lvl1pPr>
              <a:defRPr/>
            </a:lvl1pPr>
          </a:lstStyle>
          <a:p>
            <a:fld id="{F08CA8C2-130F-4A44-BF8B-84F87CD5E09D}" type="slidenum">
              <a:rPr lang="cs-CZ" altLang="cs-CZ" smtClean="0"/>
              <a:pPr/>
              <a:t>‹#›</a:t>
            </a:fld>
            <a:endParaRPr lang="cs-CZ" altLang="cs-CZ"/>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141750" indent="-101250">
              <a:lnSpc>
                <a:spcPct val="150000"/>
              </a:lnSpc>
              <a:buClr>
                <a:schemeClr val="tx2"/>
              </a:buClr>
              <a:buSzPct val="100000"/>
              <a:buFont typeface="Arial" panose="020B0604020202020204" pitchFamily="34" charset="0"/>
              <a:buChar char="̶"/>
              <a:defRPr b="0"/>
            </a:lvl1pPr>
            <a:lvl2pPr marL="283500" indent="-101250">
              <a:lnSpc>
                <a:spcPct val="100000"/>
              </a:lnSpc>
              <a:buClr>
                <a:schemeClr val="tx2"/>
              </a:buClr>
              <a:buFont typeface="Arial" panose="020B0604020202020204" pitchFamily="34" charset="0"/>
              <a:buChar char="̶"/>
              <a:defRPr sz="1125"/>
            </a:lvl2pPr>
            <a:lvl3pPr marL="51435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9" y="6054350"/>
            <a:ext cx="867343" cy="598466"/>
          </a:xfrm>
          <a:prstGeom prst="rect">
            <a:avLst/>
          </a:prstGeom>
        </p:spPr>
      </p:pic>
    </p:spTree>
    <p:extLst>
      <p:ext uri="{BB962C8B-B14F-4D97-AF65-F5344CB8AC3E}">
        <p14:creationId xmlns:p14="http://schemas.microsoft.com/office/powerpoint/2010/main" val="3429303046"/>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77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675" dirty="0" smtClean="0">
                <a:solidFill>
                  <a:schemeClr val="tx2"/>
                </a:solidFill>
                <a:latin typeface="+mj-lt"/>
              </a:defRPr>
            </a:lvl1pPr>
          </a:lstStyle>
          <a:p>
            <a:pPr>
              <a:defRPr/>
            </a:pPr>
            <a:endParaRPr lang="cs-CZ"/>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675" b="0">
                <a:solidFill>
                  <a:schemeClr val="tx2"/>
                </a:solidFill>
                <a:latin typeface="+mj-lt"/>
              </a:defRPr>
            </a:lvl1pPr>
          </a:lstStyle>
          <a:p>
            <a:fld id="{F08CA8C2-130F-4A44-BF8B-84F87CD5E09D}"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extLst>
      <p:ext uri="{BB962C8B-B14F-4D97-AF65-F5344CB8AC3E}">
        <p14:creationId xmlns:p14="http://schemas.microsoft.com/office/powerpoint/2010/main" val="755760911"/>
      </p:ext>
    </p:extLst>
  </p:cSld>
  <p:clrMap bg1="lt1" tx1="dk1" bg2="lt2" tx2="dk2" accent1="accent1" accent2="accent2" accent3="accent3" accent4="accent4" accent5="accent5" accent6="accent6" hlink="hlink" folHlink="folHlink"/>
  <p:sldLayoutIdLst>
    <p:sldLayoutId id="2147483914" r:id="rId1"/>
    <p:sldLayoutId id="2147483912" r:id="rId2"/>
    <p:sldLayoutId id="2147483913"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3" r:id="rId12"/>
    <p:sldLayoutId id="2147483924" r:id="rId13"/>
    <p:sldLayoutId id="2147483925" r:id="rId14"/>
    <p:sldLayoutId id="2147483926" r:id="rId15"/>
    <p:sldLayoutId id="2147483928" r:id="rId16"/>
  </p:sldLayoutIdLst>
  <p:txStyles>
    <p:titleStyle>
      <a:lvl1pPr algn="l" rtl="0" eaLnBrk="1" fontAlgn="base" hangingPunct="1">
        <a:lnSpc>
          <a:spcPts val="2250"/>
        </a:lnSpc>
        <a:spcBef>
          <a:spcPct val="0"/>
        </a:spcBef>
        <a:spcAft>
          <a:spcPct val="0"/>
        </a:spcAft>
        <a:defRPr sz="2250" b="1">
          <a:solidFill>
            <a:schemeClr val="tx2"/>
          </a:solidFill>
          <a:latin typeface="+mj-lt"/>
          <a:ea typeface="+mj-ea"/>
          <a:cs typeface="+mj-cs"/>
        </a:defRPr>
      </a:lvl1pPr>
      <a:lvl2pPr algn="l" rtl="0" eaLnBrk="1" fontAlgn="base" hangingPunct="1">
        <a:spcBef>
          <a:spcPct val="0"/>
        </a:spcBef>
        <a:spcAft>
          <a:spcPct val="0"/>
        </a:spcAft>
        <a:defRPr sz="1350" b="1">
          <a:solidFill>
            <a:srgbClr val="00287D"/>
          </a:solidFill>
          <a:latin typeface="Tahoma" pitchFamily="34" charset="0"/>
        </a:defRPr>
      </a:lvl2pPr>
      <a:lvl3pPr algn="l" rtl="0" eaLnBrk="1" fontAlgn="base" hangingPunct="1">
        <a:spcBef>
          <a:spcPct val="0"/>
        </a:spcBef>
        <a:spcAft>
          <a:spcPct val="0"/>
        </a:spcAft>
        <a:defRPr sz="1350" b="1">
          <a:solidFill>
            <a:srgbClr val="00287D"/>
          </a:solidFill>
          <a:latin typeface="Tahoma" pitchFamily="34" charset="0"/>
        </a:defRPr>
      </a:lvl3pPr>
      <a:lvl4pPr algn="l" rtl="0" eaLnBrk="1" fontAlgn="base" hangingPunct="1">
        <a:spcBef>
          <a:spcPct val="0"/>
        </a:spcBef>
        <a:spcAft>
          <a:spcPct val="0"/>
        </a:spcAft>
        <a:defRPr sz="1350" b="1">
          <a:solidFill>
            <a:srgbClr val="00287D"/>
          </a:solidFill>
          <a:latin typeface="Tahoma" pitchFamily="34" charset="0"/>
        </a:defRPr>
      </a:lvl4pPr>
      <a:lvl5pPr algn="l" rtl="0" eaLnBrk="1" fontAlgn="base" hangingPunct="1">
        <a:spcBef>
          <a:spcPct val="0"/>
        </a:spcBef>
        <a:spcAft>
          <a:spcPct val="0"/>
        </a:spcAft>
        <a:defRPr sz="1350" b="1">
          <a:solidFill>
            <a:srgbClr val="00287D"/>
          </a:solidFill>
          <a:latin typeface="Tahoma" pitchFamily="34" charset="0"/>
        </a:defRPr>
      </a:lvl5pPr>
      <a:lvl6pPr marL="257175" algn="l" rtl="0" eaLnBrk="1" fontAlgn="base" hangingPunct="1">
        <a:spcBef>
          <a:spcPct val="0"/>
        </a:spcBef>
        <a:spcAft>
          <a:spcPct val="0"/>
        </a:spcAft>
        <a:defRPr sz="1350" b="1">
          <a:solidFill>
            <a:srgbClr val="00287D"/>
          </a:solidFill>
          <a:latin typeface="Tahoma" pitchFamily="34" charset="0"/>
        </a:defRPr>
      </a:lvl6pPr>
      <a:lvl7pPr marL="514350" algn="l" rtl="0" eaLnBrk="1" fontAlgn="base" hangingPunct="1">
        <a:spcBef>
          <a:spcPct val="0"/>
        </a:spcBef>
        <a:spcAft>
          <a:spcPct val="0"/>
        </a:spcAft>
        <a:defRPr sz="1350" b="1">
          <a:solidFill>
            <a:srgbClr val="00287D"/>
          </a:solidFill>
          <a:latin typeface="Tahoma" pitchFamily="34" charset="0"/>
        </a:defRPr>
      </a:lvl7pPr>
      <a:lvl8pPr marL="771525" algn="l" rtl="0" eaLnBrk="1" fontAlgn="base" hangingPunct="1">
        <a:spcBef>
          <a:spcPct val="0"/>
        </a:spcBef>
        <a:spcAft>
          <a:spcPct val="0"/>
        </a:spcAft>
        <a:defRPr sz="1350" b="1">
          <a:solidFill>
            <a:srgbClr val="00287D"/>
          </a:solidFill>
          <a:latin typeface="Tahoma" pitchFamily="34" charset="0"/>
        </a:defRPr>
      </a:lvl8pPr>
      <a:lvl9pPr marL="1028700" algn="l" rtl="0" eaLnBrk="1" fontAlgn="base" hangingPunct="1">
        <a:spcBef>
          <a:spcPct val="0"/>
        </a:spcBef>
        <a:spcAft>
          <a:spcPct val="0"/>
        </a:spcAft>
        <a:defRPr sz="135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1575" b="0">
          <a:solidFill>
            <a:schemeClr val="tx1"/>
          </a:solidFill>
          <a:latin typeface="+mn-lt"/>
          <a:ea typeface="+mn-ea"/>
          <a:cs typeface="+mn-cs"/>
        </a:defRPr>
      </a:lvl1pPr>
      <a:lvl2pPr marL="0" indent="0" algn="l" rtl="0" eaLnBrk="1" fontAlgn="base" hangingPunct="1">
        <a:lnSpc>
          <a:spcPts val="1013"/>
        </a:lnSpc>
        <a:spcBef>
          <a:spcPts val="0"/>
        </a:spcBef>
        <a:spcAft>
          <a:spcPct val="0"/>
        </a:spcAft>
        <a:buClr>
          <a:schemeClr val="tx2"/>
        </a:buClr>
        <a:buSzPct val="100000"/>
        <a:buFontTx/>
        <a:buNone/>
        <a:defRPr sz="844" b="0">
          <a:solidFill>
            <a:schemeClr val="tx1"/>
          </a:solidFill>
          <a:latin typeface="+mn-lt"/>
        </a:defRPr>
      </a:lvl2pPr>
      <a:lvl3pPr marL="514350" indent="0" algn="l" rtl="0" eaLnBrk="1" fontAlgn="base" hangingPunct="1">
        <a:lnSpc>
          <a:spcPts val="1013"/>
        </a:lnSpc>
        <a:spcBef>
          <a:spcPts val="0"/>
        </a:spcBef>
        <a:spcAft>
          <a:spcPct val="0"/>
        </a:spcAft>
        <a:buClr>
          <a:schemeClr val="folHlink"/>
        </a:buClr>
        <a:buSzPct val="80000"/>
        <a:buFontTx/>
        <a:buNone/>
        <a:defRPr sz="844" b="0">
          <a:solidFill>
            <a:schemeClr val="tx1"/>
          </a:solidFill>
          <a:latin typeface="+mn-lt"/>
        </a:defRPr>
      </a:lvl3pPr>
      <a:lvl4pPr marL="771525" indent="0" algn="l" rtl="0" eaLnBrk="1" fontAlgn="base" hangingPunct="1">
        <a:lnSpc>
          <a:spcPts val="1013"/>
        </a:lnSpc>
        <a:spcBef>
          <a:spcPts val="0"/>
        </a:spcBef>
        <a:spcAft>
          <a:spcPct val="0"/>
        </a:spcAft>
        <a:buClr>
          <a:schemeClr val="accent2"/>
        </a:buClr>
        <a:buSzPct val="90000"/>
        <a:buFontTx/>
        <a:buNone/>
        <a:defRPr sz="844" b="0">
          <a:solidFill>
            <a:schemeClr val="tx1"/>
          </a:solidFill>
          <a:latin typeface="+mn-lt"/>
        </a:defRPr>
      </a:lvl4pPr>
      <a:lvl5pPr marL="1028700" indent="0" algn="l" rtl="0" eaLnBrk="1" fontAlgn="base" hangingPunct="1">
        <a:lnSpc>
          <a:spcPts val="1013"/>
        </a:lnSpc>
        <a:spcBef>
          <a:spcPts val="0"/>
        </a:spcBef>
        <a:spcAft>
          <a:spcPct val="0"/>
        </a:spcAft>
        <a:buClr>
          <a:schemeClr val="accent1"/>
        </a:buClr>
        <a:buFontTx/>
        <a:buNone/>
        <a:defRPr sz="844" b="0">
          <a:solidFill>
            <a:schemeClr val="tx1"/>
          </a:solidFill>
          <a:latin typeface="+mn-lt"/>
        </a:defRPr>
      </a:lvl5pPr>
      <a:lvl6pPr marL="1414463" indent="-128588"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1543050" indent="0" algn="l" rtl="0" eaLnBrk="1" fontAlgn="base" hangingPunct="1">
        <a:lnSpc>
          <a:spcPts val="1013"/>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1800225" indent="0" algn="l" rtl="0" eaLnBrk="1" fontAlgn="base" hangingPunct="1">
        <a:lnSpc>
          <a:spcPts val="1013"/>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057400" indent="0" algn="l" rtl="0" eaLnBrk="1" fontAlgn="base" hangingPunct="1">
        <a:lnSpc>
          <a:spcPts val="1013"/>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77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100DD"/>
        </a:solidFill>
        <a:effectLst/>
      </p:bgPr>
    </p:bg>
    <p:spTree>
      <p:nvGrpSpPr>
        <p:cNvPr id="1" name=""/>
        <p:cNvGrpSpPr/>
        <p:nvPr/>
      </p:nvGrpSpPr>
      <p:grpSpPr>
        <a:xfrm>
          <a:off x="0" y="0"/>
          <a:ext cx="0" cy="0"/>
          <a:chOff x="0" y="0"/>
          <a:chExt cx="0" cy="0"/>
        </a:xfrm>
      </p:grpSpPr>
      <p:sp>
        <p:nvSpPr>
          <p:cNvPr id="30722" name="Nadpis 2"/>
          <p:cNvSpPr>
            <a:spLocks noGrp="1"/>
          </p:cNvSpPr>
          <p:nvPr>
            <p:ph type="title"/>
          </p:nvPr>
        </p:nvSpPr>
        <p:spPr/>
        <p:txBody>
          <a:bodyPr/>
          <a:lstStyle/>
          <a:p>
            <a:pPr eaLnBrk="1" hangingPunct="1"/>
            <a:r>
              <a:rPr lang="cs-CZ" sz="3600" dirty="0"/>
              <a:t>Systém nároků z vad </a:t>
            </a:r>
            <a:br>
              <a:rPr lang="cs-CZ" sz="3600" dirty="0"/>
            </a:br>
            <a:br>
              <a:rPr lang="cs-CZ" sz="3600" dirty="0"/>
            </a:br>
            <a:r>
              <a:rPr lang="cs-CZ" sz="3600" dirty="0"/>
              <a:t>Odpovědnost za škodu</a:t>
            </a:r>
            <a:br>
              <a:rPr lang="cs-CZ" sz="3600" dirty="0"/>
            </a:br>
            <a:endParaRPr lang="cs-CZ" sz="3600" dirty="0"/>
          </a:p>
        </p:txBody>
      </p:sp>
      <p:sp>
        <p:nvSpPr>
          <p:cNvPr id="4" name="Podnadpis 3">
            <a:extLst>
              <a:ext uri="{FF2B5EF4-FFF2-40B4-BE49-F238E27FC236}">
                <a16:creationId xmlns:a16="http://schemas.microsoft.com/office/drawing/2014/main" id="{58532DE5-A83A-4142-82F2-CD9BF09264D5}"/>
              </a:ext>
            </a:extLst>
          </p:cNvPr>
          <p:cNvSpPr>
            <a:spLocks noGrp="1"/>
          </p:cNvSpPr>
          <p:nvPr>
            <p:ph type="subTitle" idx="1"/>
          </p:nvPr>
        </p:nvSpPr>
        <p:spPr/>
        <p:txBody>
          <a:bodyPr/>
          <a:lstStyle/>
          <a:p>
            <a:r>
              <a:rPr lang="cs-CZ" sz="2400" dirty="0"/>
              <a:t>v režimu Úmluvy OSN o smlouvách o mezinárodní koupi zboží </a:t>
            </a:r>
            <a:r>
              <a:rPr lang="cs-CZ" dirty="0"/>
              <a:t>ZMPS</a:t>
            </a:r>
            <a:endParaRPr lang="cs-CZ" sz="2400" b="1" dirty="0"/>
          </a:p>
        </p:txBody>
      </p:sp>
      <p:sp>
        <p:nvSpPr>
          <p:cNvPr id="2" name="TextovéPole 1">
            <a:extLst>
              <a:ext uri="{FF2B5EF4-FFF2-40B4-BE49-F238E27FC236}">
                <a16:creationId xmlns:a16="http://schemas.microsoft.com/office/drawing/2014/main" id="{AAD7B071-4907-914F-B8C3-DCEF163BDE38}"/>
              </a:ext>
            </a:extLst>
          </p:cNvPr>
          <p:cNvSpPr txBox="1"/>
          <p:nvPr/>
        </p:nvSpPr>
        <p:spPr>
          <a:xfrm>
            <a:off x="398503" y="5661248"/>
            <a:ext cx="3347968" cy="369332"/>
          </a:xfrm>
          <a:prstGeom prst="rect">
            <a:avLst/>
          </a:prstGeom>
          <a:noFill/>
        </p:spPr>
        <p:txBody>
          <a:bodyPr wrap="none" rtlCol="0">
            <a:spAutoFit/>
          </a:bodyPr>
          <a:lstStyle/>
          <a:p>
            <a:r>
              <a:rPr lang="cs-CZ" dirty="0">
                <a:solidFill>
                  <a:schemeClr val="bg1"/>
                </a:solidFill>
              </a:rPr>
              <a:t>doc. JUDr. Jiří </a:t>
            </a:r>
            <a:r>
              <a:rPr lang="cs-CZ" dirty="0" err="1">
                <a:solidFill>
                  <a:schemeClr val="bg1"/>
                </a:solidFill>
              </a:rPr>
              <a:t>Valdhans</a:t>
            </a:r>
            <a:r>
              <a:rPr lang="cs-CZ" dirty="0">
                <a:solidFill>
                  <a:schemeClr val="bg1"/>
                </a:solidFill>
              </a:rPr>
              <a:t>, Ph.D.</a:t>
            </a:r>
          </a:p>
        </p:txBody>
      </p:sp>
    </p:spTree>
    <p:extLst>
      <p:ext uri="{BB962C8B-B14F-4D97-AF65-F5344CB8AC3E}">
        <p14:creationId xmlns:p14="http://schemas.microsoft.com/office/powerpoint/2010/main" val="182067254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Nadpis 3"/>
          <p:cNvSpPr>
            <a:spLocks noGrp="1"/>
          </p:cNvSpPr>
          <p:nvPr>
            <p:ph type="title"/>
          </p:nvPr>
        </p:nvSpPr>
        <p:spPr>
          <a:xfrm>
            <a:off x="720000" y="720000"/>
            <a:ext cx="10753200" cy="451576"/>
          </a:xfrm>
        </p:spPr>
        <p:txBody>
          <a:bodyPr/>
          <a:lstStyle/>
          <a:p>
            <a:pPr eaLnBrk="1" hangingPunct="1"/>
            <a:r>
              <a:rPr lang="cs-CZ" dirty="0"/>
              <a:t>Odstoupení od smlouvy – účinky</a:t>
            </a:r>
            <a:endParaRPr lang="cs-CZ" cap="small" dirty="0"/>
          </a:p>
        </p:txBody>
      </p:sp>
      <p:sp>
        <p:nvSpPr>
          <p:cNvPr id="31746" name="Rectangle 3"/>
          <p:cNvSpPr>
            <a:spLocks noGrp="1" noChangeArrowheads="1"/>
          </p:cNvSpPr>
          <p:nvPr>
            <p:ph idx="1"/>
          </p:nvPr>
        </p:nvSpPr>
        <p:spPr/>
        <p:txBody>
          <a:bodyPr/>
          <a:lstStyle/>
          <a:p>
            <a:pPr marL="252000" indent="-180000"/>
            <a:r>
              <a:rPr lang="cs-CZ" dirty="0"/>
              <a:t>zánik povinností</a:t>
            </a:r>
          </a:p>
          <a:p>
            <a:pPr marL="252000" indent="-180000"/>
            <a:r>
              <a:rPr lang="cs-CZ" sz="2400" dirty="0">
                <a:ea typeface="+mn-ea"/>
                <a:cs typeface="+mn-cs"/>
              </a:rPr>
              <a:t>složky vztahu resp. ujednání, kter</a:t>
            </a:r>
            <a:r>
              <a:rPr lang="cs-CZ" dirty="0"/>
              <a:t>ých se nemá odstoupení dotknout</a:t>
            </a:r>
          </a:p>
          <a:p>
            <a:pPr marL="441000" lvl="1" indent="-180000"/>
            <a:r>
              <a:rPr lang="cs-CZ" dirty="0">
                <a:ea typeface="+mn-ea"/>
                <a:cs typeface="+mn-cs"/>
              </a:rPr>
              <a:t>náhrada škody</a:t>
            </a:r>
          </a:p>
          <a:p>
            <a:pPr marL="441000" lvl="1" indent="-180000"/>
            <a:r>
              <a:rPr lang="cs-CZ" dirty="0">
                <a:ea typeface="+mn-ea"/>
                <a:cs typeface="+mn-cs"/>
              </a:rPr>
              <a:t>smluvní pokuta</a:t>
            </a:r>
          </a:p>
          <a:p>
            <a:pPr marL="441000" lvl="1" indent="-180000"/>
            <a:r>
              <a:rPr lang="cs-CZ" dirty="0"/>
              <a:t>režimové doložky </a:t>
            </a:r>
          </a:p>
          <a:p>
            <a:pPr marL="252000" lvl="1" indent="-180000">
              <a:lnSpc>
                <a:spcPct val="150000"/>
              </a:lnSpc>
            </a:pPr>
            <a:r>
              <a:rPr lang="cs-CZ" sz="2400" dirty="0">
                <a:ea typeface="+mn-ea"/>
                <a:cs typeface="+mn-cs"/>
              </a:rPr>
              <a:t>vracení protiplnění</a:t>
            </a:r>
          </a:p>
          <a:p>
            <a:pPr marL="441000" lvl="1" indent="-180000"/>
            <a:r>
              <a:rPr lang="cs-CZ" dirty="0">
                <a:ea typeface="+mn-ea"/>
                <a:cs typeface="+mn-cs"/>
              </a:rPr>
              <a:t>bez dopravy</a:t>
            </a:r>
          </a:p>
          <a:p>
            <a:pPr marL="441000" lvl="1" indent="-180000"/>
            <a:r>
              <a:rPr lang="cs-CZ" dirty="0">
                <a:ea typeface="+mn-ea"/>
                <a:cs typeface="+mn-cs"/>
              </a:rPr>
              <a:t>z ruky do ruky</a:t>
            </a:r>
          </a:p>
        </p:txBody>
      </p:sp>
      <p:pic>
        <p:nvPicPr>
          <p:cNvPr id="3" name="Obrázek 2" descr="Obsah obrázku stůl, vsedě, červená, černá&#10;&#10;Popis byl vytvořen automaticky">
            <a:extLst>
              <a:ext uri="{FF2B5EF4-FFF2-40B4-BE49-F238E27FC236}">
                <a16:creationId xmlns:a16="http://schemas.microsoft.com/office/drawing/2014/main" id="{4F45F8FF-402F-774C-A27D-0DB7C95E75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524029">
            <a:off x="4007063" y="3295733"/>
            <a:ext cx="4766361" cy="3086133"/>
          </a:xfrm>
          <a:prstGeom prst="rect">
            <a:avLst/>
          </a:prstGeom>
        </p:spPr>
      </p:pic>
      <p:pic>
        <p:nvPicPr>
          <p:cNvPr id="5" name="Obrázek 4" descr="Obsah obrázku exteriér, ulice, budova, silnice&#10;&#10;Popis byl vytvořen automaticky">
            <a:extLst>
              <a:ext uri="{FF2B5EF4-FFF2-40B4-BE49-F238E27FC236}">
                <a16:creationId xmlns:a16="http://schemas.microsoft.com/office/drawing/2014/main" id="{EEB0360B-7AAD-BE4D-ABDF-F8FB38102A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970391">
            <a:off x="8418034" y="3970216"/>
            <a:ext cx="4205271" cy="2793282"/>
          </a:xfrm>
          <a:prstGeom prst="rect">
            <a:avLst/>
          </a:prstGeom>
        </p:spPr>
      </p:pic>
    </p:spTree>
    <p:extLst>
      <p:ext uri="{BB962C8B-B14F-4D97-AF65-F5344CB8AC3E}">
        <p14:creationId xmlns:p14="http://schemas.microsoft.com/office/powerpoint/2010/main" val="1909559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Nadpis 3"/>
          <p:cNvSpPr>
            <a:spLocks noGrp="1"/>
          </p:cNvSpPr>
          <p:nvPr>
            <p:ph type="title"/>
          </p:nvPr>
        </p:nvSpPr>
        <p:spPr>
          <a:xfrm>
            <a:off x="720000" y="720000"/>
            <a:ext cx="10753200" cy="451576"/>
          </a:xfrm>
        </p:spPr>
        <p:txBody>
          <a:bodyPr/>
          <a:lstStyle/>
          <a:p>
            <a:pPr eaLnBrk="1" hangingPunct="1"/>
            <a:r>
              <a:rPr lang="cs-CZ" dirty="0"/>
              <a:t>Odstoupení od smlouvy – jak moc</a:t>
            </a:r>
            <a:endParaRPr lang="cs-CZ" cap="small" dirty="0"/>
          </a:p>
        </p:txBody>
      </p:sp>
      <p:sp>
        <p:nvSpPr>
          <p:cNvPr id="31746" name="Rectangle 3"/>
          <p:cNvSpPr>
            <a:spLocks noGrp="1" noChangeArrowheads="1"/>
          </p:cNvSpPr>
          <p:nvPr>
            <p:ph idx="1"/>
          </p:nvPr>
        </p:nvSpPr>
        <p:spPr/>
        <p:txBody>
          <a:bodyPr/>
          <a:lstStyle/>
          <a:p>
            <a:pPr marL="252000" indent="-180000"/>
            <a:r>
              <a:rPr lang="cs-CZ" dirty="0"/>
              <a:t>u smluv s dílčím plněním dle 73</a:t>
            </a:r>
          </a:p>
          <a:p>
            <a:pPr marL="529200" indent="-457200">
              <a:buFont typeface="+mj-lt"/>
              <a:buAutoNum type="arabicPeriod"/>
            </a:pPr>
            <a:r>
              <a:rPr lang="cs-CZ" dirty="0">
                <a:ea typeface="+mn-ea"/>
                <a:cs typeface="+mn-cs"/>
              </a:rPr>
              <a:t>jen od postižené dílčí dodávky</a:t>
            </a:r>
          </a:p>
          <a:p>
            <a:pPr marL="529200" indent="-457200">
              <a:buFont typeface="+mj-lt"/>
              <a:buAutoNum type="arabicPeriod"/>
            </a:pPr>
            <a:r>
              <a:rPr lang="cs-CZ" dirty="0"/>
              <a:t>od postižené dílčí dodávky i dodávek do budoucna</a:t>
            </a:r>
          </a:p>
          <a:p>
            <a:pPr marL="529200" indent="-457200">
              <a:buFont typeface="+mj-lt"/>
              <a:buAutoNum type="arabicPeriod"/>
            </a:pPr>
            <a:r>
              <a:rPr lang="cs-CZ" dirty="0">
                <a:ea typeface="+mn-ea"/>
                <a:cs typeface="+mn-cs"/>
              </a:rPr>
              <a:t>od postižné, do budoucna i </a:t>
            </a:r>
            <a:r>
              <a:rPr lang="cs-CZ" dirty="0"/>
              <a:t>od již realizovaných</a:t>
            </a:r>
            <a:endParaRPr lang="cs-CZ" dirty="0">
              <a:ea typeface="+mn-ea"/>
              <a:cs typeface="+mn-cs"/>
            </a:endParaRPr>
          </a:p>
        </p:txBody>
      </p:sp>
    </p:spTree>
    <p:extLst>
      <p:ext uri="{BB962C8B-B14F-4D97-AF65-F5344CB8AC3E}">
        <p14:creationId xmlns:p14="http://schemas.microsoft.com/office/powerpoint/2010/main" val="2062906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DBA4FF4E-ED7D-B746-99AB-584C1782C1AE}"/>
              </a:ext>
            </a:extLst>
          </p:cNvPr>
          <p:cNvSpPr>
            <a:spLocks noGrp="1"/>
          </p:cNvSpPr>
          <p:nvPr>
            <p:ph type="title"/>
          </p:nvPr>
        </p:nvSpPr>
        <p:spPr/>
        <p:txBody>
          <a:bodyPr/>
          <a:lstStyle/>
          <a:p>
            <a:r>
              <a:rPr lang="cs-CZ" altLang="cs-CZ" dirty="0"/>
              <a:t>Kde upraveno, souvislosti	</a:t>
            </a:r>
          </a:p>
        </p:txBody>
      </p:sp>
      <p:sp>
        <p:nvSpPr>
          <p:cNvPr id="6147" name="Zástupný symbol pro obsah 2">
            <a:extLst>
              <a:ext uri="{FF2B5EF4-FFF2-40B4-BE49-F238E27FC236}">
                <a16:creationId xmlns:a16="http://schemas.microsoft.com/office/drawing/2014/main" id="{06B218E6-1BB4-E145-B5A8-6085AAA8EF89}"/>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čl. 74 – 77</a:t>
            </a:r>
          </a:p>
          <a:p>
            <a:pPr marL="252000" lvl="1" indent="-180000">
              <a:lnSpc>
                <a:spcPct val="150000"/>
              </a:lnSpc>
              <a:tabLst>
                <a:tab pos="5205413" algn="l"/>
              </a:tabLst>
              <a:defRPr/>
            </a:pPr>
            <a:r>
              <a:rPr lang="cs-CZ" altLang="cs-CZ" sz="2400" dirty="0">
                <a:ea typeface="+mn-ea"/>
                <a:cs typeface="+mn-cs"/>
              </a:rPr>
              <a:t>dále propojeno na: </a:t>
            </a:r>
          </a:p>
          <a:p>
            <a:pPr marL="504000" lvl="1" indent="-180000">
              <a:tabLst>
                <a:tab pos="5205413" algn="l"/>
              </a:tabLst>
              <a:defRPr/>
            </a:pPr>
            <a:r>
              <a:rPr lang="cs-CZ" altLang="cs-CZ" dirty="0"/>
              <a:t>čl. 45 odst. 1 písm. b)</a:t>
            </a:r>
          </a:p>
          <a:p>
            <a:pPr marL="504000" lvl="1" indent="-180000">
              <a:tabLst>
                <a:tab pos="5205413" algn="l"/>
              </a:tabLst>
              <a:defRPr/>
            </a:pPr>
            <a:r>
              <a:rPr lang="cs-CZ" altLang="cs-CZ" dirty="0"/>
              <a:t>čl. 61 odst. 1 písm. b)</a:t>
            </a:r>
          </a:p>
          <a:p>
            <a:pPr marL="252000" lvl="1" indent="-180000">
              <a:lnSpc>
                <a:spcPct val="150000"/>
              </a:lnSpc>
              <a:tabLst>
                <a:tab pos="5205413" algn="l"/>
              </a:tabLst>
              <a:defRPr/>
            </a:pPr>
            <a:r>
              <a:rPr lang="cs-CZ" altLang="cs-CZ" sz="2400" dirty="0">
                <a:ea typeface="+mn-ea"/>
                <a:cs typeface="+mn-cs"/>
              </a:rPr>
              <a:t>čl. 79 – 80 (liberační důvody)</a:t>
            </a:r>
          </a:p>
          <a:p>
            <a:pPr marL="252000" lvl="1" indent="-180000">
              <a:lnSpc>
                <a:spcPct val="150000"/>
              </a:lnSpc>
              <a:tabLst>
                <a:tab pos="5205413" algn="l"/>
              </a:tabLst>
              <a:defRPr/>
            </a:pPr>
            <a:r>
              <a:rPr lang="cs-CZ" altLang="cs-CZ" sz="2400" dirty="0">
                <a:ea typeface="+mn-ea"/>
                <a:cs typeface="+mn-cs"/>
              </a:rPr>
              <a:t>čl. 78 (nevylučují se úroky z prodlení a NŠ)</a:t>
            </a:r>
          </a:p>
          <a:p>
            <a:pPr marL="252000" lvl="1" indent="-180000">
              <a:lnSpc>
                <a:spcPct val="150000"/>
              </a:lnSpc>
              <a:tabLst>
                <a:tab pos="5205413" algn="l"/>
              </a:tabLst>
              <a:defRPr/>
            </a:pPr>
            <a:r>
              <a:rPr lang="cs-CZ" altLang="cs-CZ" sz="2400" dirty="0">
                <a:ea typeface="+mn-ea"/>
                <a:cs typeface="+mn-cs"/>
              </a:rPr>
              <a:t>čl. 4 a 5 (limitace NŠ, vyloučení)</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Nadpis 3"/>
          <p:cNvSpPr>
            <a:spLocks noGrp="1"/>
          </p:cNvSpPr>
          <p:nvPr>
            <p:ph type="title"/>
          </p:nvPr>
        </p:nvSpPr>
        <p:spPr/>
        <p:txBody>
          <a:bodyPr/>
          <a:lstStyle/>
          <a:p>
            <a:pPr eaLnBrk="1" hangingPunct="1"/>
            <a:r>
              <a:rPr lang="cs-CZ" dirty="0"/>
              <a:t>Částečné nesplnění – čl. 50</a:t>
            </a:r>
            <a:endParaRPr lang="cs-CZ" cap="small" dirty="0"/>
          </a:p>
        </p:txBody>
      </p:sp>
      <p:sp>
        <p:nvSpPr>
          <p:cNvPr id="31746" name="Rectangle 3"/>
          <p:cNvSpPr>
            <a:spLocks noGrp="1" noChangeArrowheads="1"/>
          </p:cNvSpPr>
          <p:nvPr>
            <p:ph idx="1"/>
          </p:nvPr>
        </p:nvSpPr>
        <p:spPr>
          <a:xfrm>
            <a:off x="720000" y="1692002"/>
            <a:ext cx="10753200" cy="4041254"/>
          </a:xfrm>
        </p:spPr>
        <p:txBody>
          <a:bodyPr/>
          <a:lstStyle/>
          <a:p>
            <a:pPr marL="252000" indent="-180000"/>
            <a:r>
              <a:rPr lang="cs-CZ" dirty="0"/>
              <a:t>uplatnění nároků pouze vůči té části, která vykazuje vady</a:t>
            </a:r>
          </a:p>
          <a:p>
            <a:pPr marL="393750" lvl="1" indent="-180000"/>
            <a:r>
              <a:rPr lang="cs-CZ" dirty="0"/>
              <a:t>včetně vnímání podstatnosti/nepodstatnosti </a:t>
            </a:r>
          </a:p>
          <a:p>
            <a:pPr marL="252000" indent="-180000"/>
            <a:r>
              <a:rPr lang="cs-CZ" dirty="0"/>
              <a:t>předpokladem je fyzicky (hospodářsky) dělitelná dodávka</a:t>
            </a:r>
          </a:p>
          <a:p>
            <a:pPr marL="252000" indent="-180000"/>
            <a:r>
              <a:rPr lang="cs-CZ" dirty="0"/>
              <a:t>neúplná dodávka</a:t>
            </a:r>
          </a:p>
          <a:p>
            <a:pPr marL="393750" lvl="1" indent="-180000"/>
            <a:r>
              <a:rPr lang="cs-CZ" dirty="0"/>
              <a:t>odstoupení od části – pouze v případě podstatného porušení</a:t>
            </a:r>
          </a:p>
          <a:p>
            <a:pPr marL="252000" indent="-180000"/>
            <a:r>
              <a:rPr lang="cs-CZ" dirty="0"/>
              <a:t>vadná dodávka </a:t>
            </a:r>
          </a:p>
          <a:p>
            <a:pPr marL="393750" lvl="1" indent="-180000"/>
            <a:r>
              <a:rPr lang="cs-CZ" dirty="0"/>
              <a:t>veškerá práva dle čl. 45 a násl. </a:t>
            </a:r>
          </a:p>
          <a:p>
            <a:pPr marL="441000" lvl="1" indent="-180000"/>
            <a:endParaRPr lang="cs-CZ" dirty="0"/>
          </a:p>
        </p:txBody>
      </p:sp>
    </p:spTree>
    <p:extLst>
      <p:ext uri="{BB962C8B-B14F-4D97-AF65-F5344CB8AC3E}">
        <p14:creationId xmlns:p14="http://schemas.microsoft.com/office/powerpoint/2010/main" val="1775409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r>
              <a:rPr lang="cs-CZ" dirty="0"/>
              <a:t>Odpovědnost za škodu</a:t>
            </a:r>
          </a:p>
        </p:txBody>
      </p:sp>
      <p:sp>
        <p:nvSpPr>
          <p:cNvPr id="7" name="Podnadpis 6"/>
          <p:cNvSpPr>
            <a:spLocks noGrp="1"/>
          </p:cNvSpPr>
          <p:nvPr>
            <p:ph type="subTitle" idx="1"/>
          </p:nvPr>
        </p:nvSpPr>
        <p:spPr/>
        <p:txBody>
          <a:bodyPr/>
          <a:lstStyle/>
          <a:p>
            <a:r>
              <a:rPr lang="cs-CZ" dirty="0"/>
              <a:t>PŘEDPOKLADY VZNIKU</a:t>
            </a:r>
          </a:p>
        </p:txBody>
      </p:sp>
    </p:spTree>
    <p:extLst>
      <p:ext uri="{BB962C8B-B14F-4D97-AF65-F5344CB8AC3E}">
        <p14:creationId xmlns:p14="http://schemas.microsoft.com/office/powerpoint/2010/main" val="2886779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35C23DAB-A83E-A048-85AE-2474CBAD4B32}"/>
              </a:ext>
            </a:extLst>
          </p:cNvPr>
          <p:cNvSpPr>
            <a:spLocks noGrp="1"/>
          </p:cNvSpPr>
          <p:nvPr>
            <p:ph type="title"/>
          </p:nvPr>
        </p:nvSpPr>
        <p:spPr/>
        <p:txBody>
          <a:bodyPr/>
          <a:lstStyle/>
          <a:p>
            <a:r>
              <a:rPr lang="cs-CZ" altLang="cs-CZ"/>
              <a:t>Předpoklady vzniku odpovědnosti za škodu</a:t>
            </a:r>
          </a:p>
        </p:txBody>
      </p:sp>
      <p:sp>
        <p:nvSpPr>
          <p:cNvPr id="7171" name="Zástupný symbol pro obsah 2">
            <a:extLst>
              <a:ext uri="{FF2B5EF4-FFF2-40B4-BE49-F238E27FC236}">
                <a16:creationId xmlns:a16="http://schemas.microsoft.com/office/drawing/2014/main" id="{77C59CFF-E677-7A4A-8D09-87D370C4D2FC}"/>
              </a:ext>
            </a:extLst>
          </p:cNvPr>
          <p:cNvSpPr>
            <a:spLocks noGrp="1"/>
          </p:cNvSpPr>
          <p:nvPr>
            <p:ph idx="1"/>
          </p:nvPr>
        </p:nvSpPr>
        <p:spPr/>
        <p:txBody>
          <a:bodyPr/>
          <a:lstStyle/>
          <a:p>
            <a:pPr marL="529200" lvl="1" indent="-457200">
              <a:lnSpc>
                <a:spcPct val="150000"/>
              </a:lnSpc>
              <a:buFont typeface="+mj-lt"/>
              <a:buAutoNum type="arabicPeriod"/>
              <a:tabLst>
                <a:tab pos="5205413" algn="l"/>
              </a:tabLst>
              <a:defRPr/>
            </a:pPr>
            <a:r>
              <a:rPr lang="cs-CZ" altLang="cs-CZ" sz="2400" dirty="0">
                <a:ea typeface="+mn-ea"/>
                <a:cs typeface="+mn-cs"/>
              </a:rPr>
              <a:t>protiprávnost</a:t>
            </a:r>
          </a:p>
          <a:p>
            <a:pPr marL="529200" lvl="1" indent="-457200">
              <a:lnSpc>
                <a:spcPct val="150000"/>
              </a:lnSpc>
              <a:buFont typeface="+mj-lt"/>
              <a:buAutoNum type="arabicPeriod"/>
              <a:tabLst>
                <a:tab pos="5205413" algn="l"/>
              </a:tabLst>
              <a:defRPr/>
            </a:pPr>
            <a:r>
              <a:rPr lang="cs-CZ" altLang="cs-CZ" sz="2400" dirty="0">
                <a:ea typeface="+mn-ea"/>
                <a:cs typeface="+mn-cs"/>
              </a:rPr>
              <a:t>vznik škody</a:t>
            </a:r>
          </a:p>
          <a:p>
            <a:pPr marL="529200" lvl="1" indent="-457200">
              <a:lnSpc>
                <a:spcPct val="150000"/>
              </a:lnSpc>
              <a:buFont typeface="+mj-lt"/>
              <a:buAutoNum type="arabicPeriod"/>
              <a:tabLst>
                <a:tab pos="5205413" algn="l"/>
              </a:tabLst>
              <a:defRPr/>
            </a:pPr>
            <a:r>
              <a:rPr lang="cs-CZ" altLang="cs-CZ" sz="2400" dirty="0">
                <a:ea typeface="+mn-ea"/>
                <a:cs typeface="+mn-cs"/>
              </a:rPr>
              <a:t>příčinná souvislost mezi dvěma výše uvedenými předpoklady</a:t>
            </a:r>
          </a:p>
          <a:p>
            <a:pPr marL="529200" lvl="1" indent="-457200">
              <a:lnSpc>
                <a:spcPct val="150000"/>
              </a:lnSpc>
              <a:buFont typeface="+mj-lt"/>
              <a:buAutoNum type="arabicPeriod"/>
              <a:tabLst>
                <a:tab pos="5205413" algn="l"/>
              </a:tabLst>
              <a:defRPr/>
            </a:pPr>
            <a:r>
              <a:rPr lang="cs-CZ" altLang="cs-CZ" sz="2400" dirty="0">
                <a:ea typeface="+mn-ea"/>
                <a:cs typeface="+mn-cs"/>
              </a:rPr>
              <a:t>předvídatelnost škody</a:t>
            </a:r>
          </a:p>
          <a:p>
            <a:pPr marL="529200" lvl="1" indent="-457200">
              <a:lnSpc>
                <a:spcPct val="150000"/>
              </a:lnSpc>
              <a:buFont typeface="+mj-lt"/>
              <a:buAutoNum type="arabicPeriod"/>
              <a:tabLst>
                <a:tab pos="5205413" algn="l"/>
              </a:tabLst>
              <a:defRPr/>
            </a:pPr>
            <a:r>
              <a:rPr lang="cs-CZ" altLang="cs-CZ" sz="2400" dirty="0">
                <a:ea typeface="+mn-ea"/>
                <a:cs typeface="+mn-cs"/>
              </a:rPr>
              <a:t>neexistence okolností vylučujících odpovědnost za škodu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endParaRPr lang="cs-CZ"/>
          </a:p>
        </p:txBody>
      </p:sp>
      <p:sp>
        <p:nvSpPr>
          <p:cNvPr id="7" name="Podnadpis 6"/>
          <p:cNvSpPr>
            <a:spLocks noGrp="1"/>
          </p:cNvSpPr>
          <p:nvPr>
            <p:ph type="subTitle" idx="1"/>
          </p:nvPr>
        </p:nvSpPr>
        <p:spPr/>
        <p:txBody>
          <a:bodyPr/>
          <a:lstStyle/>
          <a:p>
            <a:r>
              <a:rPr lang="cs-CZ" dirty="0"/>
              <a:t>PROTIPRÁVNOST</a:t>
            </a:r>
          </a:p>
        </p:txBody>
      </p:sp>
    </p:spTree>
    <p:extLst>
      <p:ext uri="{BB962C8B-B14F-4D97-AF65-F5344CB8AC3E}">
        <p14:creationId xmlns:p14="http://schemas.microsoft.com/office/powerpoint/2010/main" val="2867211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a:extLst>
              <a:ext uri="{FF2B5EF4-FFF2-40B4-BE49-F238E27FC236}">
                <a16:creationId xmlns:a16="http://schemas.microsoft.com/office/drawing/2014/main" id="{28510EC5-AD3C-934D-B683-E08448C63D2F}"/>
              </a:ext>
            </a:extLst>
          </p:cNvPr>
          <p:cNvSpPr>
            <a:spLocks noGrp="1"/>
          </p:cNvSpPr>
          <p:nvPr>
            <p:ph type="title"/>
          </p:nvPr>
        </p:nvSpPr>
        <p:spPr/>
        <p:txBody>
          <a:bodyPr/>
          <a:lstStyle/>
          <a:p>
            <a:r>
              <a:rPr lang="cs-CZ" altLang="cs-CZ" dirty="0"/>
              <a:t>Protiprávnost</a:t>
            </a:r>
          </a:p>
        </p:txBody>
      </p:sp>
      <p:sp>
        <p:nvSpPr>
          <p:cNvPr id="8195" name="Zástupný symbol pro obsah 2">
            <a:extLst>
              <a:ext uri="{FF2B5EF4-FFF2-40B4-BE49-F238E27FC236}">
                <a16:creationId xmlns:a16="http://schemas.microsoft.com/office/drawing/2014/main" id="{D1D747E1-1D37-024D-9C5E-D24D68E50B6D}"/>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porušení smluvní povinnosti</a:t>
            </a:r>
          </a:p>
          <a:p>
            <a:pPr marL="504000" lvl="1" indent="-180000">
              <a:tabLst>
                <a:tab pos="5205413" algn="l"/>
              </a:tabLst>
              <a:defRPr/>
            </a:pPr>
            <a:r>
              <a:rPr lang="cs-CZ" altLang="cs-CZ" dirty="0"/>
              <a:t>praxe</a:t>
            </a:r>
          </a:p>
          <a:p>
            <a:pPr marL="504000" lvl="1" indent="-180000">
              <a:tabLst>
                <a:tab pos="5205413" algn="l"/>
              </a:tabLst>
              <a:defRPr/>
            </a:pPr>
            <a:r>
              <a:rPr lang="cs-CZ" altLang="cs-CZ" dirty="0"/>
              <a:t>smlouva</a:t>
            </a:r>
          </a:p>
          <a:p>
            <a:pPr marL="504000" lvl="1" indent="-180000">
              <a:tabLst>
                <a:tab pos="5205413" algn="l"/>
              </a:tabLst>
              <a:defRPr/>
            </a:pPr>
            <a:r>
              <a:rPr lang="cs-CZ" altLang="cs-CZ" dirty="0"/>
              <a:t>mezinárodní obchodní zvyklosti</a:t>
            </a:r>
          </a:p>
          <a:p>
            <a:pPr marL="504000" lvl="1" indent="-180000">
              <a:tabLst>
                <a:tab pos="5205413" algn="l"/>
              </a:tabLst>
              <a:defRPr/>
            </a:pPr>
            <a:r>
              <a:rPr lang="cs-CZ" altLang="cs-CZ" dirty="0"/>
              <a:t>CISG</a:t>
            </a:r>
          </a:p>
          <a:p>
            <a:pPr marL="252000" lvl="1" indent="-180000">
              <a:lnSpc>
                <a:spcPct val="150000"/>
              </a:lnSpc>
              <a:tabLst>
                <a:tab pos="5205413" algn="l"/>
              </a:tabLst>
              <a:defRPr/>
            </a:pPr>
            <a:r>
              <a:rPr lang="cs-CZ" altLang="cs-CZ" sz="2400" dirty="0">
                <a:ea typeface="+mn-ea"/>
                <a:cs typeface="+mn-cs"/>
              </a:rPr>
              <a:t>jednání i opomenutí</a:t>
            </a:r>
          </a:p>
          <a:p>
            <a:pPr marL="252000" lvl="1" indent="-180000">
              <a:lnSpc>
                <a:spcPct val="150000"/>
              </a:lnSpc>
              <a:tabLst>
                <a:tab pos="5205413" algn="l"/>
              </a:tabLst>
              <a:defRPr/>
            </a:pPr>
            <a:r>
              <a:rPr lang="cs-CZ" altLang="cs-CZ" sz="2400" dirty="0">
                <a:ea typeface="+mn-ea"/>
                <a:cs typeface="+mn-cs"/>
              </a:rPr>
              <a:t>objektivní </a:t>
            </a:r>
          </a:p>
          <a:p>
            <a:pPr>
              <a:buFont typeface="Wingdings" pitchFamily="2" charset="2"/>
              <a:buChar char="q"/>
            </a:pPr>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endParaRPr lang="cs-CZ"/>
          </a:p>
        </p:txBody>
      </p:sp>
      <p:sp>
        <p:nvSpPr>
          <p:cNvPr id="7" name="Podnadpis 6"/>
          <p:cNvSpPr>
            <a:spLocks noGrp="1"/>
          </p:cNvSpPr>
          <p:nvPr>
            <p:ph type="subTitle" idx="1"/>
          </p:nvPr>
        </p:nvSpPr>
        <p:spPr/>
        <p:txBody>
          <a:bodyPr/>
          <a:lstStyle/>
          <a:p>
            <a:r>
              <a:rPr lang="cs-CZ" dirty="0"/>
              <a:t>ŠKODA</a:t>
            </a:r>
          </a:p>
        </p:txBody>
      </p:sp>
    </p:spTree>
    <p:extLst>
      <p:ext uri="{BB962C8B-B14F-4D97-AF65-F5344CB8AC3E}">
        <p14:creationId xmlns:p14="http://schemas.microsoft.com/office/powerpoint/2010/main" val="906879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72503A17-E1BB-4F43-86B3-A13431B20C2F}"/>
              </a:ext>
            </a:extLst>
          </p:cNvPr>
          <p:cNvSpPr>
            <a:spLocks noGrp="1"/>
          </p:cNvSpPr>
          <p:nvPr>
            <p:ph type="title"/>
          </p:nvPr>
        </p:nvSpPr>
        <p:spPr/>
        <p:txBody>
          <a:bodyPr/>
          <a:lstStyle/>
          <a:p>
            <a:r>
              <a:rPr lang="cs-CZ" altLang="cs-CZ"/>
              <a:t>Škoda</a:t>
            </a:r>
          </a:p>
        </p:txBody>
      </p:sp>
      <p:sp>
        <p:nvSpPr>
          <p:cNvPr id="3" name="Zástupný symbol pro obsah 2">
            <a:extLst>
              <a:ext uri="{FF2B5EF4-FFF2-40B4-BE49-F238E27FC236}">
                <a16:creationId xmlns:a16="http://schemas.microsoft.com/office/drawing/2014/main" id="{CC0847AC-7CF2-6D48-A42E-EE0562652907}"/>
              </a:ext>
            </a:extLst>
          </p:cNvPr>
          <p:cNvSpPr>
            <a:spLocks noGrp="1"/>
          </p:cNvSpPr>
          <p:nvPr>
            <p:ph idx="1"/>
          </p:nvPr>
        </p:nvSpPr>
        <p:spPr/>
        <p:txBody>
          <a:bodyPr/>
          <a:lstStyle/>
          <a:p>
            <a:pPr marL="252000" lvl="1" indent="-180000">
              <a:lnSpc>
                <a:spcPct val="150000"/>
              </a:lnSpc>
              <a:tabLst>
                <a:tab pos="5205413" algn="l"/>
              </a:tabLst>
              <a:defRPr/>
            </a:pPr>
            <a:r>
              <a:rPr lang="cs-CZ" sz="2400" dirty="0">
                <a:ea typeface="+mn-ea"/>
                <a:cs typeface="+mn-cs"/>
              </a:rPr>
              <a:t>zásada plné kompenzace</a:t>
            </a:r>
          </a:p>
          <a:p>
            <a:pPr marL="252000" lvl="1" indent="-180000">
              <a:lnSpc>
                <a:spcPct val="150000"/>
              </a:lnSpc>
              <a:tabLst>
                <a:tab pos="5205413" algn="l"/>
              </a:tabLst>
              <a:defRPr/>
            </a:pPr>
            <a:r>
              <a:rPr lang="cs-CZ" sz="2400" dirty="0">
                <a:ea typeface="+mn-ea"/>
                <a:cs typeface="+mn-cs"/>
              </a:rPr>
              <a:t>škoda skutečná</a:t>
            </a:r>
          </a:p>
          <a:p>
            <a:pPr marL="504000" lvl="1" indent="-180000">
              <a:tabLst>
                <a:tab pos="5205413" algn="l"/>
              </a:tabLst>
              <a:defRPr/>
            </a:pPr>
            <a:r>
              <a:rPr lang="cs-CZ" dirty="0"/>
              <a:t>včetně nákladů na zmírnění škody</a:t>
            </a:r>
          </a:p>
          <a:p>
            <a:pPr marL="504000" lvl="1" indent="-180000">
              <a:tabLst>
                <a:tab pos="5205413" algn="l"/>
              </a:tabLst>
              <a:defRPr/>
            </a:pPr>
            <a:r>
              <a:rPr lang="cs-CZ" dirty="0"/>
              <a:t>náklady spojené s nároky třetích osob (smluvní pokuty)</a:t>
            </a:r>
          </a:p>
          <a:p>
            <a:pPr marL="252000" lvl="1" indent="-180000">
              <a:lnSpc>
                <a:spcPct val="150000"/>
              </a:lnSpc>
              <a:tabLst>
                <a:tab pos="5205413" algn="l"/>
              </a:tabLst>
              <a:defRPr/>
            </a:pPr>
            <a:r>
              <a:rPr lang="cs-CZ" sz="2400" dirty="0">
                <a:ea typeface="+mn-ea"/>
                <a:cs typeface="+mn-cs"/>
              </a:rPr>
              <a:t>ušlý zisk</a:t>
            </a:r>
          </a:p>
          <a:p>
            <a:pPr marL="504000" lvl="1" indent="-180000">
              <a:tabLst>
                <a:tab pos="5205413" algn="l"/>
              </a:tabLst>
              <a:defRPr/>
            </a:pPr>
            <a:r>
              <a:rPr lang="cs-CZ" dirty="0"/>
              <a:t>jak do doby vynesení rozhodnutí</a:t>
            </a:r>
          </a:p>
          <a:p>
            <a:pPr marL="504000" lvl="1" indent="-180000">
              <a:tabLst>
                <a:tab pos="5205413" algn="l"/>
              </a:tabLst>
              <a:defRPr/>
            </a:pPr>
            <a:r>
              <a:rPr lang="cs-CZ" dirty="0"/>
              <a:t>tak následný (dostatečná jistota, předvídatelnost)</a:t>
            </a:r>
          </a:p>
          <a:p>
            <a:pPr marL="504000" lvl="1" indent="-180000">
              <a:tabLst>
                <a:tab pos="5205413" algn="l"/>
              </a:tabLst>
              <a:defRPr/>
            </a:pPr>
            <a:r>
              <a:rPr lang="cs-CZ" dirty="0"/>
              <a:t>včetně např. důsledků ve smyslu odstoupení od smluv klienty	</a:t>
            </a:r>
          </a:p>
          <a:p>
            <a:pPr>
              <a:buFont typeface="Wingdings" pitchFamily="2" charset="2"/>
              <a:buNone/>
              <a:defRPr/>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37AE38A-B38C-FC45-8AE8-2C83FE365186}"/>
              </a:ext>
            </a:extLst>
          </p:cNvPr>
          <p:cNvSpPr>
            <a:spLocks noGrp="1"/>
          </p:cNvSpPr>
          <p:nvPr>
            <p:ph type="title"/>
          </p:nvPr>
        </p:nvSpPr>
        <p:spPr/>
        <p:txBody>
          <a:bodyPr/>
          <a:lstStyle/>
          <a:p>
            <a:r>
              <a:rPr lang="cs-CZ" dirty="0"/>
              <a:t>Nároky z vad</a:t>
            </a:r>
          </a:p>
        </p:txBody>
      </p:sp>
      <p:sp>
        <p:nvSpPr>
          <p:cNvPr id="5" name="Podnadpis 4">
            <a:extLst>
              <a:ext uri="{FF2B5EF4-FFF2-40B4-BE49-F238E27FC236}">
                <a16:creationId xmlns:a16="http://schemas.microsoft.com/office/drawing/2014/main" id="{F329ADC7-5251-5841-8B4B-56F872E567C4}"/>
              </a:ext>
            </a:extLst>
          </p:cNvPr>
          <p:cNvSpPr>
            <a:spLocks noGrp="1"/>
          </p:cNvSpPr>
          <p:nvPr>
            <p:ph type="subTitle" idx="1"/>
          </p:nvPr>
        </p:nvSpPr>
        <p:spPr/>
        <p:txBody>
          <a:bodyPr/>
          <a:lstStyle/>
          <a:p>
            <a:r>
              <a:rPr lang="cs-CZ" dirty="0"/>
              <a:t>SYSTÉM NÁROKŮ</a:t>
            </a:r>
          </a:p>
        </p:txBody>
      </p:sp>
    </p:spTree>
    <p:extLst>
      <p:ext uri="{BB962C8B-B14F-4D97-AF65-F5344CB8AC3E}">
        <p14:creationId xmlns:p14="http://schemas.microsoft.com/office/powerpoint/2010/main" val="2322244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D3B070F9-72C4-4F43-8956-B6FC1FA37A03}"/>
              </a:ext>
            </a:extLst>
          </p:cNvPr>
          <p:cNvSpPr>
            <a:spLocks noGrp="1"/>
          </p:cNvSpPr>
          <p:nvPr>
            <p:ph type="title"/>
          </p:nvPr>
        </p:nvSpPr>
        <p:spPr/>
        <p:txBody>
          <a:bodyPr/>
          <a:lstStyle/>
          <a:p>
            <a:r>
              <a:rPr lang="cs-CZ" altLang="cs-CZ"/>
              <a:t>Škoda – judikatura I</a:t>
            </a:r>
          </a:p>
        </p:txBody>
      </p:sp>
      <p:sp>
        <p:nvSpPr>
          <p:cNvPr id="10243" name="Zástupný symbol pro obsah 2">
            <a:extLst>
              <a:ext uri="{FF2B5EF4-FFF2-40B4-BE49-F238E27FC236}">
                <a16:creationId xmlns:a16="http://schemas.microsoft.com/office/drawing/2014/main" id="{6FF71F24-E138-1549-918B-716ABC2CA93F}"/>
              </a:ext>
            </a:extLst>
          </p:cNvPr>
          <p:cNvSpPr>
            <a:spLocks noGrp="1"/>
          </p:cNvSpPr>
          <p:nvPr>
            <p:ph idx="1"/>
          </p:nvPr>
        </p:nvSpPr>
        <p:spPr/>
        <p:txBody>
          <a:bodyPr/>
          <a:lstStyle/>
          <a:p>
            <a:pPr marL="252000" lvl="1" indent="-180000">
              <a:lnSpc>
                <a:spcPct val="150000"/>
              </a:lnSpc>
              <a:tabLst>
                <a:tab pos="5205413" algn="l"/>
              </a:tabLst>
              <a:defRPr/>
            </a:pPr>
            <a:r>
              <a:rPr lang="cs-CZ" altLang="cs-CZ" sz="2400" dirty="0" err="1">
                <a:ea typeface="+mn-ea"/>
                <a:cs typeface="+mn-cs"/>
              </a:rPr>
              <a:t>Oberster</a:t>
            </a:r>
            <a:r>
              <a:rPr lang="cs-CZ" altLang="cs-CZ" sz="2400" dirty="0">
                <a:ea typeface="+mn-ea"/>
                <a:cs typeface="+mn-cs"/>
              </a:rPr>
              <a:t> </a:t>
            </a:r>
            <a:r>
              <a:rPr lang="cs-CZ" altLang="cs-CZ" sz="2400" dirty="0" err="1">
                <a:ea typeface="+mn-ea"/>
                <a:cs typeface="+mn-cs"/>
              </a:rPr>
              <a:t>Gerichtshof</a:t>
            </a:r>
            <a:r>
              <a:rPr lang="cs-CZ" altLang="cs-CZ" sz="2400" dirty="0">
                <a:ea typeface="+mn-ea"/>
                <a:cs typeface="+mn-cs"/>
              </a:rPr>
              <a:t>, 7 Ob 301/01t </a:t>
            </a:r>
          </a:p>
          <a:p>
            <a:pPr marL="252000" lvl="1" indent="-180000">
              <a:lnSpc>
                <a:spcPct val="150000"/>
              </a:lnSpc>
              <a:tabLst>
                <a:tab pos="5205413" algn="l"/>
              </a:tabLst>
              <a:defRPr/>
            </a:pPr>
            <a:r>
              <a:rPr lang="cs-CZ" altLang="cs-CZ" sz="2200" i="1" dirty="0">
                <a:ea typeface="+mn-ea"/>
                <a:cs typeface="+mn-cs"/>
              </a:rPr>
              <a:t>Jestliže prodávající neopraví zboží sám v rozumném čase, může tak učinit kupující a nárokovat vynaložené náklady po prodávajícím. Stejně je možné postupovat v případě, kdy nelze očekávat opravu zboží kupujícím, avšak náklady vynaložené na opravu musí být přiměřené vzhledem k zamýšlenému použití zboží (naléhavost, čas potřebný k odstranění vady, vztahy k třetím osobám). Nárok je započitatelný vůči kupní ceně. </a:t>
            </a:r>
          </a:p>
          <a:p>
            <a:pPr>
              <a:buFont typeface="Wingdings" pitchFamily="2" charset="2"/>
              <a:buNone/>
            </a:pPr>
            <a:endParaRPr lang="cs-CZ" alt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F7CCA06F-2B13-E046-8F89-F8779699F1EA}"/>
              </a:ext>
            </a:extLst>
          </p:cNvPr>
          <p:cNvSpPr>
            <a:spLocks noGrp="1"/>
          </p:cNvSpPr>
          <p:nvPr>
            <p:ph type="title"/>
          </p:nvPr>
        </p:nvSpPr>
        <p:spPr/>
        <p:txBody>
          <a:bodyPr/>
          <a:lstStyle/>
          <a:p>
            <a:r>
              <a:rPr lang="cs-CZ" altLang="cs-CZ"/>
              <a:t>Škoda – judikatura II</a:t>
            </a:r>
          </a:p>
        </p:txBody>
      </p:sp>
      <p:sp>
        <p:nvSpPr>
          <p:cNvPr id="11267" name="Zástupný symbol pro obsah 2">
            <a:extLst>
              <a:ext uri="{FF2B5EF4-FFF2-40B4-BE49-F238E27FC236}">
                <a16:creationId xmlns:a16="http://schemas.microsoft.com/office/drawing/2014/main" id="{5C86FBA2-7B0B-094A-BB93-191AA5A73286}"/>
              </a:ext>
            </a:extLst>
          </p:cNvPr>
          <p:cNvSpPr>
            <a:spLocks noGrp="1"/>
          </p:cNvSpPr>
          <p:nvPr>
            <p:ph idx="1"/>
          </p:nvPr>
        </p:nvSpPr>
        <p:spPr/>
        <p:txBody>
          <a:bodyPr/>
          <a:lstStyle/>
          <a:p>
            <a:pPr marL="252000" lvl="1" indent="-180000">
              <a:lnSpc>
                <a:spcPct val="150000"/>
              </a:lnSpc>
              <a:tabLst>
                <a:tab pos="5205413" algn="l"/>
              </a:tabLst>
              <a:defRPr/>
            </a:pPr>
            <a:r>
              <a:rPr lang="cs-CZ" altLang="cs-CZ" sz="2400" dirty="0" err="1">
                <a:ea typeface="+mn-ea"/>
                <a:cs typeface="+mn-cs"/>
              </a:rPr>
              <a:t>Handelsgericht</a:t>
            </a:r>
            <a:r>
              <a:rPr lang="cs-CZ" altLang="cs-CZ" sz="2400" dirty="0">
                <a:ea typeface="+mn-ea"/>
                <a:cs typeface="+mn-cs"/>
              </a:rPr>
              <a:t> </a:t>
            </a:r>
            <a:r>
              <a:rPr lang="cs-CZ" altLang="cs-CZ" sz="2400" dirty="0" err="1">
                <a:ea typeface="+mn-ea"/>
                <a:cs typeface="+mn-cs"/>
              </a:rPr>
              <a:t>Zürich</a:t>
            </a:r>
            <a:r>
              <a:rPr lang="cs-CZ" altLang="cs-CZ" sz="2400" dirty="0">
                <a:ea typeface="+mn-ea"/>
                <a:cs typeface="+mn-cs"/>
              </a:rPr>
              <a:t>, HG 95 0347 </a:t>
            </a:r>
          </a:p>
          <a:p>
            <a:pPr marL="252000" lvl="1" indent="-180000">
              <a:lnSpc>
                <a:spcPct val="150000"/>
              </a:lnSpc>
              <a:tabLst>
                <a:tab pos="5205413" algn="l"/>
              </a:tabLst>
              <a:defRPr/>
            </a:pPr>
            <a:r>
              <a:rPr lang="cs-CZ" altLang="cs-CZ" sz="2200" i="1" dirty="0">
                <a:ea typeface="+mn-ea"/>
                <a:cs typeface="+mn-cs"/>
              </a:rPr>
              <a:t>Soud rozhodl, že kupující je oprávněný k náhradě škody, kterou utrpěl z titulu platby předem a ušlého zisku. Navíc byla kupujícímu přiznána související škoda vyplývající z rozdílného kurzu USD a DM, který byla vypočítána z rozdílu mezi směnným kurzem v den uskutečnění zálohové platby a dnem vracení částky.</a:t>
            </a:r>
          </a:p>
          <a:p>
            <a:pPr>
              <a:buFont typeface="Wingdings" pitchFamily="2" charset="2"/>
              <a:buNone/>
            </a:pPr>
            <a:endParaRPr lang="cs-CZ" alt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A72804D6-F92B-F84D-8A64-75EA3FA43AE5}"/>
              </a:ext>
            </a:extLst>
          </p:cNvPr>
          <p:cNvSpPr>
            <a:spLocks noGrp="1"/>
          </p:cNvSpPr>
          <p:nvPr>
            <p:ph type="title"/>
          </p:nvPr>
        </p:nvSpPr>
        <p:spPr/>
        <p:txBody>
          <a:bodyPr/>
          <a:lstStyle/>
          <a:p>
            <a:r>
              <a:rPr lang="cs-CZ" altLang="cs-CZ"/>
              <a:t>Škoda – judikatura III</a:t>
            </a:r>
          </a:p>
        </p:txBody>
      </p:sp>
      <p:sp>
        <p:nvSpPr>
          <p:cNvPr id="12291" name="Zástupný symbol pro obsah 2">
            <a:extLst>
              <a:ext uri="{FF2B5EF4-FFF2-40B4-BE49-F238E27FC236}">
                <a16:creationId xmlns:a16="http://schemas.microsoft.com/office/drawing/2014/main" id="{499C40EC-A1B9-6E49-9299-EDB8703A6DAF}"/>
              </a:ext>
            </a:extLst>
          </p:cNvPr>
          <p:cNvSpPr>
            <a:spLocks noGrp="1"/>
          </p:cNvSpPr>
          <p:nvPr>
            <p:ph idx="1"/>
          </p:nvPr>
        </p:nvSpPr>
        <p:spPr/>
        <p:txBody>
          <a:bodyPr/>
          <a:lstStyle/>
          <a:p>
            <a:pPr marL="252000" lvl="1" indent="-180000">
              <a:lnSpc>
                <a:spcPct val="150000"/>
              </a:lnSpc>
              <a:tabLst>
                <a:tab pos="5205413" algn="l"/>
              </a:tabLst>
              <a:defRPr/>
            </a:pPr>
            <a:r>
              <a:rPr lang="cs-CZ" altLang="cs-CZ" sz="2400" dirty="0" err="1">
                <a:ea typeface="+mn-ea"/>
                <a:cs typeface="+mn-cs"/>
              </a:rPr>
              <a:t>Oberlandesgericht</a:t>
            </a:r>
            <a:r>
              <a:rPr lang="cs-CZ" altLang="cs-CZ" sz="2400" dirty="0">
                <a:ea typeface="+mn-ea"/>
                <a:cs typeface="+mn-cs"/>
              </a:rPr>
              <a:t> Düsseldorf, 17 U 146/93. </a:t>
            </a:r>
          </a:p>
          <a:p>
            <a:pPr marL="252000" lvl="1" indent="-180000">
              <a:lnSpc>
                <a:spcPct val="150000"/>
              </a:lnSpc>
              <a:tabLst>
                <a:tab pos="5205413" algn="l"/>
              </a:tabLst>
              <a:defRPr/>
            </a:pPr>
            <a:r>
              <a:rPr lang="cs-CZ" altLang="cs-CZ" sz="2200" i="1" dirty="0">
                <a:ea typeface="+mn-ea"/>
                <a:cs typeface="+mn-cs"/>
              </a:rPr>
              <a:t>Prodávajícímu byl přiznán rozdíl mezi cenou původního a náhradního obchodu, a rozdíl mezi původní a aktuální cenou neprodaného zboží. Odvolací soud také přiznal prodávajícímu náklady na získání půjčky a placené úroky ve výši 16,5%.</a:t>
            </a:r>
          </a:p>
          <a:p>
            <a:pPr marL="252000" lvl="1" indent="-180000">
              <a:lnSpc>
                <a:spcPct val="150000"/>
              </a:lnSpc>
              <a:tabLst>
                <a:tab pos="5205413" algn="l"/>
              </a:tabLst>
              <a:defRPr/>
            </a:pPr>
            <a:r>
              <a:rPr lang="cs-CZ" altLang="cs-CZ" sz="2200" i="1" dirty="0">
                <a:ea typeface="+mn-ea"/>
                <a:cs typeface="+mn-cs"/>
              </a:rPr>
              <a:t> Nepřiznal ani ztrátu způsobenou devalvací italské liry, neboť ji nepovažoval za dostatečně prokázanou. Podle názoru soudu nelze obecně devalvaci měny považovat za škodu – to by bylo možné pouze v případě, kdy by věřitel měl získat platbu v zahraniční měně, a proto ji směňoval ihned po zaplacení.</a:t>
            </a:r>
          </a:p>
          <a:p>
            <a:pPr>
              <a:buFont typeface="Wingdings" pitchFamily="2" charset="2"/>
              <a:buNone/>
            </a:pPr>
            <a:endParaRPr lang="cs-CZ" alt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a:extLst>
              <a:ext uri="{FF2B5EF4-FFF2-40B4-BE49-F238E27FC236}">
                <a16:creationId xmlns:a16="http://schemas.microsoft.com/office/drawing/2014/main" id="{CDF69E15-A4FE-484E-9DDB-F7588E223870}"/>
              </a:ext>
            </a:extLst>
          </p:cNvPr>
          <p:cNvSpPr>
            <a:spLocks noGrp="1"/>
          </p:cNvSpPr>
          <p:nvPr>
            <p:ph type="title"/>
          </p:nvPr>
        </p:nvSpPr>
        <p:spPr/>
        <p:txBody>
          <a:bodyPr/>
          <a:lstStyle/>
          <a:p>
            <a:r>
              <a:rPr lang="cs-CZ" altLang="cs-CZ"/>
              <a:t>Škoda – právní poradenství</a:t>
            </a:r>
          </a:p>
        </p:txBody>
      </p:sp>
      <p:sp>
        <p:nvSpPr>
          <p:cNvPr id="13315" name="Zástupný symbol pro obsah 2">
            <a:extLst>
              <a:ext uri="{FF2B5EF4-FFF2-40B4-BE49-F238E27FC236}">
                <a16:creationId xmlns:a16="http://schemas.microsoft.com/office/drawing/2014/main" id="{7CA92600-826B-BE4E-B911-37F3BB49E1C9}"/>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před sporem</a:t>
            </a:r>
          </a:p>
          <a:p>
            <a:pPr marL="252000" lvl="1" indent="-180000">
              <a:lnSpc>
                <a:spcPct val="150000"/>
              </a:lnSpc>
              <a:tabLst>
                <a:tab pos="5205413" algn="l"/>
              </a:tabLst>
              <a:defRPr/>
            </a:pPr>
            <a:r>
              <a:rPr lang="cs-CZ" altLang="cs-CZ" sz="2400" dirty="0">
                <a:ea typeface="+mn-ea"/>
                <a:cs typeface="+mn-cs"/>
              </a:rPr>
              <a:t>i zastupování v průběhu sporu</a:t>
            </a:r>
          </a:p>
          <a:p>
            <a:pPr marL="252000" lvl="1" indent="-180000">
              <a:lnSpc>
                <a:spcPct val="150000"/>
              </a:lnSpc>
              <a:tabLst>
                <a:tab pos="5205413" algn="l"/>
              </a:tabLst>
              <a:defRPr/>
            </a:pPr>
            <a:r>
              <a:rPr lang="cs-CZ" altLang="cs-CZ" sz="2400" dirty="0">
                <a:ea typeface="+mn-ea"/>
                <a:cs typeface="+mn-cs"/>
              </a:rPr>
              <a:t>diskutabilní otázka</a:t>
            </a:r>
          </a:p>
          <a:p>
            <a:pPr marL="504000" lvl="1" indent="-180000">
              <a:tabLst>
                <a:tab pos="5205413" algn="l"/>
              </a:tabLst>
              <a:defRPr/>
            </a:pPr>
            <a:r>
              <a:rPr lang="cs-CZ" altLang="cs-CZ" dirty="0"/>
              <a:t>procesní záležitost – nelze</a:t>
            </a:r>
          </a:p>
          <a:p>
            <a:pPr marL="504000" lvl="1" indent="-180000">
              <a:tabLst>
                <a:tab pos="5205413" algn="l"/>
              </a:tabLst>
              <a:defRPr/>
            </a:pPr>
            <a:r>
              <a:rPr lang="cs-CZ" altLang="cs-CZ" dirty="0"/>
              <a:t>přes argument plné kompenzace – lze</a:t>
            </a:r>
          </a:p>
          <a:p>
            <a:pPr marL="504000" lvl="1" indent="-180000">
              <a:tabLst>
                <a:tab pos="5205413" algn="l"/>
              </a:tabLst>
              <a:defRPr/>
            </a:pPr>
            <a:endParaRPr lang="cs-CZ" altLang="cs-CZ" dirty="0"/>
          </a:p>
          <a:p>
            <a:pPr>
              <a:buFont typeface="Wingdings" pitchFamily="2" charset="2"/>
              <a:buNone/>
            </a:pPr>
            <a:endParaRPr lang="cs-CZ" alt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D4227D6C-49BA-204C-BAE2-4EAB22335C9A}"/>
              </a:ext>
            </a:extLst>
          </p:cNvPr>
          <p:cNvSpPr>
            <a:spLocks noGrp="1"/>
          </p:cNvSpPr>
          <p:nvPr>
            <p:ph type="title"/>
          </p:nvPr>
        </p:nvSpPr>
        <p:spPr/>
        <p:txBody>
          <a:bodyPr/>
          <a:lstStyle/>
          <a:p>
            <a:r>
              <a:rPr lang="cs-CZ" altLang="cs-CZ"/>
              <a:t>Právní poradenství – judikatura I</a:t>
            </a:r>
          </a:p>
        </p:txBody>
      </p:sp>
      <p:sp>
        <p:nvSpPr>
          <p:cNvPr id="14339" name="Zástupný symbol pro obsah 2">
            <a:extLst>
              <a:ext uri="{FF2B5EF4-FFF2-40B4-BE49-F238E27FC236}">
                <a16:creationId xmlns:a16="http://schemas.microsoft.com/office/drawing/2014/main" id="{07128A32-D0EF-6848-B2DF-48CB720EB6D1}"/>
              </a:ext>
            </a:extLst>
          </p:cNvPr>
          <p:cNvSpPr>
            <a:spLocks noGrp="1"/>
          </p:cNvSpPr>
          <p:nvPr>
            <p:ph idx="1"/>
          </p:nvPr>
        </p:nvSpPr>
        <p:spPr/>
        <p:txBody>
          <a:bodyPr/>
          <a:lstStyle/>
          <a:p>
            <a:pPr marL="252000" lvl="1" indent="-180000">
              <a:lnSpc>
                <a:spcPct val="150000"/>
              </a:lnSpc>
              <a:tabLst>
                <a:tab pos="5205413" algn="l"/>
              </a:tabLst>
              <a:defRPr/>
            </a:pPr>
            <a:r>
              <a:rPr lang="cs-CZ" altLang="cs-CZ" sz="2400" dirty="0" err="1">
                <a:ea typeface="+mn-ea"/>
                <a:cs typeface="+mn-cs"/>
              </a:rPr>
              <a:t>Landgericht</a:t>
            </a:r>
            <a:r>
              <a:rPr lang="cs-CZ" altLang="cs-CZ" sz="2400" dirty="0">
                <a:ea typeface="+mn-ea"/>
                <a:cs typeface="+mn-cs"/>
              </a:rPr>
              <a:t> </a:t>
            </a:r>
            <a:r>
              <a:rPr lang="cs-CZ" altLang="cs-CZ" sz="2400" dirty="0" err="1">
                <a:ea typeface="+mn-ea"/>
                <a:cs typeface="+mn-cs"/>
              </a:rPr>
              <a:t>Krefeld</a:t>
            </a:r>
            <a:r>
              <a:rPr lang="cs-CZ" altLang="cs-CZ" sz="2400" dirty="0">
                <a:ea typeface="+mn-ea"/>
                <a:cs typeface="+mn-cs"/>
              </a:rPr>
              <a:t>, 11 O 210/92 </a:t>
            </a:r>
          </a:p>
          <a:p>
            <a:pPr marL="252000" lvl="1" indent="-180000">
              <a:lnSpc>
                <a:spcPct val="150000"/>
              </a:lnSpc>
              <a:tabLst>
                <a:tab pos="5205413" algn="l"/>
              </a:tabLst>
              <a:defRPr/>
            </a:pPr>
            <a:r>
              <a:rPr lang="cs-CZ" altLang="cs-CZ" sz="2200" i="1" dirty="0">
                <a:ea typeface="+mn-ea"/>
                <a:cs typeface="+mn-cs"/>
              </a:rPr>
              <a:t>Soud přiznal prodávajícímu škodu vypočítanou jako rozdíl mezi cenou původního a náhradního obchodu a také původní cenou a aktuální cenou neprodaného zboží.</a:t>
            </a:r>
          </a:p>
          <a:p>
            <a:pPr marL="252000" lvl="1" indent="-180000">
              <a:lnSpc>
                <a:spcPct val="150000"/>
              </a:lnSpc>
              <a:tabLst>
                <a:tab pos="5205413" algn="l"/>
              </a:tabLst>
              <a:defRPr/>
            </a:pPr>
            <a:r>
              <a:rPr lang="cs-CZ" altLang="cs-CZ" sz="2200" i="1" dirty="0">
                <a:ea typeface="+mn-ea"/>
                <a:cs typeface="+mn-cs"/>
              </a:rPr>
              <a:t>Do nároku na náhradu škody soud také zařadil náklady na právní poradenství, které prodávající vynaložil na odstoupení od smlouvy, dále náklady na získání půjčky a devalvaci italské Liry ode dne, kdy měl kupující původní kupní cenu zaplatit</a:t>
            </a:r>
            <a:r>
              <a:rPr lang="cs-CZ" altLang="cs-CZ" sz="2200" dirty="0">
                <a:ea typeface="+mn-ea"/>
                <a:cs typeface="+mn-cs"/>
              </a:rPr>
              <a:t>. Vůči tomuto rozhodnutí podal kupující odvolání, které bylo rozhodováno.</a:t>
            </a:r>
          </a:p>
          <a:p>
            <a:pPr>
              <a:buFont typeface="Wingdings" pitchFamily="2" charset="2"/>
              <a:buNone/>
            </a:pPr>
            <a:endParaRPr lang="cs-CZ" alt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3A4C7B7F-6B27-C44F-9D10-8E519C80F6E3}"/>
              </a:ext>
            </a:extLst>
          </p:cNvPr>
          <p:cNvSpPr>
            <a:spLocks noGrp="1"/>
          </p:cNvSpPr>
          <p:nvPr>
            <p:ph type="title"/>
          </p:nvPr>
        </p:nvSpPr>
        <p:spPr/>
        <p:txBody>
          <a:bodyPr/>
          <a:lstStyle/>
          <a:p>
            <a:r>
              <a:rPr lang="cs-CZ" altLang="cs-CZ"/>
              <a:t>Právní poradenství – judikatura II</a:t>
            </a:r>
          </a:p>
        </p:txBody>
      </p:sp>
      <p:sp>
        <p:nvSpPr>
          <p:cNvPr id="15363" name="Zástupný symbol pro obsah 2">
            <a:extLst>
              <a:ext uri="{FF2B5EF4-FFF2-40B4-BE49-F238E27FC236}">
                <a16:creationId xmlns:a16="http://schemas.microsoft.com/office/drawing/2014/main" id="{E379E6FB-E6C6-9143-8E85-D7AE87AD4805}"/>
              </a:ext>
            </a:extLst>
          </p:cNvPr>
          <p:cNvSpPr>
            <a:spLocks noGrp="1"/>
          </p:cNvSpPr>
          <p:nvPr>
            <p:ph idx="1"/>
          </p:nvPr>
        </p:nvSpPr>
        <p:spPr/>
        <p:txBody>
          <a:bodyPr/>
          <a:lstStyle/>
          <a:p>
            <a:pPr marL="252000" lvl="1" indent="-180000">
              <a:lnSpc>
                <a:spcPct val="150000"/>
              </a:lnSpc>
              <a:tabLst>
                <a:tab pos="5205413" algn="l"/>
              </a:tabLst>
              <a:defRPr/>
            </a:pPr>
            <a:r>
              <a:rPr lang="cs-CZ" altLang="cs-CZ" sz="2400" dirty="0" err="1">
                <a:ea typeface="+mn-ea"/>
                <a:cs typeface="+mn-cs"/>
              </a:rPr>
              <a:t>Oberlandesgericht</a:t>
            </a:r>
            <a:r>
              <a:rPr lang="cs-CZ" altLang="cs-CZ" sz="2400" dirty="0">
                <a:ea typeface="+mn-ea"/>
                <a:cs typeface="+mn-cs"/>
              </a:rPr>
              <a:t> Düsseldorf, 17 U 146/93. </a:t>
            </a:r>
          </a:p>
          <a:p>
            <a:pPr marL="252000" lvl="1" indent="-180000">
              <a:lnSpc>
                <a:spcPct val="150000"/>
              </a:lnSpc>
              <a:tabLst>
                <a:tab pos="5205413" algn="l"/>
              </a:tabLst>
              <a:defRPr/>
            </a:pPr>
            <a:r>
              <a:rPr lang="cs-CZ" altLang="cs-CZ" sz="2200" i="1" dirty="0">
                <a:ea typeface="+mn-ea"/>
                <a:cs typeface="+mn-cs"/>
              </a:rPr>
              <a:t>Konstatoval také, že náklady na právní poradenství jsou </a:t>
            </a:r>
            <a:r>
              <a:rPr lang="cs-CZ" altLang="cs-CZ" sz="2200" i="1" dirty="0" err="1">
                <a:ea typeface="+mn-ea"/>
                <a:cs typeface="+mn-cs"/>
              </a:rPr>
              <a:t>podřaditelné</a:t>
            </a:r>
            <a:r>
              <a:rPr lang="cs-CZ" altLang="cs-CZ" sz="2200" i="1" dirty="0">
                <a:ea typeface="+mn-ea"/>
                <a:cs typeface="+mn-cs"/>
              </a:rPr>
              <a:t> pod čl. 74 Úmluvy. </a:t>
            </a:r>
          </a:p>
          <a:p>
            <a:pPr marL="252000" lvl="1" indent="-180000">
              <a:lnSpc>
                <a:spcPct val="150000"/>
              </a:lnSpc>
              <a:tabLst>
                <a:tab pos="5205413" algn="l"/>
              </a:tabLst>
              <a:defRPr/>
            </a:pPr>
            <a:r>
              <a:rPr lang="cs-CZ" altLang="cs-CZ" sz="2200" i="1" dirty="0">
                <a:ea typeface="+mn-ea"/>
                <a:cs typeface="+mn-cs"/>
              </a:rPr>
              <a:t>Nepřiznal je z důvodu jejich nárokování ve speciálním řízení dle německého procesního práva</a:t>
            </a:r>
          </a:p>
          <a:p>
            <a:pPr>
              <a:buFont typeface="Wingdings" pitchFamily="2" charset="2"/>
              <a:buNone/>
            </a:pPr>
            <a:endParaRPr lang="cs-CZ" alt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9C97BA6E-FCBC-294E-84A1-25C03A56DD3A}"/>
              </a:ext>
            </a:extLst>
          </p:cNvPr>
          <p:cNvSpPr>
            <a:spLocks noGrp="1"/>
          </p:cNvSpPr>
          <p:nvPr>
            <p:ph type="title"/>
          </p:nvPr>
        </p:nvSpPr>
        <p:spPr/>
        <p:txBody>
          <a:bodyPr/>
          <a:lstStyle/>
          <a:p>
            <a:r>
              <a:rPr lang="cs-CZ" altLang="cs-CZ"/>
              <a:t>Právní poradenství – judikatura IIIa</a:t>
            </a:r>
          </a:p>
        </p:txBody>
      </p:sp>
      <p:sp>
        <p:nvSpPr>
          <p:cNvPr id="16387" name="Zástupný symbol pro obsah 2">
            <a:extLst>
              <a:ext uri="{FF2B5EF4-FFF2-40B4-BE49-F238E27FC236}">
                <a16:creationId xmlns:a16="http://schemas.microsoft.com/office/drawing/2014/main" id="{38ED1E48-3841-C249-AC2D-4CE78A698446}"/>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U.S. </a:t>
            </a:r>
            <a:r>
              <a:rPr lang="cs-CZ" altLang="cs-CZ" sz="2400" dirty="0" err="1">
                <a:ea typeface="+mn-ea"/>
                <a:cs typeface="+mn-cs"/>
              </a:rPr>
              <a:t>District</a:t>
            </a:r>
            <a:r>
              <a:rPr lang="cs-CZ" altLang="cs-CZ" sz="2400" dirty="0">
                <a:ea typeface="+mn-ea"/>
                <a:cs typeface="+mn-cs"/>
              </a:rPr>
              <a:t> </a:t>
            </a:r>
            <a:r>
              <a:rPr lang="cs-CZ" altLang="cs-CZ" sz="2400" dirty="0" err="1">
                <a:ea typeface="+mn-ea"/>
                <a:cs typeface="+mn-cs"/>
              </a:rPr>
              <a:t>Court</a:t>
            </a:r>
            <a:r>
              <a:rPr lang="cs-CZ" altLang="cs-CZ" sz="2400" dirty="0">
                <a:ea typeface="+mn-ea"/>
                <a:cs typeface="+mn-cs"/>
              </a:rPr>
              <a:t>, </a:t>
            </a:r>
            <a:r>
              <a:rPr lang="cs-CZ" altLang="cs-CZ" sz="2400" dirty="0" err="1">
                <a:ea typeface="+mn-ea"/>
                <a:cs typeface="+mn-cs"/>
              </a:rPr>
              <a:t>Northern</a:t>
            </a:r>
            <a:r>
              <a:rPr lang="cs-CZ" altLang="cs-CZ" sz="2400" dirty="0">
                <a:ea typeface="+mn-ea"/>
                <a:cs typeface="+mn-cs"/>
              </a:rPr>
              <a:t> </a:t>
            </a:r>
            <a:r>
              <a:rPr lang="cs-CZ" altLang="cs-CZ" sz="2400" dirty="0" err="1">
                <a:ea typeface="+mn-ea"/>
                <a:cs typeface="+mn-cs"/>
              </a:rPr>
              <a:t>District</a:t>
            </a:r>
            <a:r>
              <a:rPr lang="cs-CZ" altLang="cs-CZ" sz="2400" dirty="0">
                <a:ea typeface="+mn-ea"/>
                <a:cs typeface="+mn-cs"/>
              </a:rPr>
              <a:t> </a:t>
            </a:r>
            <a:r>
              <a:rPr lang="cs-CZ" altLang="cs-CZ" sz="2400" dirty="0" err="1">
                <a:ea typeface="+mn-ea"/>
                <a:cs typeface="+mn-cs"/>
              </a:rPr>
              <a:t>of</a:t>
            </a:r>
            <a:r>
              <a:rPr lang="cs-CZ" altLang="cs-CZ" sz="2400" dirty="0">
                <a:ea typeface="+mn-ea"/>
                <a:cs typeface="+mn-cs"/>
              </a:rPr>
              <a:t> Illinois, </a:t>
            </a:r>
            <a:r>
              <a:rPr lang="cs-CZ" altLang="cs-CZ" sz="2400" dirty="0" err="1">
                <a:ea typeface="+mn-ea"/>
                <a:cs typeface="+mn-cs"/>
              </a:rPr>
              <a:t>Eastern</a:t>
            </a:r>
            <a:r>
              <a:rPr lang="cs-CZ" altLang="cs-CZ" sz="2400" dirty="0">
                <a:ea typeface="+mn-ea"/>
                <a:cs typeface="+mn-cs"/>
              </a:rPr>
              <a:t> </a:t>
            </a:r>
            <a:r>
              <a:rPr lang="cs-CZ" altLang="cs-CZ" sz="2400" dirty="0" err="1">
                <a:ea typeface="+mn-ea"/>
                <a:cs typeface="+mn-cs"/>
              </a:rPr>
              <a:t>Division</a:t>
            </a:r>
            <a:r>
              <a:rPr lang="cs-CZ" altLang="cs-CZ" sz="2400" dirty="0">
                <a:ea typeface="+mn-ea"/>
                <a:cs typeface="+mn-cs"/>
              </a:rPr>
              <a:t>, 99 C 4040 (často citovaný </a:t>
            </a:r>
            <a:r>
              <a:rPr lang="cs-CZ" altLang="cs-CZ" sz="2400" dirty="0" err="1">
                <a:ea typeface="+mn-ea"/>
                <a:cs typeface="+mn-cs"/>
              </a:rPr>
              <a:t>Zapata</a:t>
            </a:r>
            <a:r>
              <a:rPr lang="cs-CZ" altLang="cs-CZ" sz="2400" dirty="0">
                <a:ea typeface="+mn-ea"/>
                <a:cs typeface="+mn-cs"/>
              </a:rPr>
              <a:t> Case) </a:t>
            </a:r>
          </a:p>
          <a:p>
            <a:pPr marL="252000" lvl="1" indent="-180000">
              <a:lnSpc>
                <a:spcPct val="150000"/>
              </a:lnSpc>
              <a:tabLst>
                <a:tab pos="5205413" algn="l"/>
              </a:tabLst>
              <a:defRPr/>
            </a:pPr>
            <a:r>
              <a:rPr lang="cs-CZ" altLang="cs-CZ" sz="2200" i="1" dirty="0">
                <a:ea typeface="+mn-ea"/>
                <a:cs typeface="+mn-cs"/>
              </a:rPr>
              <a:t>Soud přiznal náklady na právní zastupování před soudem jako součást náhrady škody, a to i přesto, že podle amerického práva obvykle každá strana sporu nese své vlastní náklady. Podle názoru soudu se toto pravidlo nepoužije tehdy, kdy má být aplikováno pravidlo jiné – v tomto případě čl. 74 VÚ. Soud uznal, že žalovaný měl předpokládat, že dojde k soudnímu řízení a s tím související náklady v případě, že poruší smlouvu.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a:extLst>
              <a:ext uri="{FF2B5EF4-FFF2-40B4-BE49-F238E27FC236}">
                <a16:creationId xmlns:a16="http://schemas.microsoft.com/office/drawing/2014/main" id="{7F5D63D8-3977-0848-8D37-1B840A6DCE52}"/>
              </a:ext>
            </a:extLst>
          </p:cNvPr>
          <p:cNvSpPr>
            <a:spLocks noGrp="1"/>
          </p:cNvSpPr>
          <p:nvPr>
            <p:ph type="title"/>
          </p:nvPr>
        </p:nvSpPr>
        <p:spPr/>
        <p:txBody>
          <a:bodyPr/>
          <a:lstStyle/>
          <a:p>
            <a:r>
              <a:rPr lang="cs-CZ" altLang="cs-CZ"/>
              <a:t>Právní poradenství – judikatura IIIb</a:t>
            </a:r>
          </a:p>
        </p:txBody>
      </p:sp>
      <p:sp>
        <p:nvSpPr>
          <p:cNvPr id="17411" name="Zástupný symbol pro obsah 2">
            <a:extLst>
              <a:ext uri="{FF2B5EF4-FFF2-40B4-BE49-F238E27FC236}">
                <a16:creationId xmlns:a16="http://schemas.microsoft.com/office/drawing/2014/main" id="{AE2320D1-9B38-054D-BADD-F6F4D893BD41}"/>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V rámci odvolacího řízení však byl tento původní rozsudek zvrácen a náklady navrhovateli přiznány nebyly. Rozsudek odvolacího soudu, jakkoliv je řadou autorů považován za správný, je kritizován pro nevhodnost argumentace, neboť se odvolává pouze na domácí právo.</a:t>
            </a:r>
          </a:p>
          <a:p>
            <a:endParaRPr lang="cs-CZ" alt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FCFA274B-3811-594A-BD47-A44F1D267477}"/>
              </a:ext>
            </a:extLst>
          </p:cNvPr>
          <p:cNvSpPr>
            <a:spLocks noGrp="1"/>
          </p:cNvSpPr>
          <p:nvPr>
            <p:ph type="title"/>
          </p:nvPr>
        </p:nvSpPr>
        <p:spPr/>
        <p:txBody>
          <a:bodyPr/>
          <a:lstStyle/>
          <a:p>
            <a:r>
              <a:rPr lang="cs-CZ" altLang="cs-CZ"/>
              <a:t>Právní poradenství – judikatura IV</a:t>
            </a:r>
          </a:p>
        </p:txBody>
      </p:sp>
      <p:sp>
        <p:nvSpPr>
          <p:cNvPr id="18435" name="Zástupný symbol pro obsah 2">
            <a:extLst>
              <a:ext uri="{FF2B5EF4-FFF2-40B4-BE49-F238E27FC236}">
                <a16:creationId xmlns:a16="http://schemas.microsoft.com/office/drawing/2014/main" id="{AFD39BBD-5A55-1D49-A221-B6476867A1BF}"/>
              </a:ext>
            </a:extLst>
          </p:cNvPr>
          <p:cNvSpPr>
            <a:spLocks noGrp="1"/>
          </p:cNvSpPr>
          <p:nvPr>
            <p:ph idx="1"/>
          </p:nvPr>
        </p:nvSpPr>
        <p:spPr/>
        <p:txBody>
          <a:bodyPr/>
          <a:lstStyle/>
          <a:p>
            <a:pPr marL="252000" lvl="1" indent="-180000">
              <a:lnSpc>
                <a:spcPct val="150000"/>
              </a:lnSpc>
              <a:tabLst>
                <a:tab pos="5205413" algn="l"/>
              </a:tabLst>
              <a:defRPr/>
            </a:pPr>
            <a:r>
              <a:rPr lang="cs-CZ" altLang="cs-CZ" sz="2400" dirty="0" err="1">
                <a:ea typeface="+mn-ea"/>
                <a:cs typeface="+mn-cs"/>
              </a:rPr>
              <a:t>Arbitration</a:t>
            </a:r>
            <a:r>
              <a:rPr lang="cs-CZ" altLang="cs-CZ" sz="2400" dirty="0">
                <a:ea typeface="+mn-ea"/>
                <a:cs typeface="+mn-cs"/>
              </a:rPr>
              <a:t> Institute </a:t>
            </a:r>
            <a:r>
              <a:rPr lang="cs-CZ" altLang="cs-CZ" sz="2400" dirty="0" err="1">
                <a:ea typeface="+mn-ea"/>
                <a:cs typeface="+mn-cs"/>
              </a:rPr>
              <a:t>of</a:t>
            </a:r>
            <a:r>
              <a:rPr lang="cs-CZ" altLang="cs-CZ" sz="2400" dirty="0">
                <a:ea typeface="+mn-ea"/>
                <a:cs typeface="+mn-cs"/>
              </a:rPr>
              <a:t> </a:t>
            </a:r>
            <a:r>
              <a:rPr lang="cs-CZ" altLang="cs-CZ" sz="2400" dirty="0" err="1">
                <a:ea typeface="+mn-ea"/>
                <a:cs typeface="+mn-cs"/>
              </a:rPr>
              <a:t>the</a:t>
            </a:r>
            <a:r>
              <a:rPr lang="cs-CZ" altLang="cs-CZ" sz="2400" dirty="0">
                <a:ea typeface="+mn-ea"/>
                <a:cs typeface="+mn-cs"/>
              </a:rPr>
              <a:t> Stockholm </a:t>
            </a:r>
            <a:r>
              <a:rPr lang="cs-CZ" altLang="cs-CZ" sz="2400" dirty="0" err="1">
                <a:ea typeface="+mn-ea"/>
                <a:cs typeface="+mn-cs"/>
              </a:rPr>
              <a:t>Chamber</a:t>
            </a:r>
            <a:r>
              <a:rPr lang="cs-CZ" altLang="cs-CZ" sz="2400" dirty="0">
                <a:ea typeface="+mn-ea"/>
                <a:cs typeface="+mn-cs"/>
              </a:rPr>
              <a:t> </a:t>
            </a:r>
            <a:r>
              <a:rPr lang="cs-CZ" altLang="cs-CZ" sz="2400" dirty="0" err="1">
                <a:ea typeface="+mn-ea"/>
                <a:cs typeface="+mn-cs"/>
              </a:rPr>
              <a:t>of</a:t>
            </a:r>
            <a:r>
              <a:rPr lang="cs-CZ" altLang="cs-CZ" sz="2400" dirty="0">
                <a:ea typeface="+mn-ea"/>
                <a:cs typeface="+mn-cs"/>
              </a:rPr>
              <a:t> </a:t>
            </a:r>
            <a:r>
              <a:rPr lang="cs-CZ" altLang="cs-CZ" sz="2400" dirty="0" err="1">
                <a:ea typeface="+mn-ea"/>
                <a:cs typeface="+mn-cs"/>
              </a:rPr>
              <a:t>Commerce</a:t>
            </a:r>
            <a:r>
              <a:rPr lang="cs-CZ" altLang="cs-CZ" sz="2400" dirty="0">
                <a:ea typeface="+mn-ea"/>
                <a:cs typeface="+mn-cs"/>
              </a:rPr>
              <a:t>, 107/1997 </a:t>
            </a:r>
          </a:p>
          <a:p>
            <a:pPr marL="252000" lvl="1" indent="-180000">
              <a:lnSpc>
                <a:spcPct val="150000"/>
              </a:lnSpc>
              <a:tabLst>
                <a:tab pos="5205413" algn="l"/>
              </a:tabLst>
              <a:defRPr/>
            </a:pPr>
            <a:r>
              <a:rPr lang="cs-CZ" altLang="cs-CZ" sz="2200" i="1" dirty="0">
                <a:ea typeface="+mn-ea"/>
                <a:cs typeface="+mn-cs"/>
              </a:rPr>
              <a:t>Dodané zboží nebylo v souladu se smlouvou a uznal protinárok kupujícího vyplývající z náhrady škody vůči nároku na doplacení kupní ceny. Kupujícímu bylo mimo jiné zboží vráceno jeho klientem. Tribunál argumentoval čl. 74 a zdůraznil, že škoda nesmí přesáhnout škodu předvídatelnou v době uzavření smlouvy. Kupujícímu byl přiznán nárok na náhradu nákladů na dopravu, pojištění, clo, expertní posudek, včetně úroku. </a:t>
            </a:r>
            <a:r>
              <a:rPr lang="cs-CZ" altLang="cs-CZ" sz="2200" b="1" i="1" dirty="0">
                <a:ea typeface="+mn-ea"/>
                <a:cs typeface="+mn-cs"/>
              </a:rPr>
              <a:t>Jako předvídatelné však Tribunál neshledal náklady na právní zastupování kupujícího vůči přepravci zboží (z navazujícího obchodu kupujícího).</a:t>
            </a:r>
          </a:p>
          <a:p>
            <a:endParaRPr lang="cs-CZ" alt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AE8E7157-E677-1441-8A40-57BCD10687FE}"/>
              </a:ext>
            </a:extLst>
          </p:cNvPr>
          <p:cNvSpPr>
            <a:spLocks noGrp="1"/>
          </p:cNvSpPr>
          <p:nvPr>
            <p:ph type="title"/>
          </p:nvPr>
        </p:nvSpPr>
        <p:spPr/>
        <p:txBody>
          <a:bodyPr/>
          <a:lstStyle/>
          <a:p>
            <a:r>
              <a:rPr lang="cs-CZ" altLang="cs-CZ"/>
              <a:t>Škoda – Lost volume 1</a:t>
            </a:r>
          </a:p>
        </p:txBody>
      </p:sp>
      <p:sp>
        <p:nvSpPr>
          <p:cNvPr id="19459" name="Zástupný symbol pro obsah 2">
            <a:extLst>
              <a:ext uri="{FF2B5EF4-FFF2-40B4-BE49-F238E27FC236}">
                <a16:creationId xmlns:a16="http://schemas.microsoft.com/office/drawing/2014/main" id="{D098BD39-FD0E-4A4B-B5DD-D41B2CE9EACD}"/>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zejména anglosaská koncepce</a:t>
            </a:r>
          </a:p>
          <a:p>
            <a:pPr marL="252000" lvl="1" indent="-180000">
              <a:lnSpc>
                <a:spcPct val="150000"/>
              </a:lnSpc>
              <a:tabLst>
                <a:tab pos="5205413" algn="l"/>
              </a:tabLst>
              <a:defRPr/>
            </a:pPr>
            <a:r>
              <a:rPr lang="cs-CZ" altLang="cs-CZ" sz="2400" dirty="0">
                <a:ea typeface="+mn-ea"/>
                <a:cs typeface="+mn-cs"/>
              </a:rPr>
              <a:t>podmínka</a:t>
            </a:r>
          </a:p>
          <a:p>
            <a:pPr marL="781200" lvl="1" indent="-457200">
              <a:buFont typeface="+mj-lt"/>
              <a:buAutoNum type="arabicPeriod"/>
              <a:tabLst>
                <a:tab pos="5205413" algn="l"/>
              </a:tabLst>
              <a:defRPr/>
            </a:pPr>
            <a:r>
              <a:rPr lang="cs-CZ" altLang="cs-CZ" dirty="0"/>
              <a:t>prodávající dodává totéž zboží více kupujícím</a:t>
            </a:r>
          </a:p>
          <a:p>
            <a:pPr marL="781200" lvl="1" indent="-457200">
              <a:buFont typeface="+mj-lt"/>
              <a:buAutoNum type="arabicPeriod"/>
              <a:tabLst>
                <a:tab pos="5205413" algn="l"/>
              </a:tabLst>
              <a:defRPr/>
            </a:pPr>
            <a:r>
              <a:rPr lang="cs-CZ" altLang="cs-CZ" dirty="0"/>
              <a:t>když jeden kupující neodebere zboží, odebere jej druhý</a:t>
            </a:r>
          </a:p>
          <a:p>
            <a:pPr marL="781200" lvl="1" indent="-457200">
              <a:buFont typeface="+mj-lt"/>
              <a:buAutoNum type="arabicPeriod"/>
              <a:tabLst>
                <a:tab pos="5205413" algn="l"/>
              </a:tabLst>
              <a:defRPr/>
            </a:pPr>
            <a:r>
              <a:rPr lang="cs-CZ" altLang="cs-CZ" dirty="0"/>
              <a:t>druhý by ale odebral dané množství i tehdy, kdyby první odebral to svoje</a:t>
            </a:r>
          </a:p>
          <a:p>
            <a:pPr marL="781200" lvl="1" indent="-457200">
              <a:buFont typeface="+mj-lt"/>
              <a:buAutoNum type="arabicPeriod"/>
              <a:tabLst>
                <a:tab pos="5205413" algn="l"/>
              </a:tabLst>
              <a:defRPr/>
            </a:pPr>
            <a:r>
              <a:rPr lang="cs-CZ" altLang="cs-CZ" dirty="0"/>
              <a:t>tj. prodávající musí mít takovou výrobní kapacitu, aby mohl zásobit oba</a:t>
            </a:r>
          </a:p>
          <a:p>
            <a:pPr marL="781200" lvl="1" indent="-457200">
              <a:buFont typeface="+mj-lt"/>
              <a:buAutoNum type="arabicPeriod"/>
              <a:tabLst>
                <a:tab pos="5205413" algn="l"/>
              </a:tabLst>
              <a:defRPr/>
            </a:pPr>
            <a:r>
              <a:rPr lang="cs-CZ" altLang="cs-CZ" dirty="0"/>
              <a:t>prodal by druhému, i kdyby první odebral</a:t>
            </a:r>
          </a:p>
          <a:p>
            <a:pPr>
              <a:buFont typeface="Wingdings" pitchFamily="2" charset="2"/>
              <a:buNone/>
            </a:pPr>
            <a:endParaRPr lang="cs-CZ" altLang="cs-CZ" dirty="0"/>
          </a:p>
          <a:p>
            <a:pPr>
              <a:buFont typeface="Wingdings" pitchFamily="2" charset="2"/>
              <a:buNone/>
            </a:pPr>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Nadpis 3"/>
          <p:cNvSpPr>
            <a:spLocks noGrp="1"/>
          </p:cNvSpPr>
          <p:nvPr>
            <p:ph type="title"/>
          </p:nvPr>
        </p:nvSpPr>
        <p:spPr/>
        <p:txBody>
          <a:bodyPr/>
          <a:lstStyle/>
          <a:p>
            <a:pPr eaLnBrk="1" hangingPunct="1"/>
            <a:r>
              <a:rPr lang="cs-CZ" dirty="0"/>
              <a:t>Nároky z vad</a:t>
            </a:r>
            <a:endParaRPr lang="cs-CZ" cap="small" dirty="0"/>
          </a:p>
        </p:txBody>
      </p:sp>
      <p:graphicFrame>
        <p:nvGraphicFramePr>
          <p:cNvPr id="2" name="Zástupný obsah 1">
            <a:extLst>
              <a:ext uri="{FF2B5EF4-FFF2-40B4-BE49-F238E27FC236}">
                <a16:creationId xmlns:a16="http://schemas.microsoft.com/office/drawing/2014/main" id="{9E442D9B-57C3-674D-8ACE-5B45A8FC9148}"/>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ovéPole 2">
            <a:extLst>
              <a:ext uri="{FF2B5EF4-FFF2-40B4-BE49-F238E27FC236}">
                <a16:creationId xmlns:a16="http://schemas.microsoft.com/office/drawing/2014/main" id="{D7C66C73-4579-B44D-9A7E-325D2A0B58E7}"/>
              </a:ext>
            </a:extLst>
          </p:cNvPr>
          <p:cNvSpPr txBox="1"/>
          <p:nvPr/>
        </p:nvSpPr>
        <p:spPr>
          <a:xfrm>
            <a:off x="8832304" y="2420888"/>
            <a:ext cx="1271544" cy="969496"/>
          </a:xfrm>
          <a:prstGeom prst="rect">
            <a:avLst/>
          </a:prstGeom>
          <a:noFill/>
        </p:spPr>
        <p:txBody>
          <a:bodyPr wrap="square" rtlCol="0">
            <a:spAutoFit/>
          </a:bodyPr>
          <a:lstStyle/>
          <a:p>
            <a:r>
              <a:rPr lang="cs-CZ" sz="1900" dirty="0">
                <a:solidFill>
                  <a:srgbClr val="9201DD"/>
                </a:solidFill>
              </a:rPr>
              <a:t>podstatné porušení smlouvy</a:t>
            </a:r>
          </a:p>
        </p:txBody>
      </p:sp>
      <p:sp>
        <p:nvSpPr>
          <p:cNvPr id="4" name="TextovéPole 3">
            <a:extLst>
              <a:ext uri="{FF2B5EF4-FFF2-40B4-BE49-F238E27FC236}">
                <a16:creationId xmlns:a16="http://schemas.microsoft.com/office/drawing/2014/main" id="{79BD2780-0573-DC4B-BE73-6E81154FC2E4}"/>
              </a:ext>
            </a:extLst>
          </p:cNvPr>
          <p:cNvSpPr txBox="1"/>
          <p:nvPr/>
        </p:nvSpPr>
        <p:spPr>
          <a:xfrm>
            <a:off x="623392" y="4200784"/>
            <a:ext cx="2640897" cy="1631216"/>
          </a:xfrm>
          <a:prstGeom prst="rect">
            <a:avLst/>
          </a:prstGeom>
          <a:noFill/>
        </p:spPr>
        <p:txBody>
          <a:bodyPr wrap="square" rtlCol="0">
            <a:spAutoFit/>
          </a:bodyPr>
          <a:lstStyle/>
          <a:p>
            <a:r>
              <a:rPr lang="cs-CZ" sz="2000" dirty="0"/>
              <a:t>uplatňovány </a:t>
            </a:r>
            <a:r>
              <a:rPr lang="cs-CZ" sz="2000" b="1" dirty="0"/>
              <a:t>vedle</a:t>
            </a:r>
            <a:r>
              <a:rPr lang="cs-CZ" sz="2000" dirty="0"/>
              <a:t> nároku na náhradu škody (ale kumulace nároků </a:t>
            </a:r>
            <a:r>
              <a:rPr lang="cs-CZ" sz="2000" b="1" dirty="0"/>
              <a:t>nesmí vést k obohacení </a:t>
            </a:r>
            <a:r>
              <a:rPr lang="cs-CZ" sz="2000" dirty="0"/>
              <a:t>K</a:t>
            </a:r>
          </a:p>
        </p:txBody>
      </p:sp>
      <p:grpSp>
        <p:nvGrpSpPr>
          <p:cNvPr id="6" name="Skupina 5">
            <a:extLst>
              <a:ext uri="{FF2B5EF4-FFF2-40B4-BE49-F238E27FC236}">
                <a16:creationId xmlns:a16="http://schemas.microsoft.com/office/drawing/2014/main" id="{F1A755BE-D9DE-6846-B6BE-EE1B65FF82BB}"/>
              </a:ext>
            </a:extLst>
          </p:cNvPr>
          <p:cNvGrpSpPr/>
          <p:nvPr/>
        </p:nvGrpSpPr>
        <p:grpSpPr>
          <a:xfrm>
            <a:off x="2077024" y="1530632"/>
            <a:ext cx="1920816" cy="1342039"/>
            <a:chOff x="5066100" y="2897796"/>
            <a:chExt cx="2690998" cy="735819"/>
          </a:xfrm>
        </p:grpSpPr>
        <p:sp>
          <p:nvSpPr>
            <p:cNvPr id="7" name="Zaoblený obdélník 6">
              <a:extLst>
                <a:ext uri="{FF2B5EF4-FFF2-40B4-BE49-F238E27FC236}">
                  <a16:creationId xmlns:a16="http://schemas.microsoft.com/office/drawing/2014/main" id="{1E53013A-324E-AE40-B89D-9181C299F8CB}"/>
                </a:ext>
              </a:extLst>
            </p:cNvPr>
            <p:cNvSpPr/>
            <p:nvPr/>
          </p:nvSpPr>
          <p:spPr>
            <a:xfrm>
              <a:off x="5066100" y="2897796"/>
              <a:ext cx="2690998" cy="735819"/>
            </a:xfrm>
            <a:prstGeom prst="roundRect">
              <a:avLst/>
            </a:prstGeom>
            <a:ln>
              <a:solidFill>
                <a:srgbClr val="9201D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Zaoblený obdélník 4">
              <a:extLst>
                <a:ext uri="{FF2B5EF4-FFF2-40B4-BE49-F238E27FC236}">
                  <a16:creationId xmlns:a16="http://schemas.microsoft.com/office/drawing/2014/main" id="{CEF5CDBA-6A79-BC4E-ACD0-497EE57739B9}"/>
                </a:ext>
              </a:extLst>
            </p:cNvPr>
            <p:cNvSpPr txBox="1"/>
            <p:nvPr/>
          </p:nvSpPr>
          <p:spPr>
            <a:xfrm>
              <a:off x="5102020" y="2933716"/>
              <a:ext cx="2619158" cy="6639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b="1" kern="1200" dirty="0"/>
                <a:t>splnění</a:t>
              </a:r>
            </a:p>
          </p:txBody>
        </p:sp>
      </p:grpSp>
    </p:spTree>
    <p:extLst>
      <p:ext uri="{BB962C8B-B14F-4D97-AF65-F5344CB8AC3E}">
        <p14:creationId xmlns:p14="http://schemas.microsoft.com/office/powerpoint/2010/main" val="763270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7C73B27A-E172-D64F-B491-2215075D7D6D}"/>
              </a:ext>
            </a:extLst>
          </p:cNvPr>
          <p:cNvSpPr>
            <a:spLocks noGrp="1"/>
          </p:cNvSpPr>
          <p:nvPr>
            <p:ph type="title"/>
          </p:nvPr>
        </p:nvSpPr>
        <p:spPr/>
        <p:txBody>
          <a:bodyPr/>
          <a:lstStyle/>
          <a:p>
            <a:r>
              <a:rPr lang="cs-CZ" altLang="cs-CZ"/>
              <a:t>Škoda – Lost volume 2</a:t>
            </a:r>
          </a:p>
        </p:txBody>
      </p:sp>
      <p:sp>
        <p:nvSpPr>
          <p:cNvPr id="20483" name="Zástupný symbol pro obsah 2">
            <a:extLst>
              <a:ext uri="{FF2B5EF4-FFF2-40B4-BE49-F238E27FC236}">
                <a16:creationId xmlns:a16="http://schemas.microsoft.com/office/drawing/2014/main" id="{F74CC411-D85B-8045-B214-404265101A7A}"/>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je to či není náhradní obchod?</a:t>
            </a:r>
          </a:p>
          <a:p>
            <a:pPr marL="252000" lvl="1" indent="-180000">
              <a:lnSpc>
                <a:spcPct val="150000"/>
              </a:lnSpc>
              <a:tabLst>
                <a:tab pos="5205413" algn="l"/>
              </a:tabLst>
              <a:defRPr/>
            </a:pPr>
            <a:r>
              <a:rPr lang="cs-CZ" altLang="cs-CZ" sz="2400" dirty="0">
                <a:ea typeface="+mn-ea"/>
                <a:cs typeface="+mn-cs"/>
              </a:rPr>
              <a:t>aby šlo uplatnit – musím tvrdit, že není</a:t>
            </a:r>
          </a:p>
          <a:p>
            <a:pPr marL="252000" lvl="1" indent="-180000">
              <a:lnSpc>
                <a:spcPct val="150000"/>
              </a:lnSpc>
              <a:tabLst>
                <a:tab pos="5205413" algn="l"/>
              </a:tabLst>
              <a:defRPr/>
            </a:pPr>
            <a:r>
              <a:rPr lang="cs-CZ" altLang="cs-CZ" sz="2400" dirty="0">
                <a:ea typeface="+mn-ea"/>
                <a:cs typeface="+mn-cs"/>
              </a:rPr>
              <a:t>kritizováno </a:t>
            </a:r>
          </a:p>
          <a:p>
            <a:pPr marL="504000" lvl="1" indent="-180000">
              <a:tabLst>
                <a:tab pos="5205413" algn="l"/>
              </a:tabLst>
              <a:defRPr/>
            </a:pPr>
            <a:r>
              <a:rPr lang="cs-CZ" altLang="cs-CZ" dirty="0"/>
              <a:t>rozpor s povinností minimalizovat škodu</a:t>
            </a:r>
          </a:p>
          <a:p>
            <a:pPr marL="504000" lvl="1" indent="-180000">
              <a:tabLst>
                <a:tab pos="5205413" algn="l"/>
              </a:tabLst>
              <a:defRPr/>
            </a:pPr>
            <a:r>
              <a:rPr lang="cs-CZ" altLang="cs-CZ" dirty="0"/>
              <a:t>příliš vysoká kompenzace prodávajícího</a:t>
            </a:r>
          </a:p>
          <a:p>
            <a:pPr>
              <a:buFont typeface="Wingdings" pitchFamily="2" charset="2"/>
              <a:buNone/>
            </a:pPr>
            <a:endParaRPr lang="cs-CZ" altLang="cs-CZ" dirty="0"/>
          </a:p>
          <a:p>
            <a:pPr>
              <a:buFont typeface="Wingdings" pitchFamily="2" charset="2"/>
              <a:buNone/>
            </a:pPr>
            <a:endParaRPr lang="cs-CZ" alt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a:extLst>
              <a:ext uri="{FF2B5EF4-FFF2-40B4-BE49-F238E27FC236}">
                <a16:creationId xmlns:a16="http://schemas.microsoft.com/office/drawing/2014/main" id="{FDFE7608-EF10-F64B-B973-BF9754F2144E}"/>
              </a:ext>
            </a:extLst>
          </p:cNvPr>
          <p:cNvSpPr>
            <a:spLocks noGrp="1"/>
          </p:cNvSpPr>
          <p:nvPr>
            <p:ph type="title"/>
          </p:nvPr>
        </p:nvSpPr>
        <p:spPr/>
        <p:txBody>
          <a:bodyPr/>
          <a:lstStyle/>
          <a:p>
            <a:r>
              <a:rPr lang="cs-CZ" altLang="cs-CZ"/>
              <a:t>Lost volume – judikatura</a:t>
            </a:r>
          </a:p>
        </p:txBody>
      </p:sp>
      <p:sp>
        <p:nvSpPr>
          <p:cNvPr id="21507" name="Zástupný symbol pro obsah 2">
            <a:extLst>
              <a:ext uri="{FF2B5EF4-FFF2-40B4-BE49-F238E27FC236}">
                <a16:creationId xmlns:a16="http://schemas.microsoft.com/office/drawing/2014/main" id="{73A769DC-D66E-6549-AF42-FAE5762155C8}"/>
              </a:ext>
            </a:extLst>
          </p:cNvPr>
          <p:cNvSpPr>
            <a:spLocks noGrp="1"/>
          </p:cNvSpPr>
          <p:nvPr>
            <p:ph idx="1"/>
          </p:nvPr>
        </p:nvSpPr>
        <p:spPr/>
        <p:txBody>
          <a:bodyPr/>
          <a:lstStyle/>
          <a:p>
            <a:pPr marL="252000" lvl="1" indent="-180000">
              <a:lnSpc>
                <a:spcPct val="150000"/>
              </a:lnSpc>
              <a:tabLst>
                <a:tab pos="5205413" algn="l"/>
              </a:tabLst>
              <a:defRPr/>
            </a:pPr>
            <a:r>
              <a:rPr lang="cs-CZ" altLang="cs-CZ" sz="2400" dirty="0">
                <a:ea typeface="+mn-ea"/>
                <a:cs typeface="+mn-cs"/>
              </a:rPr>
              <a:t>Rakouský </a:t>
            </a:r>
            <a:r>
              <a:rPr lang="cs-CZ" altLang="cs-CZ" sz="2400" dirty="0" err="1">
                <a:ea typeface="+mn-ea"/>
                <a:cs typeface="+mn-cs"/>
              </a:rPr>
              <a:t>Oberster</a:t>
            </a:r>
            <a:r>
              <a:rPr lang="cs-CZ" altLang="cs-CZ" sz="2400" dirty="0">
                <a:ea typeface="+mn-ea"/>
                <a:cs typeface="+mn-cs"/>
              </a:rPr>
              <a:t> </a:t>
            </a:r>
            <a:r>
              <a:rPr lang="cs-CZ" altLang="cs-CZ" sz="2400" dirty="0" err="1">
                <a:ea typeface="+mn-ea"/>
                <a:cs typeface="+mn-cs"/>
              </a:rPr>
              <a:t>Gerichtshof</a:t>
            </a:r>
            <a:r>
              <a:rPr lang="cs-CZ" altLang="cs-CZ" sz="2400" dirty="0">
                <a:ea typeface="+mn-ea"/>
                <a:cs typeface="+mn-cs"/>
              </a:rPr>
              <a:t>, </a:t>
            </a:r>
            <a:r>
              <a:rPr lang="cs-CZ" altLang="cs-CZ" sz="2400" dirty="0" err="1">
                <a:ea typeface="+mn-ea"/>
                <a:cs typeface="+mn-cs"/>
              </a:rPr>
              <a:t>lOb</a:t>
            </a:r>
            <a:r>
              <a:rPr lang="cs-CZ" altLang="cs-CZ" sz="2400" dirty="0">
                <a:ea typeface="+mn-ea"/>
                <a:cs typeface="+mn-cs"/>
              </a:rPr>
              <a:t> 292/99v, 28 </a:t>
            </a:r>
            <a:r>
              <a:rPr lang="cs-CZ" altLang="cs-CZ" sz="2400" dirty="0" err="1">
                <a:ea typeface="+mn-ea"/>
                <a:cs typeface="+mn-cs"/>
              </a:rPr>
              <a:t>April</a:t>
            </a:r>
            <a:r>
              <a:rPr lang="cs-CZ" altLang="cs-CZ" sz="2400" dirty="0">
                <a:ea typeface="+mn-ea"/>
                <a:cs typeface="+mn-cs"/>
              </a:rPr>
              <a:t> 2000 </a:t>
            </a:r>
          </a:p>
          <a:p>
            <a:pPr marL="252000" lvl="1" indent="-180000">
              <a:lnSpc>
                <a:spcPct val="150000"/>
              </a:lnSpc>
              <a:tabLst>
                <a:tab pos="5205413" algn="l"/>
              </a:tabLst>
              <a:defRPr/>
            </a:pPr>
            <a:r>
              <a:rPr lang="cs-CZ" altLang="cs-CZ" sz="2400" i="1" dirty="0">
                <a:ea typeface="+mn-ea"/>
                <a:cs typeface="+mn-cs"/>
              </a:rPr>
              <a:t>Jednalo se o spor německého prodávajícího (zlatníka) vůči dvěma rakouským kupujícím. Ti si objednali několik výrobků, smlouva obsahovala výslovné ustanovení o platbě předem. Uskutečněna však nebyla, zboží nebylo vyrobeno. Soud konstatoval, že škoda prodávajícího vznikla nezávisle na možném dalším prodeji objednaného zboží jinému kupujícímu, neboť tento pozdější kontrakt by byl formován zcela nezávisle na původní objednávce.</a:t>
            </a:r>
          </a:p>
          <a:p>
            <a:pPr>
              <a:buFont typeface="Wingdings" pitchFamily="2" charset="2"/>
              <a:buNone/>
            </a:pPr>
            <a:endParaRPr lang="cs-CZ" alt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08F6B40B-1F8E-EA4F-B2BE-6ADBAB0E9CA5}"/>
              </a:ext>
            </a:extLst>
          </p:cNvPr>
          <p:cNvSpPr>
            <a:spLocks noGrp="1"/>
          </p:cNvSpPr>
          <p:nvPr>
            <p:ph type="title"/>
          </p:nvPr>
        </p:nvSpPr>
        <p:spPr/>
        <p:txBody>
          <a:bodyPr/>
          <a:lstStyle/>
          <a:p>
            <a:r>
              <a:rPr lang="cs-CZ" altLang="cs-CZ"/>
              <a:t>Škoda – imateriální ztráta</a:t>
            </a:r>
          </a:p>
        </p:txBody>
      </p:sp>
      <p:sp>
        <p:nvSpPr>
          <p:cNvPr id="3" name="Zástupný symbol pro obsah 2">
            <a:extLst>
              <a:ext uri="{FF2B5EF4-FFF2-40B4-BE49-F238E27FC236}">
                <a16:creationId xmlns:a16="http://schemas.microsoft.com/office/drawing/2014/main" id="{D8D635E3-7FDA-7748-9DFF-B9E95812E09C}"/>
              </a:ext>
            </a:extLst>
          </p:cNvPr>
          <p:cNvSpPr>
            <a:spLocks noGrp="1"/>
          </p:cNvSpPr>
          <p:nvPr>
            <p:ph idx="1"/>
          </p:nvPr>
        </p:nvSpPr>
        <p:spPr/>
        <p:txBody>
          <a:bodyPr/>
          <a:lstStyle/>
          <a:p>
            <a:pPr marL="252000" lvl="1" indent="-180000">
              <a:lnSpc>
                <a:spcPct val="150000"/>
              </a:lnSpc>
              <a:tabLst>
                <a:tab pos="5205413" algn="l"/>
              </a:tabLst>
              <a:defRPr/>
            </a:pPr>
            <a:r>
              <a:rPr lang="cs-CZ" sz="2400" dirty="0">
                <a:ea typeface="+mn-ea"/>
                <a:cs typeface="+mn-cs"/>
              </a:rPr>
              <a:t>Imateriální ztráta</a:t>
            </a:r>
          </a:p>
          <a:p>
            <a:pPr marL="504000" lvl="1" indent="-180000">
              <a:tabLst>
                <a:tab pos="5205413" algn="l"/>
              </a:tabLst>
              <a:defRPr/>
            </a:pPr>
            <a:r>
              <a:rPr lang="cs-CZ" dirty="0"/>
              <a:t>život, zdraví</a:t>
            </a:r>
          </a:p>
          <a:p>
            <a:pPr marL="504000" lvl="1" indent="-180000">
              <a:tabLst>
                <a:tab pos="5205413" algn="l"/>
              </a:tabLst>
              <a:defRPr/>
            </a:pPr>
            <a:r>
              <a:rPr lang="cs-CZ" dirty="0"/>
              <a:t>dobrá pověst</a:t>
            </a:r>
          </a:p>
          <a:p>
            <a:pPr marL="252000" lvl="1" indent="-180000">
              <a:lnSpc>
                <a:spcPct val="150000"/>
              </a:lnSpc>
              <a:tabLst>
                <a:tab pos="5205413" algn="l"/>
              </a:tabLst>
              <a:defRPr/>
            </a:pPr>
            <a:r>
              <a:rPr lang="cs-CZ" sz="2400" dirty="0">
                <a:ea typeface="+mn-ea"/>
                <a:cs typeface="+mn-cs"/>
              </a:rPr>
              <a:t>čl. 5 VÚ – spíše nikoliv</a:t>
            </a:r>
          </a:p>
          <a:p>
            <a:pPr marL="252000" lvl="1" indent="-180000">
              <a:lnSpc>
                <a:spcPct val="150000"/>
              </a:lnSpc>
              <a:tabLst>
                <a:tab pos="5205413" algn="l"/>
              </a:tabLst>
              <a:defRPr/>
            </a:pPr>
            <a:r>
              <a:rPr lang="cs-CZ" sz="2400" dirty="0">
                <a:ea typeface="+mn-ea"/>
                <a:cs typeface="+mn-cs"/>
              </a:rPr>
              <a:t>přesto pochybnosti ve vztahu k „dobré pověsti“</a:t>
            </a:r>
          </a:p>
          <a:p>
            <a:pPr marL="252000" lvl="1" indent="-180000">
              <a:lnSpc>
                <a:spcPct val="150000"/>
              </a:lnSpc>
              <a:tabLst>
                <a:tab pos="5205413" algn="l"/>
              </a:tabLst>
              <a:defRPr/>
            </a:pPr>
            <a:r>
              <a:rPr lang="cs-CZ" sz="2400" dirty="0">
                <a:ea typeface="+mn-ea"/>
                <a:cs typeface="+mn-cs"/>
              </a:rPr>
              <a:t>teorie akceptuje – vzhledem k principu plné kompenzace</a:t>
            </a:r>
          </a:p>
          <a:p>
            <a:pPr marL="252000" lvl="1" indent="-180000">
              <a:lnSpc>
                <a:spcPct val="150000"/>
              </a:lnSpc>
              <a:tabLst>
                <a:tab pos="5205413" algn="l"/>
              </a:tabLst>
              <a:defRPr/>
            </a:pPr>
            <a:r>
              <a:rPr lang="cs-CZ" sz="2400" dirty="0">
                <a:ea typeface="+mn-ea"/>
                <a:cs typeface="+mn-cs"/>
              </a:rPr>
              <a:t>+ projevují se hmotně jako ušlý zisk</a:t>
            </a:r>
          </a:p>
          <a:p>
            <a:pPr marL="252000" lvl="1" indent="-180000">
              <a:lnSpc>
                <a:spcPct val="150000"/>
              </a:lnSpc>
              <a:tabLst>
                <a:tab pos="5205413" algn="l"/>
              </a:tabLst>
              <a:defRPr/>
            </a:pPr>
            <a:r>
              <a:rPr lang="cs-CZ" sz="2400" dirty="0">
                <a:ea typeface="+mn-ea"/>
                <a:cs typeface="+mn-cs"/>
              </a:rPr>
              <a:t>problém s důkazním břemenem </a:t>
            </a:r>
          </a:p>
          <a:p>
            <a:pPr marL="504000" lvl="1" indent="-180000">
              <a:tabLst>
                <a:tab pos="5205413" algn="l"/>
              </a:tabLst>
              <a:defRPr/>
            </a:pPr>
            <a:r>
              <a:rPr lang="cs-CZ" dirty="0"/>
              <a:t>výše</a:t>
            </a:r>
          </a:p>
          <a:p>
            <a:pPr marL="504000" lvl="1" indent="-180000">
              <a:tabLst>
                <a:tab pos="5205413" algn="l"/>
              </a:tabLst>
              <a:defRPr/>
            </a:pPr>
            <a:r>
              <a:rPr lang="cs-CZ" dirty="0"/>
              <a:t>předvídatelnost</a:t>
            </a:r>
          </a:p>
          <a:p>
            <a:pPr>
              <a:buFont typeface="Wingdings" pitchFamily="2" charset="2"/>
              <a:buNone/>
              <a:defRPr/>
            </a:pPr>
            <a:endParaRPr lang="cs-CZ" dirty="0"/>
          </a:p>
          <a:p>
            <a:pPr>
              <a:buFont typeface="Wingdings" pitchFamily="2" charset="2"/>
              <a:buNone/>
              <a:defRPr/>
            </a:pP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4C99F550-A923-F048-A8C2-DCCE87268574}"/>
              </a:ext>
            </a:extLst>
          </p:cNvPr>
          <p:cNvSpPr>
            <a:spLocks noGrp="1"/>
          </p:cNvSpPr>
          <p:nvPr>
            <p:ph type="title"/>
          </p:nvPr>
        </p:nvSpPr>
        <p:spPr/>
        <p:txBody>
          <a:bodyPr/>
          <a:lstStyle/>
          <a:p>
            <a:r>
              <a:rPr lang="cs-CZ" altLang="cs-CZ"/>
              <a:t>Imateriální ztráta – judikatura I</a:t>
            </a:r>
          </a:p>
        </p:txBody>
      </p:sp>
      <p:sp>
        <p:nvSpPr>
          <p:cNvPr id="23555" name="Zástupný symbol pro obsah 2">
            <a:extLst>
              <a:ext uri="{FF2B5EF4-FFF2-40B4-BE49-F238E27FC236}">
                <a16:creationId xmlns:a16="http://schemas.microsoft.com/office/drawing/2014/main" id="{16B4CE61-9C92-A249-8367-17757C0C1639}"/>
              </a:ext>
            </a:extLst>
          </p:cNvPr>
          <p:cNvSpPr>
            <a:spLocks noGrp="1"/>
          </p:cNvSpPr>
          <p:nvPr>
            <p:ph idx="1"/>
          </p:nvPr>
        </p:nvSpPr>
        <p:spPr/>
        <p:txBody>
          <a:bodyPr/>
          <a:lstStyle/>
          <a:p>
            <a:pPr marL="273050" indent="-258763"/>
            <a:r>
              <a:rPr lang="cs-CZ" altLang="cs-CZ" dirty="0" err="1"/>
              <a:t>Landgericht</a:t>
            </a:r>
            <a:r>
              <a:rPr lang="cs-CZ" altLang="cs-CZ" dirty="0"/>
              <a:t> Darmstadt z 9. 5. 2000. </a:t>
            </a:r>
          </a:p>
          <a:p>
            <a:pPr marL="273050" indent="-258763"/>
            <a:r>
              <a:rPr lang="cs-CZ" altLang="cs-CZ" sz="2200" i="1" dirty="0"/>
              <a:t>Kupující obvinil prodávajícího z dodání vadného zboží a odmítl zaplatit kupní cenu. Byl prodávajícím zažalován a v protižalobě nárokoval vedle snížení obratu (což soud kvalifikoval jako ušlý zisk) také odškodnění za poškození pověsti. Druhý nárok byl soudem zamítnut s odůvodněním, že není možné </a:t>
            </a:r>
            <a:r>
              <a:rPr lang="cs-CZ" altLang="cs-CZ" sz="2200" dirty="0"/>
              <a:t>žádat</a:t>
            </a:r>
            <a:r>
              <a:rPr lang="cs-CZ" altLang="cs-CZ" sz="2200" i="1" dirty="0"/>
              <a:t> ušlý zisk a vedle toho ještě náhradu za ztrátu dobré pověsti. </a:t>
            </a:r>
            <a:endParaRPr lang="cs-CZ" alt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a:extLst>
              <a:ext uri="{FF2B5EF4-FFF2-40B4-BE49-F238E27FC236}">
                <a16:creationId xmlns:a16="http://schemas.microsoft.com/office/drawing/2014/main" id="{AF3B6859-F096-304C-8AEF-1D06B3ACE3B0}"/>
              </a:ext>
            </a:extLst>
          </p:cNvPr>
          <p:cNvSpPr>
            <a:spLocks noGrp="1"/>
          </p:cNvSpPr>
          <p:nvPr>
            <p:ph type="title"/>
          </p:nvPr>
        </p:nvSpPr>
        <p:spPr/>
        <p:txBody>
          <a:bodyPr/>
          <a:lstStyle/>
          <a:p>
            <a:r>
              <a:rPr lang="cs-CZ" altLang="cs-CZ"/>
              <a:t>Imateriální ztráta – judikatura II</a:t>
            </a:r>
          </a:p>
        </p:txBody>
      </p:sp>
      <p:sp>
        <p:nvSpPr>
          <p:cNvPr id="24579" name="Zástupný symbol pro obsah 2">
            <a:extLst>
              <a:ext uri="{FF2B5EF4-FFF2-40B4-BE49-F238E27FC236}">
                <a16:creationId xmlns:a16="http://schemas.microsoft.com/office/drawing/2014/main" id="{6F0B69AA-81A1-464C-A6D3-A2711991C86C}"/>
              </a:ext>
            </a:extLst>
          </p:cNvPr>
          <p:cNvSpPr>
            <a:spLocks noGrp="1"/>
          </p:cNvSpPr>
          <p:nvPr>
            <p:ph idx="1"/>
          </p:nvPr>
        </p:nvSpPr>
        <p:spPr/>
        <p:txBody>
          <a:bodyPr/>
          <a:lstStyle/>
          <a:p>
            <a:pPr marL="317500" indent="-317500"/>
            <a:r>
              <a:rPr lang="cs-CZ" altLang="cs-CZ" dirty="0" err="1"/>
              <a:t>Helsingin</a:t>
            </a:r>
            <a:r>
              <a:rPr lang="cs-CZ" altLang="cs-CZ" dirty="0"/>
              <a:t> </a:t>
            </a:r>
            <a:r>
              <a:rPr lang="cs-CZ" altLang="cs-CZ" dirty="0" err="1"/>
              <a:t>hoviokeus</a:t>
            </a:r>
            <a:r>
              <a:rPr lang="cs-CZ" altLang="cs-CZ" dirty="0"/>
              <a:t> S 00/82 z 26. 10. 2000. </a:t>
            </a:r>
          </a:p>
          <a:p>
            <a:pPr marL="317500" indent="-317500"/>
            <a:r>
              <a:rPr lang="cs-CZ" altLang="cs-CZ" sz="2200" i="1" dirty="0"/>
              <a:t>Spor vznikl mezi švýcarským kupujícím a finským prodávajícím. Kupující poté, co mu jeho klient potvrdil odběr zboží vyráběný prodávajícím, závazně objednal zboží u prodávajícího. Ten dodal pouze část zboží, zbývající zboží odmítl dodat s tím, že uzavřel smlouvu o výhradním prodeji zboží v 17 evropských státech včetně Švýcarska s jiným subjektem. Švýcarský kupující tudíž nemohl splnit zcela své závazky vůči svému klientovi. Nárokoval po prodávajícím jak škodu materiální, tak imateriální způsobenou poškozením dobrého jména. Helsinský </a:t>
            </a:r>
            <a:r>
              <a:rPr lang="cs-CZ" altLang="cs-CZ" sz="2200" i="1" dirty="0" err="1"/>
              <a:t>Court</a:t>
            </a:r>
            <a:r>
              <a:rPr lang="cs-CZ" altLang="cs-CZ" sz="2200" i="1" dirty="0"/>
              <a:t> </a:t>
            </a:r>
            <a:r>
              <a:rPr lang="cs-CZ" altLang="cs-CZ" sz="2200" i="1" dirty="0" err="1"/>
              <a:t>of</a:t>
            </a:r>
            <a:r>
              <a:rPr lang="cs-CZ" altLang="cs-CZ" sz="2200" i="1" dirty="0"/>
              <a:t> </a:t>
            </a:r>
            <a:r>
              <a:rPr lang="cs-CZ" altLang="cs-CZ" sz="2200" i="1" dirty="0" err="1"/>
              <a:t>Appeals</a:t>
            </a:r>
            <a:r>
              <a:rPr lang="cs-CZ" altLang="cs-CZ" sz="2200" i="1" dirty="0"/>
              <a:t> potvrdil rozhodnutí soudu první instance a uznal tak i povinnost prodávajícího uhradit ztrátu způsobenou ztrátou dobrého jména.</a:t>
            </a:r>
            <a:r>
              <a:rPr lang="cs-CZ" altLang="cs-CZ" sz="2200" dirty="0"/>
              <a:t> </a:t>
            </a:r>
          </a:p>
          <a:p>
            <a:pPr marL="317500" indent="-317500"/>
            <a:endParaRPr lang="cs-CZ" alt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BB639055-8E8F-EF49-85D4-DF783E5ACB12}"/>
              </a:ext>
            </a:extLst>
          </p:cNvPr>
          <p:cNvSpPr>
            <a:spLocks noGrp="1"/>
          </p:cNvSpPr>
          <p:nvPr>
            <p:ph type="title"/>
          </p:nvPr>
        </p:nvSpPr>
        <p:spPr/>
        <p:txBody>
          <a:bodyPr/>
          <a:lstStyle/>
          <a:p>
            <a:r>
              <a:rPr lang="cs-CZ" altLang="cs-CZ"/>
              <a:t>Imateriální ztráta – judikatura III</a:t>
            </a:r>
          </a:p>
        </p:txBody>
      </p:sp>
      <p:sp>
        <p:nvSpPr>
          <p:cNvPr id="25603" name="Zástupný symbol pro obsah 2">
            <a:extLst>
              <a:ext uri="{FF2B5EF4-FFF2-40B4-BE49-F238E27FC236}">
                <a16:creationId xmlns:a16="http://schemas.microsoft.com/office/drawing/2014/main" id="{DCE3F2E4-0CB6-484A-8BA4-EFE4B094121F}"/>
              </a:ext>
            </a:extLst>
          </p:cNvPr>
          <p:cNvSpPr>
            <a:spLocks noGrp="1"/>
          </p:cNvSpPr>
          <p:nvPr>
            <p:ph idx="1"/>
          </p:nvPr>
        </p:nvSpPr>
        <p:spPr/>
        <p:txBody>
          <a:bodyPr/>
          <a:lstStyle/>
          <a:p>
            <a:pPr marL="230188" indent="-215900"/>
            <a:r>
              <a:rPr lang="cs-CZ" altLang="cs-CZ" dirty="0"/>
              <a:t>International </a:t>
            </a:r>
            <a:r>
              <a:rPr lang="cs-CZ" altLang="cs-CZ" dirty="0" err="1"/>
              <a:t>Commercial</a:t>
            </a:r>
            <a:r>
              <a:rPr lang="cs-CZ" altLang="cs-CZ" dirty="0"/>
              <a:t> </a:t>
            </a:r>
            <a:r>
              <a:rPr lang="cs-CZ" altLang="cs-CZ" dirty="0" err="1"/>
              <a:t>Arbitration</a:t>
            </a:r>
            <a:r>
              <a:rPr lang="cs-CZ" altLang="cs-CZ" dirty="0"/>
              <a:t> </a:t>
            </a:r>
            <a:r>
              <a:rPr lang="cs-CZ" altLang="cs-CZ" dirty="0" err="1"/>
              <a:t>at</a:t>
            </a:r>
            <a:r>
              <a:rPr lang="cs-CZ" altLang="cs-CZ" dirty="0"/>
              <a:t> </a:t>
            </a:r>
            <a:r>
              <a:rPr lang="cs-CZ" altLang="cs-CZ" dirty="0" err="1"/>
              <a:t>the</a:t>
            </a:r>
            <a:r>
              <a:rPr lang="cs-CZ" altLang="cs-CZ" dirty="0"/>
              <a:t> </a:t>
            </a:r>
            <a:r>
              <a:rPr lang="cs-CZ" altLang="cs-CZ" dirty="0" err="1"/>
              <a:t>Russian</a:t>
            </a:r>
            <a:r>
              <a:rPr lang="cs-CZ" altLang="cs-CZ" dirty="0"/>
              <a:t> </a:t>
            </a:r>
            <a:r>
              <a:rPr lang="cs-CZ" altLang="cs-CZ" dirty="0" err="1"/>
              <a:t>Federation</a:t>
            </a:r>
            <a:r>
              <a:rPr lang="cs-CZ" altLang="cs-CZ" dirty="0"/>
              <a:t> </a:t>
            </a:r>
            <a:r>
              <a:rPr lang="cs-CZ" altLang="cs-CZ" dirty="0" err="1"/>
              <a:t>Chamber</a:t>
            </a:r>
            <a:r>
              <a:rPr lang="cs-CZ" altLang="cs-CZ" dirty="0"/>
              <a:t> </a:t>
            </a:r>
            <a:r>
              <a:rPr lang="cs-CZ" altLang="cs-CZ" dirty="0" err="1"/>
              <a:t>of</a:t>
            </a:r>
            <a:r>
              <a:rPr lang="cs-CZ" altLang="cs-CZ" dirty="0"/>
              <a:t> </a:t>
            </a:r>
            <a:r>
              <a:rPr lang="cs-CZ" altLang="cs-CZ" dirty="0" err="1"/>
              <a:t>Commerce</a:t>
            </a:r>
            <a:r>
              <a:rPr lang="cs-CZ" altLang="cs-CZ" dirty="0"/>
              <a:t> and </a:t>
            </a:r>
            <a:r>
              <a:rPr lang="cs-CZ" altLang="cs-CZ" dirty="0" err="1"/>
              <a:t>Industry</a:t>
            </a:r>
            <a:r>
              <a:rPr lang="cs-CZ" altLang="cs-CZ" dirty="0"/>
              <a:t> v rozhodnutí No. 054/1999. </a:t>
            </a:r>
          </a:p>
          <a:p>
            <a:pPr marL="230188" indent="-215900"/>
            <a:r>
              <a:rPr lang="cs-CZ" altLang="cs-CZ" sz="2000" i="1" dirty="0"/>
              <a:t>Nárok se netýkal dobré pověsti určité osoby, ale </a:t>
            </a:r>
            <a:r>
              <a:rPr lang="cs-CZ" altLang="cs-CZ" sz="2000" b="1" i="1" dirty="0"/>
              <a:t>dobré pověsti zboží</a:t>
            </a:r>
            <a:r>
              <a:rPr lang="cs-CZ" altLang="cs-CZ" sz="2000" i="1" dirty="0"/>
              <a:t>. To bylo dodáváno po částech. Vzhledem k tomu, že první dodávka byla vadná, způsobilo to dle žalobce zhoršení pověsti zboží na trhu, a proto druhou dodávku byl schopen prodat pouze za nižší cenu. Nárok byl z několika důvodů zamítnut – neprokázání příčinné souvislosti, neúměrnost nároku a nedostatek předvídatelnosti.</a:t>
            </a:r>
            <a:r>
              <a:rPr lang="cs-CZ" altLang="cs-CZ" sz="2000" dirty="0"/>
              <a:t> </a:t>
            </a:r>
          </a:p>
          <a:p>
            <a:pPr marL="230188" indent="-215900"/>
            <a:r>
              <a:rPr lang="cs-CZ" altLang="cs-CZ" sz="2000" dirty="0"/>
              <a:t>občas usuzováno, že pokud by tyto podmínky splněny byly, bylo by možné i takto formulovaný nárok uznat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ltLang="cs-CZ" dirty="0"/>
              <a:t>Škoda – imateriální ztráta v OZ</a:t>
            </a:r>
          </a:p>
        </p:txBody>
      </p:sp>
      <p:sp>
        <p:nvSpPr>
          <p:cNvPr id="3" name="Zástupný symbol pro obsah 2"/>
          <p:cNvSpPr>
            <a:spLocks noGrp="1"/>
          </p:cNvSpPr>
          <p:nvPr>
            <p:ph idx="1"/>
          </p:nvPr>
        </p:nvSpPr>
        <p:spPr/>
        <p:txBody>
          <a:bodyPr/>
          <a:lstStyle/>
          <a:p>
            <a:pPr marL="230188" indent="-215900">
              <a:defRPr/>
            </a:pPr>
            <a:r>
              <a:rPr lang="cs-CZ" dirty="0"/>
              <a:t>rozchod s primitivním materialismem</a:t>
            </a:r>
          </a:p>
          <a:p>
            <a:pPr marL="230188" indent="-215900">
              <a:defRPr/>
            </a:pPr>
            <a:r>
              <a:rPr lang="cs-CZ" dirty="0"/>
              <a:t>imateriální ztráty ANO – pouze tam, kde stanoví </a:t>
            </a:r>
          </a:p>
          <a:p>
            <a:pPr marL="504000" lvl="1" indent="-180000">
              <a:tabLst>
                <a:tab pos="5205413" algn="l"/>
              </a:tabLst>
              <a:defRPr/>
            </a:pPr>
            <a:r>
              <a:rPr lang="cs-CZ" dirty="0"/>
              <a:t>smlouva</a:t>
            </a:r>
          </a:p>
          <a:p>
            <a:pPr marL="504000" lvl="1" indent="-180000">
              <a:tabLst>
                <a:tab pos="5205413" algn="l"/>
              </a:tabLst>
              <a:defRPr/>
            </a:pPr>
            <a:r>
              <a:rPr lang="cs-CZ" dirty="0"/>
              <a:t>zákon (právo na život a zdraví, svobodu, soukromí, čest, důstojnost, jméno </a:t>
            </a:r>
            <a:r>
              <a:rPr lang="cs-CZ" dirty="0" err="1"/>
              <a:t>apod</a:t>
            </a:r>
            <a:r>
              <a:rPr lang="cs-CZ" dirty="0"/>
              <a:t>). </a:t>
            </a:r>
          </a:p>
          <a:p>
            <a:pPr marL="230188" lvl="1" indent="-215900">
              <a:lnSpc>
                <a:spcPct val="150000"/>
              </a:lnSpc>
              <a:tabLst>
                <a:tab pos="5205413" algn="l"/>
              </a:tabLst>
              <a:defRPr/>
            </a:pPr>
            <a:r>
              <a:rPr lang="cs-CZ" sz="2400" dirty="0">
                <a:ea typeface="+mn-ea"/>
                <a:cs typeface="+mn-cs"/>
              </a:rPr>
              <a:t>dobré jméno podnikatele</a:t>
            </a:r>
          </a:p>
          <a:p>
            <a:pPr marL="504000" lvl="1" indent="-180000">
              <a:tabLst>
                <a:tab pos="5205413" algn="l"/>
              </a:tabLst>
              <a:defRPr/>
            </a:pPr>
            <a:r>
              <a:rPr lang="cs-CZ" dirty="0"/>
              <a:t>FO ano</a:t>
            </a:r>
          </a:p>
          <a:p>
            <a:pPr marL="504000" lvl="1" indent="-180000">
              <a:tabLst>
                <a:tab pos="5205413" algn="l"/>
              </a:tabLst>
              <a:defRPr/>
            </a:pPr>
            <a:r>
              <a:rPr lang="cs-CZ" dirty="0"/>
              <a:t>co PO? – viz § 135 (upuštění od vadného jednání, odstranění následku – je to i náhrada škody: odstranění následku vs. zmírnění následků)</a:t>
            </a:r>
          </a:p>
          <a:p>
            <a:pPr marL="504000" lvl="1" indent="-180000">
              <a:tabLst>
                <a:tab pos="5205413" algn="l"/>
              </a:tabLst>
              <a:defRPr/>
            </a:pPr>
            <a:endParaRPr lang="cs-CZ" dirty="0"/>
          </a:p>
          <a:p>
            <a:pPr>
              <a:buFont typeface="Wingdings" panose="05000000000000000000" pitchFamily="2" charset="2"/>
              <a:buNone/>
              <a:defRPr/>
            </a:pPr>
            <a:endParaRPr lang="cs-CZ" dirty="0"/>
          </a:p>
        </p:txBody>
      </p:sp>
    </p:spTree>
    <p:extLst>
      <p:ext uri="{BB962C8B-B14F-4D97-AF65-F5344CB8AC3E}">
        <p14:creationId xmlns:p14="http://schemas.microsoft.com/office/powerpoint/2010/main" val="8933880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0283EC63-8184-EB45-B2F6-6A45EFB58451}"/>
              </a:ext>
            </a:extLst>
          </p:cNvPr>
          <p:cNvSpPr>
            <a:spLocks noGrp="1"/>
          </p:cNvSpPr>
          <p:nvPr>
            <p:ph type="title"/>
          </p:nvPr>
        </p:nvSpPr>
        <p:spPr/>
        <p:txBody>
          <a:bodyPr/>
          <a:lstStyle/>
          <a:p>
            <a:r>
              <a:rPr lang="cs-CZ" altLang="cs-CZ"/>
              <a:t>Přímá škoda a nepřímá škoda</a:t>
            </a:r>
          </a:p>
        </p:txBody>
      </p:sp>
      <p:sp>
        <p:nvSpPr>
          <p:cNvPr id="26627" name="Zástupný symbol pro obsah 2">
            <a:extLst>
              <a:ext uri="{FF2B5EF4-FFF2-40B4-BE49-F238E27FC236}">
                <a16:creationId xmlns:a16="http://schemas.microsoft.com/office/drawing/2014/main" id="{39247BEA-77BB-9D4E-995E-405B55A7F158}"/>
              </a:ext>
            </a:extLst>
          </p:cNvPr>
          <p:cNvSpPr>
            <a:spLocks noGrp="1"/>
          </p:cNvSpPr>
          <p:nvPr>
            <p:ph idx="1"/>
          </p:nvPr>
        </p:nvSpPr>
        <p:spPr/>
        <p:txBody>
          <a:bodyPr/>
          <a:lstStyle/>
          <a:p>
            <a:pPr marL="230188" indent="-215900"/>
            <a:r>
              <a:rPr lang="cs-CZ" altLang="cs-CZ" dirty="0"/>
              <a:t>nepřímou škodu nic výslovně nevylučuje</a:t>
            </a:r>
          </a:p>
          <a:p>
            <a:pPr marL="230188" indent="-215900"/>
            <a:r>
              <a:rPr lang="cs-CZ" altLang="cs-CZ" dirty="0"/>
              <a:t>teorie ji podřazuje</a:t>
            </a:r>
          </a:p>
          <a:p>
            <a:pPr marL="230188" indent="-215900"/>
            <a:r>
              <a:rPr lang="cs-CZ" altLang="cs-CZ" dirty="0"/>
              <a:t>limitace přes předvídatelnost</a:t>
            </a:r>
          </a:p>
          <a:p>
            <a:pPr>
              <a:buFont typeface="Wingdings" pitchFamily="2" charset="2"/>
              <a:buNone/>
            </a:pPr>
            <a:endParaRPr lang="cs-CZ" altLang="cs-CZ" dirty="0"/>
          </a:p>
          <a:p>
            <a:pPr>
              <a:buFont typeface="Wingdings" pitchFamily="2" charset="2"/>
              <a:buNone/>
            </a:pPr>
            <a:endParaRPr lang="cs-CZ" alt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870A77E5-C12D-FF44-A9B2-4484A83C84E4}"/>
              </a:ext>
            </a:extLst>
          </p:cNvPr>
          <p:cNvSpPr>
            <a:spLocks noGrp="1"/>
          </p:cNvSpPr>
          <p:nvPr>
            <p:ph type="title"/>
          </p:nvPr>
        </p:nvSpPr>
        <p:spPr/>
        <p:txBody>
          <a:bodyPr/>
          <a:lstStyle/>
          <a:p>
            <a:r>
              <a:rPr lang="cs-CZ" altLang="cs-CZ"/>
              <a:t>Důkazní břemeno, výpočet</a:t>
            </a:r>
          </a:p>
        </p:txBody>
      </p:sp>
      <p:sp>
        <p:nvSpPr>
          <p:cNvPr id="27651" name="Zástupný symbol pro obsah 2">
            <a:extLst>
              <a:ext uri="{FF2B5EF4-FFF2-40B4-BE49-F238E27FC236}">
                <a16:creationId xmlns:a16="http://schemas.microsoft.com/office/drawing/2014/main" id="{2BE21B79-4039-704C-B9DB-3E935F9B9AAE}"/>
              </a:ext>
            </a:extLst>
          </p:cNvPr>
          <p:cNvSpPr>
            <a:spLocks noGrp="1"/>
          </p:cNvSpPr>
          <p:nvPr>
            <p:ph idx="1"/>
          </p:nvPr>
        </p:nvSpPr>
        <p:spPr/>
        <p:txBody>
          <a:bodyPr/>
          <a:lstStyle/>
          <a:p>
            <a:pPr marL="230188" indent="-215900"/>
            <a:r>
              <a:rPr lang="cs-CZ" altLang="cs-CZ" dirty="0"/>
              <a:t>dostatečná jistota</a:t>
            </a:r>
          </a:p>
          <a:p>
            <a:pPr marL="230188" indent="-215900"/>
            <a:r>
              <a:rPr lang="cs-CZ" altLang="cs-CZ" dirty="0" err="1"/>
              <a:t>common-law</a:t>
            </a:r>
            <a:r>
              <a:rPr lang="cs-CZ" altLang="cs-CZ" dirty="0"/>
              <a:t> systémy</a:t>
            </a:r>
          </a:p>
          <a:p>
            <a:pPr marL="504000" lvl="1" indent="-180000">
              <a:tabLst>
                <a:tab pos="5205413" algn="l"/>
              </a:tabLst>
              <a:defRPr/>
            </a:pPr>
            <a:r>
              <a:rPr lang="cs-CZ" altLang="cs-CZ" dirty="0"/>
              <a:t>dostatečná jistota vzniku/hrozby</a:t>
            </a:r>
          </a:p>
          <a:p>
            <a:pPr marL="230188" indent="-215900"/>
            <a:r>
              <a:rPr lang="cs-CZ" altLang="cs-CZ" dirty="0"/>
              <a:t>kontinentální a)</a:t>
            </a:r>
          </a:p>
          <a:p>
            <a:pPr marL="504000" lvl="1" indent="-180000">
              <a:tabLst>
                <a:tab pos="5205413" algn="l"/>
              </a:tabLst>
              <a:defRPr/>
            </a:pPr>
            <a:r>
              <a:rPr lang="cs-CZ" altLang="cs-CZ" dirty="0"/>
              <a:t>dostatečná jistota vzniku/hrozby, nikoliv již výše</a:t>
            </a:r>
          </a:p>
          <a:p>
            <a:pPr marL="230188" indent="-215900"/>
            <a:r>
              <a:rPr lang="cs-CZ" altLang="cs-CZ" dirty="0"/>
              <a:t>kontinentální b)</a:t>
            </a:r>
          </a:p>
          <a:p>
            <a:pPr marL="504000" lvl="1" indent="-180000">
              <a:tabLst>
                <a:tab pos="5205413" algn="l"/>
              </a:tabLst>
              <a:defRPr/>
            </a:pPr>
            <a:r>
              <a:rPr lang="cs-CZ" altLang="cs-CZ" dirty="0"/>
              <a:t>vysoké nároky i na prokázání výše</a:t>
            </a:r>
          </a:p>
        </p:txBody>
      </p:sp>
    </p:spTree>
    <p:extLst>
      <p:ext uri="{BB962C8B-B14F-4D97-AF65-F5344CB8AC3E}">
        <p14:creationId xmlns:p14="http://schemas.microsoft.com/office/powerpoint/2010/main" val="37611245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870A77E5-C12D-FF44-A9B2-4484A83C84E4}"/>
              </a:ext>
            </a:extLst>
          </p:cNvPr>
          <p:cNvSpPr>
            <a:spLocks noGrp="1"/>
          </p:cNvSpPr>
          <p:nvPr>
            <p:ph type="title"/>
          </p:nvPr>
        </p:nvSpPr>
        <p:spPr/>
        <p:txBody>
          <a:bodyPr/>
          <a:lstStyle/>
          <a:p>
            <a:r>
              <a:rPr lang="cs-CZ" altLang="cs-CZ"/>
              <a:t>Důkazní břemeno, výpočet</a:t>
            </a:r>
          </a:p>
        </p:txBody>
      </p:sp>
      <p:sp>
        <p:nvSpPr>
          <p:cNvPr id="27651" name="Zástupný symbol pro obsah 2">
            <a:extLst>
              <a:ext uri="{FF2B5EF4-FFF2-40B4-BE49-F238E27FC236}">
                <a16:creationId xmlns:a16="http://schemas.microsoft.com/office/drawing/2014/main" id="{2BE21B79-4039-704C-B9DB-3E935F9B9AAE}"/>
              </a:ext>
            </a:extLst>
          </p:cNvPr>
          <p:cNvSpPr>
            <a:spLocks noGrp="1"/>
          </p:cNvSpPr>
          <p:nvPr>
            <p:ph idx="1"/>
          </p:nvPr>
        </p:nvSpPr>
        <p:spPr/>
        <p:txBody>
          <a:bodyPr/>
          <a:lstStyle/>
          <a:p>
            <a:pPr marL="230188" indent="-215900"/>
            <a:r>
              <a:rPr lang="cs-CZ" altLang="cs-CZ" dirty="0"/>
              <a:t>čl. 74 výpočet obecně nijak nekonkretizuje (výjimka viz dále)</a:t>
            </a:r>
          </a:p>
          <a:p>
            <a:pPr marL="230188" indent="-215900"/>
            <a:r>
              <a:rPr lang="cs-CZ" altLang="cs-CZ" dirty="0"/>
              <a:t>co bylo očekáváno, na co bylo spoléháno</a:t>
            </a:r>
          </a:p>
          <a:p>
            <a:pPr marL="230188" indent="-215900"/>
            <a:r>
              <a:rPr lang="cs-CZ" altLang="cs-CZ" dirty="0"/>
              <a:t>dle teorie není nutná matematická přesnost</a:t>
            </a:r>
          </a:p>
          <a:p>
            <a:pPr marL="230188" indent="-215900"/>
            <a:r>
              <a:rPr lang="cs-CZ" altLang="cs-CZ" dirty="0"/>
              <a:t>některé soudy požadují</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Nadpis 3"/>
          <p:cNvSpPr>
            <a:spLocks noGrp="1"/>
          </p:cNvSpPr>
          <p:nvPr>
            <p:ph type="title"/>
          </p:nvPr>
        </p:nvSpPr>
        <p:spPr/>
        <p:txBody>
          <a:bodyPr/>
          <a:lstStyle/>
          <a:p>
            <a:pPr eaLnBrk="1" hangingPunct="1"/>
            <a:r>
              <a:rPr lang="cs-CZ" dirty="0"/>
              <a:t>Splnění</a:t>
            </a:r>
            <a:endParaRPr lang="cs-CZ" cap="small" dirty="0"/>
          </a:p>
        </p:txBody>
      </p:sp>
      <p:sp>
        <p:nvSpPr>
          <p:cNvPr id="31746" name="Rectangle 3"/>
          <p:cNvSpPr>
            <a:spLocks noGrp="1" noChangeArrowheads="1"/>
          </p:cNvSpPr>
          <p:nvPr>
            <p:ph idx="1"/>
          </p:nvPr>
        </p:nvSpPr>
        <p:spPr>
          <a:xfrm>
            <a:off x="720000" y="1692002"/>
            <a:ext cx="10753200" cy="4041254"/>
          </a:xfrm>
        </p:spPr>
        <p:txBody>
          <a:bodyPr/>
          <a:lstStyle/>
          <a:p>
            <a:pPr marL="252000" indent="-180000"/>
            <a:r>
              <a:rPr lang="cs-CZ" dirty="0"/>
              <a:t>nedodání</a:t>
            </a:r>
          </a:p>
          <a:p>
            <a:pPr marL="252000" indent="-180000"/>
            <a:r>
              <a:rPr lang="cs-CZ" dirty="0"/>
              <a:t>dodání do jiného místa</a:t>
            </a:r>
          </a:p>
          <a:p>
            <a:pPr marL="252000" indent="-180000"/>
            <a:r>
              <a:rPr lang="cs-CZ" dirty="0"/>
              <a:t>částečné dodání</a:t>
            </a:r>
          </a:p>
          <a:p>
            <a:pPr marL="252000" indent="-180000"/>
            <a:r>
              <a:rPr lang="cs-CZ" dirty="0"/>
              <a:t>časově omezeno pouze promlčecí lhůtou</a:t>
            </a:r>
          </a:p>
          <a:p>
            <a:pPr marL="252000" indent="-180000"/>
            <a:r>
              <a:rPr lang="cs-CZ" dirty="0"/>
              <a:t>vylučuje jiné nároky s výjimkou náhrady škody</a:t>
            </a:r>
          </a:p>
          <a:p>
            <a:pPr marL="252000" indent="-180000"/>
            <a:r>
              <a:rPr lang="cs-CZ" dirty="0"/>
              <a:t>kupující může změnit názor</a:t>
            </a:r>
          </a:p>
          <a:p>
            <a:pPr marL="252000" indent="-180000"/>
            <a:r>
              <a:rPr lang="cs-CZ" dirty="0"/>
              <a:t>je vyloučeno v případě následné nemožnosti plnění</a:t>
            </a:r>
          </a:p>
        </p:txBody>
      </p:sp>
      <p:pic>
        <p:nvPicPr>
          <p:cNvPr id="4" name="Obrázek 3">
            <a:extLst>
              <a:ext uri="{FF2B5EF4-FFF2-40B4-BE49-F238E27FC236}">
                <a16:creationId xmlns:a16="http://schemas.microsoft.com/office/drawing/2014/main" id="{7C8A2C8A-8E93-1447-B69F-DB200B9AB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5840" y="116632"/>
            <a:ext cx="5234026" cy="3896866"/>
          </a:xfrm>
          <a:prstGeom prst="rect">
            <a:avLst/>
          </a:prstGeom>
        </p:spPr>
      </p:pic>
    </p:spTree>
    <p:extLst>
      <p:ext uri="{BB962C8B-B14F-4D97-AF65-F5344CB8AC3E}">
        <p14:creationId xmlns:p14="http://schemas.microsoft.com/office/powerpoint/2010/main" val="13032637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a:extLst>
              <a:ext uri="{FF2B5EF4-FFF2-40B4-BE49-F238E27FC236}">
                <a16:creationId xmlns:a16="http://schemas.microsoft.com/office/drawing/2014/main" id="{59283614-2253-284F-8AD2-AC735B603777}"/>
              </a:ext>
            </a:extLst>
          </p:cNvPr>
          <p:cNvSpPr>
            <a:spLocks noGrp="1"/>
          </p:cNvSpPr>
          <p:nvPr>
            <p:ph type="title"/>
          </p:nvPr>
        </p:nvSpPr>
        <p:spPr/>
        <p:txBody>
          <a:bodyPr/>
          <a:lstStyle/>
          <a:p>
            <a:r>
              <a:rPr lang="cs-CZ" altLang="cs-CZ"/>
              <a:t>Důkazní břemeno, výpočet</a:t>
            </a:r>
          </a:p>
        </p:txBody>
      </p:sp>
      <p:sp>
        <p:nvSpPr>
          <p:cNvPr id="28675" name="Zástupný symbol pro obsah 2">
            <a:extLst>
              <a:ext uri="{FF2B5EF4-FFF2-40B4-BE49-F238E27FC236}">
                <a16:creationId xmlns:a16="http://schemas.microsoft.com/office/drawing/2014/main" id="{F7A43F69-B560-3E41-87C4-A17B71FA69BE}"/>
              </a:ext>
            </a:extLst>
          </p:cNvPr>
          <p:cNvSpPr>
            <a:spLocks noGrp="1"/>
          </p:cNvSpPr>
          <p:nvPr>
            <p:ph idx="1"/>
          </p:nvPr>
        </p:nvSpPr>
        <p:spPr/>
        <p:txBody>
          <a:bodyPr/>
          <a:lstStyle/>
          <a:p>
            <a:pPr marL="230188" indent="-215900"/>
            <a:r>
              <a:rPr lang="cs-CZ" altLang="cs-CZ" dirty="0"/>
              <a:t>definice způsobu výpočtu – čl. 75 (náhradní obchod) a čl. 76 (bez náhradního obchodu)</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endParaRPr lang="cs-CZ"/>
          </a:p>
        </p:txBody>
      </p:sp>
      <p:sp>
        <p:nvSpPr>
          <p:cNvPr id="7" name="Podnadpis 6"/>
          <p:cNvSpPr>
            <a:spLocks noGrp="1"/>
          </p:cNvSpPr>
          <p:nvPr>
            <p:ph type="subTitle" idx="1"/>
          </p:nvPr>
        </p:nvSpPr>
        <p:spPr/>
        <p:txBody>
          <a:bodyPr/>
          <a:lstStyle/>
          <a:p>
            <a:r>
              <a:rPr lang="cs-CZ" dirty="0"/>
              <a:t>PŘEDVÍDATELNOST</a:t>
            </a:r>
          </a:p>
        </p:txBody>
      </p:sp>
    </p:spTree>
    <p:extLst>
      <p:ext uri="{BB962C8B-B14F-4D97-AF65-F5344CB8AC3E}">
        <p14:creationId xmlns:p14="http://schemas.microsoft.com/office/powerpoint/2010/main" val="23572647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a:extLst>
              <a:ext uri="{FF2B5EF4-FFF2-40B4-BE49-F238E27FC236}">
                <a16:creationId xmlns:a16="http://schemas.microsoft.com/office/drawing/2014/main" id="{B1F196B9-1A67-9A48-B006-9DF726AD4153}"/>
              </a:ext>
            </a:extLst>
          </p:cNvPr>
          <p:cNvSpPr>
            <a:spLocks noGrp="1"/>
          </p:cNvSpPr>
          <p:nvPr>
            <p:ph type="title"/>
          </p:nvPr>
        </p:nvSpPr>
        <p:spPr/>
        <p:txBody>
          <a:bodyPr/>
          <a:lstStyle/>
          <a:p>
            <a:r>
              <a:rPr lang="cs-CZ" altLang="cs-CZ"/>
              <a:t>Předvídatelnost 1</a:t>
            </a:r>
          </a:p>
        </p:txBody>
      </p:sp>
      <p:sp>
        <p:nvSpPr>
          <p:cNvPr id="29699" name="Zástupný symbol pro obsah 2">
            <a:extLst>
              <a:ext uri="{FF2B5EF4-FFF2-40B4-BE49-F238E27FC236}">
                <a16:creationId xmlns:a16="http://schemas.microsoft.com/office/drawing/2014/main" id="{2C789CE6-8A5B-0840-A661-43693BA08FEC}"/>
              </a:ext>
            </a:extLst>
          </p:cNvPr>
          <p:cNvSpPr>
            <a:spLocks noGrp="1"/>
          </p:cNvSpPr>
          <p:nvPr>
            <p:ph idx="1"/>
          </p:nvPr>
        </p:nvSpPr>
        <p:spPr>
          <a:xfrm>
            <a:off x="720000" y="1692002"/>
            <a:ext cx="11208648" cy="4139998"/>
          </a:xfrm>
        </p:spPr>
        <p:txBody>
          <a:bodyPr/>
          <a:lstStyle/>
          <a:p>
            <a:pPr marL="230188" indent="-215900"/>
            <a:r>
              <a:rPr lang="cs-CZ" altLang="cs-CZ" dirty="0"/>
              <a:t>vnější limit nároku na náhradu škody</a:t>
            </a:r>
          </a:p>
          <a:p>
            <a:pPr marL="230188" indent="-215900"/>
            <a:r>
              <a:rPr lang="cs-CZ" altLang="cs-CZ" dirty="0"/>
              <a:t>objevuje se jak v </a:t>
            </a:r>
            <a:r>
              <a:rPr lang="cs-CZ" altLang="cs-CZ" dirty="0" err="1"/>
              <a:t>common-law</a:t>
            </a:r>
            <a:r>
              <a:rPr lang="cs-CZ" altLang="cs-CZ" dirty="0"/>
              <a:t> systémech, tak některých kontinentálních (FR, IT)</a:t>
            </a:r>
          </a:p>
          <a:p>
            <a:pPr marL="230188" indent="-215900"/>
            <a:r>
              <a:rPr lang="cs-CZ" altLang="cs-CZ" dirty="0"/>
              <a:t>strana předvídala (subjektivní) / měla předvídat (objektivní)</a:t>
            </a:r>
          </a:p>
          <a:p>
            <a:pPr marL="230188" indent="-215900"/>
            <a:r>
              <a:rPr lang="cs-CZ" altLang="cs-CZ" dirty="0"/>
              <a:t>subjektivní stránka je ovlivnitelná protistranou – proto dlouhé komentáře k účelu smlouvy na začátku smlouvy</a:t>
            </a:r>
          </a:p>
          <a:p>
            <a:pPr marL="230188" indent="-215900"/>
            <a:r>
              <a:rPr lang="cs-CZ" altLang="cs-CZ" dirty="0"/>
              <a:t>ovlivňuje otázky</a:t>
            </a:r>
          </a:p>
          <a:p>
            <a:pPr marL="504000" lvl="1" indent="-180000">
              <a:tabLst>
                <a:tab pos="5205413" algn="l"/>
              </a:tabLst>
              <a:defRPr/>
            </a:pPr>
            <a:r>
              <a:rPr lang="cs-CZ" altLang="cs-CZ" dirty="0"/>
              <a:t>vznik škody</a:t>
            </a:r>
          </a:p>
          <a:p>
            <a:pPr marL="504000" lvl="1" indent="-180000">
              <a:tabLst>
                <a:tab pos="5205413" algn="l"/>
              </a:tabLst>
              <a:defRPr/>
            </a:pPr>
            <a:r>
              <a:rPr lang="cs-CZ" altLang="cs-CZ" dirty="0"/>
              <a:t>druh škody</a:t>
            </a:r>
          </a:p>
          <a:p>
            <a:pPr marL="504000" lvl="1" indent="-180000">
              <a:tabLst>
                <a:tab pos="5205413" algn="l"/>
              </a:tabLst>
              <a:defRPr/>
            </a:pPr>
            <a:r>
              <a:rPr lang="cs-CZ" altLang="cs-CZ" dirty="0"/>
              <a:t>výši škody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r>
              <a:rPr lang="cs-CZ" altLang="cs-CZ" dirty="0"/>
              <a:t>Předvídatelnost 2</a:t>
            </a:r>
          </a:p>
        </p:txBody>
      </p:sp>
      <p:sp>
        <p:nvSpPr>
          <p:cNvPr id="29699" name="Zástupný symbol pro obsah 2"/>
          <p:cNvSpPr>
            <a:spLocks noGrp="1"/>
          </p:cNvSpPr>
          <p:nvPr>
            <p:ph idx="1"/>
          </p:nvPr>
        </p:nvSpPr>
        <p:spPr/>
        <p:txBody>
          <a:bodyPr/>
          <a:lstStyle/>
          <a:p>
            <a:pPr marL="230188" indent="-215900"/>
            <a:r>
              <a:rPr lang="cs-CZ" altLang="cs-CZ" dirty="0"/>
              <a:t>základy tohoto konceptu:</a:t>
            </a:r>
          </a:p>
          <a:p>
            <a:pPr marL="504000" lvl="1" indent="-180000">
              <a:tabLst>
                <a:tab pos="5205413" algn="l"/>
              </a:tabLst>
              <a:defRPr/>
            </a:pPr>
            <a:r>
              <a:rPr lang="cs-CZ" altLang="cs-CZ" dirty="0"/>
              <a:t>osoba se chová podle toho, co je schopna předvídat</a:t>
            </a:r>
          </a:p>
          <a:p>
            <a:pPr marL="504000" lvl="1" indent="-180000">
              <a:tabLst>
                <a:tab pos="5205413" algn="l"/>
              </a:tabLst>
              <a:defRPr/>
            </a:pPr>
            <a:r>
              <a:rPr lang="cs-CZ" altLang="cs-CZ" dirty="0"/>
              <a:t>rozdělení rizika – při uzavírání smlouvy kalkuluji s tím, zda smlouvu uzavřít či nikoliv, vč. ceny, pojištění</a:t>
            </a:r>
          </a:p>
          <a:p>
            <a:pPr marL="504000" lvl="1" indent="-180000">
              <a:tabLst>
                <a:tab pos="5205413" algn="l"/>
              </a:tabLst>
              <a:defRPr/>
            </a:pPr>
            <a:r>
              <a:rPr lang="cs-CZ" altLang="cs-CZ" dirty="0"/>
              <a:t>tj. vyšší právní jistota</a:t>
            </a:r>
          </a:p>
          <a:p>
            <a:pPr marL="504000" lvl="1" indent="-180000">
              <a:tabLst>
                <a:tab pos="5205413" algn="l"/>
              </a:tabLst>
              <a:defRPr/>
            </a:pPr>
            <a:r>
              <a:rPr lang="cs-CZ" altLang="cs-CZ" dirty="0"/>
              <a:t>rozdělení rizika podporuje vznik ekonomických aktivit</a:t>
            </a:r>
          </a:p>
        </p:txBody>
      </p:sp>
    </p:spTree>
    <p:extLst>
      <p:ext uri="{BB962C8B-B14F-4D97-AF65-F5344CB8AC3E}">
        <p14:creationId xmlns:p14="http://schemas.microsoft.com/office/powerpoint/2010/main" val="20226083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a:extLst>
              <a:ext uri="{FF2B5EF4-FFF2-40B4-BE49-F238E27FC236}">
                <a16:creationId xmlns:a16="http://schemas.microsoft.com/office/drawing/2014/main" id="{D5521655-E71A-AC41-8DF6-CE0F8DE19BEF}"/>
              </a:ext>
            </a:extLst>
          </p:cNvPr>
          <p:cNvSpPr>
            <a:spLocks noGrp="1"/>
          </p:cNvSpPr>
          <p:nvPr>
            <p:ph type="title"/>
          </p:nvPr>
        </p:nvSpPr>
        <p:spPr/>
        <p:txBody>
          <a:bodyPr/>
          <a:lstStyle/>
          <a:p>
            <a:r>
              <a:rPr lang="cs-CZ" altLang="cs-CZ" dirty="0"/>
              <a:t>Předvídatelnost 3</a:t>
            </a:r>
          </a:p>
        </p:txBody>
      </p:sp>
      <p:sp>
        <p:nvSpPr>
          <p:cNvPr id="30723" name="Zástupný symbol pro obsah 2">
            <a:extLst>
              <a:ext uri="{FF2B5EF4-FFF2-40B4-BE49-F238E27FC236}">
                <a16:creationId xmlns:a16="http://schemas.microsoft.com/office/drawing/2014/main" id="{4977DFCD-BE12-9348-9659-C4B27B2E6C63}"/>
              </a:ext>
            </a:extLst>
          </p:cNvPr>
          <p:cNvSpPr>
            <a:spLocks noGrp="1"/>
          </p:cNvSpPr>
          <p:nvPr>
            <p:ph idx="1"/>
          </p:nvPr>
        </p:nvSpPr>
        <p:spPr/>
        <p:txBody>
          <a:bodyPr/>
          <a:lstStyle/>
          <a:p>
            <a:pPr marL="230188" indent="-215900"/>
            <a:r>
              <a:rPr lang="cs-CZ" altLang="cs-CZ" dirty="0"/>
              <a:t>váže se jak k subjektu</a:t>
            </a:r>
          </a:p>
          <a:p>
            <a:pPr marL="230188" indent="-215900"/>
            <a:r>
              <a:rPr lang="cs-CZ" altLang="cs-CZ" dirty="0"/>
              <a:t>tak typu zboží</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r>
              <a:rPr lang="cs-CZ" altLang="cs-CZ" dirty="0"/>
              <a:t>Předvídatelnost v OZ</a:t>
            </a:r>
          </a:p>
        </p:txBody>
      </p:sp>
      <p:sp>
        <p:nvSpPr>
          <p:cNvPr id="30723" name="Zástupný symbol pro obsah 2"/>
          <p:cNvSpPr>
            <a:spLocks noGrp="1"/>
          </p:cNvSpPr>
          <p:nvPr>
            <p:ph idx="1"/>
          </p:nvPr>
        </p:nvSpPr>
        <p:spPr/>
        <p:txBody>
          <a:bodyPr/>
          <a:lstStyle/>
          <a:p>
            <a:pPr marL="230188" indent="-215900"/>
            <a:r>
              <a:rPr lang="cs-CZ" altLang="cs-CZ" dirty="0"/>
              <a:t>není zohledněna (na rozdíl od </a:t>
            </a:r>
            <a:r>
              <a:rPr lang="cs-CZ" altLang="cs-CZ" dirty="0" err="1"/>
              <a:t>ObZ</a:t>
            </a:r>
            <a:r>
              <a:rPr lang="cs-CZ" altLang="cs-CZ" dirty="0"/>
              <a:t>)</a:t>
            </a:r>
          </a:p>
          <a:p>
            <a:pPr marL="371938" lvl="1" indent="-215900"/>
            <a:r>
              <a:rPr lang="cs-CZ" altLang="cs-CZ" dirty="0"/>
              <a:t>vzhledem k výsledku diskusí v komisích Ministerstva spravedlnosti i v ústavněprávním výboru Poslanecké sněmovny, kde převládlo stanovisko, že v daném případě postačuje teorie adekvátní příčinné souvislosti</a:t>
            </a:r>
          </a:p>
          <a:p>
            <a:pPr marL="230188" indent="-215900"/>
            <a:r>
              <a:rPr lang="cs-CZ" altLang="cs-CZ" dirty="0"/>
              <a:t>nepochopení konceptu</a:t>
            </a:r>
          </a:p>
          <a:p>
            <a:pPr marL="230188" indent="-215900"/>
            <a:r>
              <a:rPr lang="cs-CZ" altLang="cs-CZ" dirty="0"/>
              <a:t>příčinná souvislost – objektivní kategorie, škoda je důsledkem protiprávního jednání</a:t>
            </a:r>
          </a:p>
          <a:p>
            <a:pPr marL="230188" indent="-215900"/>
            <a:r>
              <a:rPr lang="cs-CZ" altLang="cs-CZ" dirty="0"/>
              <a:t>předvídatelnost – mohl jsem předpokládat negativní důsledek svého protiprávního jednání?</a:t>
            </a:r>
          </a:p>
          <a:p>
            <a:pPr marL="230188" indent="-215900"/>
            <a:r>
              <a:rPr lang="cs-CZ" altLang="cs-CZ" dirty="0"/>
              <a:t>snížení právní jistoty stran?</a:t>
            </a:r>
          </a:p>
        </p:txBody>
      </p:sp>
    </p:spTree>
    <p:extLst>
      <p:ext uri="{BB962C8B-B14F-4D97-AF65-F5344CB8AC3E}">
        <p14:creationId xmlns:p14="http://schemas.microsoft.com/office/powerpoint/2010/main" val="25862769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a:extLst>
              <a:ext uri="{FF2B5EF4-FFF2-40B4-BE49-F238E27FC236}">
                <a16:creationId xmlns:a16="http://schemas.microsoft.com/office/drawing/2014/main" id="{3EE32980-4628-B048-BB3E-77F033D50133}"/>
              </a:ext>
            </a:extLst>
          </p:cNvPr>
          <p:cNvSpPr>
            <a:spLocks noGrp="1"/>
          </p:cNvSpPr>
          <p:nvPr>
            <p:ph type="title"/>
          </p:nvPr>
        </p:nvSpPr>
        <p:spPr/>
        <p:txBody>
          <a:bodyPr/>
          <a:lstStyle/>
          <a:p>
            <a:r>
              <a:rPr lang="cs-CZ" altLang="cs-CZ"/>
              <a:t>Předvídatelnost  - judikatura I</a:t>
            </a:r>
          </a:p>
        </p:txBody>
      </p:sp>
      <p:sp>
        <p:nvSpPr>
          <p:cNvPr id="31747" name="Zástupný symbol pro obsah 2">
            <a:extLst>
              <a:ext uri="{FF2B5EF4-FFF2-40B4-BE49-F238E27FC236}">
                <a16:creationId xmlns:a16="http://schemas.microsoft.com/office/drawing/2014/main" id="{09DBB0D7-CDC6-5E43-8129-49C9CF8F4B87}"/>
              </a:ext>
            </a:extLst>
          </p:cNvPr>
          <p:cNvSpPr>
            <a:spLocks noGrp="1"/>
          </p:cNvSpPr>
          <p:nvPr>
            <p:ph idx="1"/>
          </p:nvPr>
        </p:nvSpPr>
        <p:spPr/>
        <p:txBody>
          <a:bodyPr/>
          <a:lstStyle/>
          <a:p>
            <a:pPr marL="230188" indent="-215900"/>
            <a:r>
              <a:rPr lang="cs-CZ" altLang="cs-CZ" sz="2300" dirty="0" err="1"/>
              <a:t>Bundesgerichtshof</a:t>
            </a:r>
            <a:r>
              <a:rPr lang="cs-CZ" altLang="cs-CZ" sz="2300" dirty="0"/>
              <a:t> VIII ZR 210/78 24 </a:t>
            </a:r>
            <a:r>
              <a:rPr lang="cs-CZ" altLang="cs-CZ" sz="2300" dirty="0" err="1"/>
              <a:t>October</a:t>
            </a:r>
            <a:r>
              <a:rPr lang="cs-CZ" altLang="cs-CZ" sz="2300" dirty="0"/>
              <a:t> 1979. </a:t>
            </a:r>
          </a:p>
          <a:p>
            <a:pPr marL="230188" indent="-215900"/>
            <a:r>
              <a:rPr lang="cs-CZ" altLang="cs-CZ" sz="2200" i="1" dirty="0"/>
              <a:t>Německý kupující nakoupil sýr od dánského prodávajícího. Dodávka obsahovala 3% vadného sýru a kupující nárokoval ušlý zisku za ztrátu 4 svých odběratelů, škodu způsobenou tím, že musel uhradit škodu jednomu svému klientovi, který v důsledku vadného sýra ztratil svého klienta, a škodu ze zvýšení přepravních nákladů. Soudy nižšího stupně nároky odmítly s tím, že nebyly pro prodávajícího předvídatelné. Nejvyšší soud nároky přiznal s odůvodněním, že prodávající věděl v okamžiku uzavření smlouvy, že kupující je distributor předmětného zboží a tudíž nároky předvídat mohl.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a:extLst>
              <a:ext uri="{FF2B5EF4-FFF2-40B4-BE49-F238E27FC236}">
                <a16:creationId xmlns:a16="http://schemas.microsoft.com/office/drawing/2014/main" id="{4DD524AC-E43A-4E42-8D02-357A3F60B39B}"/>
              </a:ext>
            </a:extLst>
          </p:cNvPr>
          <p:cNvSpPr>
            <a:spLocks noGrp="1"/>
          </p:cNvSpPr>
          <p:nvPr>
            <p:ph type="title"/>
          </p:nvPr>
        </p:nvSpPr>
        <p:spPr/>
        <p:txBody>
          <a:bodyPr/>
          <a:lstStyle/>
          <a:p>
            <a:r>
              <a:rPr lang="cs-CZ" altLang="cs-CZ"/>
              <a:t>Předvídatelnost  - judikatura II</a:t>
            </a:r>
          </a:p>
        </p:txBody>
      </p:sp>
      <p:sp>
        <p:nvSpPr>
          <p:cNvPr id="32771" name="Zástupný symbol pro obsah 2">
            <a:extLst>
              <a:ext uri="{FF2B5EF4-FFF2-40B4-BE49-F238E27FC236}">
                <a16:creationId xmlns:a16="http://schemas.microsoft.com/office/drawing/2014/main" id="{D1873378-CD34-BA49-9164-7CD1D4BA8424}"/>
              </a:ext>
            </a:extLst>
          </p:cNvPr>
          <p:cNvSpPr>
            <a:spLocks noGrp="1"/>
          </p:cNvSpPr>
          <p:nvPr>
            <p:ph idx="1"/>
          </p:nvPr>
        </p:nvSpPr>
        <p:spPr/>
        <p:txBody>
          <a:bodyPr/>
          <a:lstStyle/>
          <a:p>
            <a:pPr marL="230188" indent="-215900"/>
            <a:r>
              <a:rPr lang="cs-CZ" altLang="cs-CZ" dirty="0"/>
              <a:t>ICC </a:t>
            </a:r>
            <a:r>
              <a:rPr lang="cs-CZ" altLang="cs-CZ" dirty="0" err="1"/>
              <a:t>Arbitration</a:t>
            </a:r>
            <a:r>
              <a:rPr lang="cs-CZ" altLang="cs-CZ" dirty="0"/>
              <a:t> </a:t>
            </a:r>
            <a:r>
              <a:rPr lang="cs-CZ" altLang="cs-CZ" dirty="0" err="1"/>
              <a:t>Award</a:t>
            </a:r>
            <a:r>
              <a:rPr lang="cs-CZ" altLang="cs-CZ" dirty="0"/>
              <a:t> No. 8786/1997 </a:t>
            </a:r>
          </a:p>
          <a:p>
            <a:pPr marL="230188" indent="-215900"/>
            <a:r>
              <a:rPr lang="cs-CZ" altLang="cs-CZ" sz="2000" i="1" dirty="0"/>
              <a:t>Prodávající (výrobce oděvů) informoval kupujícího (prodejce oděvů) o tom, že není schopen určité sezónní zboží. Kupující několik hodin po tomto oznámení od smlouvy odstoupil. Rozhodce zkonstatoval podstatné porušení smlouvy, platnost odstoupení a nárok na náhradu škody v podobě ušlého zisku, nepřímého ušlého zisku a dalších nákladů (cestovní náklady, náklady na vzory a střihy). Rozhodce uznal, že tyto škody byly předvídatelné v době uzavření smlouvy s tím, že prodávající věděl, že kupující bude zboží dále ve svém obchodě prodávat a že se jedná o zboží sezónní. Takové je v případě pozdní dodávky prodejné pouze se slevou, neboť by se již v takovém případě jednalo o vyšlé zboží. Zisku by v takovém případě nebylo dosaženo.</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endParaRPr lang="cs-CZ"/>
          </a:p>
        </p:txBody>
      </p:sp>
      <p:sp>
        <p:nvSpPr>
          <p:cNvPr id="7" name="Podnadpis 6"/>
          <p:cNvSpPr>
            <a:spLocks noGrp="1"/>
          </p:cNvSpPr>
          <p:nvPr>
            <p:ph type="subTitle" idx="1"/>
          </p:nvPr>
        </p:nvSpPr>
        <p:spPr/>
        <p:txBody>
          <a:bodyPr/>
          <a:lstStyle/>
          <a:p>
            <a:r>
              <a:rPr lang="cs-CZ" dirty="0"/>
              <a:t>OKOLNOSTI VYLUČUJÍCÍ ODPOVĚDNOST</a:t>
            </a:r>
          </a:p>
        </p:txBody>
      </p:sp>
    </p:spTree>
    <p:extLst>
      <p:ext uri="{BB962C8B-B14F-4D97-AF65-F5344CB8AC3E}">
        <p14:creationId xmlns:p14="http://schemas.microsoft.com/office/powerpoint/2010/main" val="7851690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a:extLst>
              <a:ext uri="{FF2B5EF4-FFF2-40B4-BE49-F238E27FC236}">
                <a16:creationId xmlns:a16="http://schemas.microsoft.com/office/drawing/2014/main" id="{F6B58CB0-6195-4741-8218-A9BBDDFDE9CE}"/>
              </a:ext>
            </a:extLst>
          </p:cNvPr>
          <p:cNvSpPr>
            <a:spLocks noGrp="1"/>
          </p:cNvSpPr>
          <p:nvPr>
            <p:ph type="title"/>
          </p:nvPr>
        </p:nvSpPr>
        <p:spPr/>
        <p:txBody>
          <a:bodyPr/>
          <a:lstStyle/>
          <a:p>
            <a:r>
              <a:rPr lang="cs-CZ" altLang="cs-CZ"/>
              <a:t>Okolnosti vylučující odpovědnost 1</a:t>
            </a:r>
          </a:p>
        </p:txBody>
      </p:sp>
      <p:sp>
        <p:nvSpPr>
          <p:cNvPr id="3" name="Zástupný symbol pro obsah 2">
            <a:extLst>
              <a:ext uri="{FF2B5EF4-FFF2-40B4-BE49-F238E27FC236}">
                <a16:creationId xmlns:a16="http://schemas.microsoft.com/office/drawing/2014/main" id="{BE913BB9-7F87-8E4A-827A-AF08135391A3}"/>
              </a:ext>
            </a:extLst>
          </p:cNvPr>
          <p:cNvSpPr>
            <a:spLocks noGrp="1"/>
          </p:cNvSpPr>
          <p:nvPr>
            <p:ph idx="1"/>
          </p:nvPr>
        </p:nvSpPr>
        <p:spPr/>
        <p:txBody>
          <a:bodyPr/>
          <a:lstStyle/>
          <a:p>
            <a:pPr marL="471488" indent="-457200">
              <a:buFont typeface="+mj-lt"/>
              <a:buAutoNum type="arabicPeriod"/>
              <a:defRPr/>
            </a:pPr>
            <a:r>
              <a:rPr lang="cs-CZ" dirty="0"/>
              <a:t>vznikají nezávisle na vůli</a:t>
            </a:r>
          </a:p>
          <a:p>
            <a:pPr marL="471488" indent="-457200">
              <a:buFont typeface="+mj-lt"/>
              <a:buAutoNum type="arabicPeriod"/>
              <a:defRPr/>
            </a:pPr>
            <a:r>
              <a:rPr lang="cs-CZ" dirty="0"/>
              <a:t>jsou neočekávatelné</a:t>
            </a:r>
          </a:p>
          <a:p>
            <a:pPr marL="471488" indent="-457200">
              <a:buFont typeface="+mj-lt"/>
              <a:buAutoNum type="arabicPeriod"/>
              <a:defRPr/>
            </a:pPr>
            <a:r>
              <a:rPr lang="cs-CZ" dirty="0"/>
              <a:t>jsou neodvratitelné/nepřekonatelné</a:t>
            </a:r>
          </a:p>
          <a:p>
            <a:pPr marL="230188" indent="-215900">
              <a:defRPr/>
            </a:pPr>
            <a:endParaRPr lang="cs-CZ" dirty="0"/>
          </a:p>
          <a:p>
            <a:pPr marL="230188" indent="-215900">
              <a:defRPr/>
            </a:pPr>
            <a:r>
              <a:rPr lang="cs-CZ" dirty="0"/>
              <a:t>důsledek: vyloučení odpovědnosti</a:t>
            </a:r>
          </a:p>
          <a:p>
            <a:pPr marL="230188" indent="-215900">
              <a:defRPr/>
            </a:pPr>
            <a:r>
              <a:rPr lang="cs-CZ" dirty="0"/>
              <a:t>otázka délky trvání</a:t>
            </a:r>
          </a:p>
          <a:p>
            <a:pPr marL="504000" lvl="1" indent="-180000">
              <a:tabLst>
                <a:tab pos="5205413" algn="l"/>
              </a:tabLst>
              <a:defRPr/>
            </a:pPr>
            <a:r>
              <a:rPr lang="cs-CZ" dirty="0"/>
              <a:t>dočasnost</a:t>
            </a:r>
          </a:p>
          <a:p>
            <a:pPr marL="504000" lvl="1" indent="-180000">
              <a:tabLst>
                <a:tab pos="5205413" algn="l"/>
              </a:tabLst>
              <a:defRPr/>
            </a:pPr>
            <a:r>
              <a:rPr lang="cs-CZ" dirty="0"/>
              <a:t>trvalost</a:t>
            </a:r>
          </a:p>
          <a:p>
            <a:pPr marL="230188" indent="-215900">
              <a:defRPr/>
            </a:pPr>
            <a:r>
              <a:rPr lang="cs-CZ" dirty="0"/>
              <a:t>notifikační povinnost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descr="Obsah obrázku červená&#10;&#10;Popis byl vytvořen automaticky">
            <a:extLst>
              <a:ext uri="{FF2B5EF4-FFF2-40B4-BE49-F238E27FC236}">
                <a16:creationId xmlns:a16="http://schemas.microsoft.com/office/drawing/2014/main" id="{10568FD3-1A3E-9C4E-9EDB-E11C16AAB9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48689">
            <a:off x="5992699" y="1129629"/>
            <a:ext cx="6887997" cy="5165998"/>
          </a:xfrm>
          <a:prstGeom prst="rect">
            <a:avLst/>
          </a:prstGeom>
        </p:spPr>
      </p:pic>
      <p:sp>
        <p:nvSpPr>
          <p:cNvPr id="31747" name="Nadpis 3"/>
          <p:cNvSpPr>
            <a:spLocks noGrp="1"/>
          </p:cNvSpPr>
          <p:nvPr>
            <p:ph type="title"/>
          </p:nvPr>
        </p:nvSpPr>
        <p:spPr/>
        <p:txBody>
          <a:bodyPr/>
          <a:lstStyle/>
          <a:p>
            <a:pPr eaLnBrk="1" hangingPunct="1"/>
            <a:r>
              <a:rPr lang="cs-CZ" dirty="0"/>
              <a:t>Sleva z kupní ceny</a:t>
            </a:r>
            <a:endParaRPr lang="cs-CZ" cap="small" dirty="0"/>
          </a:p>
        </p:txBody>
      </p:sp>
      <p:sp>
        <p:nvSpPr>
          <p:cNvPr id="31746" name="Rectangle 3"/>
          <p:cNvSpPr>
            <a:spLocks noGrp="1" noChangeArrowheads="1"/>
          </p:cNvSpPr>
          <p:nvPr>
            <p:ph idx="1"/>
          </p:nvPr>
        </p:nvSpPr>
        <p:spPr>
          <a:xfrm>
            <a:off x="720000" y="1692002"/>
            <a:ext cx="6528128" cy="4041254"/>
          </a:xfrm>
        </p:spPr>
        <p:txBody>
          <a:bodyPr/>
          <a:lstStyle/>
          <a:p>
            <a:pPr marL="252000" indent="-180000"/>
            <a:r>
              <a:rPr lang="cs-CZ" dirty="0"/>
              <a:t>bez ohledu na podstatnost porušení smlouvy</a:t>
            </a:r>
          </a:p>
          <a:p>
            <a:pPr marL="252000" indent="-180000"/>
            <a:r>
              <a:rPr lang="cs-CZ" dirty="0"/>
              <a:t>bez ohledu na zaplacení</a:t>
            </a:r>
          </a:p>
          <a:p>
            <a:pPr marL="252000" indent="-180000"/>
            <a:r>
              <a:rPr lang="cs-CZ" dirty="0"/>
              <a:t>vyloučeno v případě čl. 37/48 (preference)</a:t>
            </a:r>
          </a:p>
          <a:p>
            <a:pPr marL="252000" indent="-180000"/>
            <a:r>
              <a:rPr lang="cs-CZ" dirty="0"/>
              <a:t>odmítne-li K druhé plnění, ztrácí nárok na slevu</a:t>
            </a:r>
          </a:p>
          <a:p>
            <a:pPr marL="252000" indent="-180000"/>
            <a:r>
              <a:rPr lang="cs-CZ" dirty="0"/>
              <a:t>výpočet stanoven Úmluvou (lze nahradit dohodou stran)</a:t>
            </a:r>
          </a:p>
          <a:p>
            <a:pPr marL="252000" indent="-180000"/>
            <a:r>
              <a:rPr lang="cs-CZ" dirty="0"/>
              <a:t>po uplatnění nároku na slevu již není nutné uplatňovat započtení</a:t>
            </a:r>
          </a:p>
          <a:p>
            <a:pPr marL="252000" indent="-180000"/>
            <a:endParaRPr lang="cs-CZ" dirty="0"/>
          </a:p>
          <a:p>
            <a:pPr marL="441000" lvl="1" indent="-180000"/>
            <a:endParaRPr lang="cs-CZ" dirty="0"/>
          </a:p>
        </p:txBody>
      </p:sp>
    </p:spTree>
    <p:extLst>
      <p:ext uri="{BB962C8B-B14F-4D97-AF65-F5344CB8AC3E}">
        <p14:creationId xmlns:p14="http://schemas.microsoft.com/office/powerpoint/2010/main" val="38770056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a:extLst>
              <a:ext uri="{FF2B5EF4-FFF2-40B4-BE49-F238E27FC236}">
                <a16:creationId xmlns:a16="http://schemas.microsoft.com/office/drawing/2014/main" id="{5D5A25A8-FECA-F648-A342-DD8278008CCB}"/>
              </a:ext>
            </a:extLst>
          </p:cNvPr>
          <p:cNvSpPr>
            <a:spLocks noGrp="1"/>
          </p:cNvSpPr>
          <p:nvPr>
            <p:ph type="title"/>
          </p:nvPr>
        </p:nvSpPr>
        <p:spPr/>
        <p:txBody>
          <a:bodyPr/>
          <a:lstStyle/>
          <a:p>
            <a:r>
              <a:rPr lang="cs-CZ" altLang="cs-CZ"/>
              <a:t>Okolnosti vylučující odpovědnost 2</a:t>
            </a:r>
          </a:p>
        </p:txBody>
      </p:sp>
      <p:sp>
        <p:nvSpPr>
          <p:cNvPr id="34819" name="Zástupný symbol pro obsah 2">
            <a:extLst>
              <a:ext uri="{FF2B5EF4-FFF2-40B4-BE49-F238E27FC236}">
                <a16:creationId xmlns:a16="http://schemas.microsoft.com/office/drawing/2014/main" id="{D661A3CE-882D-0C4B-B9F2-CDA97FE8578D}"/>
              </a:ext>
            </a:extLst>
          </p:cNvPr>
          <p:cNvSpPr>
            <a:spLocks noGrp="1"/>
          </p:cNvSpPr>
          <p:nvPr>
            <p:ph idx="1"/>
          </p:nvPr>
        </p:nvSpPr>
        <p:spPr/>
        <p:txBody>
          <a:bodyPr/>
          <a:lstStyle/>
          <a:p>
            <a:pPr marL="230188" indent="-215900">
              <a:defRPr/>
            </a:pPr>
            <a:r>
              <a:rPr lang="cs-CZ" altLang="cs-CZ" dirty="0"/>
              <a:t>přírodní překážky</a:t>
            </a:r>
          </a:p>
          <a:p>
            <a:pPr marL="230188" indent="-215900">
              <a:defRPr/>
            </a:pPr>
            <a:r>
              <a:rPr lang="cs-CZ" altLang="cs-CZ" dirty="0"/>
              <a:t>ozbrojené konflikty, teroristické útoky</a:t>
            </a:r>
          </a:p>
          <a:p>
            <a:pPr marL="230188" indent="-215900">
              <a:defRPr/>
            </a:pPr>
            <a:r>
              <a:rPr lang="cs-CZ" altLang="cs-CZ" dirty="0"/>
              <a:t>pirátské útoky</a:t>
            </a:r>
          </a:p>
          <a:p>
            <a:pPr marL="230188" indent="-215900">
              <a:defRPr/>
            </a:pPr>
            <a:r>
              <a:rPr lang="cs-CZ" altLang="cs-CZ" dirty="0"/>
              <a:t>vládní zásahy (ale nikoliv neudělení nějakého povolení, pokud strana měla povinnost jej získat)</a:t>
            </a:r>
          </a:p>
          <a:p>
            <a:pPr marL="230188" indent="-215900">
              <a:defRPr/>
            </a:pPr>
            <a:r>
              <a:rPr lang="cs-CZ" altLang="cs-CZ" dirty="0"/>
              <a:t>stávky?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a:extLst>
              <a:ext uri="{FF2B5EF4-FFF2-40B4-BE49-F238E27FC236}">
                <a16:creationId xmlns:a16="http://schemas.microsoft.com/office/drawing/2014/main" id="{3CF2A424-080D-D740-B98A-A55CBC004975}"/>
              </a:ext>
            </a:extLst>
          </p:cNvPr>
          <p:cNvSpPr>
            <a:spLocks noGrp="1"/>
          </p:cNvSpPr>
          <p:nvPr>
            <p:ph type="title"/>
          </p:nvPr>
        </p:nvSpPr>
        <p:spPr/>
        <p:txBody>
          <a:bodyPr/>
          <a:lstStyle/>
          <a:p>
            <a:r>
              <a:rPr lang="cs-CZ" altLang="cs-CZ"/>
              <a:t>Okolnosti vylučující odpovědnost 3</a:t>
            </a:r>
          </a:p>
        </p:txBody>
      </p:sp>
      <p:sp>
        <p:nvSpPr>
          <p:cNvPr id="35843" name="Zástupný symbol pro obsah 2">
            <a:extLst>
              <a:ext uri="{FF2B5EF4-FFF2-40B4-BE49-F238E27FC236}">
                <a16:creationId xmlns:a16="http://schemas.microsoft.com/office/drawing/2014/main" id="{6F73C07B-92BA-F642-B64A-A865A0768748}"/>
              </a:ext>
            </a:extLst>
          </p:cNvPr>
          <p:cNvSpPr>
            <a:spLocks noGrp="1"/>
          </p:cNvSpPr>
          <p:nvPr>
            <p:ph idx="1"/>
          </p:nvPr>
        </p:nvSpPr>
        <p:spPr/>
        <p:txBody>
          <a:bodyPr/>
          <a:lstStyle/>
          <a:p>
            <a:pPr marL="230188" indent="-215900">
              <a:defRPr/>
            </a:pPr>
            <a:r>
              <a:rPr lang="cs-CZ" altLang="cs-CZ" dirty="0"/>
              <a:t>co se smlouvou, když nemožnost pokračovat v plnění:</a:t>
            </a:r>
          </a:p>
          <a:p>
            <a:pPr marL="371938" lvl="1" indent="-215900">
              <a:defRPr/>
            </a:pPr>
            <a:r>
              <a:rPr lang="cs-CZ" altLang="cs-CZ" dirty="0"/>
              <a:t>příliš dlouhá, </a:t>
            </a:r>
          </a:p>
          <a:p>
            <a:pPr marL="371938" lvl="1" indent="-215900">
              <a:defRPr/>
            </a:pPr>
            <a:r>
              <a:rPr lang="cs-CZ" altLang="cs-CZ" dirty="0"/>
              <a:t>nebo je trvalá?</a:t>
            </a:r>
          </a:p>
          <a:p>
            <a:pPr marL="230188" indent="-215900">
              <a:defRPr/>
            </a:pPr>
            <a:r>
              <a:rPr lang="cs-CZ" altLang="cs-CZ" sz="2300" dirty="0"/>
              <a:t>jednání</a:t>
            </a:r>
          </a:p>
          <a:p>
            <a:pPr marL="230188" indent="-215900">
              <a:defRPr/>
            </a:pPr>
            <a:r>
              <a:rPr lang="cs-CZ" altLang="cs-CZ" sz="2300" dirty="0"/>
              <a:t>pamatovat na to ve smlouvě</a:t>
            </a:r>
          </a:p>
          <a:p>
            <a:pPr marL="371938" lvl="1" indent="-215900">
              <a:defRPr/>
            </a:pPr>
            <a:r>
              <a:rPr lang="cs-CZ" altLang="cs-CZ" dirty="0"/>
              <a:t>právo odstoupit</a:t>
            </a:r>
          </a:p>
          <a:p>
            <a:pPr marL="371938" lvl="1" indent="-215900">
              <a:defRPr/>
            </a:pPr>
            <a:r>
              <a:rPr lang="cs-CZ" altLang="cs-CZ" dirty="0"/>
              <a:t>účinky odstoupení od smlouvy</a:t>
            </a:r>
          </a:p>
          <a:p>
            <a:pPr marL="371938" lvl="1" indent="-215900">
              <a:defRPr/>
            </a:pPr>
            <a:r>
              <a:rPr lang="cs-CZ" altLang="cs-CZ" dirty="0"/>
              <a:t>sjednání určité doby a poté odstoupení od smlouvy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40FBE6A-F2B9-7A4F-9A90-7659FC6356D0}"/>
              </a:ext>
            </a:extLst>
          </p:cNvPr>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a:extLst>
              <a:ext uri="{FF2B5EF4-FFF2-40B4-BE49-F238E27FC236}">
                <a16:creationId xmlns:a16="http://schemas.microsoft.com/office/drawing/2014/main" id="{69197F0B-7831-6D40-B9F9-D0390E27365F}"/>
              </a:ext>
            </a:extLst>
          </p:cNvPr>
          <p:cNvSpPr>
            <a:spLocks noGrp="1"/>
          </p:cNvSpPr>
          <p:nvPr>
            <p:ph type="title"/>
          </p:nvPr>
        </p:nvSpPr>
        <p:spPr>
          <a:xfrm>
            <a:off x="720000" y="720000"/>
            <a:ext cx="11167200" cy="451576"/>
          </a:xfrm>
        </p:spPr>
        <p:txBody>
          <a:bodyPr/>
          <a:lstStyle/>
          <a:p>
            <a:r>
              <a:rPr lang="cs-CZ" sz="3600" cap="small" dirty="0"/>
              <a:t>Vyšší moc vs. </a:t>
            </a:r>
            <a:r>
              <a:rPr lang="cs-CZ" sz="3600" cap="small" dirty="0" err="1"/>
              <a:t>hardship</a:t>
            </a:r>
            <a:endParaRPr lang="cs-CZ" sz="3600" cap="small" dirty="0"/>
          </a:p>
        </p:txBody>
      </p:sp>
      <p:graphicFrame>
        <p:nvGraphicFramePr>
          <p:cNvPr id="22" name="Zástupný obsah 25">
            <a:extLst>
              <a:ext uri="{FF2B5EF4-FFF2-40B4-BE49-F238E27FC236}">
                <a16:creationId xmlns:a16="http://schemas.microsoft.com/office/drawing/2014/main" id="{38221879-A5E7-774F-94A9-F880F8BAE670}"/>
              </a:ext>
            </a:extLst>
          </p:cNvPr>
          <p:cNvGraphicFramePr>
            <a:graphicFrameLocks/>
          </p:cNvGraphicFramePr>
          <p:nvPr>
            <p:extLst>
              <p:ext uri="{D42A27DB-BD31-4B8C-83A1-F6EECF244321}">
                <p14:modId xmlns:p14="http://schemas.microsoft.com/office/powerpoint/2010/main" val="3919555989"/>
              </p:ext>
            </p:extLst>
          </p:nvPr>
        </p:nvGraphicFramePr>
        <p:xfrm>
          <a:off x="719400" y="1898888"/>
          <a:ext cx="10753200" cy="3460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10499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a:extLst>
              <a:ext uri="{FF2B5EF4-FFF2-40B4-BE49-F238E27FC236}">
                <a16:creationId xmlns:a16="http://schemas.microsoft.com/office/drawing/2014/main" id="{CA1F559C-5DD3-AE4E-AFC7-DD59FA65E4D4}"/>
              </a:ext>
            </a:extLst>
          </p:cNvPr>
          <p:cNvSpPr>
            <a:spLocks noGrp="1"/>
          </p:cNvSpPr>
          <p:nvPr>
            <p:ph type="title"/>
          </p:nvPr>
        </p:nvSpPr>
        <p:spPr/>
        <p:txBody>
          <a:bodyPr/>
          <a:lstStyle/>
          <a:p>
            <a:r>
              <a:rPr lang="cs-CZ" altLang="cs-CZ"/>
              <a:t>Okolnosti vyl.odpo. – judikatura</a:t>
            </a:r>
          </a:p>
        </p:txBody>
      </p:sp>
      <p:sp>
        <p:nvSpPr>
          <p:cNvPr id="37891" name="Zástupný symbol pro obsah 2">
            <a:extLst>
              <a:ext uri="{FF2B5EF4-FFF2-40B4-BE49-F238E27FC236}">
                <a16:creationId xmlns:a16="http://schemas.microsoft.com/office/drawing/2014/main" id="{89C31719-FF2A-F948-9C44-34BD06A5C3E3}"/>
              </a:ext>
            </a:extLst>
          </p:cNvPr>
          <p:cNvSpPr>
            <a:spLocks noGrp="1"/>
          </p:cNvSpPr>
          <p:nvPr>
            <p:ph idx="1"/>
          </p:nvPr>
        </p:nvSpPr>
        <p:spPr/>
        <p:txBody>
          <a:bodyPr/>
          <a:lstStyle/>
          <a:p>
            <a:pPr marL="230188" indent="-215900">
              <a:defRPr/>
            </a:pPr>
            <a:r>
              <a:rPr lang="cs-CZ" altLang="cs-CZ" dirty="0"/>
              <a:t>ICC </a:t>
            </a:r>
            <a:r>
              <a:rPr lang="cs-CZ" altLang="cs-CZ" dirty="0" err="1"/>
              <a:t>Court</a:t>
            </a:r>
            <a:r>
              <a:rPr lang="cs-CZ" altLang="cs-CZ" dirty="0"/>
              <a:t> </a:t>
            </a:r>
            <a:r>
              <a:rPr lang="cs-CZ" altLang="cs-CZ" dirty="0" err="1"/>
              <a:t>of</a:t>
            </a:r>
            <a:r>
              <a:rPr lang="cs-CZ" altLang="cs-CZ" dirty="0"/>
              <a:t> </a:t>
            </a:r>
            <a:r>
              <a:rPr lang="cs-CZ" altLang="cs-CZ" dirty="0" err="1"/>
              <a:t>Arbitration</a:t>
            </a:r>
            <a:r>
              <a:rPr lang="cs-CZ" altLang="cs-CZ" dirty="0"/>
              <a:t> – Paris, 7197/1992 </a:t>
            </a:r>
          </a:p>
          <a:p>
            <a:pPr marL="230188" indent="-215900">
              <a:defRPr/>
            </a:pPr>
            <a:r>
              <a:rPr lang="cs-CZ" altLang="cs-CZ" sz="2200" i="1" dirty="0"/>
              <a:t>Soud přiznal prodávajícímu náhradu škody s odůvodněním, že příkaz bulharské vlády na odložení zahraničních plateb (čímž kupující odůvodnil neotevření dokumentárního akreditivu jakožto podmínky pro odeslání zboží prodávajícím) není možné považovat za vyšší moc, neboť bylo známé již v době uzavření smlouvy. Kupující proto měl předpokládat těžkosti s otevíráním dokumentárního akreditivu. Soud proto přiznal prodávajícímu náklady spojené s uložením zboží.</a:t>
            </a:r>
            <a:r>
              <a:rPr lang="cs-CZ" altLang="cs-CZ" dirty="0"/>
              <a:t>	</a:t>
            </a:r>
          </a:p>
          <a:p>
            <a:pPr>
              <a:buFont typeface="Wingdings" pitchFamily="2" charset="2"/>
              <a:buNone/>
            </a:pPr>
            <a:endParaRPr lang="cs-CZ" altLang="cs-CZ"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endParaRPr lang="cs-CZ"/>
          </a:p>
        </p:txBody>
      </p:sp>
      <p:sp>
        <p:nvSpPr>
          <p:cNvPr id="7" name="Podnadpis 6"/>
          <p:cNvSpPr>
            <a:spLocks noGrp="1"/>
          </p:cNvSpPr>
          <p:nvPr>
            <p:ph type="subTitle" idx="1"/>
          </p:nvPr>
        </p:nvSpPr>
        <p:spPr/>
        <p:txBody>
          <a:bodyPr/>
          <a:lstStyle/>
          <a:p>
            <a:r>
              <a:rPr lang="cs-CZ" dirty="0"/>
              <a:t>POVINNOST KE ZMÍRNĚNÍ ŠKODY</a:t>
            </a:r>
          </a:p>
        </p:txBody>
      </p:sp>
    </p:spTree>
    <p:extLst>
      <p:ext uri="{BB962C8B-B14F-4D97-AF65-F5344CB8AC3E}">
        <p14:creationId xmlns:p14="http://schemas.microsoft.com/office/powerpoint/2010/main" val="2190216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a:extLst>
              <a:ext uri="{FF2B5EF4-FFF2-40B4-BE49-F238E27FC236}">
                <a16:creationId xmlns:a16="http://schemas.microsoft.com/office/drawing/2014/main" id="{66808D21-FDCD-EE4E-9BF3-A1510FFA94E1}"/>
              </a:ext>
            </a:extLst>
          </p:cNvPr>
          <p:cNvSpPr>
            <a:spLocks noGrp="1"/>
          </p:cNvSpPr>
          <p:nvPr>
            <p:ph type="title"/>
          </p:nvPr>
        </p:nvSpPr>
        <p:spPr/>
        <p:txBody>
          <a:bodyPr/>
          <a:lstStyle/>
          <a:p>
            <a:r>
              <a:rPr lang="cs-CZ" altLang="cs-CZ"/>
              <a:t>Zmírnění škody</a:t>
            </a:r>
          </a:p>
        </p:txBody>
      </p:sp>
      <p:sp>
        <p:nvSpPr>
          <p:cNvPr id="38915" name="Zástupný symbol pro obsah 2">
            <a:extLst>
              <a:ext uri="{FF2B5EF4-FFF2-40B4-BE49-F238E27FC236}">
                <a16:creationId xmlns:a16="http://schemas.microsoft.com/office/drawing/2014/main" id="{0E7B4A74-EF50-0A47-A4E3-3627DBAB353E}"/>
              </a:ext>
            </a:extLst>
          </p:cNvPr>
          <p:cNvSpPr>
            <a:spLocks noGrp="1"/>
          </p:cNvSpPr>
          <p:nvPr>
            <p:ph idx="1"/>
          </p:nvPr>
        </p:nvSpPr>
        <p:spPr/>
        <p:txBody>
          <a:bodyPr/>
          <a:lstStyle/>
          <a:p>
            <a:pPr marL="230188" indent="-215900">
              <a:defRPr/>
            </a:pPr>
            <a:r>
              <a:rPr lang="cs-CZ" altLang="cs-CZ" dirty="0"/>
              <a:t>čl. 77 (upraveno i v UNIDROIT, PECL)</a:t>
            </a:r>
          </a:p>
          <a:p>
            <a:pPr marL="230188" indent="-215900">
              <a:defRPr/>
            </a:pPr>
            <a:r>
              <a:rPr lang="cs-CZ" altLang="cs-CZ" dirty="0"/>
              <a:t>povinnost poškozeného minimalizovat dopady</a:t>
            </a:r>
          </a:p>
          <a:p>
            <a:pPr marL="230188" indent="-215900">
              <a:defRPr/>
            </a:pPr>
            <a:r>
              <a:rPr lang="cs-CZ" altLang="cs-CZ" dirty="0"/>
              <a:t>rozumným (opodstatněným) způsobem</a:t>
            </a:r>
          </a:p>
          <a:p>
            <a:pPr marL="371938" lvl="1" indent="-215900">
              <a:defRPr/>
            </a:pPr>
            <a:r>
              <a:rPr lang="cs-CZ" altLang="cs-CZ" dirty="0"/>
              <a:t>dobrá víra</a:t>
            </a:r>
          </a:p>
          <a:p>
            <a:pPr marL="371938" lvl="1" indent="-215900">
              <a:defRPr/>
            </a:pPr>
            <a:r>
              <a:rPr lang="cs-CZ" altLang="cs-CZ" dirty="0"/>
              <a:t>legitimní očekávání</a:t>
            </a:r>
          </a:p>
          <a:p>
            <a:pPr marL="230188" indent="-215900">
              <a:defRPr/>
            </a:pPr>
            <a:r>
              <a:rPr lang="cs-CZ" altLang="cs-CZ" dirty="0"/>
              <a:t>když neučiní</a:t>
            </a:r>
          </a:p>
          <a:p>
            <a:pPr marL="371938" lvl="1" indent="-215900">
              <a:defRPr/>
            </a:pPr>
            <a:r>
              <a:rPr lang="cs-CZ" altLang="cs-CZ" dirty="0"/>
              <a:t>buď rozdělení mezi oba</a:t>
            </a:r>
          </a:p>
          <a:p>
            <a:pPr marL="371938" lvl="1" indent="-215900">
              <a:defRPr/>
            </a:pPr>
            <a:r>
              <a:rPr lang="cs-CZ" altLang="cs-CZ" dirty="0"/>
              <a:t>nebo vše za poškozeným</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r>
              <a:rPr lang="cs-CZ" altLang="cs-CZ" dirty="0"/>
              <a:t>Zmírnění škody v OZ</a:t>
            </a:r>
          </a:p>
        </p:txBody>
      </p:sp>
      <p:sp>
        <p:nvSpPr>
          <p:cNvPr id="38915" name="Zástupný symbol pro obsah 2"/>
          <p:cNvSpPr>
            <a:spLocks noGrp="1"/>
          </p:cNvSpPr>
          <p:nvPr>
            <p:ph idx="1"/>
          </p:nvPr>
        </p:nvSpPr>
        <p:spPr/>
        <p:txBody>
          <a:bodyPr/>
          <a:lstStyle/>
          <a:p>
            <a:pPr marL="230188" indent="-215900">
              <a:defRPr/>
            </a:pPr>
            <a:r>
              <a:rPr lang="cs-CZ" altLang="cs-CZ" dirty="0"/>
              <a:t>není upraveno</a:t>
            </a:r>
          </a:p>
          <a:p>
            <a:pPr marL="230188" indent="-215900">
              <a:defRPr/>
            </a:pPr>
            <a:r>
              <a:rPr lang="cs-CZ" altLang="cs-CZ" dirty="0"/>
              <a:t>otázka, zda lze dospět přes</a:t>
            </a:r>
          </a:p>
          <a:p>
            <a:pPr marL="371938" lvl="1" indent="-215900">
              <a:defRPr/>
            </a:pPr>
            <a:r>
              <a:rPr lang="cs-CZ" altLang="cs-CZ" dirty="0"/>
              <a:t>prevenci (§ 2900)</a:t>
            </a:r>
          </a:p>
          <a:p>
            <a:pPr marL="371938" lvl="1" indent="-215900">
              <a:defRPr/>
            </a:pPr>
            <a:r>
              <a:rPr lang="cs-CZ" altLang="cs-CZ" dirty="0"/>
              <a:t>snížení NŠ soudem z důvodů zvláštního zřetele hodných (§ 2953)</a:t>
            </a:r>
          </a:p>
        </p:txBody>
      </p:sp>
    </p:spTree>
    <p:extLst>
      <p:ext uri="{BB962C8B-B14F-4D97-AF65-F5344CB8AC3E}">
        <p14:creationId xmlns:p14="http://schemas.microsoft.com/office/powerpoint/2010/main" val="24705387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a:extLst>
              <a:ext uri="{FF2B5EF4-FFF2-40B4-BE49-F238E27FC236}">
                <a16:creationId xmlns:a16="http://schemas.microsoft.com/office/drawing/2014/main" id="{4E3DB614-9220-B848-82E7-C095B1EE72D5}"/>
              </a:ext>
            </a:extLst>
          </p:cNvPr>
          <p:cNvSpPr>
            <a:spLocks noGrp="1"/>
          </p:cNvSpPr>
          <p:nvPr>
            <p:ph type="title"/>
          </p:nvPr>
        </p:nvSpPr>
        <p:spPr/>
        <p:txBody>
          <a:bodyPr/>
          <a:lstStyle/>
          <a:p>
            <a:r>
              <a:rPr lang="cs-CZ" altLang="cs-CZ"/>
              <a:t>Zmírnění škody – judikatura I</a:t>
            </a:r>
          </a:p>
        </p:txBody>
      </p:sp>
      <p:sp>
        <p:nvSpPr>
          <p:cNvPr id="39939" name="Zástupný symbol pro obsah 2">
            <a:extLst>
              <a:ext uri="{FF2B5EF4-FFF2-40B4-BE49-F238E27FC236}">
                <a16:creationId xmlns:a16="http://schemas.microsoft.com/office/drawing/2014/main" id="{01B42386-08E1-CC4D-90B0-694F20E49F8C}"/>
              </a:ext>
            </a:extLst>
          </p:cNvPr>
          <p:cNvSpPr>
            <a:spLocks noGrp="1"/>
          </p:cNvSpPr>
          <p:nvPr>
            <p:ph idx="1"/>
          </p:nvPr>
        </p:nvSpPr>
        <p:spPr/>
        <p:txBody>
          <a:bodyPr/>
          <a:lstStyle/>
          <a:p>
            <a:pPr marL="230188" indent="-215900">
              <a:defRPr/>
            </a:pPr>
            <a:r>
              <a:rPr lang="cs-CZ" altLang="cs-CZ" dirty="0" err="1"/>
              <a:t>Oberlandesgericht</a:t>
            </a:r>
            <a:r>
              <a:rPr lang="cs-CZ" altLang="cs-CZ" dirty="0"/>
              <a:t> </a:t>
            </a:r>
            <a:r>
              <a:rPr lang="cs-CZ" altLang="cs-CZ" dirty="0" err="1"/>
              <a:t>München</a:t>
            </a:r>
            <a:r>
              <a:rPr lang="cs-CZ" altLang="cs-CZ" dirty="0"/>
              <a:t>, 7 U 1720/94 8. 2. 1995 </a:t>
            </a:r>
          </a:p>
          <a:p>
            <a:pPr marL="230188" indent="-215900">
              <a:defRPr/>
            </a:pPr>
            <a:r>
              <a:rPr lang="cs-CZ" altLang="cs-CZ" sz="2200" i="1" dirty="0"/>
              <a:t>Prodávající poté, co informoval kupujícího o možnosti převzít zboží a dozvěděl se, že kupující tak neučiní, neodstoupil od smlouvy a tím se nepokusil minimalizovat škodu (například uskutečněním náhradního obchodu).</a:t>
            </a:r>
          </a:p>
          <a:p>
            <a:pPr marL="230188" indent="-215900">
              <a:defRPr/>
            </a:pPr>
            <a:r>
              <a:rPr lang="cs-CZ" altLang="cs-CZ" sz="2200" i="1" dirty="0"/>
              <a:t>Nemá nárok na náhradu škody.</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a:extLst>
              <a:ext uri="{FF2B5EF4-FFF2-40B4-BE49-F238E27FC236}">
                <a16:creationId xmlns:a16="http://schemas.microsoft.com/office/drawing/2014/main" id="{007D69B8-A256-6749-8655-9C6BBE38CFCC}"/>
              </a:ext>
            </a:extLst>
          </p:cNvPr>
          <p:cNvSpPr>
            <a:spLocks noGrp="1"/>
          </p:cNvSpPr>
          <p:nvPr>
            <p:ph type="title"/>
          </p:nvPr>
        </p:nvSpPr>
        <p:spPr/>
        <p:txBody>
          <a:bodyPr/>
          <a:lstStyle/>
          <a:p>
            <a:r>
              <a:rPr lang="cs-CZ" altLang="cs-CZ"/>
              <a:t>Zmírnění škody – judikatura II</a:t>
            </a:r>
          </a:p>
        </p:txBody>
      </p:sp>
      <p:sp>
        <p:nvSpPr>
          <p:cNvPr id="40963" name="Zástupný symbol pro obsah 2">
            <a:extLst>
              <a:ext uri="{FF2B5EF4-FFF2-40B4-BE49-F238E27FC236}">
                <a16:creationId xmlns:a16="http://schemas.microsoft.com/office/drawing/2014/main" id="{681BE42E-133E-4D4E-981C-E0C9AFB47794}"/>
              </a:ext>
            </a:extLst>
          </p:cNvPr>
          <p:cNvSpPr>
            <a:spLocks noGrp="1"/>
          </p:cNvSpPr>
          <p:nvPr>
            <p:ph idx="1"/>
          </p:nvPr>
        </p:nvSpPr>
        <p:spPr/>
        <p:txBody>
          <a:bodyPr/>
          <a:lstStyle/>
          <a:p>
            <a:pPr marL="230188" indent="-215900">
              <a:defRPr/>
            </a:pPr>
            <a:r>
              <a:rPr lang="cs-CZ" altLang="cs-CZ" dirty="0" err="1"/>
              <a:t>Supreme</a:t>
            </a:r>
            <a:r>
              <a:rPr lang="cs-CZ" altLang="cs-CZ" dirty="0"/>
              <a:t> </a:t>
            </a:r>
            <a:r>
              <a:rPr lang="cs-CZ" altLang="cs-CZ" dirty="0" err="1"/>
              <a:t>Court</a:t>
            </a:r>
            <a:r>
              <a:rPr lang="cs-CZ" altLang="cs-CZ" dirty="0"/>
              <a:t> </a:t>
            </a:r>
            <a:r>
              <a:rPr lang="cs-CZ" altLang="cs-CZ" dirty="0" err="1"/>
              <a:t>of</a:t>
            </a:r>
            <a:r>
              <a:rPr lang="cs-CZ" altLang="cs-CZ" dirty="0"/>
              <a:t> </a:t>
            </a:r>
            <a:r>
              <a:rPr lang="cs-CZ" altLang="cs-CZ" dirty="0" err="1"/>
              <a:t>Queensland</a:t>
            </a:r>
            <a:r>
              <a:rPr lang="cs-CZ" altLang="cs-CZ" dirty="0"/>
              <a:t>, Austrálie, No. 10680 </a:t>
            </a:r>
            <a:r>
              <a:rPr lang="cs-CZ" altLang="cs-CZ" dirty="0" err="1"/>
              <a:t>of</a:t>
            </a:r>
            <a:r>
              <a:rPr lang="cs-CZ" altLang="cs-CZ" dirty="0"/>
              <a:t> 1996 </a:t>
            </a:r>
          </a:p>
          <a:p>
            <a:pPr marL="230188" indent="-215900">
              <a:defRPr/>
            </a:pPr>
            <a:r>
              <a:rPr lang="cs-CZ" altLang="cs-CZ" sz="2200" i="1" dirty="0"/>
              <a:t>Prodávající měl kupujícímu odeslat zboží lodí poté, co obdrží informaci o otevření dokumentárního akreditivu ve svůj prospěch. Prodávající najal loď, ovšem dokumentární akreditiv otevřen nebyl. Prodávající nájem plavidla přenechal třetímu subjektu. Nejvyšší soud konstatoval, že tak učinil nutná opatření ke zmírnění škody.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a:extLst>
              <a:ext uri="{FF2B5EF4-FFF2-40B4-BE49-F238E27FC236}">
                <a16:creationId xmlns:a16="http://schemas.microsoft.com/office/drawing/2014/main" id="{64A3D3AC-33E8-1049-BBCD-B167A6D56849}"/>
              </a:ext>
            </a:extLst>
          </p:cNvPr>
          <p:cNvSpPr>
            <a:spLocks noGrp="1"/>
          </p:cNvSpPr>
          <p:nvPr>
            <p:ph type="title"/>
          </p:nvPr>
        </p:nvSpPr>
        <p:spPr/>
        <p:txBody>
          <a:bodyPr/>
          <a:lstStyle/>
          <a:p>
            <a:r>
              <a:rPr lang="cs-CZ" altLang="cs-CZ"/>
              <a:t>Zmírnění škody – judikatura III</a:t>
            </a:r>
          </a:p>
        </p:txBody>
      </p:sp>
      <p:sp>
        <p:nvSpPr>
          <p:cNvPr id="41987" name="Zástupný symbol pro obsah 2">
            <a:extLst>
              <a:ext uri="{FF2B5EF4-FFF2-40B4-BE49-F238E27FC236}">
                <a16:creationId xmlns:a16="http://schemas.microsoft.com/office/drawing/2014/main" id="{DE0CE25C-B5B4-6048-8432-4B010419009C}"/>
              </a:ext>
            </a:extLst>
          </p:cNvPr>
          <p:cNvSpPr>
            <a:spLocks noGrp="1"/>
          </p:cNvSpPr>
          <p:nvPr>
            <p:ph idx="1"/>
          </p:nvPr>
        </p:nvSpPr>
        <p:spPr/>
        <p:txBody>
          <a:bodyPr/>
          <a:lstStyle/>
          <a:p>
            <a:pPr marL="230188" indent="-215900">
              <a:defRPr/>
            </a:pPr>
            <a:r>
              <a:rPr lang="cs-CZ" altLang="cs-CZ" dirty="0"/>
              <a:t>U.S. </a:t>
            </a:r>
            <a:r>
              <a:rPr lang="cs-CZ" altLang="cs-CZ" dirty="0" err="1"/>
              <a:t>District</a:t>
            </a:r>
            <a:r>
              <a:rPr lang="cs-CZ" altLang="cs-CZ" dirty="0"/>
              <a:t> </a:t>
            </a:r>
            <a:r>
              <a:rPr lang="cs-CZ" altLang="cs-CZ" dirty="0" err="1"/>
              <a:t>Court</a:t>
            </a:r>
            <a:r>
              <a:rPr lang="cs-CZ" altLang="cs-CZ" dirty="0"/>
              <a:t>, </a:t>
            </a:r>
            <a:r>
              <a:rPr lang="cs-CZ" altLang="cs-CZ" dirty="0" err="1"/>
              <a:t>Northern</a:t>
            </a:r>
            <a:r>
              <a:rPr lang="cs-CZ" altLang="cs-CZ" dirty="0"/>
              <a:t> </a:t>
            </a:r>
            <a:r>
              <a:rPr lang="cs-CZ" altLang="cs-CZ" dirty="0" err="1"/>
              <a:t>District</a:t>
            </a:r>
            <a:r>
              <a:rPr lang="cs-CZ" altLang="cs-CZ" dirty="0"/>
              <a:t> </a:t>
            </a:r>
            <a:r>
              <a:rPr lang="cs-CZ" altLang="cs-CZ" dirty="0" err="1"/>
              <a:t>of</a:t>
            </a:r>
            <a:r>
              <a:rPr lang="cs-CZ" altLang="cs-CZ" dirty="0"/>
              <a:t> New York, 88-CV-1078, 9. 9. 1994 </a:t>
            </a:r>
          </a:p>
          <a:p>
            <a:pPr marL="230188" indent="-215900">
              <a:defRPr/>
            </a:pPr>
            <a:r>
              <a:rPr lang="cs-CZ" altLang="cs-CZ" sz="2200" i="1" dirty="0"/>
              <a:t>Italský kupující odstoupil od smlouvy na dodávku kompresorů pro výrobu klimatizačních jednotek poté, co zjistil, že první dodávka amerického prodávajícího je vadná. Uspíšil akceptací navýšení ceny dodávku kompresorů již dříve objednaných u jiné společnosti (tudíž se nejednalo o náhradní obchod), aby minimalizoval ztráty způsobené tím, že mu chyběla dodávka amerických kompresorů. Soud to uznal jako přiměřené opatření ke zmírnění škody.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descr="Obsah obrázku interiér, hračka, bílá, malé&#10;&#10;Popis byl vytvořen automaticky">
            <a:extLst>
              <a:ext uri="{FF2B5EF4-FFF2-40B4-BE49-F238E27FC236}">
                <a16:creationId xmlns:a16="http://schemas.microsoft.com/office/drawing/2014/main" id="{480C05EA-DD27-AE46-9622-34F2C36C2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0136" y="262519"/>
            <a:ext cx="4762500" cy="3200400"/>
          </a:xfrm>
          <a:prstGeom prst="rect">
            <a:avLst/>
          </a:prstGeom>
        </p:spPr>
      </p:pic>
      <p:sp>
        <p:nvSpPr>
          <p:cNvPr id="31747" name="Nadpis 3"/>
          <p:cNvSpPr>
            <a:spLocks noGrp="1"/>
          </p:cNvSpPr>
          <p:nvPr>
            <p:ph type="title"/>
          </p:nvPr>
        </p:nvSpPr>
        <p:spPr/>
        <p:txBody>
          <a:bodyPr/>
          <a:lstStyle/>
          <a:p>
            <a:pPr eaLnBrk="1" hangingPunct="1"/>
            <a:r>
              <a:rPr lang="cs-CZ" dirty="0"/>
              <a:t>Oprava zboží</a:t>
            </a:r>
            <a:endParaRPr lang="cs-CZ" cap="small" dirty="0"/>
          </a:p>
        </p:txBody>
      </p:sp>
      <p:sp>
        <p:nvSpPr>
          <p:cNvPr id="31746" name="Rectangle 3"/>
          <p:cNvSpPr>
            <a:spLocks noGrp="1" noChangeArrowheads="1"/>
          </p:cNvSpPr>
          <p:nvPr>
            <p:ph idx="1"/>
          </p:nvPr>
        </p:nvSpPr>
        <p:spPr/>
        <p:txBody>
          <a:bodyPr/>
          <a:lstStyle/>
          <a:p>
            <a:pPr marL="252000" indent="-180000"/>
            <a:r>
              <a:rPr lang="cs-CZ" dirty="0"/>
              <a:t>lze u faktických kvalitativních vad</a:t>
            </a:r>
          </a:p>
          <a:p>
            <a:pPr marL="252000" indent="-180000"/>
            <a:r>
              <a:rPr lang="cs-CZ" dirty="0"/>
              <a:t>nelze u právních a kvantitativních vad</a:t>
            </a:r>
          </a:p>
          <a:p>
            <a:pPr marL="252000" indent="-180000"/>
            <a:r>
              <a:rPr lang="cs-CZ" dirty="0"/>
              <a:t>vyloučen v případě, kdy prodávající prokáže, že oprava není s přihlédnutím k okolnostem případu možná (hledisko přiměřenosti)</a:t>
            </a:r>
          </a:p>
          <a:p>
            <a:pPr marL="441000" lvl="1" indent="-180000"/>
            <a:r>
              <a:rPr lang="cs-CZ" dirty="0"/>
              <a:t>náklady na opravu</a:t>
            </a:r>
          </a:p>
          <a:p>
            <a:pPr marL="441000" lvl="1" indent="-180000"/>
            <a:r>
              <a:rPr lang="cs-CZ" dirty="0"/>
              <a:t>nehospodárnost</a:t>
            </a:r>
          </a:p>
          <a:p>
            <a:pPr marL="441000" lvl="1" indent="-180000"/>
            <a:r>
              <a:rPr lang="cs-CZ" dirty="0"/>
              <a:t>pokud vyšší, než náklady na výměnu, oprava je vyloučena</a:t>
            </a:r>
          </a:p>
          <a:p>
            <a:pPr marL="441000" lvl="1" indent="-180000"/>
            <a:r>
              <a:rPr lang="cs-CZ" dirty="0"/>
              <a:t>P není výrobcem a není schopen bez problémů požadovat opravu od třetí osoby</a:t>
            </a:r>
          </a:p>
          <a:p>
            <a:pPr marL="441000" lvl="1" indent="-180000"/>
            <a:r>
              <a:rPr lang="cs-CZ" dirty="0"/>
              <a:t>K si může opravit sám (náklady nárokuje jako náhradu škody)</a:t>
            </a:r>
          </a:p>
          <a:p>
            <a:pPr marL="441000" lvl="1" indent="-180000"/>
            <a:r>
              <a:rPr lang="cs-CZ" dirty="0"/>
              <a:t>obecně – dobré mravy, poctivý obchodní styk</a:t>
            </a:r>
          </a:p>
          <a:p>
            <a:pPr marL="252000" indent="-180000"/>
            <a:r>
              <a:rPr lang="cs-CZ" dirty="0"/>
              <a:t>K může omezit lhůtou dle 47, respektive je omezeno lhůtou dle 48/2</a:t>
            </a:r>
          </a:p>
          <a:p>
            <a:pPr marL="441000" lvl="1" indent="-180000"/>
            <a:endParaRPr lang="cs-CZ" dirty="0"/>
          </a:p>
        </p:txBody>
      </p:sp>
    </p:spTree>
    <p:extLst>
      <p:ext uri="{BB962C8B-B14F-4D97-AF65-F5344CB8AC3E}">
        <p14:creationId xmlns:p14="http://schemas.microsoft.com/office/powerpoint/2010/main" val="5994164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endParaRPr lang="cs-CZ"/>
          </a:p>
        </p:txBody>
      </p:sp>
      <p:sp>
        <p:nvSpPr>
          <p:cNvPr id="7" name="Podnadpis 6"/>
          <p:cNvSpPr>
            <a:spLocks noGrp="1"/>
          </p:cNvSpPr>
          <p:nvPr>
            <p:ph type="subTitle" idx="1"/>
          </p:nvPr>
        </p:nvSpPr>
        <p:spPr/>
        <p:txBody>
          <a:bodyPr/>
          <a:lstStyle/>
          <a:p>
            <a:r>
              <a:rPr lang="cs-CZ" dirty="0"/>
              <a:t>NÁHRADA ŠKODY A SMLUVNÍ POKUTA</a:t>
            </a:r>
          </a:p>
        </p:txBody>
      </p:sp>
    </p:spTree>
    <p:extLst>
      <p:ext uri="{BB962C8B-B14F-4D97-AF65-F5344CB8AC3E}">
        <p14:creationId xmlns:p14="http://schemas.microsoft.com/office/powerpoint/2010/main" val="8786610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a:extLst>
              <a:ext uri="{FF2B5EF4-FFF2-40B4-BE49-F238E27FC236}">
                <a16:creationId xmlns:a16="http://schemas.microsoft.com/office/drawing/2014/main" id="{1A9BA1B5-A372-C441-9015-C127A0413506}"/>
              </a:ext>
            </a:extLst>
          </p:cNvPr>
          <p:cNvSpPr>
            <a:spLocks noGrp="1"/>
          </p:cNvSpPr>
          <p:nvPr>
            <p:ph type="title"/>
          </p:nvPr>
        </p:nvSpPr>
        <p:spPr/>
        <p:txBody>
          <a:bodyPr/>
          <a:lstStyle/>
          <a:p>
            <a:r>
              <a:rPr lang="cs-CZ" altLang="cs-CZ"/>
              <a:t>Vztah NŠ a smluvní pokuty</a:t>
            </a:r>
          </a:p>
        </p:txBody>
      </p:sp>
      <p:sp>
        <p:nvSpPr>
          <p:cNvPr id="43011" name="Zástupný symbol pro obsah 2">
            <a:extLst>
              <a:ext uri="{FF2B5EF4-FFF2-40B4-BE49-F238E27FC236}">
                <a16:creationId xmlns:a16="http://schemas.microsoft.com/office/drawing/2014/main" id="{28FEA910-EA04-5243-9AD6-BD105A8B47D4}"/>
              </a:ext>
            </a:extLst>
          </p:cNvPr>
          <p:cNvSpPr>
            <a:spLocks noGrp="1"/>
          </p:cNvSpPr>
          <p:nvPr>
            <p:ph idx="1"/>
          </p:nvPr>
        </p:nvSpPr>
        <p:spPr/>
        <p:txBody>
          <a:bodyPr/>
          <a:lstStyle/>
          <a:p>
            <a:pPr marL="230188" indent="-215900">
              <a:defRPr/>
            </a:pPr>
            <a:r>
              <a:rPr lang="cs-CZ" altLang="cs-CZ" dirty="0"/>
              <a:t>smluvní pokuta stojí mimo VÚ</a:t>
            </a:r>
          </a:p>
          <a:p>
            <a:pPr marL="230188" indent="-215900">
              <a:defRPr/>
            </a:pPr>
            <a:r>
              <a:rPr lang="cs-CZ" altLang="cs-CZ" dirty="0"/>
              <a:t>její právní režim je určován kolizně</a:t>
            </a:r>
          </a:p>
          <a:p>
            <a:pPr marL="230188" indent="-215900">
              <a:defRPr/>
            </a:pPr>
            <a:r>
              <a:rPr lang="cs-CZ" altLang="cs-CZ" dirty="0"/>
              <a:t>národním právem se potom řídí i vztah k náhradě škody</a:t>
            </a:r>
          </a:p>
          <a:p>
            <a:pPr>
              <a:buFont typeface="Wingdings" pitchFamily="2" charset="2"/>
              <a:buChar char="q"/>
            </a:pPr>
            <a:endParaRPr lang="cs-CZ" altLang="cs-CZ"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a:t>Vztah NŠ a smluvní pokuty</a:t>
            </a:r>
          </a:p>
        </p:txBody>
      </p:sp>
      <p:sp>
        <p:nvSpPr>
          <p:cNvPr id="43011" name="Zástupný symbol pro obsah 2"/>
          <p:cNvSpPr>
            <a:spLocks noGrp="1"/>
          </p:cNvSpPr>
          <p:nvPr>
            <p:ph idx="1"/>
          </p:nvPr>
        </p:nvSpPr>
        <p:spPr/>
        <p:txBody>
          <a:bodyPr/>
          <a:lstStyle/>
          <a:p>
            <a:pPr marL="230188" indent="-215900">
              <a:defRPr/>
            </a:pPr>
            <a:r>
              <a:rPr lang="cs-CZ" altLang="cs-CZ" dirty="0"/>
              <a:t>smluvní pokuta stojí mimo VÚ – je to mezera (vnější)?</a:t>
            </a:r>
          </a:p>
          <a:p>
            <a:pPr marL="230188" indent="-215900">
              <a:defRPr/>
            </a:pPr>
            <a:r>
              <a:rPr lang="cs-CZ" altLang="cs-CZ" i="1" dirty="0" err="1"/>
              <a:t>liquidated</a:t>
            </a:r>
            <a:r>
              <a:rPr lang="cs-CZ" altLang="cs-CZ" i="1" dirty="0"/>
              <a:t> </a:t>
            </a:r>
            <a:r>
              <a:rPr lang="cs-CZ" altLang="cs-CZ" i="1" dirty="0" err="1"/>
              <a:t>damages</a:t>
            </a:r>
            <a:r>
              <a:rPr lang="cs-CZ" altLang="cs-CZ" i="1" dirty="0"/>
              <a:t> vs. </a:t>
            </a:r>
            <a:r>
              <a:rPr lang="cs-CZ" altLang="cs-CZ" i="1" dirty="0" err="1"/>
              <a:t>penaly</a:t>
            </a:r>
            <a:endParaRPr lang="cs-CZ" altLang="cs-CZ" i="1" dirty="0"/>
          </a:p>
          <a:p>
            <a:pPr marL="230188" indent="-215900">
              <a:defRPr/>
            </a:pPr>
            <a:r>
              <a:rPr lang="cs-CZ" altLang="cs-CZ" dirty="0"/>
              <a:t>platnost – čl. 4</a:t>
            </a:r>
          </a:p>
          <a:p>
            <a:pPr marL="230188" indent="-215900">
              <a:defRPr/>
            </a:pPr>
            <a:r>
              <a:rPr lang="cs-CZ" altLang="cs-CZ" dirty="0"/>
              <a:t>dopad na náhradu škody: rozdílné názory</a:t>
            </a:r>
          </a:p>
        </p:txBody>
      </p:sp>
    </p:spTree>
    <p:extLst>
      <p:ext uri="{BB962C8B-B14F-4D97-AF65-F5344CB8AC3E}">
        <p14:creationId xmlns:p14="http://schemas.microsoft.com/office/powerpoint/2010/main" val="33293526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a:t>Vztah NŠ a smluvní pokuty</a:t>
            </a:r>
          </a:p>
        </p:txBody>
      </p:sp>
      <p:sp>
        <p:nvSpPr>
          <p:cNvPr id="43011" name="Zástupný symbol pro obsah 2"/>
          <p:cNvSpPr>
            <a:spLocks noGrp="1"/>
          </p:cNvSpPr>
          <p:nvPr>
            <p:ph idx="1"/>
          </p:nvPr>
        </p:nvSpPr>
        <p:spPr/>
        <p:txBody>
          <a:bodyPr/>
          <a:lstStyle/>
          <a:p>
            <a:pPr marL="230188" indent="-215900">
              <a:defRPr/>
            </a:pPr>
            <a:r>
              <a:rPr lang="cs-CZ" altLang="cs-CZ" dirty="0"/>
              <a:t>Stanovisko Poradního výboru pro dohodnuté sumy splatné pro případ porušen smluvní povinnosti</a:t>
            </a:r>
          </a:p>
          <a:p>
            <a:pPr marL="371938" lvl="1" indent="-215900">
              <a:defRPr/>
            </a:pPr>
            <a:r>
              <a:rPr lang="cs-CZ" altLang="cs-CZ" dirty="0"/>
              <a:t>VÚ dopadá na začlenění a intepretaci smluvní pokuty do kupní smlouvy</a:t>
            </a:r>
          </a:p>
          <a:p>
            <a:pPr marL="371938" lvl="1" indent="-215900">
              <a:defRPr/>
            </a:pPr>
            <a:r>
              <a:rPr lang="cs-CZ" altLang="cs-CZ" dirty="0"/>
              <a:t>je projevem čl. 6 vůči čl. 74 – 79</a:t>
            </a:r>
          </a:p>
          <a:p>
            <a:pPr marL="371938" lvl="1" indent="-215900">
              <a:defRPr/>
            </a:pPr>
            <a:r>
              <a:rPr lang="cs-CZ" altLang="cs-CZ" dirty="0"/>
              <a:t>CISG nevylučuje ochranná ustanovení národního práva, pokud je v souladu s mezinárodními standardy (smluvní svoboda, </a:t>
            </a:r>
            <a:r>
              <a:rPr lang="cs-CZ" altLang="cs-CZ" i="1" dirty="0" err="1"/>
              <a:t>pacta</a:t>
            </a:r>
            <a:r>
              <a:rPr lang="cs-CZ" altLang="cs-CZ" i="1" dirty="0"/>
              <a:t> </a:t>
            </a:r>
            <a:r>
              <a:rPr lang="cs-CZ" altLang="cs-CZ" i="1" dirty="0" err="1"/>
              <a:t>sunt</a:t>
            </a:r>
            <a:r>
              <a:rPr lang="cs-CZ" altLang="cs-CZ" i="1" dirty="0"/>
              <a:t> </a:t>
            </a:r>
            <a:r>
              <a:rPr lang="cs-CZ" altLang="cs-CZ" i="1" dirty="0" err="1"/>
              <a:t>servanda</a:t>
            </a:r>
            <a:r>
              <a:rPr lang="cs-CZ" altLang="cs-CZ" dirty="0"/>
              <a:t>, plná kompenzace)</a:t>
            </a:r>
          </a:p>
          <a:p>
            <a:pPr marL="371938" lvl="1" indent="-215900">
              <a:defRPr/>
            </a:pPr>
            <a:r>
              <a:rPr lang="cs-CZ" altLang="cs-CZ" dirty="0"/>
              <a:t>paušalizace NŠ</a:t>
            </a:r>
          </a:p>
          <a:p>
            <a:pPr marL="371938" lvl="1" indent="-215900">
              <a:defRPr/>
            </a:pPr>
            <a:r>
              <a:rPr lang="cs-CZ" altLang="cs-CZ" dirty="0"/>
              <a:t>liberace z placení smluvní pokuty dle čl. 79</a:t>
            </a:r>
          </a:p>
          <a:p>
            <a:pPr>
              <a:buFont typeface="Wingdings" panose="05000000000000000000" pitchFamily="2" charset="2"/>
              <a:buChar char="q"/>
            </a:pPr>
            <a:endParaRPr lang="cs-CZ" altLang="cs-CZ" dirty="0"/>
          </a:p>
        </p:txBody>
      </p:sp>
    </p:spTree>
    <p:extLst>
      <p:ext uri="{BB962C8B-B14F-4D97-AF65-F5344CB8AC3E}">
        <p14:creationId xmlns:p14="http://schemas.microsoft.com/office/powerpoint/2010/main" val="2879782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dirty="0"/>
              <a:t>Smluvní pokuta UNIDROIT, PECL, OZ</a:t>
            </a:r>
          </a:p>
        </p:txBody>
      </p:sp>
      <p:sp>
        <p:nvSpPr>
          <p:cNvPr id="43011" name="Zástupný symbol pro obsah 2"/>
          <p:cNvSpPr>
            <a:spLocks noGrp="1"/>
          </p:cNvSpPr>
          <p:nvPr>
            <p:ph idx="1"/>
          </p:nvPr>
        </p:nvSpPr>
        <p:spPr/>
        <p:txBody>
          <a:bodyPr/>
          <a:lstStyle/>
          <a:p>
            <a:pPr marL="230188" indent="-215900">
              <a:defRPr/>
            </a:pPr>
            <a:r>
              <a:rPr lang="cs-CZ" altLang="cs-CZ" dirty="0"/>
              <a:t>UNIDROIT i PECL </a:t>
            </a:r>
          </a:p>
          <a:p>
            <a:pPr marL="371938" lvl="1" indent="-215900">
              <a:defRPr/>
            </a:pPr>
            <a:r>
              <a:rPr lang="cs-CZ" altLang="cs-CZ" dirty="0"/>
              <a:t>upravují</a:t>
            </a:r>
          </a:p>
          <a:p>
            <a:pPr marL="371938" lvl="1" indent="-215900">
              <a:defRPr/>
            </a:pPr>
            <a:r>
              <a:rPr lang="cs-CZ" altLang="cs-CZ" dirty="0"/>
              <a:t>v obou možnost moderace</a:t>
            </a:r>
          </a:p>
          <a:p>
            <a:pPr marL="371938" lvl="1" indent="-215900">
              <a:defRPr/>
            </a:pPr>
            <a:r>
              <a:rPr lang="cs-CZ" altLang="cs-CZ" dirty="0" err="1"/>
              <a:t>bezfomálnost</a:t>
            </a:r>
            <a:endParaRPr lang="cs-CZ" altLang="cs-CZ" dirty="0"/>
          </a:p>
          <a:p>
            <a:pPr marL="230188" indent="-215900">
              <a:defRPr/>
            </a:pPr>
            <a:r>
              <a:rPr lang="cs-CZ" altLang="cs-CZ" dirty="0"/>
              <a:t>OZ</a:t>
            </a:r>
          </a:p>
          <a:p>
            <a:pPr marL="371938" lvl="1" indent="-215900">
              <a:defRPr/>
            </a:pPr>
            <a:r>
              <a:rPr lang="cs-CZ" altLang="cs-CZ" dirty="0"/>
              <a:t>utvrzení dluhu (není nadále zajišťovací funkce)</a:t>
            </a:r>
          </a:p>
          <a:p>
            <a:pPr marL="371938" lvl="1" indent="-215900">
              <a:defRPr/>
            </a:pPr>
            <a:r>
              <a:rPr lang="cs-CZ" altLang="cs-CZ" dirty="0"/>
              <a:t>také </a:t>
            </a:r>
            <a:r>
              <a:rPr lang="cs-CZ" altLang="cs-CZ" dirty="0" err="1"/>
              <a:t>bezformálnost</a:t>
            </a:r>
            <a:endParaRPr lang="cs-CZ" altLang="cs-CZ" dirty="0"/>
          </a:p>
          <a:p>
            <a:pPr marL="371938" lvl="1" indent="-215900">
              <a:defRPr/>
            </a:pPr>
            <a:r>
              <a:rPr lang="cs-CZ" altLang="cs-CZ" dirty="0"/>
              <a:t>moderace na návrh strany</a:t>
            </a:r>
          </a:p>
          <a:p>
            <a:pPr marL="371938" lvl="1" indent="-215900">
              <a:defRPr/>
            </a:pPr>
            <a:r>
              <a:rPr lang="cs-CZ" altLang="cs-CZ" dirty="0"/>
              <a:t>paušalizace NŠ</a:t>
            </a:r>
          </a:p>
        </p:txBody>
      </p:sp>
    </p:spTree>
    <p:extLst>
      <p:ext uri="{BB962C8B-B14F-4D97-AF65-F5344CB8AC3E}">
        <p14:creationId xmlns:p14="http://schemas.microsoft.com/office/powerpoint/2010/main" val="1390396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a:extLst>
              <a:ext uri="{FF2B5EF4-FFF2-40B4-BE49-F238E27FC236}">
                <a16:creationId xmlns:a16="http://schemas.microsoft.com/office/drawing/2014/main" id="{36D4C146-8143-1D47-A215-7A4697D2413B}"/>
              </a:ext>
            </a:extLst>
          </p:cNvPr>
          <p:cNvSpPr>
            <a:spLocks noGrp="1"/>
          </p:cNvSpPr>
          <p:nvPr>
            <p:ph type="title"/>
          </p:nvPr>
        </p:nvSpPr>
        <p:spPr/>
        <p:txBody>
          <a:bodyPr/>
          <a:lstStyle/>
          <a:p>
            <a:r>
              <a:rPr lang="cs-CZ" altLang="cs-CZ"/>
              <a:t>NŠ a smluvní pokuta - judikatura</a:t>
            </a:r>
          </a:p>
        </p:txBody>
      </p:sp>
      <p:sp>
        <p:nvSpPr>
          <p:cNvPr id="44035" name="Zástupný symbol pro obsah 2">
            <a:extLst>
              <a:ext uri="{FF2B5EF4-FFF2-40B4-BE49-F238E27FC236}">
                <a16:creationId xmlns:a16="http://schemas.microsoft.com/office/drawing/2014/main" id="{8266B9D3-0426-5147-A359-987C550F239F}"/>
              </a:ext>
            </a:extLst>
          </p:cNvPr>
          <p:cNvSpPr>
            <a:spLocks noGrp="1"/>
          </p:cNvSpPr>
          <p:nvPr>
            <p:ph idx="1"/>
          </p:nvPr>
        </p:nvSpPr>
        <p:spPr/>
        <p:txBody>
          <a:bodyPr/>
          <a:lstStyle/>
          <a:p>
            <a:pPr marL="230188" indent="-215900">
              <a:defRPr/>
            </a:pPr>
            <a:r>
              <a:rPr lang="cs-CZ" altLang="cs-CZ" dirty="0" err="1"/>
              <a:t>Tribunal</a:t>
            </a:r>
            <a:r>
              <a:rPr lang="cs-CZ" altLang="cs-CZ" dirty="0"/>
              <a:t> </a:t>
            </a:r>
            <a:r>
              <a:rPr lang="cs-CZ" altLang="cs-CZ" dirty="0" err="1"/>
              <a:t>of</a:t>
            </a:r>
            <a:r>
              <a:rPr lang="cs-CZ" altLang="cs-CZ" dirty="0"/>
              <a:t> </a:t>
            </a:r>
            <a:r>
              <a:rPr lang="cs-CZ" altLang="cs-CZ" dirty="0" err="1"/>
              <a:t>Int'l</a:t>
            </a:r>
            <a:r>
              <a:rPr lang="cs-CZ" altLang="cs-CZ" dirty="0"/>
              <a:t> </a:t>
            </a:r>
            <a:r>
              <a:rPr lang="cs-CZ" altLang="cs-CZ" dirty="0" err="1"/>
              <a:t>Commercial</a:t>
            </a:r>
            <a:r>
              <a:rPr lang="cs-CZ" altLang="cs-CZ" dirty="0"/>
              <a:t> </a:t>
            </a:r>
            <a:r>
              <a:rPr lang="cs-CZ" altLang="cs-CZ" dirty="0" err="1"/>
              <a:t>Arbitration</a:t>
            </a:r>
            <a:r>
              <a:rPr lang="cs-CZ" altLang="cs-CZ" dirty="0"/>
              <a:t> </a:t>
            </a:r>
            <a:r>
              <a:rPr lang="cs-CZ" altLang="cs-CZ" dirty="0" err="1"/>
              <a:t>at</a:t>
            </a:r>
            <a:r>
              <a:rPr lang="cs-CZ" altLang="cs-CZ" dirty="0"/>
              <a:t> </a:t>
            </a:r>
            <a:r>
              <a:rPr lang="cs-CZ" altLang="cs-CZ" dirty="0" err="1"/>
              <a:t>the</a:t>
            </a:r>
            <a:r>
              <a:rPr lang="cs-CZ" altLang="cs-CZ" dirty="0"/>
              <a:t> </a:t>
            </a:r>
            <a:r>
              <a:rPr lang="cs-CZ" altLang="cs-CZ" dirty="0" err="1"/>
              <a:t>Russian</a:t>
            </a:r>
            <a:r>
              <a:rPr lang="cs-CZ" altLang="cs-CZ" dirty="0"/>
              <a:t> </a:t>
            </a:r>
            <a:r>
              <a:rPr lang="cs-CZ" altLang="cs-CZ" dirty="0" err="1"/>
              <a:t>Federation</a:t>
            </a:r>
            <a:r>
              <a:rPr lang="cs-CZ" altLang="cs-CZ" dirty="0"/>
              <a:t> </a:t>
            </a:r>
            <a:r>
              <a:rPr lang="cs-CZ" altLang="cs-CZ" dirty="0" err="1"/>
              <a:t>Chamber</a:t>
            </a:r>
            <a:r>
              <a:rPr lang="cs-CZ" altLang="cs-CZ" dirty="0"/>
              <a:t> </a:t>
            </a:r>
            <a:r>
              <a:rPr lang="cs-CZ" altLang="cs-CZ" dirty="0" err="1"/>
              <a:t>of</a:t>
            </a:r>
            <a:r>
              <a:rPr lang="cs-CZ" altLang="cs-CZ" dirty="0"/>
              <a:t> </a:t>
            </a:r>
            <a:r>
              <a:rPr lang="cs-CZ" altLang="cs-CZ" dirty="0" err="1"/>
              <a:t>Commerce</a:t>
            </a:r>
            <a:r>
              <a:rPr lang="cs-CZ" altLang="cs-CZ" dirty="0"/>
              <a:t>, 251/93 </a:t>
            </a:r>
          </a:p>
          <a:p>
            <a:pPr marL="230188" indent="-215900">
              <a:defRPr/>
            </a:pPr>
            <a:r>
              <a:rPr lang="cs-CZ" altLang="cs-CZ" sz="2000" dirty="0"/>
              <a:t>Prodávající dodal zboží kupujícímu, který zaplatil za zboží zálohově. Kupující obdržel menší množství zboží, než jaké bylo sjednáno. Kupující proto před Tribunálem vznesl nárok na vrácení části kupní ceny a také zaplacení škody, která mu tím vznikla (ušlý zisk zejména s ohledem na to, že zboží mělo sezonní charakter). Tribunál přiznal nárok na vrácení části kupní ceny, avšak co se nároku na náhradu škody týče, bylo konstatováno, že smlouva obsahuje smluvní pokutu pro případ vadného dodání zboží. Podle názoru tribunálu má tato doložka výhradní povahu a neumožňuje nárokovat škodu přesahující sumu zaplacenou jako smluvní pokutu. Tribunál proto přiznal škodu pouze do výše smluvní pokuty.</a:t>
            </a:r>
          </a:p>
          <a:p>
            <a:endParaRPr lang="cs-CZ" altLang="cs-CZ"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507A56-EF65-3845-939E-D0CD549A44F2}"/>
              </a:ext>
            </a:extLst>
          </p:cNvPr>
          <p:cNvSpPr>
            <a:spLocks noGrp="1"/>
          </p:cNvSpPr>
          <p:nvPr>
            <p:ph type="title"/>
          </p:nvPr>
        </p:nvSpPr>
        <p:spPr/>
        <p:txBody>
          <a:bodyPr/>
          <a:lstStyle/>
          <a:p>
            <a:endParaRPr lang="cs-CZ"/>
          </a:p>
        </p:txBody>
      </p:sp>
      <p:sp>
        <p:nvSpPr>
          <p:cNvPr id="7" name="Podnadpis 6"/>
          <p:cNvSpPr>
            <a:spLocks noGrp="1"/>
          </p:cNvSpPr>
          <p:nvPr>
            <p:ph type="subTitle" idx="1"/>
          </p:nvPr>
        </p:nvSpPr>
        <p:spPr/>
        <p:txBody>
          <a:bodyPr/>
          <a:lstStyle/>
          <a:p>
            <a:r>
              <a:rPr lang="cs-CZ" dirty="0"/>
              <a:t>PŘEDSMLUVNÍ ODPOVĚDNOST</a:t>
            </a:r>
          </a:p>
        </p:txBody>
      </p:sp>
    </p:spTree>
    <p:extLst>
      <p:ext uri="{BB962C8B-B14F-4D97-AF65-F5344CB8AC3E}">
        <p14:creationId xmlns:p14="http://schemas.microsoft.com/office/powerpoint/2010/main" val="34643337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Nadpis 4"/>
          <p:cNvSpPr>
            <a:spLocks noGrp="1"/>
          </p:cNvSpPr>
          <p:nvPr>
            <p:ph type="title"/>
          </p:nvPr>
        </p:nvSpPr>
        <p:spPr/>
        <p:txBody>
          <a:bodyPr/>
          <a:lstStyle/>
          <a:p>
            <a:pPr eaLnBrk="1" hangingPunct="1"/>
            <a:r>
              <a:rPr lang="cs-CZ" dirty="0"/>
              <a:t>Předsmluvní odpovědnost</a:t>
            </a:r>
          </a:p>
        </p:txBody>
      </p:sp>
      <p:sp>
        <p:nvSpPr>
          <p:cNvPr id="55298" name="Zástupný symbol pro obsah 3"/>
          <p:cNvSpPr>
            <a:spLocks noGrp="1"/>
          </p:cNvSpPr>
          <p:nvPr>
            <p:ph idx="1"/>
          </p:nvPr>
        </p:nvSpPr>
        <p:spPr/>
        <p:txBody>
          <a:bodyPr/>
          <a:lstStyle/>
          <a:p>
            <a:pPr marL="230188" lvl="1" indent="-215900">
              <a:lnSpc>
                <a:spcPct val="150000"/>
              </a:lnSpc>
              <a:tabLst>
                <a:tab pos="5205413" algn="l"/>
              </a:tabLst>
              <a:defRPr/>
            </a:pPr>
            <a:r>
              <a:rPr lang="cs-CZ" sz="2400" i="1" dirty="0">
                <a:ea typeface="+mn-ea"/>
                <a:cs typeface="+mn-cs"/>
              </a:rPr>
              <a:t>v rámci kontraktační fáze je porušena povinnost chovat se v souladu s principy dobré víry, poctivého obchodního styku</a:t>
            </a:r>
          </a:p>
          <a:p>
            <a:pPr marL="230188" lvl="1" indent="-215900">
              <a:lnSpc>
                <a:spcPct val="150000"/>
              </a:lnSpc>
              <a:tabLst>
                <a:tab pos="5205413" algn="l"/>
              </a:tabLst>
              <a:defRPr/>
            </a:pPr>
            <a:r>
              <a:rPr lang="cs-CZ" sz="2400" dirty="0">
                <a:ea typeface="+mn-ea"/>
                <a:cs typeface="+mn-cs"/>
              </a:rPr>
              <a:t>otázka vyloučená nebo mezera dle čl. 7 odst. 2? </a:t>
            </a:r>
          </a:p>
          <a:p>
            <a:pPr marL="230188" lvl="1" indent="-215900">
              <a:lnSpc>
                <a:spcPct val="150000"/>
              </a:lnSpc>
              <a:tabLst>
                <a:tab pos="5205413" algn="l"/>
              </a:tabLst>
              <a:defRPr/>
            </a:pPr>
            <a:r>
              <a:rPr lang="cs-CZ" sz="2400" dirty="0">
                <a:ea typeface="+mn-ea"/>
                <a:cs typeface="+mn-cs"/>
              </a:rPr>
              <a:t>předsmluvní odpovědnost v přímé vazbě na proces uzavření smlouvy (návrh, přijetí, konsensus) spadá do režimu CISG (není prostor pro národní právo)</a:t>
            </a:r>
          </a:p>
          <a:p>
            <a:pPr marL="230188" lvl="1" indent="-215900">
              <a:lnSpc>
                <a:spcPct val="150000"/>
              </a:lnSpc>
              <a:tabLst>
                <a:tab pos="5205413" algn="l"/>
              </a:tabLst>
              <a:defRPr/>
            </a:pPr>
            <a:r>
              <a:rPr lang="cs-CZ" sz="2400" dirty="0">
                <a:ea typeface="+mn-ea"/>
                <a:cs typeface="+mn-cs"/>
              </a:rPr>
              <a:t>otázky jako podvod, nátlak, omyl (související s platností smlouvy) jsou řešeny v režimu čl. 4, tj. přechod do národního práva (Řím II, čl. 12 – lex </a:t>
            </a:r>
            <a:r>
              <a:rPr lang="cs-CZ" sz="2400" dirty="0" err="1">
                <a:ea typeface="+mn-ea"/>
                <a:cs typeface="+mn-cs"/>
              </a:rPr>
              <a:t>causae</a:t>
            </a:r>
            <a:r>
              <a:rPr lang="cs-CZ" sz="2400" dirty="0">
                <a:ea typeface="+mn-ea"/>
                <a:cs typeface="+mn-cs"/>
              </a:rPr>
              <a:t>, tj. Řím I, čl. </a:t>
            </a:r>
            <a:r>
              <a:rPr lang="cs-CZ" sz="2400">
                <a:ea typeface="+mn-ea"/>
                <a:cs typeface="+mn-cs"/>
              </a:rPr>
              <a:t>3 nebo 4). </a:t>
            </a:r>
            <a:endParaRPr lang="cs-CZ" sz="2000" dirty="0">
              <a:ea typeface="+mn-ea"/>
              <a:cs typeface="+mn-cs"/>
            </a:endParaRPr>
          </a:p>
          <a:p>
            <a:pPr marL="14288" lvl="1" indent="0">
              <a:lnSpc>
                <a:spcPct val="150000"/>
              </a:lnSpc>
              <a:buNone/>
              <a:tabLst>
                <a:tab pos="5205413" algn="l"/>
              </a:tabLst>
              <a:defRPr/>
            </a:pPr>
            <a:endParaRPr lang="cs-CZ" sz="2400" dirty="0">
              <a:ea typeface="+mn-ea"/>
              <a:cs typeface="+mn-cs"/>
            </a:endParaRPr>
          </a:p>
        </p:txBody>
      </p:sp>
    </p:spTree>
    <p:extLst>
      <p:ext uri="{BB962C8B-B14F-4D97-AF65-F5344CB8AC3E}">
        <p14:creationId xmlns:p14="http://schemas.microsoft.com/office/powerpoint/2010/main" val="3291697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63906D6D-C1BD-0143-9462-59E9FAC45E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4352" y="188640"/>
            <a:ext cx="2572712" cy="4139997"/>
          </a:xfrm>
          <a:prstGeom prst="rect">
            <a:avLst/>
          </a:prstGeom>
        </p:spPr>
      </p:pic>
      <p:sp>
        <p:nvSpPr>
          <p:cNvPr id="31747" name="Nadpis 3"/>
          <p:cNvSpPr>
            <a:spLocks noGrp="1"/>
          </p:cNvSpPr>
          <p:nvPr>
            <p:ph type="title"/>
          </p:nvPr>
        </p:nvSpPr>
        <p:spPr>
          <a:xfrm>
            <a:off x="720000" y="720000"/>
            <a:ext cx="10753200" cy="451576"/>
          </a:xfrm>
        </p:spPr>
        <p:txBody>
          <a:bodyPr/>
          <a:lstStyle/>
          <a:p>
            <a:pPr eaLnBrk="1" hangingPunct="1"/>
            <a:r>
              <a:rPr lang="cs-CZ" dirty="0"/>
              <a:t>Výměna zboží</a:t>
            </a:r>
            <a:endParaRPr lang="cs-CZ" cap="small" dirty="0"/>
          </a:p>
        </p:txBody>
      </p:sp>
      <p:sp>
        <p:nvSpPr>
          <p:cNvPr id="31746" name="Rectangle 3"/>
          <p:cNvSpPr>
            <a:spLocks noGrp="1" noChangeArrowheads="1"/>
          </p:cNvSpPr>
          <p:nvPr>
            <p:ph idx="1"/>
          </p:nvPr>
        </p:nvSpPr>
        <p:spPr>
          <a:xfrm>
            <a:off x="720000" y="1692002"/>
            <a:ext cx="10753200" cy="4139998"/>
          </a:xfrm>
        </p:spPr>
        <p:txBody>
          <a:bodyPr/>
          <a:lstStyle/>
          <a:p>
            <a:pPr marL="252000" indent="-180000"/>
            <a:r>
              <a:rPr lang="cs-CZ" dirty="0"/>
              <a:t>podstatné porušení smlouvy</a:t>
            </a:r>
          </a:p>
          <a:p>
            <a:pPr marL="441000" lvl="1" indent="-180000"/>
            <a:r>
              <a:rPr lang="cs-CZ" dirty="0" err="1"/>
              <a:t>neopravitelnost</a:t>
            </a:r>
            <a:r>
              <a:rPr lang="cs-CZ" dirty="0"/>
              <a:t> (včetně neúměrných časových a finančních požadavků)</a:t>
            </a:r>
          </a:p>
          <a:p>
            <a:pPr marL="441000" lvl="1" indent="-180000"/>
            <a:r>
              <a:rPr lang="cs-CZ" dirty="0"/>
              <a:t>nepoužitelnost (lze-li použít, a to i jinak, než bylo původně plánováno, lze-li prodat, i když se slevou, nejedná se o podstatné porušení smlouvy – neplatí, když K se zbožím nižší kvality neobchoduje)</a:t>
            </a:r>
          </a:p>
          <a:p>
            <a:pPr marL="441000" lvl="1" indent="-180000"/>
            <a:r>
              <a:rPr lang="cs-CZ" dirty="0"/>
              <a:t>u zaměnitelného zboží – zpravidla nikoliv</a:t>
            </a:r>
          </a:p>
          <a:p>
            <a:pPr marL="441000" lvl="1" indent="-180000"/>
            <a:r>
              <a:rPr lang="cs-CZ" dirty="0" err="1"/>
              <a:t>aliud</a:t>
            </a:r>
            <a:r>
              <a:rPr lang="cs-CZ" dirty="0"/>
              <a:t> automaticky nemusí znamenat podstatné porušení smlouvy</a:t>
            </a:r>
          </a:p>
          <a:p>
            <a:pPr marL="252000" indent="-180000"/>
            <a:r>
              <a:rPr lang="cs-CZ" dirty="0"/>
              <a:t>lze si sjednat</a:t>
            </a:r>
          </a:p>
          <a:p>
            <a:pPr marL="252000" indent="-180000"/>
            <a:r>
              <a:rPr lang="cs-CZ" dirty="0"/>
              <a:t>nelze uplatnit, jestliže K není schopen vrátit zboží v podstatě v nezměněném stavu (82)</a:t>
            </a:r>
          </a:p>
          <a:p>
            <a:pPr marL="252000" indent="-180000"/>
            <a:r>
              <a:rPr lang="cs-CZ" dirty="0"/>
              <a:t>K může omezit lhůtou dle 47, respektive je omezeno lhůtou dle 48/2</a:t>
            </a:r>
          </a:p>
          <a:p>
            <a:pPr marL="72000" indent="0">
              <a:buNone/>
            </a:pPr>
            <a:endParaRPr lang="cs-CZ" dirty="0"/>
          </a:p>
          <a:p>
            <a:pPr marL="441000" lvl="1" indent="-180000"/>
            <a:endParaRPr lang="cs-CZ" dirty="0"/>
          </a:p>
        </p:txBody>
      </p:sp>
    </p:spTree>
    <p:extLst>
      <p:ext uri="{BB962C8B-B14F-4D97-AF65-F5344CB8AC3E}">
        <p14:creationId xmlns:p14="http://schemas.microsoft.com/office/powerpoint/2010/main" val="3530980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Nadpis 3"/>
          <p:cNvSpPr>
            <a:spLocks noGrp="1"/>
          </p:cNvSpPr>
          <p:nvPr>
            <p:ph type="title"/>
          </p:nvPr>
        </p:nvSpPr>
        <p:spPr/>
        <p:txBody>
          <a:bodyPr/>
          <a:lstStyle/>
          <a:p>
            <a:pPr eaLnBrk="1" hangingPunct="1"/>
            <a:r>
              <a:rPr lang="cs-CZ" dirty="0"/>
              <a:t>Odstoupení od smlouvy</a:t>
            </a:r>
            <a:endParaRPr lang="cs-CZ" cap="small" dirty="0"/>
          </a:p>
        </p:txBody>
      </p:sp>
      <p:sp>
        <p:nvSpPr>
          <p:cNvPr id="31746" name="Rectangle 3"/>
          <p:cNvSpPr>
            <a:spLocks noGrp="1" noChangeArrowheads="1"/>
          </p:cNvSpPr>
          <p:nvPr>
            <p:ph idx="1"/>
          </p:nvPr>
        </p:nvSpPr>
        <p:spPr/>
        <p:txBody>
          <a:bodyPr/>
          <a:lstStyle/>
          <a:p>
            <a:pPr marL="252000" indent="-180000"/>
            <a:r>
              <a:rPr lang="cs-CZ" dirty="0"/>
              <a:t>nelze očekávat po K, že bude dále v plnění smlouvy pokračovat</a:t>
            </a:r>
          </a:p>
          <a:p>
            <a:pPr marL="252000" indent="-180000"/>
            <a:r>
              <a:rPr lang="cs-CZ" dirty="0"/>
              <a:t>nutné podstatné porušení smlouvy</a:t>
            </a:r>
          </a:p>
          <a:p>
            <a:pPr marL="252000" indent="-180000"/>
            <a:r>
              <a:rPr lang="cs-CZ" dirty="0"/>
              <a:t>nejen vadnost</a:t>
            </a:r>
          </a:p>
          <a:p>
            <a:pPr marL="441000" lvl="1" indent="-180000"/>
            <a:r>
              <a:rPr lang="cs-CZ" dirty="0"/>
              <a:t>ihned v případ podstatného porušení smlouvy</a:t>
            </a:r>
          </a:p>
          <a:p>
            <a:pPr marL="441000" lvl="1" indent="-180000"/>
            <a:r>
              <a:rPr lang="cs-CZ" dirty="0"/>
              <a:t>podstatnost viz předcházející </a:t>
            </a:r>
            <a:r>
              <a:rPr lang="cs-CZ" dirty="0" err="1"/>
              <a:t>slide</a:t>
            </a:r>
            <a:endParaRPr lang="cs-CZ" dirty="0"/>
          </a:p>
          <a:p>
            <a:pPr marL="441000" lvl="1" indent="-180000"/>
            <a:r>
              <a:rPr lang="cs-CZ" dirty="0"/>
              <a:t>ve spojení se lhůtou dle 47 resp. 48/2</a:t>
            </a:r>
          </a:p>
          <a:p>
            <a:pPr marL="252000" indent="-180000"/>
            <a:r>
              <a:rPr lang="cs-CZ" dirty="0"/>
              <a:t>včasnost</a:t>
            </a:r>
          </a:p>
          <a:p>
            <a:pPr marL="441000" lvl="1" indent="-180000"/>
            <a:r>
              <a:rPr lang="cs-CZ" dirty="0"/>
              <a:t>buď ve spojení se lhůtou dle 47</a:t>
            </a:r>
          </a:p>
          <a:p>
            <a:pPr marL="441000" lvl="1" indent="-180000"/>
            <a:r>
              <a:rPr lang="cs-CZ" dirty="0"/>
              <a:t>FIX</a:t>
            </a:r>
          </a:p>
          <a:p>
            <a:pPr marL="441000" lvl="1" indent="-180000"/>
            <a:r>
              <a:rPr lang="cs-CZ" dirty="0"/>
              <a:t>omezeno v případě, že zboží bylo již dodáno</a:t>
            </a:r>
          </a:p>
          <a:p>
            <a:pPr marL="252000" indent="-180000"/>
            <a:endParaRPr lang="cs-CZ" dirty="0"/>
          </a:p>
          <a:p>
            <a:pPr marL="441000" lvl="1" indent="-180000"/>
            <a:endParaRPr lang="cs-CZ" dirty="0"/>
          </a:p>
        </p:txBody>
      </p:sp>
    </p:spTree>
    <p:extLst>
      <p:ext uri="{BB962C8B-B14F-4D97-AF65-F5344CB8AC3E}">
        <p14:creationId xmlns:p14="http://schemas.microsoft.com/office/powerpoint/2010/main" val="2365667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Nadpis 3"/>
          <p:cNvSpPr>
            <a:spLocks noGrp="1"/>
          </p:cNvSpPr>
          <p:nvPr>
            <p:ph type="title"/>
          </p:nvPr>
        </p:nvSpPr>
        <p:spPr/>
        <p:txBody>
          <a:bodyPr/>
          <a:lstStyle/>
          <a:p>
            <a:pPr eaLnBrk="1" hangingPunct="1"/>
            <a:r>
              <a:rPr lang="cs-CZ" dirty="0"/>
              <a:t>Odstoupení od smlouvy – kdy ano/ne</a:t>
            </a:r>
            <a:endParaRPr lang="cs-CZ" cap="small" dirty="0"/>
          </a:p>
        </p:txBody>
      </p:sp>
      <p:sp>
        <p:nvSpPr>
          <p:cNvPr id="31746" name="Rectangle 3"/>
          <p:cNvSpPr>
            <a:spLocks noGrp="1" noChangeArrowheads="1"/>
          </p:cNvSpPr>
          <p:nvPr>
            <p:ph idx="1"/>
          </p:nvPr>
        </p:nvSpPr>
        <p:spPr/>
        <p:txBody>
          <a:bodyPr/>
          <a:lstStyle/>
          <a:p>
            <a:pPr marL="252000" indent="-180000"/>
            <a:r>
              <a:rPr lang="cs-CZ" dirty="0"/>
              <a:t>nelze uplatnit, jestliže K není schopen vrátit zboží v podstatě v nezměněném stavu (82)</a:t>
            </a:r>
          </a:p>
          <a:p>
            <a:pPr marL="441000" lvl="1" indent="-180000"/>
            <a:r>
              <a:rPr lang="cs-CZ" dirty="0"/>
              <a:t>rozdíl musí být nepodstatný</a:t>
            </a:r>
          </a:p>
          <a:p>
            <a:pPr marL="441000" lvl="1" indent="-180000"/>
            <a:r>
              <a:rPr lang="cs-CZ" dirty="0"/>
              <a:t>může být případně opraveno (potom rozdíl hodnot)</a:t>
            </a:r>
          </a:p>
          <a:p>
            <a:pPr marL="252000" indent="-180000"/>
            <a:r>
              <a:rPr lang="cs-CZ" dirty="0"/>
              <a:t>neplatí když:</a:t>
            </a:r>
          </a:p>
          <a:p>
            <a:pPr marL="441000" lvl="1" indent="-180000"/>
            <a:r>
              <a:rPr lang="cs-CZ" dirty="0"/>
              <a:t>K nezpůsobil (vis major, vlastnost zboží – povaha, vada)</a:t>
            </a:r>
          </a:p>
          <a:p>
            <a:pPr marL="441000" lvl="1" indent="-180000"/>
            <a:r>
              <a:rPr lang="cs-CZ" dirty="0"/>
              <a:t>způsobeno prohlídkou</a:t>
            </a:r>
          </a:p>
          <a:p>
            <a:pPr marL="441000" lvl="1" indent="-180000"/>
            <a:r>
              <a:rPr lang="cs-CZ" dirty="0"/>
              <a:t>použití, spotřebování, zpracování běžným způsobem (šlo/nešlo zjistit předtím) </a:t>
            </a:r>
          </a:p>
          <a:p>
            <a:pPr marL="252000" lvl="1" indent="-180000">
              <a:lnSpc>
                <a:spcPct val="150000"/>
              </a:lnSpc>
            </a:pPr>
            <a:r>
              <a:rPr lang="cs-CZ" sz="2400" dirty="0">
                <a:ea typeface="+mn-ea"/>
                <a:cs typeface="+mn-cs"/>
              </a:rPr>
              <a:t>nemožnost vrácení prokazuje P</a:t>
            </a:r>
          </a:p>
          <a:p>
            <a:pPr marL="252000" lvl="1" indent="-180000">
              <a:lnSpc>
                <a:spcPct val="150000"/>
              </a:lnSpc>
            </a:pPr>
            <a:r>
              <a:rPr lang="cs-CZ" sz="2400" dirty="0">
                <a:ea typeface="+mn-ea"/>
                <a:cs typeface="+mn-cs"/>
              </a:rPr>
              <a:t>výjimky prokazuje K</a:t>
            </a:r>
          </a:p>
          <a:p>
            <a:pPr marL="441000" lvl="1" indent="-180000"/>
            <a:endParaRPr lang="cs-CZ" dirty="0"/>
          </a:p>
        </p:txBody>
      </p:sp>
    </p:spTree>
    <p:extLst>
      <p:ext uri="{BB962C8B-B14F-4D97-AF65-F5344CB8AC3E}">
        <p14:creationId xmlns:p14="http://schemas.microsoft.com/office/powerpoint/2010/main" val="3428301069"/>
      </p:ext>
    </p:extLst>
  </p:cSld>
  <p:clrMapOvr>
    <a:masterClrMapping/>
  </p:clrMapOvr>
</p:sld>
</file>

<file path=ppt/theme/theme1.xml><?xml version="1.0" encoding="utf-8"?>
<a:theme xmlns:a="http://schemas.openxmlformats.org/drawingml/2006/main" name="PrF MU_I">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F MU_I" id="{588D5B88-3C95-F544-A553-FEAC405553DE}" vid="{40A44E32-5FA0-1741-B2A8-5A2A9278D6F8}"/>
    </a:ext>
  </a:ext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PrF MU</Template>
  <TotalTime>2382</TotalTime>
  <Words>3455</Words>
  <Application>Microsoft Macintosh PowerPoint</Application>
  <PresentationFormat>Širokoúhlá obrazovka</PresentationFormat>
  <Paragraphs>354</Paragraphs>
  <Slides>67</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67</vt:i4>
      </vt:variant>
    </vt:vector>
  </HeadingPairs>
  <TitlesOfParts>
    <vt:vector size="71" baseType="lpstr">
      <vt:lpstr>Arial</vt:lpstr>
      <vt:lpstr>Tahoma</vt:lpstr>
      <vt:lpstr>Wingdings</vt:lpstr>
      <vt:lpstr>PrF MU_I</vt:lpstr>
      <vt:lpstr>Systém nároků z vad   Odpovědnost za škodu </vt:lpstr>
      <vt:lpstr>Nároky z vad</vt:lpstr>
      <vt:lpstr>Nároky z vad</vt:lpstr>
      <vt:lpstr>Splnění</vt:lpstr>
      <vt:lpstr>Sleva z kupní ceny</vt:lpstr>
      <vt:lpstr>Oprava zboží</vt:lpstr>
      <vt:lpstr>Výměna zboží</vt:lpstr>
      <vt:lpstr>Odstoupení od smlouvy</vt:lpstr>
      <vt:lpstr>Odstoupení od smlouvy – kdy ano/ne</vt:lpstr>
      <vt:lpstr>Odstoupení od smlouvy – účinky</vt:lpstr>
      <vt:lpstr>Odstoupení od smlouvy – jak moc</vt:lpstr>
      <vt:lpstr>Kde upraveno, souvislosti </vt:lpstr>
      <vt:lpstr>Částečné nesplnění – čl. 50</vt:lpstr>
      <vt:lpstr>Odpovědnost za škodu</vt:lpstr>
      <vt:lpstr>Předpoklady vzniku odpovědnosti za škodu</vt:lpstr>
      <vt:lpstr>Prezentace aplikace PowerPoint</vt:lpstr>
      <vt:lpstr>Protiprávnost</vt:lpstr>
      <vt:lpstr>Prezentace aplikace PowerPoint</vt:lpstr>
      <vt:lpstr>Škoda</vt:lpstr>
      <vt:lpstr>Škoda – judikatura I</vt:lpstr>
      <vt:lpstr>Škoda – judikatura II</vt:lpstr>
      <vt:lpstr>Škoda – judikatura III</vt:lpstr>
      <vt:lpstr>Škoda – právní poradenství</vt:lpstr>
      <vt:lpstr>Právní poradenství – judikatura I</vt:lpstr>
      <vt:lpstr>Právní poradenství – judikatura II</vt:lpstr>
      <vt:lpstr>Právní poradenství – judikatura IIIa</vt:lpstr>
      <vt:lpstr>Právní poradenství – judikatura IIIb</vt:lpstr>
      <vt:lpstr>Právní poradenství – judikatura IV</vt:lpstr>
      <vt:lpstr>Škoda – Lost volume 1</vt:lpstr>
      <vt:lpstr>Škoda – Lost volume 2</vt:lpstr>
      <vt:lpstr>Lost volume – judikatura</vt:lpstr>
      <vt:lpstr>Škoda – imateriální ztráta</vt:lpstr>
      <vt:lpstr>Imateriální ztráta – judikatura I</vt:lpstr>
      <vt:lpstr>Imateriální ztráta – judikatura II</vt:lpstr>
      <vt:lpstr>Imateriální ztráta – judikatura III</vt:lpstr>
      <vt:lpstr>Škoda – imateriální ztráta v OZ</vt:lpstr>
      <vt:lpstr>Přímá škoda a nepřímá škoda</vt:lpstr>
      <vt:lpstr>Důkazní břemeno, výpočet</vt:lpstr>
      <vt:lpstr>Důkazní břemeno, výpočet</vt:lpstr>
      <vt:lpstr>Důkazní břemeno, výpočet</vt:lpstr>
      <vt:lpstr>Prezentace aplikace PowerPoint</vt:lpstr>
      <vt:lpstr>Předvídatelnost 1</vt:lpstr>
      <vt:lpstr>Předvídatelnost 2</vt:lpstr>
      <vt:lpstr>Předvídatelnost 3</vt:lpstr>
      <vt:lpstr>Předvídatelnost v OZ</vt:lpstr>
      <vt:lpstr>Předvídatelnost  - judikatura I</vt:lpstr>
      <vt:lpstr>Předvídatelnost  - judikatura II</vt:lpstr>
      <vt:lpstr>Prezentace aplikace PowerPoint</vt:lpstr>
      <vt:lpstr>Okolnosti vylučující odpovědnost 1</vt:lpstr>
      <vt:lpstr>Okolnosti vylučující odpovědnost 2</vt:lpstr>
      <vt:lpstr>Okolnosti vylučující odpovědnost 3</vt:lpstr>
      <vt:lpstr>Vyšší moc vs. hardship</vt:lpstr>
      <vt:lpstr>Okolnosti vyl.odpo. – judikatura</vt:lpstr>
      <vt:lpstr>Prezentace aplikace PowerPoint</vt:lpstr>
      <vt:lpstr>Zmírnění škody</vt:lpstr>
      <vt:lpstr>Zmírnění škody v OZ</vt:lpstr>
      <vt:lpstr>Zmírnění škody – judikatura I</vt:lpstr>
      <vt:lpstr>Zmírnění škody – judikatura II</vt:lpstr>
      <vt:lpstr>Zmírnění škody – judikatura III</vt:lpstr>
      <vt:lpstr>Prezentace aplikace PowerPoint</vt:lpstr>
      <vt:lpstr>Vztah NŠ a smluvní pokuty</vt:lpstr>
      <vt:lpstr>Vztah NŠ a smluvní pokuty</vt:lpstr>
      <vt:lpstr>Vztah NŠ a smluvní pokuty</vt:lpstr>
      <vt:lpstr>Smluvní pokuta UNIDROIT, PECL, OZ</vt:lpstr>
      <vt:lpstr>NŠ a smluvní pokuta - judikatura</vt:lpstr>
      <vt:lpstr>Prezentace aplikace PowerPoint</vt:lpstr>
      <vt:lpstr>Předsmluvní odpovědnost</vt:lpstr>
    </vt:vector>
  </TitlesOfParts>
  <Company>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Vznik kupní smlouvy, práva a povinnosti stran, INCOTERMS</dc:title>
  <dc:creator>Administrator</dc:creator>
  <cp:lastModifiedBy>Jiří Valdhans</cp:lastModifiedBy>
  <cp:revision>72</cp:revision>
  <dcterms:created xsi:type="dcterms:W3CDTF">2006-11-05T14:41:36Z</dcterms:created>
  <dcterms:modified xsi:type="dcterms:W3CDTF">2022-11-04T14:11:47Z</dcterms:modified>
</cp:coreProperties>
</file>