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846" r:id="rId1"/>
  </p:sldMasterIdLst>
  <p:notesMasterIdLst>
    <p:notesMasterId r:id="rId38"/>
  </p:notesMasterIdLst>
  <p:sldIdLst>
    <p:sldId id="256" r:id="rId2"/>
    <p:sldId id="257" r:id="rId3"/>
    <p:sldId id="259" r:id="rId4"/>
    <p:sldId id="262" r:id="rId5"/>
    <p:sldId id="261" r:id="rId6"/>
    <p:sldId id="260" r:id="rId7"/>
    <p:sldId id="291" r:id="rId8"/>
    <p:sldId id="278" r:id="rId9"/>
    <p:sldId id="269" r:id="rId10"/>
    <p:sldId id="258" r:id="rId11"/>
    <p:sldId id="267" r:id="rId12"/>
    <p:sldId id="268" r:id="rId13"/>
    <p:sldId id="270" r:id="rId14"/>
    <p:sldId id="271" r:id="rId15"/>
    <p:sldId id="272" r:id="rId16"/>
    <p:sldId id="274" r:id="rId17"/>
    <p:sldId id="273" r:id="rId18"/>
    <p:sldId id="266" r:id="rId19"/>
    <p:sldId id="263" r:id="rId20"/>
    <p:sldId id="264" r:id="rId21"/>
    <p:sldId id="275" r:id="rId22"/>
    <p:sldId id="281" r:id="rId23"/>
    <p:sldId id="282" r:id="rId24"/>
    <p:sldId id="284" r:id="rId25"/>
    <p:sldId id="283" r:id="rId26"/>
    <p:sldId id="288" r:id="rId27"/>
    <p:sldId id="289" r:id="rId28"/>
    <p:sldId id="290" r:id="rId29"/>
    <p:sldId id="285" r:id="rId30"/>
    <p:sldId id="286" r:id="rId31"/>
    <p:sldId id="287" r:id="rId32"/>
    <p:sldId id="265" r:id="rId33"/>
    <p:sldId id="276" r:id="rId34"/>
    <p:sldId id="277" r:id="rId35"/>
    <p:sldId id="279" r:id="rId36"/>
    <p:sldId id="280" r:id="rId3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7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02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4CCDD4A-8B73-46DE-A95C-A1BED6BBECB2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05B67E8-F320-4CE6-A136-E25108CB532E}">
      <dgm:prSet phldrT="[Text]"/>
      <dgm:spPr/>
      <dgm:t>
        <a:bodyPr/>
        <a:lstStyle/>
        <a:p>
          <a:r>
            <a:rPr lang="cs-CZ" dirty="0"/>
            <a:t>Cenný papír</a:t>
          </a:r>
        </a:p>
      </dgm:t>
    </dgm:pt>
    <dgm:pt modelId="{35FE1A47-EE7F-4132-BDA0-2618AC986D6C}" type="parTrans" cxnId="{25E71B88-2CCD-4EF4-94EA-D7E24394DB37}">
      <dgm:prSet/>
      <dgm:spPr/>
      <dgm:t>
        <a:bodyPr/>
        <a:lstStyle/>
        <a:p>
          <a:endParaRPr lang="cs-CZ"/>
        </a:p>
      </dgm:t>
    </dgm:pt>
    <dgm:pt modelId="{6BF36D77-C0AE-4640-9DA7-014B4AB3F829}" type="sibTrans" cxnId="{25E71B88-2CCD-4EF4-94EA-D7E24394DB37}">
      <dgm:prSet/>
      <dgm:spPr/>
      <dgm:t>
        <a:bodyPr/>
        <a:lstStyle/>
        <a:p>
          <a:endParaRPr lang="cs-CZ"/>
        </a:p>
      </dgm:t>
    </dgm:pt>
    <dgm:pt modelId="{09F29288-41F1-46CE-B27B-3C59CDEB2DEA}">
      <dgm:prSet phldrT="[Text]"/>
      <dgm:spPr/>
      <dgm:t>
        <a:bodyPr/>
        <a:lstStyle/>
        <a:p>
          <a:r>
            <a:rPr lang="cs-CZ" dirty="0"/>
            <a:t>Na doručitele</a:t>
          </a:r>
        </a:p>
      </dgm:t>
    </dgm:pt>
    <dgm:pt modelId="{BA0C2F48-59E2-4F08-9AB1-75816087F4C0}" type="parTrans" cxnId="{2EA6B55E-3ACD-427C-ACAF-D490F7FF4DCF}">
      <dgm:prSet/>
      <dgm:spPr/>
      <dgm:t>
        <a:bodyPr/>
        <a:lstStyle/>
        <a:p>
          <a:endParaRPr lang="cs-CZ"/>
        </a:p>
      </dgm:t>
    </dgm:pt>
    <dgm:pt modelId="{E6724A7A-604C-4ADC-9F73-6BDF42186D8E}" type="sibTrans" cxnId="{2EA6B55E-3ACD-427C-ACAF-D490F7FF4DCF}">
      <dgm:prSet/>
      <dgm:spPr/>
      <dgm:t>
        <a:bodyPr/>
        <a:lstStyle/>
        <a:p>
          <a:endParaRPr lang="cs-CZ"/>
        </a:p>
      </dgm:t>
    </dgm:pt>
    <dgm:pt modelId="{8FC9A0B1-9EC0-441A-90D5-46D264E3A409}">
      <dgm:prSet phldrT="[Text]"/>
      <dgm:spPr/>
      <dgm:t>
        <a:bodyPr/>
        <a:lstStyle/>
        <a:p>
          <a:r>
            <a:rPr lang="cs-CZ" dirty="0"/>
            <a:t>Na řad</a:t>
          </a:r>
        </a:p>
      </dgm:t>
    </dgm:pt>
    <dgm:pt modelId="{ED5CAAF5-BC98-4B25-9DA4-02C066397082}" type="parTrans" cxnId="{48C97C3A-4C19-4F29-87B5-82142BE5534A}">
      <dgm:prSet/>
      <dgm:spPr/>
      <dgm:t>
        <a:bodyPr/>
        <a:lstStyle/>
        <a:p>
          <a:endParaRPr lang="cs-CZ"/>
        </a:p>
      </dgm:t>
    </dgm:pt>
    <dgm:pt modelId="{56BBEA35-29BB-4381-8A1F-B7E135EB9DDB}" type="sibTrans" cxnId="{48C97C3A-4C19-4F29-87B5-82142BE5534A}">
      <dgm:prSet/>
      <dgm:spPr/>
      <dgm:t>
        <a:bodyPr/>
        <a:lstStyle/>
        <a:p>
          <a:endParaRPr lang="cs-CZ"/>
        </a:p>
      </dgm:t>
    </dgm:pt>
    <dgm:pt modelId="{DC8094B9-13B2-4929-A633-30679C20CE23}">
      <dgm:prSet phldrT="[Text]"/>
      <dgm:spPr/>
      <dgm:t>
        <a:bodyPr/>
        <a:lstStyle/>
        <a:p>
          <a:r>
            <a:rPr lang="cs-CZ" dirty="0"/>
            <a:t>AKCIE</a:t>
          </a:r>
        </a:p>
      </dgm:t>
    </dgm:pt>
    <dgm:pt modelId="{496A833E-D13C-483A-B87A-9AC342451463}" type="parTrans" cxnId="{1FC96487-4E97-430F-9BDC-9561BFB4B8D7}">
      <dgm:prSet/>
      <dgm:spPr/>
      <dgm:t>
        <a:bodyPr/>
        <a:lstStyle/>
        <a:p>
          <a:endParaRPr lang="cs-CZ"/>
        </a:p>
      </dgm:t>
    </dgm:pt>
    <dgm:pt modelId="{B12C99C1-E36A-42AD-9512-12005B1B4EFB}" type="sibTrans" cxnId="{1FC96487-4E97-430F-9BDC-9561BFB4B8D7}">
      <dgm:prSet/>
      <dgm:spPr/>
      <dgm:t>
        <a:bodyPr/>
        <a:lstStyle/>
        <a:p>
          <a:endParaRPr lang="cs-CZ"/>
        </a:p>
      </dgm:t>
    </dgm:pt>
    <dgm:pt modelId="{F0DFAF80-6BEC-4049-847D-688171A97A34}">
      <dgm:prSet phldrT="[Text]"/>
      <dgm:spPr/>
      <dgm:t>
        <a:bodyPr/>
        <a:lstStyle/>
        <a:p>
          <a:r>
            <a:rPr lang="cs-CZ" dirty="0"/>
            <a:t>Na majitele</a:t>
          </a:r>
        </a:p>
      </dgm:t>
    </dgm:pt>
    <dgm:pt modelId="{EFE2F972-A51B-41C4-88C8-05365FC5B042}" type="parTrans" cxnId="{E67291FA-4B72-4656-916D-2DE2D495A031}">
      <dgm:prSet/>
      <dgm:spPr/>
      <dgm:t>
        <a:bodyPr/>
        <a:lstStyle/>
        <a:p>
          <a:endParaRPr lang="cs-CZ"/>
        </a:p>
      </dgm:t>
    </dgm:pt>
    <dgm:pt modelId="{2F059398-F236-4DB7-9EC3-235218CD0082}" type="sibTrans" cxnId="{E67291FA-4B72-4656-916D-2DE2D495A031}">
      <dgm:prSet/>
      <dgm:spPr/>
      <dgm:t>
        <a:bodyPr/>
        <a:lstStyle/>
        <a:p>
          <a:endParaRPr lang="cs-CZ"/>
        </a:p>
      </dgm:t>
    </dgm:pt>
    <dgm:pt modelId="{A16E67B2-980C-4FB4-BE7E-153E82308D55}">
      <dgm:prSet phldrT="[Text]"/>
      <dgm:spPr/>
      <dgm:t>
        <a:bodyPr/>
        <a:lstStyle/>
        <a:p>
          <a:r>
            <a:rPr lang="cs-CZ" dirty="0"/>
            <a:t>Na jméno</a:t>
          </a:r>
        </a:p>
      </dgm:t>
    </dgm:pt>
    <dgm:pt modelId="{F1DC107D-6DE7-49F2-AA08-254DB7F60257}" type="parTrans" cxnId="{FC8F7883-D961-4927-8EF6-FA8E42A44F07}">
      <dgm:prSet/>
      <dgm:spPr/>
      <dgm:t>
        <a:bodyPr/>
        <a:lstStyle/>
        <a:p>
          <a:endParaRPr lang="cs-CZ"/>
        </a:p>
      </dgm:t>
    </dgm:pt>
    <dgm:pt modelId="{3EBDC007-6108-4C46-877D-4D66A4F0ECDF}" type="sibTrans" cxnId="{FC8F7883-D961-4927-8EF6-FA8E42A44F07}">
      <dgm:prSet/>
      <dgm:spPr/>
      <dgm:t>
        <a:bodyPr/>
        <a:lstStyle/>
        <a:p>
          <a:endParaRPr lang="cs-CZ"/>
        </a:p>
      </dgm:t>
    </dgm:pt>
    <dgm:pt modelId="{374357BD-7891-4662-A13D-21CAF38495BA}">
      <dgm:prSet phldrT="[Text]"/>
      <dgm:spPr/>
      <dgm:t>
        <a:bodyPr/>
        <a:lstStyle/>
        <a:p>
          <a:r>
            <a:rPr lang="cs-CZ" dirty="0"/>
            <a:t>Na jméno</a:t>
          </a:r>
        </a:p>
      </dgm:t>
    </dgm:pt>
    <dgm:pt modelId="{F76E874F-B71E-4197-9181-D5BC9EDD40C5}" type="parTrans" cxnId="{2400CCCA-DB64-4C5C-9201-A4266B107A9C}">
      <dgm:prSet/>
      <dgm:spPr/>
      <dgm:t>
        <a:bodyPr/>
        <a:lstStyle/>
        <a:p>
          <a:endParaRPr lang="cs-CZ"/>
        </a:p>
      </dgm:t>
    </dgm:pt>
    <dgm:pt modelId="{AAD35624-892E-41DB-B019-AD3689D9AFF7}" type="sibTrans" cxnId="{2400CCCA-DB64-4C5C-9201-A4266B107A9C}">
      <dgm:prSet/>
      <dgm:spPr/>
      <dgm:t>
        <a:bodyPr/>
        <a:lstStyle/>
        <a:p>
          <a:endParaRPr lang="cs-CZ"/>
        </a:p>
      </dgm:t>
    </dgm:pt>
    <dgm:pt modelId="{3C7578BF-0C99-49BE-BD89-C4EDFE42AC8A}">
      <dgm:prSet phldrT="[Text]"/>
      <dgm:spPr/>
      <dgm:t>
        <a:bodyPr/>
        <a:lstStyle/>
        <a:p>
          <a:r>
            <a:rPr lang="cs-CZ" dirty="0"/>
            <a:t>není</a:t>
          </a:r>
        </a:p>
      </dgm:t>
    </dgm:pt>
    <dgm:pt modelId="{8EFFE6CF-64B6-482B-8A32-8D49FC09FE25}" type="parTrans" cxnId="{B74400FB-EBCE-45E1-8A15-DFB3E0D74BB9}">
      <dgm:prSet/>
      <dgm:spPr/>
      <dgm:t>
        <a:bodyPr/>
        <a:lstStyle/>
        <a:p>
          <a:endParaRPr lang="cs-CZ"/>
        </a:p>
      </dgm:t>
    </dgm:pt>
    <dgm:pt modelId="{C36F2724-5C7F-495D-ADDF-DE8BCB312BE6}" type="sibTrans" cxnId="{B74400FB-EBCE-45E1-8A15-DFB3E0D74BB9}">
      <dgm:prSet/>
      <dgm:spPr/>
      <dgm:t>
        <a:bodyPr/>
        <a:lstStyle/>
        <a:p>
          <a:endParaRPr lang="cs-CZ"/>
        </a:p>
      </dgm:t>
    </dgm:pt>
    <dgm:pt modelId="{60CAD73F-DA29-4E9A-B013-5927EDD2E228}" type="pres">
      <dgm:prSet presAssocID="{A4CCDD4A-8B73-46DE-A95C-A1BED6BBECB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762B1959-DC33-49DA-99E2-1A9E02BFEED8}" type="pres">
      <dgm:prSet presAssocID="{A05B67E8-F320-4CE6-A136-E25108CB532E}" presName="composite" presStyleCnt="0"/>
      <dgm:spPr/>
    </dgm:pt>
    <dgm:pt modelId="{2272B384-13AF-48C7-A7C7-E45593564EC2}" type="pres">
      <dgm:prSet presAssocID="{A05B67E8-F320-4CE6-A136-E25108CB532E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A244ED4-7C32-4368-8165-A3E52C7A333B}" type="pres">
      <dgm:prSet presAssocID="{A05B67E8-F320-4CE6-A136-E25108CB532E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FF69AB2-664E-4629-9DA8-339884CD406A}" type="pres">
      <dgm:prSet presAssocID="{6BF36D77-C0AE-4640-9DA7-014B4AB3F829}" presName="space" presStyleCnt="0"/>
      <dgm:spPr/>
    </dgm:pt>
    <dgm:pt modelId="{51FB9C07-649A-487C-B5F8-1BEE24BA82D8}" type="pres">
      <dgm:prSet presAssocID="{DC8094B9-13B2-4929-A633-30679C20CE23}" presName="composite" presStyleCnt="0"/>
      <dgm:spPr/>
    </dgm:pt>
    <dgm:pt modelId="{F0741D25-4628-40E5-8C6B-C31463EB0BA7}" type="pres">
      <dgm:prSet presAssocID="{DC8094B9-13B2-4929-A633-30679C20CE23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6CA1165-E2BF-4F41-B56E-8D1381D36692}" type="pres">
      <dgm:prSet presAssocID="{DC8094B9-13B2-4929-A633-30679C20CE23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3395959B-EF16-4620-9CA7-D39EF5402C61}" type="presOf" srcId="{3C7578BF-0C99-49BE-BD89-C4EDFE42AC8A}" destId="{F6CA1165-E2BF-4F41-B56E-8D1381D36692}" srcOrd="0" destOrd="2" presId="urn:microsoft.com/office/officeart/2005/8/layout/hList1"/>
    <dgm:cxn modelId="{B74400FB-EBCE-45E1-8A15-DFB3E0D74BB9}" srcId="{DC8094B9-13B2-4929-A633-30679C20CE23}" destId="{3C7578BF-0C99-49BE-BD89-C4EDFE42AC8A}" srcOrd="2" destOrd="0" parTransId="{8EFFE6CF-64B6-482B-8A32-8D49FC09FE25}" sibTransId="{C36F2724-5C7F-495D-ADDF-DE8BCB312BE6}"/>
    <dgm:cxn modelId="{818E9C5E-A202-40C2-950F-8DFA0A53D2A8}" type="presOf" srcId="{09F29288-41F1-46CE-B27B-3C59CDEB2DEA}" destId="{6A244ED4-7C32-4368-8165-A3E52C7A333B}" srcOrd="0" destOrd="0" presId="urn:microsoft.com/office/officeart/2005/8/layout/hList1"/>
    <dgm:cxn modelId="{AF5A2E1D-FA87-4B74-AEA6-1F286AA4C983}" type="presOf" srcId="{374357BD-7891-4662-A13D-21CAF38495BA}" destId="{6A244ED4-7C32-4368-8165-A3E52C7A333B}" srcOrd="0" destOrd="2" presId="urn:microsoft.com/office/officeart/2005/8/layout/hList1"/>
    <dgm:cxn modelId="{1FC96487-4E97-430F-9BDC-9561BFB4B8D7}" srcId="{A4CCDD4A-8B73-46DE-A95C-A1BED6BBECB2}" destId="{DC8094B9-13B2-4929-A633-30679C20CE23}" srcOrd="1" destOrd="0" parTransId="{496A833E-D13C-483A-B87A-9AC342451463}" sibTransId="{B12C99C1-E36A-42AD-9512-12005B1B4EFB}"/>
    <dgm:cxn modelId="{48FB75FF-5BFB-4B4E-8D6A-56F7A5127399}" type="presOf" srcId="{8FC9A0B1-9EC0-441A-90D5-46D264E3A409}" destId="{6A244ED4-7C32-4368-8165-A3E52C7A333B}" srcOrd="0" destOrd="1" presId="urn:microsoft.com/office/officeart/2005/8/layout/hList1"/>
    <dgm:cxn modelId="{C344003D-4B0D-4841-8E64-9720B1BAAE35}" type="presOf" srcId="{A16E67B2-980C-4FB4-BE7E-153E82308D55}" destId="{F6CA1165-E2BF-4F41-B56E-8D1381D36692}" srcOrd="0" destOrd="1" presId="urn:microsoft.com/office/officeart/2005/8/layout/hList1"/>
    <dgm:cxn modelId="{2400CCCA-DB64-4C5C-9201-A4266B107A9C}" srcId="{A05B67E8-F320-4CE6-A136-E25108CB532E}" destId="{374357BD-7891-4662-A13D-21CAF38495BA}" srcOrd="2" destOrd="0" parTransId="{F76E874F-B71E-4197-9181-D5BC9EDD40C5}" sibTransId="{AAD35624-892E-41DB-B019-AD3689D9AFF7}"/>
    <dgm:cxn modelId="{25E71B88-2CCD-4EF4-94EA-D7E24394DB37}" srcId="{A4CCDD4A-8B73-46DE-A95C-A1BED6BBECB2}" destId="{A05B67E8-F320-4CE6-A136-E25108CB532E}" srcOrd="0" destOrd="0" parTransId="{35FE1A47-EE7F-4132-BDA0-2618AC986D6C}" sibTransId="{6BF36D77-C0AE-4640-9DA7-014B4AB3F829}"/>
    <dgm:cxn modelId="{41548C66-AFC4-4E7B-8D8F-83636CB0D8CF}" type="presOf" srcId="{A05B67E8-F320-4CE6-A136-E25108CB532E}" destId="{2272B384-13AF-48C7-A7C7-E45593564EC2}" srcOrd="0" destOrd="0" presId="urn:microsoft.com/office/officeart/2005/8/layout/hList1"/>
    <dgm:cxn modelId="{0DFA42FA-58C3-495E-8C75-4D2FD8C97ABD}" type="presOf" srcId="{DC8094B9-13B2-4929-A633-30679C20CE23}" destId="{F0741D25-4628-40E5-8C6B-C31463EB0BA7}" srcOrd="0" destOrd="0" presId="urn:microsoft.com/office/officeart/2005/8/layout/hList1"/>
    <dgm:cxn modelId="{2EA6B55E-3ACD-427C-ACAF-D490F7FF4DCF}" srcId="{A05B67E8-F320-4CE6-A136-E25108CB532E}" destId="{09F29288-41F1-46CE-B27B-3C59CDEB2DEA}" srcOrd="0" destOrd="0" parTransId="{BA0C2F48-59E2-4F08-9AB1-75816087F4C0}" sibTransId="{E6724A7A-604C-4ADC-9F73-6BDF42186D8E}"/>
    <dgm:cxn modelId="{92D2F4FA-8E44-4340-AE26-E5F770A64CD3}" type="presOf" srcId="{A4CCDD4A-8B73-46DE-A95C-A1BED6BBECB2}" destId="{60CAD73F-DA29-4E9A-B013-5927EDD2E228}" srcOrd="0" destOrd="0" presId="urn:microsoft.com/office/officeart/2005/8/layout/hList1"/>
    <dgm:cxn modelId="{E67291FA-4B72-4656-916D-2DE2D495A031}" srcId="{DC8094B9-13B2-4929-A633-30679C20CE23}" destId="{F0DFAF80-6BEC-4049-847D-688171A97A34}" srcOrd="0" destOrd="0" parTransId="{EFE2F972-A51B-41C4-88C8-05365FC5B042}" sibTransId="{2F059398-F236-4DB7-9EC3-235218CD0082}"/>
    <dgm:cxn modelId="{FC8F7883-D961-4927-8EF6-FA8E42A44F07}" srcId="{DC8094B9-13B2-4929-A633-30679C20CE23}" destId="{A16E67B2-980C-4FB4-BE7E-153E82308D55}" srcOrd="1" destOrd="0" parTransId="{F1DC107D-6DE7-49F2-AA08-254DB7F60257}" sibTransId="{3EBDC007-6108-4C46-877D-4D66A4F0ECDF}"/>
    <dgm:cxn modelId="{48C97C3A-4C19-4F29-87B5-82142BE5534A}" srcId="{A05B67E8-F320-4CE6-A136-E25108CB532E}" destId="{8FC9A0B1-9EC0-441A-90D5-46D264E3A409}" srcOrd="1" destOrd="0" parTransId="{ED5CAAF5-BC98-4B25-9DA4-02C066397082}" sibTransId="{56BBEA35-29BB-4381-8A1F-B7E135EB9DDB}"/>
    <dgm:cxn modelId="{72FE5037-87AD-4C81-9CBC-C205A3F82545}" type="presOf" srcId="{F0DFAF80-6BEC-4049-847D-688171A97A34}" destId="{F6CA1165-E2BF-4F41-B56E-8D1381D36692}" srcOrd="0" destOrd="0" presId="urn:microsoft.com/office/officeart/2005/8/layout/hList1"/>
    <dgm:cxn modelId="{842A8172-3EA6-4BCE-A011-7F1A9267C5EF}" type="presParOf" srcId="{60CAD73F-DA29-4E9A-B013-5927EDD2E228}" destId="{762B1959-DC33-49DA-99E2-1A9E02BFEED8}" srcOrd="0" destOrd="0" presId="urn:microsoft.com/office/officeart/2005/8/layout/hList1"/>
    <dgm:cxn modelId="{13BA8895-6E9F-4F3B-AF15-875CC04060A5}" type="presParOf" srcId="{762B1959-DC33-49DA-99E2-1A9E02BFEED8}" destId="{2272B384-13AF-48C7-A7C7-E45593564EC2}" srcOrd="0" destOrd="0" presId="urn:microsoft.com/office/officeart/2005/8/layout/hList1"/>
    <dgm:cxn modelId="{783BF892-8A63-435D-BF48-D8D3C4FEB7D3}" type="presParOf" srcId="{762B1959-DC33-49DA-99E2-1A9E02BFEED8}" destId="{6A244ED4-7C32-4368-8165-A3E52C7A333B}" srcOrd="1" destOrd="0" presId="urn:microsoft.com/office/officeart/2005/8/layout/hList1"/>
    <dgm:cxn modelId="{55A63214-D07D-4979-A430-289095245D90}" type="presParOf" srcId="{60CAD73F-DA29-4E9A-B013-5927EDD2E228}" destId="{9FF69AB2-664E-4629-9DA8-339884CD406A}" srcOrd="1" destOrd="0" presId="urn:microsoft.com/office/officeart/2005/8/layout/hList1"/>
    <dgm:cxn modelId="{1335AD9F-1AC1-41AB-A423-430A7112A525}" type="presParOf" srcId="{60CAD73F-DA29-4E9A-B013-5927EDD2E228}" destId="{51FB9C07-649A-487C-B5F8-1BEE24BA82D8}" srcOrd="2" destOrd="0" presId="urn:microsoft.com/office/officeart/2005/8/layout/hList1"/>
    <dgm:cxn modelId="{DECA7AA9-F0E2-4E73-9FF5-9180051786C5}" type="presParOf" srcId="{51FB9C07-649A-487C-B5F8-1BEE24BA82D8}" destId="{F0741D25-4628-40E5-8C6B-C31463EB0BA7}" srcOrd="0" destOrd="0" presId="urn:microsoft.com/office/officeart/2005/8/layout/hList1"/>
    <dgm:cxn modelId="{D3C2B637-8531-424B-A21E-70B2D6720B26}" type="presParOf" srcId="{51FB9C07-649A-487C-B5F8-1BEE24BA82D8}" destId="{F6CA1165-E2BF-4F41-B56E-8D1381D36692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2AE7536-9EE9-4259-874C-4FC2B58C256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D0DE5A6E-F056-480B-8096-A9E693FDC445}">
      <dgm:prSet phldrT="[Text]"/>
      <dgm:spPr/>
      <dgm:t>
        <a:bodyPr/>
        <a:lstStyle/>
        <a:p>
          <a:r>
            <a:rPr lang="cs-CZ" dirty="0"/>
            <a:t>Kmenové § 276</a:t>
          </a:r>
        </a:p>
      </dgm:t>
    </dgm:pt>
    <dgm:pt modelId="{156D1048-DA78-4A10-B577-DE087C3FC022}" type="parTrans" cxnId="{756A8683-CC57-4910-88DC-E4FBA8C36D37}">
      <dgm:prSet/>
      <dgm:spPr/>
      <dgm:t>
        <a:bodyPr/>
        <a:lstStyle/>
        <a:p>
          <a:endParaRPr lang="cs-CZ"/>
        </a:p>
      </dgm:t>
    </dgm:pt>
    <dgm:pt modelId="{CD746168-6E86-453E-8465-58DC9B21BDF7}" type="sibTrans" cxnId="{756A8683-CC57-4910-88DC-E4FBA8C36D37}">
      <dgm:prSet/>
      <dgm:spPr/>
      <dgm:t>
        <a:bodyPr/>
        <a:lstStyle/>
        <a:p>
          <a:endParaRPr lang="cs-CZ"/>
        </a:p>
      </dgm:t>
    </dgm:pt>
    <dgm:pt modelId="{9F11599B-8FF5-4A59-BAE5-7251303DCD76}">
      <dgm:prSet phldrT="[Text]"/>
      <dgm:spPr/>
      <dgm:t>
        <a:bodyPr/>
        <a:lstStyle/>
        <a:p>
          <a:r>
            <a:rPr lang="cs-CZ" dirty="0"/>
            <a:t>Se zvláštními právy § 276</a:t>
          </a:r>
        </a:p>
      </dgm:t>
    </dgm:pt>
    <dgm:pt modelId="{2572788C-B704-4299-9422-4306EA04B8C4}" type="parTrans" cxnId="{6D01A562-433C-41A5-B866-64C584758009}">
      <dgm:prSet/>
      <dgm:spPr/>
      <dgm:t>
        <a:bodyPr/>
        <a:lstStyle/>
        <a:p>
          <a:endParaRPr lang="cs-CZ"/>
        </a:p>
      </dgm:t>
    </dgm:pt>
    <dgm:pt modelId="{C097BA0E-56AC-401C-925E-DC1B39570045}" type="sibTrans" cxnId="{6D01A562-433C-41A5-B866-64C584758009}">
      <dgm:prSet/>
      <dgm:spPr/>
      <dgm:t>
        <a:bodyPr/>
        <a:lstStyle/>
        <a:p>
          <a:endParaRPr lang="cs-CZ"/>
        </a:p>
      </dgm:t>
    </dgm:pt>
    <dgm:pt modelId="{CA4C5091-26F5-4670-985D-6EB5BE6B31BC}">
      <dgm:prSet phldrT="[Text]"/>
      <dgm:spPr/>
      <dgm:t>
        <a:bodyPr/>
        <a:lstStyle/>
        <a:p>
          <a:r>
            <a:rPr lang="cs-CZ" dirty="0"/>
            <a:t>Pro zvláštní práva není určující jmenovitá hodnota</a:t>
          </a:r>
        </a:p>
      </dgm:t>
    </dgm:pt>
    <dgm:pt modelId="{9FA4C3A6-365E-4040-B93D-5C3D2F8B80A7}" type="parTrans" cxnId="{B259B919-8F3E-4F87-B0D7-D44FB4E31AF2}">
      <dgm:prSet/>
      <dgm:spPr/>
      <dgm:t>
        <a:bodyPr/>
        <a:lstStyle/>
        <a:p>
          <a:endParaRPr lang="cs-CZ"/>
        </a:p>
      </dgm:t>
    </dgm:pt>
    <dgm:pt modelId="{40EBEB9F-B38D-47DB-A086-4DE2303F9F76}" type="sibTrans" cxnId="{B259B919-8F3E-4F87-B0D7-D44FB4E31AF2}">
      <dgm:prSet/>
      <dgm:spPr/>
      <dgm:t>
        <a:bodyPr/>
        <a:lstStyle/>
        <a:p>
          <a:endParaRPr lang="cs-CZ"/>
        </a:p>
      </dgm:t>
    </dgm:pt>
    <dgm:pt modelId="{1B667F45-6ECB-46DF-B4C4-11D39FD5C17A}">
      <dgm:prSet phldrT="[Text]"/>
      <dgm:spPr/>
      <dgm:t>
        <a:bodyPr/>
        <a:lstStyle/>
        <a:p>
          <a:r>
            <a:rPr lang="cs-CZ" dirty="0"/>
            <a:t>Prioritní § 278</a:t>
          </a:r>
        </a:p>
      </dgm:t>
    </dgm:pt>
    <dgm:pt modelId="{94BC1676-9C93-4760-92A6-AD354235A107}" type="parTrans" cxnId="{94370BD5-6478-4A93-B44C-2AC4AFDC0925}">
      <dgm:prSet/>
      <dgm:spPr/>
      <dgm:t>
        <a:bodyPr/>
        <a:lstStyle/>
        <a:p>
          <a:endParaRPr lang="cs-CZ"/>
        </a:p>
      </dgm:t>
    </dgm:pt>
    <dgm:pt modelId="{8E474640-6F75-49A9-B316-53953327A6BF}" type="sibTrans" cxnId="{94370BD5-6478-4A93-B44C-2AC4AFDC0925}">
      <dgm:prSet/>
      <dgm:spPr/>
      <dgm:t>
        <a:bodyPr/>
        <a:lstStyle/>
        <a:p>
          <a:endParaRPr lang="cs-CZ"/>
        </a:p>
      </dgm:t>
    </dgm:pt>
    <dgm:pt modelId="{BA944F34-C5A4-4139-B619-6D91149576E3}">
      <dgm:prSet phldrT="[Text]"/>
      <dgm:spPr/>
      <dgm:t>
        <a:bodyPr/>
        <a:lstStyle/>
        <a:p>
          <a:r>
            <a:rPr lang="cs-CZ" dirty="0"/>
            <a:t>Není spojeno žádné zvláštní právo – spojena všechna akcionářská práva</a:t>
          </a:r>
        </a:p>
      </dgm:t>
    </dgm:pt>
    <dgm:pt modelId="{59192BFE-83A6-41B4-AD27-5E7694006B13}" type="parTrans" cxnId="{9FEB62DC-E76F-4D3F-9048-52954495D3A9}">
      <dgm:prSet/>
      <dgm:spPr/>
      <dgm:t>
        <a:bodyPr/>
        <a:lstStyle/>
        <a:p>
          <a:endParaRPr lang="cs-CZ"/>
        </a:p>
      </dgm:t>
    </dgm:pt>
    <dgm:pt modelId="{69C053AC-EAA7-438C-AA4F-337736A6609B}" type="sibTrans" cxnId="{9FEB62DC-E76F-4D3F-9048-52954495D3A9}">
      <dgm:prSet/>
      <dgm:spPr/>
      <dgm:t>
        <a:bodyPr/>
        <a:lstStyle/>
        <a:p>
          <a:endParaRPr lang="cs-CZ"/>
        </a:p>
      </dgm:t>
    </dgm:pt>
    <dgm:pt modelId="{CF3BB197-C600-4CA4-8893-597111063322}">
      <dgm:prSet phldrT="[Text]"/>
      <dgm:spPr/>
      <dgm:t>
        <a:bodyPr/>
        <a:lstStyle/>
        <a:p>
          <a:r>
            <a:rPr lang="cs-CZ" dirty="0"/>
            <a:t>Posílena majetkoví práva – přednostní právo na podíl na zisku…</a:t>
          </a:r>
        </a:p>
      </dgm:t>
    </dgm:pt>
    <dgm:pt modelId="{E253C6D4-73A9-4340-BEB7-6DE22C8BED2F}" type="parTrans" cxnId="{E9CDF943-A9DD-4AD5-8473-F50BF67D14C1}">
      <dgm:prSet/>
      <dgm:spPr/>
      <dgm:t>
        <a:bodyPr/>
        <a:lstStyle/>
        <a:p>
          <a:endParaRPr lang="cs-CZ"/>
        </a:p>
      </dgm:t>
    </dgm:pt>
    <dgm:pt modelId="{95A7AED5-CAA1-4E74-B576-C8C5F08156EB}" type="sibTrans" cxnId="{E9CDF943-A9DD-4AD5-8473-F50BF67D14C1}">
      <dgm:prSet/>
      <dgm:spPr/>
      <dgm:t>
        <a:bodyPr/>
        <a:lstStyle/>
        <a:p>
          <a:endParaRPr lang="cs-CZ"/>
        </a:p>
      </dgm:t>
    </dgm:pt>
    <dgm:pt modelId="{AA8C9905-7992-46ED-8DFF-6853DBB005F4}">
      <dgm:prSet phldrT="[Text]"/>
      <dgm:spPr/>
      <dgm:t>
        <a:bodyPr/>
        <a:lstStyle/>
        <a:p>
          <a:r>
            <a:rPr lang="cs-CZ" dirty="0"/>
            <a:t>Bez hlasovacího práva /neurčí-li stanovy jinak/</a:t>
          </a:r>
        </a:p>
      </dgm:t>
    </dgm:pt>
    <dgm:pt modelId="{48DA60DF-43B0-4C1A-B3F5-2544B9C4E9F4}" type="parTrans" cxnId="{BD948951-F9E7-414A-9F7D-9F8F52B10158}">
      <dgm:prSet/>
      <dgm:spPr/>
      <dgm:t>
        <a:bodyPr/>
        <a:lstStyle/>
        <a:p>
          <a:endParaRPr lang="cs-CZ"/>
        </a:p>
      </dgm:t>
    </dgm:pt>
    <dgm:pt modelId="{8F3E4EE9-45C4-46BE-BF71-E268B0594B26}" type="sibTrans" cxnId="{BD948951-F9E7-414A-9F7D-9F8F52B10158}">
      <dgm:prSet/>
      <dgm:spPr/>
      <dgm:t>
        <a:bodyPr/>
        <a:lstStyle/>
        <a:p>
          <a:endParaRPr lang="cs-CZ"/>
        </a:p>
      </dgm:t>
    </dgm:pt>
    <dgm:pt modelId="{107A39A8-9CB6-47E0-8A51-DEA56A1B3256}">
      <dgm:prSet phldrT="[Text]"/>
      <dgm:spPr/>
      <dgm:t>
        <a:bodyPr/>
        <a:lstStyle/>
        <a:p>
          <a:r>
            <a:rPr lang="cs-CZ" dirty="0"/>
            <a:t>Bez hlasovacích práv jmenovitá hodnota </a:t>
          </a:r>
          <a:r>
            <a:rPr lang="cs-CZ" dirty="0" err="1"/>
            <a:t>max</a:t>
          </a:r>
          <a:r>
            <a:rPr lang="cs-CZ" dirty="0"/>
            <a:t> 90% ZK</a:t>
          </a:r>
        </a:p>
      </dgm:t>
    </dgm:pt>
    <dgm:pt modelId="{4AC25B35-87C7-4E62-A583-DDAB780D0454}" type="parTrans" cxnId="{D3018CA6-CE86-4E8B-A86B-6DABF38BE0ED}">
      <dgm:prSet/>
      <dgm:spPr/>
      <dgm:t>
        <a:bodyPr/>
        <a:lstStyle/>
        <a:p>
          <a:endParaRPr lang="cs-CZ"/>
        </a:p>
      </dgm:t>
    </dgm:pt>
    <dgm:pt modelId="{247CB590-B79D-4232-B217-6FA6B16F9A39}" type="sibTrans" cxnId="{D3018CA6-CE86-4E8B-A86B-6DABF38BE0ED}">
      <dgm:prSet/>
      <dgm:spPr/>
      <dgm:t>
        <a:bodyPr/>
        <a:lstStyle/>
        <a:p>
          <a:endParaRPr lang="cs-CZ"/>
        </a:p>
      </dgm:t>
    </dgm:pt>
    <dgm:pt modelId="{2A89AB85-94B3-4148-BF42-060B76494C7C}">
      <dgm:prSet phldrT="[Text]"/>
      <dgm:spPr/>
      <dgm:t>
        <a:bodyPr/>
        <a:lstStyle/>
        <a:p>
          <a:r>
            <a:rPr lang="cs-CZ" dirty="0"/>
            <a:t>Hlasovací právo – hlasování podle druhů, nevyplacení dividendy</a:t>
          </a:r>
        </a:p>
      </dgm:t>
    </dgm:pt>
    <dgm:pt modelId="{5233C225-8535-4C34-BAF8-326F93EF0235}" type="parTrans" cxnId="{CC02E55A-E73C-419B-9844-984735E3D830}">
      <dgm:prSet/>
      <dgm:spPr/>
      <dgm:t>
        <a:bodyPr/>
        <a:lstStyle/>
        <a:p>
          <a:endParaRPr lang="cs-CZ"/>
        </a:p>
      </dgm:t>
    </dgm:pt>
    <dgm:pt modelId="{C2BA092F-1965-4B1A-B675-896F66CD1561}" type="sibTrans" cxnId="{CC02E55A-E73C-419B-9844-984735E3D830}">
      <dgm:prSet/>
      <dgm:spPr/>
      <dgm:t>
        <a:bodyPr/>
        <a:lstStyle/>
        <a:p>
          <a:endParaRPr lang="cs-CZ"/>
        </a:p>
      </dgm:t>
    </dgm:pt>
    <dgm:pt modelId="{29EA8784-9C3C-468E-A8C2-949C38504ECE}">
      <dgm:prSet phldrT="[Text]"/>
      <dgm:spPr/>
      <dgm:t>
        <a:bodyPr/>
        <a:lstStyle/>
        <a:p>
          <a:r>
            <a:rPr lang="cs-CZ" dirty="0"/>
            <a:t> úrokové akcie</a:t>
          </a:r>
        </a:p>
      </dgm:t>
    </dgm:pt>
    <dgm:pt modelId="{65F2A94D-E1F2-4439-96A0-20A677CDB28A}" type="parTrans" cxnId="{16769C24-91B5-441C-A696-1F9177175A06}">
      <dgm:prSet/>
      <dgm:spPr/>
      <dgm:t>
        <a:bodyPr/>
        <a:lstStyle/>
        <a:p>
          <a:endParaRPr lang="cs-CZ"/>
        </a:p>
      </dgm:t>
    </dgm:pt>
    <dgm:pt modelId="{995AEC0A-CD59-4464-B22F-FD5E0CE6BC2B}" type="sibTrans" cxnId="{16769C24-91B5-441C-A696-1F9177175A06}">
      <dgm:prSet/>
      <dgm:spPr/>
      <dgm:t>
        <a:bodyPr/>
        <a:lstStyle/>
        <a:p>
          <a:endParaRPr lang="cs-CZ"/>
        </a:p>
      </dgm:t>
    </dgm:pt>
    <dgm:pt modelId="{547594C0-58A1-426A-A1C4-448CD57FBD0E}">
      <dgm:prSet phldrT="[Text]"/>
      <dgm:spPr/>
      <dgm:t>
        <a:bodyPr/>
        <a:lstStyle/>
        <a:p>
          <a:r>
            <a:rPr lang="cs-CZ" dirty="0"/>
            <a:t>Povinnost rovnosti akcionářů: stejný druh = stejná práva</a:t>
          </a:r>
        </a:p>
      </dgm:t>
    </dgm:pt>
    <dgm:pt modelId="{A6FC3D72-CEA2-4FA9-BE99-C8E3BBF89888}" type="parTrans" cxnId="{D55F48D1-609C-4D0C-AD1C-C1CCB93791FE}">
      <dgm:prSet/>
      <dgm:spPr/>
      <dgm:t>
        <a:bodyPr/>
        <a:lstStyle/>
        <a:p>
          <a:endParaRPr lang="cs-CZ"/>
        </a:p>
      </dgm:t>
    </dgm:pt>
    <dgm:pt modelId="{E790EECE-6EDC-40D9-B01A-C55A3F8FDD0B}" type="sibTrans" cxnId="{D55F48D1-609C-4D0C-AD1C-C1CCB93791FE}">
      <dgm:prSet/>
      <dgm:spPr/>
      <dgm:t>
        <a:bodyPr/>
        <a:lstStyle/>
        <a:p>
          <a:endParaRPr lang="cs-CZ"/>
        </a:p>
      </dgm:t>
    </dgm:pt>
    <dgm:pt modelId="{9185434C-63A8-4A90-B8E9-95385D33F7E9}">
      <dgm:prSet phldrT="[Text]"/>
      <dgm:spPr/>
      <dgm:t>
        <a:bodyPr/>
        <a:lstStyle/>
        <a:p>
          <a:r>
            <a:rPr lang="cs-CZ" dirty="0"/>
            <a:t>„Zlaté“ akcie</a:t>
          </a:r>
        </a:p>
      </dgm:t>
    </dgm:pt>
    <dgm:pt modelId="{87A77028-D460-4C33-828F-83E9FA15A192}" type="parTrans" cxnId="{E59C5AD8-5854-4EA4-AA8F-8A2A92A9BA81}">
      <dgm:prSet/>
      <dgm:spPr/>
      <dgm:t>
        <a:bodyPr/>
        <a:lstStyle/>
        <a:p>
          <a:endParaRPr lang="cs-CZ"/>
        </a:p>
      </dgm:t>
    </dgm:pt>
    <dgm:pt modelId="{469DFADB-9421-46AA-8139-387D82FFB536}" type="sibTrans" cxnId="{E59C5AD8-5854-4EA4-AA8F-8A2A92A9BA81}">
      <dgm:prSet/>
      <dgm:spPr/>
      <dgm:t>
        <a:bodyPr/>
        <a:lstStyle/>
        <a:p>
          <a:endParaRPr lang="cs-CZ"/>
        </a:p>
      </dgm:t>
    </dgm:pt>
    <dgm:pt modelId="{F994A6EE-D52B-4F1A-8C01-B34F80C42146}">
      <dgm:prSet phldrT="[Text]"/>
      <dgm:spPr/>
      <dgm:t>
        <a:bodyPr/>
        <a:lstStyle/>
        <a:p>
          <a:r>
            <a:rPr lang="cs-CZ" dirty="0"/>
            <a:t>Zákaz akcií, s nimiž je spojeno právo na určitý úrok nezávisle na hospodářských výsledcích společnosti</a:t>
          </a:r>
        </a:p>
      </dgm:t>
    </dgm:pt>
    <dgm:pt modelId="{A801AB0B-BCD7-49B8-8FC5-407ED2A2A030}" type="parTrans" cxnId="{DE3AC7E3-64B6-48EC-8352-E631F4E74499}">
      <dgm:prSet/>
      <dgm:spPr/>
      <dgm:t>
        <a:bodyPr/>
        <a:lstStyle/>
        <a:p>
          <a:endParaRPr lang="cs-CZ"/>
        </a:p>
      </dgm:t>
    </dgm:pt>
    <dgm:pt modelId="{94C574C0-E628-484C-B03C-9A5F26B89367}" type="sibTrans" cxnId="{DE3AC7E3-64B6-48EC-8352-E631F4E74499}">
      <dgm:prSet/>
      <dgm:spPr/>
      <dgm:t>
        <a:bodyPr/>
        <a:lstStyle/>
        <a:p>
          <a:endParaRPr lang="cs-CZ"/>
        </a:p>
      </dgm:t>
    </dgm:pt>
    <dgm:pt modelId="{78CA1B32-21B0-42FE-B757-E1066ED33930}">
      <dgm:prSet phldrT="[Text]"/>
      <dgm:spPr/>
      <dgm:t>
        <a:bodyPr/>
        <a:lstStyle/>
        <a:p>
          <a:r>
            <a:rPr lang="cs-CZ" dirty="0"/>
            <a:t>Sporné – posílení řídících oprávnění, právo veta, absolutní hlas…</a:t>
          </a:r>
        </a:p>
      </dgm:t>
    </dgm:pt>
    <dgm:pt modelId="{E299A62C-4867-4E70-A30C-34D57CFAD540}" type="parTrans" cxnId="{62217D4A-5CA4-4D6A-BD88-19BC16F318C8}">
      <dgm:prSet/>
      <dgm:spPr/>
      <dgm:t>
        <a:bodyPr/>
        <a:lstStyle/>
        <a:p>
          <a:endParaRPr lang="cs-CZ"/>
        </a:p>
      </dgm:t>
    </dgm:pt>
    <dgm:pt modelId="{82F6AA01-1095-49DF-8D63-573EDE0AB956}" type="sibTrans" cxnId="{62217D4A-5CA4-4D6A-BD88-19BC16F318C8}">
      <dgm:prSet/>
      <dgm:spPr/>
      <dgm:t>
        <a:bodyPr/>
        <a:lstStyle/>
        <a:p>
          <a:endParaRPr lang="cs-CZ"/>
        </a:p>
      </dgm:t>
    </dgm:pt>
    <dgm:pt modelId="{70F59EDC-F8BD-4A29-B239-660480CCD622}">
      <dgm:prSet phldrT="[Text]"/>
      <dgm:spPr/>
      <dgm:t>
        <a:bodyPr/>
        <a:lstStyle/>
        <a:p>
          <a:r>
            <a:rPr lang="cs-CZ" dirty="0"/>
            <a:t>Zaměstnanecké akcie</a:t>
          </a:r>
        </a:p>
      </dgm:t>
    </dgm:pt>
    <dgm:pt modelId="{B2D6A20A-5767-4F92-83EE-F46B26F69553}" type="parTrans" cxnId="{35132E65-599A-47FA-B1AB-041A6F7EB665}">
      <dgm:prSet/>
      <dgm:spPr/>
      <dgm:t>
        <a:bodyPr/>
        <a:lstStyle/>
        <a:p>
          <a:endParaRPr lang="cs-CZ"/>
        </a:p>
      </dgm:t>
    </dgm:pt>
    <dgm:pt modelId="{726BBDAE-4190-412C-97E0-D832EF332B94}" type="sibTrans" cxnId="{35132E65-599A-47FA-B1AB-041A6F7EB665}">
      <dgm:prSet/>
      <dgm:spPr/>
      <dgm:t>
        <a:bodyPr/>
        <a:lstStyle/>
        <a:p>
          <a:endParaRPr lang="cs-CZ"/>
        </a:p>
      </dgm:t>
    </dgm:pt>
    <dgm:pt modelId="{C289F8BB-E619-4A16-B59C-FD6AFEB05756}">
      <dgm:prSet phldrT="[Text]"/>
      <dgm:spPr/>
      <dgm:t>
        <a:bodyPr/>
        <a:lstStyle/>
        <a:p>
          <a:r>
            <a:rPr lang="cs-CZ" dirty="0"/>
            <a:t>Není zvláštní druh - § 258 ZOK</a:t>
          </a:r>
        </a:p>
      </dgm:t>
    </dgm:pt>
    <dgm:pt modelId="{D37D5AFE-EDC3-460F-94E1-F272F19815D5}" type="parTrans" cxnId="{ECC27622-BDDA-4A5C-9CE0-26C37161647C}">
      <dgm:prSet/>
      <dgm:spPr/>
      <dgm:t>
        <a:bodyPr/>
        <a:lstStyle/>
        <a:p>
          <a:endParaRPr lang="cs-CZ"/>
        </a:p>
      </dgm:t>
    </dgm:pt>
    <dgm:pt modelId="{E70B16F7-00B5-4639-B02E-1B2F6A3EDF5A}" type="sibTrans" cxnId="{ECC27622-BDDA-4A5C-9CE0-26C37161647C}">
      <dgm:prSet/>
      <dgm:spPr/>
      <dgm:t>
        <a:bodyPr/>
        <a:lstStyle/>
        <a:p>
          <a:endParaRPr lang="cs-CZ"/>
        </a:p>
      </dgm:t>
    </dgm:pt>
    <dgm:pt modelId="{2ED965DC-FD2C-4DD1-929C-0275D4B9E067}">
      <dgm:prSet phldrT="[Text]"/>
      <dgm:spPr/>
      <dgm:t>
        <a:bodyPr/>
        <a:lstStyle/>
        <a:p>
          <a:r>
            <a:rPr lang="cs-CZ" dirty="0"/>
            <a:t>Kusové</a:t>
          </a:r>
        </a:p>
      </dgm:t>
    </dgm:pt>
    <dgm:pt modelId="{3FE75C1F-0918-41A6-886D-30895563FB55}" type="parTrans" cxnId="{684944D0-D6D2-4EBC-8983-D39898B21228}">
      <dgm:prSet/>
      <dgm:spPr/>
      <dgm:t>
        <a:bodyPr/>
        <a:lstStyle/>
        <a:p>
          <a:endParaRPr lang="cs-CZ"/>
        </a:p>
      </dgm:t>
    </dgm:pt>
    <dgm:pt modelId="{3E858028-8F6F-40AE-BB25-F0CBD64582F0}" type="sibTrans" cxnId="{684944D0-D6D2-4EBC-8983-D39898B21228}">
      <dgm:prSet/>
      <dgm:spPr/>
      <dgm:t>
        <a:bodyPr/>
        <a:lstStyle/>
        <a:p>
          <a:endParaRPr lang="cs-CZ"/>
        </a:p>
      </dgm:t>
    </dgm:pt>
    <dgm:pt modelId="{9858F566-47B0-4366-A671-8E6957B42EDE}">
      <dgm:prSet phldrT="[Text]"/>
      <dgm:spPr/>
      <dgm:t>
        <a:bodyPr/>
        <a:lstStyle/>
        <a:p>
          <a:r>
            <a:rPr lang="cs-CZ" dirty="0"/>
            <a:t>Není druh, v zásadě kmenové akcie</a:t>
          </a:r>
        </a:p>
      </dgm:t>
    </dgm:pt>
    <dgm:pt modelId="{839B808C-EAC9-4A63-9768-3D95C846C1DE}" type="parTrans" cxnId="{5F82D9C5-6C5B-4E16-BF24-99CE0F9CA0CE}">
      <dgm:prSet/>
      <dgm:spPr/>
      <dgm:t>
        <a:bodyPr/>
        <a:lstStyle/>
        <a:p>
          <a:endParaRPr lang="cs-CZ"/>
        </a:p>
      </dgm:t>
    </dgm:pt>
    <dgm:pt modelId="{7C8D9C18-367E-42EA-AB94-8025EEEC7DD0}" type="sibTrans" cxnId="{5F82D9C5-6C5B-4E16-BF24-99CE0F9CA0CE}">
      <dgm:prSet/>
      <dgm:spPr/>
      <dgm:t>
        <a:bodyPr/>
        <a:lstStyle/>
        <a:p>
          <a:endParaRPr lang="cs-CZ"/>
        </a:p>
      </dgm:t>
    </dgm:pt>
    <dgm:pt modelId="{6E56D3B9-DCB0-46DB-B433-5EB36A0F0767}" type="pres">
      <dgm:prSet presAssocID="{F2AE7536-9EE9-4259-874C-4FC2B58C256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F2E30A94-549F-486E-B538-8836663B9AC6}" type="pres">
      <dgm:prSet presAssocID="{D0DE5A6E-F056-480B-8096-A9E693FDC445}" presName="parentText" presStyleLbl="node1" presStyleIdx="0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0BEB7F9-4C41-491C-BB21-C659849AADCE}" type="pres">
      <dgm:prSet presAssocID="{D0DE5A6E-F056-480B-8096-A9E693FDC445}" presName="childText" presStyleLbl="revTx" presStyleIdx="0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2DDBE30-B731-41AC-80BD-680624482A52}" type="pres">
      <dgm:prSet presAssocID="{70F59EDC-F8BD-4A29-B239-660480CCD622}" presName="parentText" presStyleLbl="node1" presStyleIdx="1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AF726F8-3D5E-4392-82C2-856DD3AD2A4F}" type="pres">
      <dgm:prSet presAssocID="{70F59EDC-F8BD-4A29-B239-660480CCD622}" presName="childText" presStyleLbl="revTx" presStyleIdx="1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1D70C48-663D-46B3-857F-CEFFCCE3DBD0}" type="pres">
      <dgm:prSet presAssocID="{2ED965DC-FD2C-4DD1-929C-0275D4B9E067}" presName="parentText" presStyleLbl="node1" presStyleIdx="2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C3A40D8-BD22-4E92-837B-DB52E02241F0}" type="pres">
      <dgm:prSet presAssocID="{2ED965DC-FD2C-4DD1-929C-0275D4B9E067}" presName="childText" presStyleLbl="revTx" presStyleIdx="2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C6426EE-F39D-43B4-AA66-351C80CCCE25}" type="pres">
      <dgm:prSet presAssocID="{9F11599B-8FF5-4A59-BAE5-7251303DCD76}" presName="parentText" presStyleLbl="node1" presStyleIdx="3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547E1D8-5298-4060-92BA-F9D40E7C6D9A}" type="pres">
      <dgm:prSet presAssocID="{9F11599B-8FF5-4A59-BAE5-7251303DCD76}" presName="childText" presStyleLbl="revTx" presStyleIdx="3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77A8093-878D-4CB7-B620-6AE52E885C3B}" type="pres">
      <dgm:prSet presAssocID="{1B667F45-6ECB-46DF-B4C4-11D39FD5C17A}" presName="parentText" presStyleLbl="node1" presStyleIdx="4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3F88E59-6097-46B7-893E-01227B377A4D}" type="pres">
      <dgm:prSet presAssocID="{1B667F45-6ECB-46DF-B4C4-11D39FD5C17A}" presName="childText" presStyleLbl="revTx" presStyleIdx="4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D52C3CF-777C-45F6-BA52-76C71AF9E8F9}" type="pres">
      <dgm:prSet presAssocID="{29EA8784-9C3C-468E-A8C2-949C38504ECE}" presName="parentText" presStyleLbl="node1" presStyleIdx="5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D6C10A6-B654-4C0B-BF3A-88579CF6BD2F}" type="pres">
      <dgm:prSet presAssocID="{29EA8784-9C3C-468E-A8C2-949C38504ECE}" presName="childText" presStyleLbl="revTx" presStyleIdx="5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A31F78F-1A13-4986-8C09-4B22EA5AE1C6}" type="pres">
      <dgm:prSet presAssocID="{9185434C-63A8-4A90-B8E9-95385D33F7E9}" presName="parentText" presStyleLbl="node1" presStyleIdx="6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C48739A-26F8-479C-A458-615DC4407DA5}" type="pres">
      <dgm:prSet presAssocID="{9185434C-63A8-4A90-B8E9-95385D33F7E9}" presName="childText" presStyleLbl="revTx" presStyleIdx="6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1F9F4510-C654-4540-9CB0-CF31E54FA947}" type="presOf" srcId="{AA8C9905-7992-46ED-8DFF-6853DBB005F4}" destId="{C3F88E59-6097-46B7-893E-01227B377A4D}" srcOrd="0" destOrd="1" presId="urn:microsoft.com/office/officeart/2005/8/layout/vList2"/>
    <dgm:cxn modelId="{756A8683-CC57-4910-88DC-E4FBA8C36D37}" srcId="{F2AE7536-9EE9-4259-874C-4FC2B58C2563}" destId="{D0DE5A6E-F056-480B-8096-A9E693FDC445}" srcOrd="0" destOrd="0" parTransId="{156D1048-DA78-4A10-B577-DE087C3FC022}" sibTransId="{CD746168-6E86-453E-8465-58DC9B21BDF7}"/>
    <dgm:cxn modelId="{9C5E4CBB-AE9D-45D8-8F04-AA232F9BFCEF}" type="presOf" srcId="{70F59EDC-F8BD-4A29-B239-660480CCD622}" destId="{E2DDBE30-B731-41AC-80BD-680624482A52}" srcOrd="0" destOrd="0" presId="urn:microsoft.com/office/officeart/2005/8/layout/vList2"/>
    <dgm:cxn modelId="{D332DCF0-7E2E-4AA8-880C-C4A984863DCA}" type="presOf" srcId="{BA944F34-C5A4-4139-B619-6D91149576E3}" destId="{90BEB7F9-4C41-491C-BB21-C659849AADCE}" srcOrd="0" destOrd="0" presId="urn:microsoft.com/office/officeart/2005/8/layout/vList2"/>
    <dgm:cxn modelId="{684944D0-D6D2-4EBC-8983-D39898B21228}" srcId="{F2AE7536-9EE9-4259-874C-4FC2B58C2563}" destId="{2ED965DC-FD2C-4DD1-929C-0275D4B9E067}" srcOrd="2" destOrd="0" parTransId="{3FE75C1F-0918-41A6-886D-30895563FB55}" sibTransId="{3E858028-8F6F-40AE-BB25-F0CBD64582F0}"/>
    <dgm:cxn modelId="{67AD9ED7-212F-4A15-BCCD-BB618AC1CA64}" type="presOf" srcId="{547594C0-58A1-426A-A1C4-448CD57FBD0E}" destId="{8547E1D8-5298-4060-92BA-F9D40E7C6D9A}" srcOrd="0" destOrd="1" presId="urn:microsoft.com/office/officeart/2005/8/layout/vList2"/>
    <dgm:cxn modelId="{5F77A33B-8425-48D5-A1FC-D4650C86AC77}" type="presOf" srcId="{F994A6EE-D52B-4F1A-8C01-B34F80C42146}" destId="{DD6C10A6-B654-4C0B-BF3A-88579CF6BD2F}" srcOrd="0" destOrd="0" presId="urn:microsoft.com/office/officeart/2005/8/layout/vList2"/>
    <dgm:cxn modelId="{F85B5DAD-6667-46CB-887B-110A630B648E}" type="presOf" srcId="{C289F8BB-E619-4A16-B59C-FD6AFEB05756}" destId="{4AF726F8-3D5E-4392-82C2-856DD3AD2A4F}" srcOrd="0" destOrd="0" presId="urn:microsoft.com/office/officeart/2005/8/layout/vList2"/>
    <dgm:cxn modelId="{62217D4A-5CA4-4D6A-BD88-19BC16F318C8}" srcId="{9185434C-63A8-4A90-B8E9-95385D33F7E9}" destId="{78CA1B32-21B0-42FE-B757-E1066ED33930}" srcOrd="0" destOrd="0" parTransId="{E299A62C-4867-4E70-A30C-34D57CFAD540}" sibTransId="{82F6AA01-1095-49DF-8D63-573EDE0AB956}"/>
    <dgm:cxn modelId="{EA21DC1E-F564-4294-889B-345B85D89625}" type="presOf" srcId="{9185434C-63A8-4A90-B8E9-95385D33F7E9}" destId="{8A31F78F-1A13-4986-8C09-4B22EA5AE1C6}" srcOrd="0" destOrd="0" presId="urn:microsoft.com/office/officeart/2005/8/layout/vList2"/>
    <dgm:cxn modelId="{E59C5AD8-5854-4EA4-AA8F-8A2A92A9BA81}" srcId="{F2AE7536-9EE9-4259-874C-4FC2B58C2563}" destId="{9185434C-63A8-4A90-B8E9-95385D33F7E9}" srcOrd="6" destOrd="0" parTransId="{87A77028-D460-4C33-828F-83E9FA15A192}" sibTransId="{469DFADB-9421-46AA-8139-387D82FFB536}"/>
    <dgm:cxn modelId="{C11BB847-07DE-4AB4-A53C-19D36C99FBC2}" type="presOf" srcId="{F2AE7536-9EE9-4259-874C-4FC2B58C2563}" destId="{6E56D3B9-DCB0-46DB-B433-5EB36A0F0767}" srcOrd="0" destOrd="0" presId="urn:microsoft.com/office/officeart/2005/8/layout/vList2"/>
    <dgm:cxn modelId="{9FEB62DC-E76F-4D3F-9048-52954495D3A9}" srcId="{D0DE5A6E-F056-480B-8096-A9E693FDC445}" destId="{BA944F34-C5A4-4139-B619-6D91149576E3}" srcOrd="0" destOrd="0" parTransId="{59192BFE-83A6-41B4-AD27-5E7694006B13}" sibTransId="{69C053AC-EAA7-438C-AA4F-337736A6609B}"/>
    <dgm:cxn modelId="{5F82D9C5-6C5B-4E16-BF24-99CE0F9CA0CE}" srcId="{2ED965DC-FD2C-4DD1-929C-0275D4B9E067}" destId="{9858F566-47B0-4366-A671-8E6957B42EDE}" srcOrd="0" destOrd="0" parTransId="{839B808C-EAC9-4A63-9768-3D95C846C1DE}" sibTransId="{7C8D9C18-367E-42EA-AB94-8025EEEC7DD0}"/>
    <dgm:cxn modelId="{562FAC40-6041-4430-9971-F14EF6145F71}" type="presOf" srcId="{1B667F45-6ECB-46DF-B4C4-11D39FD5C17A}" destId="{977A8093-878D-4CB7-B620-6AE52E885C3B}" srcOrd="0" destOrd="0" presId="urn:microsoft.com/office/officeart/2005/8/layout/vList2"/>
    <dgm:cxn modelId="{287D2000-A320-43C8-B4F8-9B1D502EE74C}" type="presOf" srcId="{CF3BB197-C600-4CA4-8893-597111063322}" destId="{C3F88E59-6097-46B7-893E-01227B377A4D}" srcOrd="0" destOrd="0" presId="urn:microsoft.com/office/officeart/2005/8/layout/vList2"/>
    <dgm:cxn modelId="{EC2A22E4-C238-4B77-B59F-7338D9B96F6D}" type="presOf" srcId="{D0DE5A6E-F056-480B-8096-A9E693FDC445}" destId="{F2E30A94-549F-486E-B538-8836663B9AC6}" srcOrd="0" destOrd="0" presId="urn:microsoft.com/office/officeart/2005/8/layout/vList2"/>
    <dgm:cxn modelId="{35132E65-599A-47FA-B1AB-041A6F7EB665}" srcId="{F2AE7536-9EE9-4259-874C-4FC2B58C2563}" destId="{70F59EDC-F8BD-4A29-B239-660480CCD622}" srcOrd="1" destOrd="0" parTransId="{B2D6A20A-5767-4F92-83EE-F46B26F69553}" sibTransId="{726BBDAE-4190-412C-97E0-D832EF332B94}"/>
    <dgm:cxn modelId="{6D01A562-433C-41A5-B866-64C584758009}" srcId="{F2AE7536-9EE9-4259-874C-4FC2B58C2563}" destId="{9F11599B-8FF5-4A59-BAE5-7251303DCD76}" srcOrd="3" destOrd="0" parTransId="{2572788C-B704-4299-9422-4306EA04B8C4}" sibTransId="{C097BA0E-56AC-401C-925E-DC1B39570045}"/>
    <dgm:cxn modelId="{6E99BD72-A7E1-4A86-A0C3-64722D965708}" type="presOf" srcId="{107A39A8-9CB6-47E0-8A51-DEA56A1B3256}" destId="{C3F88E59-6097-46B7-893E-01227B377A4D}" srcOrd="0" destOrd="2" presId="urn:microsoft.com/office/officeart/2005/8/layout/vList2"/>
    <dgm:cxn modelId="{D203A53E-CFDE-4187-B978-4448F1F2AD2D}" type="presOf" srcId="{29EA8784-9C3C-468E-A8C2-949C38504ECE}" destId="{4D52C3CF-777C-45F6-BA52-76C71AF9E8F9}" srcOrd="0" destOrd="0" presId="urn:microsoft.com/office/officeart/2005/8/layout/vList2"/>
    <dgm:cxn modelId="{DE3AC7E3-64B6-48EC-8352-E631F4E74499}" srcId="{29EA8784-9C3C-468E-A8C2-949C38504ECE}" destId="{F994A6EE-D52B-4F1A-8C01-B34F80C42146}" srcOrd="0" destOrd="0" parTransId="{A801AB0B-BCD7-49B8-8FC5-407ED2A2A030}" sibTransId="{94C574C0-E628-484C-B03C-9A5F26B89367}"/>
    <dgm:cxn modelId="{113A2DD1-0C89-491A-84B3-90CCB0757952}" type="presOf" srcId="{CA4C5091-26F5-4670-985D-6EB5BE6B31BC}" destId="{8547E1D8-5298-4060-92BA-F9D40E7C6D9A}" srcOrd="0" destOrd="0" presId="urn:microsoft.com/office/officeart/2005/8/layout/vList2"/>
    <dgm:cxn modelId="{D3018CA6-CE86-4E8B-A86B-6DABF38BE0ED}" srcId="{1B667F45-6ECB-46DF-B4C4-11D39FD5C17A}" destId="{107A39A8-9CB6-47E0-8A51-DEA56A1B3256}" srcOrd="2" destOrd="0" parTransId="{4AC25B35-87C7-4E62-A583-DDAB780D0454}" sibTransId="{247CB590-B79D-4232-B217-6FA6B16F9A39}"/>
    <dgm:cxn modelId="{B259B919-8F3E-4F87-B0D7-D44FB4E31AF2}" srcId="{9F11599B-8FF5-4A59-BAE5-7251303DCD76}" destId="{CA4C5091-26F5-4670-985D-6EB5BE6B31BC}" srcOrd="0" destOrd="0" parTransId="{9FA4C3A6-365E-4040-B93D-5C3D2F8B80A7}" sibTransId="{40EBEB9F-B38D-47DB-A086-4DE2303F9F76}"/>
    <dgm:cxn modelId="{D55F48D1-609C-4D0C-AD1C-C1CCB93791FE}" srcId="{9F11599B-8FF5-4A59-BAE5-7251303DCD76}" destId="{547594C0-58A1-426A-A1C4-448CD57FBD0E}" srcOrd="1" destOrd="0" parTransId="{A6FC3D72-CEA2-4FA9-BE99-C8E3BBF89888}" sibTransId="{E790EECE-6EDC-40D9-B01A-C55A3F8FDD0B}"/>
    <dgm:cxn modelId="{1C645A91-A03B-4D06-A5AC-7862D7FFAB78}" type="presOf" srcId="{78CA1B32-21B0-42FE-B757-E1066ED33930}" destId="{FC48739A-26F8-479C-A458-615DC4407DA5}" srcOrd="0" destOrd="0" presId="urn:microsoft.com/office/officeart/2005/8/layout/vList2"/>
    <dgm:cxn modelId="{CC02E55A-E73C-419B-9844-984735E3D830}" srcId="{1B667F45-6ECB-46DF-B4C4-11D39FD5C17A}" destId="{2A89AB85-94B3-4148-BF42-060B76494C7C}" srcOrd="3" destOrd="0" parTransId="{5233C225-8535-4C34-BAF8-326F93EF0235}" sibTransId="{C2BA092F-1965-4B1A-B675-896F66CD1561}"/>
    <dgm:cxn modelId="{87AA6287-CA6B-4FEB-A3B7-7FE7709E1EDC}" type="presOf" srcId="{9F11599B-8FF5-4A59-BAE5-7251303DCD76}" destId="{1C6426EE-F39D-43B4-AA66-351C80CCCE25}" srcOrd="0" destOrd="0" presId="urn:microsoft.com/office/officeart/2005/8/layout/vList2"/>
    <dgm:cxn modelId="{7A6795B0-E945-43C1-B17E-ECE3E33408F6}" type="presOf" srcId="{2ED965DC-FD2C-4DD1-929C-0275D4B9E067}" destId="{61D70C48-663D-46B3-857F-CEFFCCE3DBD0}" srcOrd="0" destOrd="0" presId="urn:microsoft.com/office/officeart/2005/8/layout/vList2"/>
    <dgm:cxn modelId="{A4B4A0E8-62DC-487D-890D-482DD17B7325}" type="presOf" srcId="{2A89AB85-94B3-4148-BF42-060B76494C7C}" destId="{C3F88E59-6097-46B7-893E-01227B377A4D}" srcOrd="0" destOrd="3" presId="urn:microsoft.com/office/officeart/2005/8/layout/vList2"/>
    <dgm:cxn modelId="{E9CDF943-A9DD-4AD5-8473-F50BF67D14C1}" srcId="{1B667F45-6ECB-46DF-B4C4-11D39FD5C17A}" destId="{CF3BB197-C600-4CA4-8893-597111063322}" srcOrd="0" destOrd="0" parTransId="{E253C6D4-73A9-4340-BEB7-6DE22C8BED2F}" sibTransId="{95A7AED5-CAA1-4E74-B576-C8C5F08156EB}"/>
    <dgm:cxn modelId="{BD948951-F9E7-414A-9F7D-9F8F52B10158}" srcId="{1B667F45-6ECB-46DF-B4C4-11D39FD5C17A}" destId="{AA8C9905-7992-46ED-8DFF-6853DBB005F4}" srcOrd="1" destOrd="0" parTransId="{48DA60DF-43B0-4C1A-B3F5-2544B9C4E9F4}" sibTransId="{8F3E4EE9-45C4-46BE-BF71-E268B0594B26}"/>
    <dgm:cxn modelId="{C4276D4C-EAD7-48C4-A288-B5317BCDD176}" type="presOf" srcId="{9858F566-47B0-4366-A671-8E6957B42EDE}" destId="{7C3A40D8-BD22-4E92-837B-DB52E02241F0}" srcOrd="0" destOrd="0" presId="urn:microsoft.com/office/officeart/2005/8/layout/vList2"/>
    <dgm:cxn modelId="{94370BD5-6478-4A93-B44C-2AC4AFDC0925}" srcId="{F2AE7536-9EE9-4259-874C-4FC2B58C2563}" destId="{1B667F45-6ECB-46DF-B4C4-11D39FD5C17A}" srcOrd="4" destOrd="0" parTransId="{94BC1676-9C93-4760-92A6-AD354235A107}" sibTransId="{8E474640-6F75-49A9-B316-53953327A6BF}"/>
    <dgm:cxn modelId="{ECC27622-BDDA-4A5C-9CE0-26C37161647C}" srcId="{70F59EDC-F8BD-4A29-B239-660480CCD622}" destId="{C289F8BB-E619-4A16-B59C-FD6AFEB05756}" srcOrd="0" destOrd="0" parTransId="{D37D5AFE-EDC3-460F-94E1-F272F19815D5}" sibTransId="{E70B16F7-00B5-4639-B02E-1B2F6A3EDF5A}"/>
    <dgm:cxn modelId="{16769C24-91B5-441C-A696-1F9177175A06}" srcId="{F2AE7536-9EE9-4259-874C-4FC2B58C2563}" destId="{29EA8784-9C3C-468E-A8C2-949C38504ECE}" srcOrd="5" destOrd="0" parTransId="{65F2A94D-E1F2-4439-96A0-20A677CDB28A}" sibTransId="{995AEC0A-CD59-4464-B22F-FD5E0CE6BC2B}"/>
    <dgm:cxn modelId="{21618CB3-7B94-4CFA-89CA-2314753C0219}" type="presParOf" srcId="{6E56D3B9-DCB0-46DB-B433-5EB36A0F0767}" destId="{F2E30A94-549F-486E-B538-8836663B9AC6}" srcOrd="0" destOrd="0" presId="urn:microsoft.com/office/officeart/2005/8/layout/vList2"/>
    <dgm:cxn modelId="{E2CC5833-10FF-499E-B898-90AF78E295ED}" type="presParOf" srcId="{6E56D3B9-DCB0-46DB-B433-5EB36A0F0767}" destId="{90BEB7F9-4C41-491C-BB21-C659849AADCE}" srcOrd="1" destOrd="0" presId="urn:microsoft.com/office/officeart/2005/8/layout/vList2"/>
    <dgm:cxn modelId="{F057B649-27B4-4182-9970-2F7135629A99}" type="presParOf" srcId="{6E56D3B9-DCB0-46DB-B433-5EB36A0F0767}" destId="{E2DDBE30-B731-41AC-80BD-680624482A52}" srcOrd="2" destOrd="0" presId="urn:microsoft.com/office/officeart/2005/8/layout/vList2"/>
    <dgm:cxn modelId="{B0E609C0-5E85-4898-A7A3-B15256048A47}" type="presParOf" srcId="{6E56D3B9-DCB0-46DB-B433-5EB36A0F0767}" destId="{4AF726F8-3D5E-4392-82C2-856DD3AD2A4F}" srcOrd="3" destOrd="0" presId="urn:microsoft.com/office/officeart/2005/8/layout/vList2"/>
    <dgm:cxn modelId="{69C5B5F8-77A0-4AA9-98B3-ADA1991209D0}" type="presParOf" srcId="{6E56D3B9-DCB0-46DB-B433-5EB36A0F0767}" destId="{61D70C48-663D-46B3-857F-CEFFCCE3DBD0}" srcOrd="4" destOrd="0" presId="urn:microsoft.com/office/officeart/2005/8/layout/vList2"/>
    <dgm:cxn modelId="{8B201153-D7BB-42F2-B27B-7F71B8B07B96}" type="presParOf" srcId="{6E56D3B9-DCB0-46DB-B433-5EB36A0F0767}" destId="{7C3A40D8-BD22-4E92-837B-DB52E02241F0}" srcOrd="5" destOrd="0" presId="urn:microsoft.com/office/officeart/2005/8/layout/vList2"/>
    <dgm:cxn modelId="{4EA963B5-D3D9-4F92-97A8-083A70A654D8}" type="presParOf" srcId="{6E56D3B9-DCB0-46DB-B433-5EB36A0F0767}" destId="{1C6426EE-F39D-43B4-AA66-351C80CCCE25}" srcOrd="6" destOrd="0" presId="urn:microsoft.com/office/officeart/2005/8/layout/vList2"/>
    <dgm:cxn modelId="{20E3C44C-3379-4CC5-94B6-EC8202268732}" type="presParOf" srcId="{6E56D3B9-DCB0-46DB-B433-5EB36A0F0767}" destId="{8547E1D8-5298-4060-92BA-F9D40E7C6D9A}" srcOrd="7" destOrd="0" presId="urn:microsoft.com/office/officeart/2005/8/layout/vList2"/>
    <dgm:cxn modelId="{EBDB9DB4-068B-4166-8DC5-4D8C49704308}" type="presParOf" srcId="{6E56D3B9-DCB0-46DB-B433-5EB36A0F0767}" destId="{977A8093-878D-4CB7-B620-6AE52E885C3B}" srcOrd="8" destOrd="0" presId="urn:microsoft.com/office/officeart/2005/8/layout/vList2"/>
    <dgm:cxn modelId="{6E691BE5-A053-4B5A-AC6B-EE33DC298DD6}" type="presParOf" srcId="{6E56D3B9-DCB0-46DB-B433-5EB36A0F0767}" destId="{C3F88E59-6097-46B7-893E-01227B377A4D}" srcOrd="9" destOrd="0" presId="urn:microsoft.com/office/officeart/2005/8/layout/vList2"/>
    <dgm:cxn modelId="{2D5C2342-E30F-461F-A84A-5E2DA1B5294D}" type="presParOf" srcId="{6E56D3B9-DCB0-46DB-B433-5EB36A0F0767}" destId="{4D52C3CF-777C-45F6-BA52-76C71AF9E8F9}" srcOrd="10" destOrd="0" presId="urn:microsoft.com/office/officeart/2005/8/layout/vList2"/>
    <dgm:cxn modelId="{E5492FBF-8F2F-4D14-94BD-1174DFFBCC94}" type="presParOf" srcId="{6E56D3B9-DCB0-46DB-B433-5EB36A0F0767}" destId="{DD6C10A6-B654-4C0B-BF3A-88579CF6BD2F}" srcOrd="11" destOrd="0" presId="urn:microsoft.com/office/officeart/2005/8/layout/vList2"/>
    <dgm:cxn modelId="{9F076C62-7C22-4330-8B3A-DD57C964C523}" type="presParOf" srcId="{6E56D3B9-DCB0-46DB-B433-5EB36A0F0767}" destId="{8A31F78F-1A13-4986-8C09-4B22EA5AE1C6}" srcOrd="12" destOrd="0" presId="urn:microsoft.com/office/officeart/2005/8/layout/vList2"/>
    <dgm:cxn modelId="{5CC88341-905E-4352-BB9F-4B9DC41E8F5B}" type="presParOf" srcId="{6E56D3B9-DCB0-46DB-B433-5EB36A0F0767}" destId="{FC48739A-26F8-479C-A458-615DC4407DA5}" srcOrd="1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72B384-13AF-48C7-A7C7-E45593564EC2}">
      <dsp:nvSpPr>
        <dsp:cNvPr id="0" name=""/>
        <dsp:cNvSpPr/>
      </dsp:nvSpPr>
      <dsp:spPr>
        <a:xfrm>
          <a:off x="39" y="30557"/>
          <a:ext cx="3798093" cy="691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/>
            <a:t>Cenný papír</a:t>
          </a:r>
        </a:p>
      </dsp:txBody>
      <dsp:txXfrm>
        <a:off x="39" y="30557"/>
        <a:ext cx="3798093" cy="691200"/>
      </dsp:txXfrm>
    </dsp:sp>
    <dsp:sp modelId="{6A244ED4-7C32-4368-8165-A3E52C7A333B}">
      <dsp:nvSpPr>
        <dsp:cNvPr id="0" name=""/>
        <dsp:cNvSpPr/>
      </dsp:nvSpPr>
      <dsp:spPr>
        <a:xfrm>
          <a:off x="39" y="721758"/>
          <a:ext cx="3798093" cy="13176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400" kern="1200" dirty="0"/>
            <a:t>Na doručitele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400" kern="1200" dirty="0"/>
            <a:t>Na řad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400" kern="1200" dirty="0"/>
            <a:t>Na jméno</a:t>
          </a:r>
        </a:p>
      </dsp:txBody>
      <dsp:txXfrm>
        <a:off x="39" y="721758"/>
        <a:ext cx="3798093" cy="1317600"/>
      </dsp:txXfrm>
    </dsp:sp>
    <dsp:sp modelId="{F0741D25-4628-40E5-8C6B-C31463EB0BA7}">
      <dsp:nvSpPr>
        <dsp:cNvPr id="0" name=""/>
        <dsp:cNvSpPr/>
      </dsp:nvSpPr>
      <dsp:spPr>
        <a:xfrm>
          <a:off x="4329866" y="30557"/>
          <a:ext cx="3798093" cy="691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/>
            <a:t>AKCIE</a:t>
          </a:r>
        </a:p>
      </dsp:txBody>
      <dsp:txXfrm>
        <a:off x="4329866" y="30557"/>
        <a:ext cx="3798093" cy="691200"/>
      </dsp:txXfrm>
    </dsp:sp>
    <dsp:sp modelId="{F6CA1165-E2BF-4F41-B56E-8D1381D36692}">
      <dsp:nvSpPr>
        <dsp:cNvPr id="0" name=""/>
        <dsp:cNvSpPr/>
      </dsp:nvSpPr>
      <dsp:spPr>
        <a:xfrm>
          <a:off x="4329866" y="721758"/>
          <a:ext cx="3798093" cy="13176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400" kern="1200" dirty="0"/>
            <a:t>Na majitele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400" kern="1200" dirty="0"/>
            <a:t>Na jméno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400" kern="1200" dirty="0"/>
            <a:t>není</a:t>
          </a:r>
        </a:p>
      </dsp:txBody>
      <dsp:txXfrm>
        <a:off x="4329866" y="721758"/>
        <a:ext cx="3798093" cy="13176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E30A94-549F-486E-B538-8836663B9AC6}">
      <dsp:nvSpPr>
        <dsp:cNvPr id="0" name=""/>
        <dsp:cNvSpPr/>
      </dsp:nvSpPr>
      <dsp:spPr>
        <a:xfrm>
          <a:off x="0" y="50772"/>
          <a:ext cx="11433105" cy="3422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/>
            <a:t>Kmenové § 276</a:t>
          </a:r>
        </a:p>
      </dsp:txBody>
      <dsp:txXfrm>
        <a:off x="16706" y="67478"/>
        <a:ext cx="11399693" cy="308813"/>
      </dsp:txXfrm>
    </dsp:sp>
    <dsp:sp modelId="{90BEB7F9-4C41-491C-BB21-C659849AADCE}">
      <dsp:nvSpPr>
        <dsp:cNvPr id="0" name=""/>
        <dsp:cNvSpPr/>
      </dsp:nvSpPr>
      <dsp:spPr>
        <a:xfrm>
          <a:off x="0" y="392997"/>
          <a:ext cx="11433105" cy="248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3001" tIns="19050" rIns="106680" bIns="1905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200" kern="1200" dirty="0"/>
            <a:t>Není spojeno žádné zvláštní právo – spojena všechna akcionářská práva</a:t>
          </a:r>
        </a:p>
      </dsp:txBody>
      <dsp:txXfrm>
        <a:off x="0" y="392997"/>
        <a:ext cx="11433105" cy="248400"/>
      </dsp:txXfrm>
    </dsp:sp>
    <dsp:sp modelId="{E2DDBE30-B731-41AC-80BD-680624482A52}">
      <dsp:nvSpPr>
        <dsp:cNvPr id="0" name=""/>
        <dsp:cNvSpPr/>
      </dsp:nvSpPr>
      <dsp:spPr>
        <a:xfrm>
          <a:off x="0" y="641397"/>
          <a:ext cx="11433105" cy="3422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/>
            <a:t>Zaměstnanecké akcie</a:t>
          </a:r>
        </a:p>
      </dsp:txBody>
      <dsp:txXfrm>
        <a:off x="16706" y="658103"/>
        <a:ext cx="11399693" cy="308813"/>
      </dsp:txXfrm>
    </dsp:sp>
    <dsp:sp modelId="{4AF726F8-3D5E-4392-82C2-856DD3AD2A4F}">
      <dsp:nvSpPr>
        <dsp:cNvPr id="0" name=""/>
        <dsp:cNvSpPr/>
      </dsp:nvSpPr>
      <dsp:spPr>
        <a:xfrm>
          <a:off x="0" y="983622"/>
          <a:ext cx="11433105" cy="248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3001" tIns="19050" rIns="106680" bIns="1905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200" kern="1200" dirty="0"/>
            <a:t>Není zvláštní druh - § 258 ZOK</a:t>
          </a:r>
        </a:p>
      </dsp:txBody>
      <dsp:txXfrm>
        <a:off x="0" y="983622"/>
        <a:ext cx="11433105" cy="248400"/>
      </dsp:txXfrm>
    </dsp:sp>
    <dsp:sp modelId="{61D70C48-663D-46B3-857F-CEFFCCE3DBD0}">
      <dsp:nvSpPr>
        <dsp:cNvPr id="0" name=""/>
        <dsp:cNvSpPr/>
      </dsp:nvSpPr>
      <dsp:spPr>
        <a:xfrm>
          <a:off x="0" y="1232022"/>
          <a:ext cx="11433105" cy="3422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/>
            <a:t>Kusové</a:t>
          </a:r>
        </a:p>
      </dsp:txBody>
      <dsp:txXfrm>
        <a:off x="16706" y="1248728"/>
        <a:ext cx="11399693" cy="308813"/>
      </dsp:txXfrm>
    </dsp:sp>
    <dsp:sp modelId="{7C3A40D8-BD22-4E92-837B-DB52E02241F0}">
      <dsp:nvSpPr>
        <dsp:cNvPr id="0" name=""/>
        <dsp:cNvSpPr/>
      </dsp:nvSpPr>
      <dsp:spPr>
        <a:xfrm>
          <a:off x="0" y="1574247"/>
          <a:ext cx="11433105" cy="248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3001" tIns="19050" rIns="106680" bIns="1905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200" kern="1200" dirty="0"/>
            <a:t>Není druh, v zásadě kmenové akcie</a:t>
          </a:r>
        </a:p>
      </dsp:txBody>
      <dsp:txXfrm>
        <a:off x="0" y="1574247"/>
        <a:ext cx="11433105" cy="248400"/>
      </dsp:txXfrm>
    </dsp:sp>
    <dsp:sp modelId="{1C6426EE-F39D-43B4-AA66-351C80CCCE25}">
      <dsp:nvSpPr>
        <dsp:cNvPr id="0" name=""/>
        <dsp:cNvSpPr/>
      </dsp:nvSpPr>
      <dsp:spPr>
        <a:xfrm>
          <a:off x="0" y="1822647"/>
          <a:ext cx="11433105" cy="3422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/>
            <a:t>Se zvláštními právy § 276</a:t>
          </a:r>
        </a:p>
      </dsp:txBody>
      <dsp:txXfrm>
        <a:off x="16706" y="1839353"/>
        <a:ext cx="11399693" cy="308813"/>
      </dsp:txXfrm>
    </dsp:sp>
    <dsp:sp modelId="{8547E1D8-5298-4060-92BA-F9D40E7C6D9A}">
      <dsp:nvSpPr>
        <dsp:cNvPr id="0" name=""/>
        <dsp:cNvSpPr/>
      </dsp:nvSpPr>
      <dsp:spPr>
        <a:xfrm>
          <a:off x="0" y="2164872"/>
          <a:ext cx="11433105" cy="372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3001" tIns="19050" rIns="106680" bIns="1905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200" kern="1200" dirty="0"/>
            <a:t>Pro zvláštní práva není určující jmenovitá hodnota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200" kern="1200" dirty="0"/>
            <a:t>Povinnost rovnosti akcionářů: stejný druh = stejná práva</a:t>
          </a:r>
        </a:p>
      </dsp:txBody>
      <dsp:txXfrm>
        <a:off x="0" y="2164872"/>
        <a:ext cx="11433105" cy="372600"/>
      </dsp:txXfrm>
    </dsp:sp>
    <dsp:sp modelId="{977A8093-878D-4CB7-B620-6AE52E885C3B}">
      <dsp:nvSpPr>
        <dsp:cNvPr id="0" name=""/>
        <dsp:cNvSpPr/>
      </dsp:nvSpPr>
      <dsp:spPr>
        <a:xfrm>
          <a:off x="0" y="2537472"/>
          <a:ext cx="11433105" cy="3422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/>
            <a:t>Prioritní § 278</a:t>
          </a:r>
        </a:p>
      </dsp:txBody>
      <dsp:txXfrm>
        <a:off x="16706" y="2554178"/>
        <a:ext cx="11399693" cy="308813"/>
      </dsp:txXfrm>
    </dsp:sp>
    <dsp:sp modelId="{C3F88E59-6097-46B7-893E-01227B377A4D}">
      <dsp:nvSpPr>
        <dsp:cNvPr id="0" name=""/>
        <dsp:cNvSpPr/>
      </dsp:nvSpPr>
      <dsp:spPr>
        <a:xfrm>
          <a:off x="0" y="2879698"/>
          <a:ext cx="11433105" cy="745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3001" tIns="19050" rIns="106680" bIns="1905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200" kern="1200" dirty="0"/>
            <a:t>Posílena majetkoví práva – přednostní právo na podíl na zisku…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200" kern="1200" dirty="0"/>
            <a:t>Bez hlasovacího práva /neurčí-li stanovy jinak/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200" kern="1200" dirty="0"/>
            <a:t>Bez hlasovacích práv jmenovitá hodnota </a:t>
          </a:r>
          <a:r>
            <a:rPr lang="cs-CZ" sz="1200" kern="1200" dirty="0" err="1"/>
            <a:t>max</a:t>
          </a:r>
          <a:r>
            <a:rPr lang="cs-CZ" sz="1200" kern="1200" dirty="0"/>
            <a:t> 90% ZK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200" kern="1200" dirty="0"/>
            <a:t>Hlasovací právo – hlasování podle druhů, nevyplacení dividendy</a:t>
          </a:r>
        </a:p>
      </dsp:txBody>
      <dsp:txXfrm>
        <a:off x="0" y="2879698"/>
        <a:ext cx="11433105" cy="745200"/>
      </dsp:txXfrm>
    </dsp:sp>
    <dsp:sp modelId="{4D52C3CF-777C-45F6-BA52-76C71AF9E8F9}">
      <dsp:nvSpPr>
        <dsp:cNvPr id="0" name=""/>
        <dsp:cNvSpPr/>
      </dsp:nvSpPr>
      <dsp:spPr>
        <a:xfrm>
          <a:off x="0" y="3624898"/>
          <a:ext cx="11433105" cy="3422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/>
            <a:t> úrokové akcie</a:t>
          </a:r>
        </a:p>
      </dsp:txBody>
      <dsp:txXfrm>
        <a:off x="16706" y="3641604"/>
        <a:ext cx="11399693" cy="308813"/>
      </dsp:txXfrm>
    </dsp:sp>
    <dsp:sp modelId="{DD6C10A6-B654-4C0B-BF3A-88579CF6BD2F}">
      <dsp:nvSpPr>
        <dsp:cNvPr id="0" name=""/>
        <dsp:cNvSpPr/>
      </dsp:nvSpPr>
      <dsp:spPr>
        <a:xfrm>
          <a:off x="0" y="3967123"/>
          <a:ext cx="11433105" cy="248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3001" tIns="19050" rIns="106680" bIns="1905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200" kern="1200" dirty="0"/>
            <a:t>Zákaz akcií, s nimiž je spojeno právo na určitý úrok nezávisle na hospodářských výsledcích společnosti</a:t>
          </a:r>
        </a:p>
      </dsp:txBody>
      <dsp:txXfrm>
        <a:off x="0" y="3967123"/>
        <a:ext cx="11433105" cy="248400"/>
      </dsp:txXfrm>
    </dsp:sp>
    <dsp:sp modelId="{8A31F78F-1A13-4986-8C09-4B22EA5AE1C6}">
      <dsp:nvSpPr>
        <dsp:cNvPr id="0" name=""/>
        <dsp:cNvSpPr/>
      </dsp:nvSpPr>
      <dsp:spPr>
        <a:xfrm>
          <a:off x="0" y="4215523"/>
          <a:ext cx="11433105" cy="3422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/>
            <a:t>„Zlaté“ akcie</a:t>
          </a:r>
        </a:p>
      </dsp:txBody>
      <dsp:txXfrm>
        <a:off x="16706" y="4232229"/>
        <a:ext cx="11399693" cy="308813"/>
      </dsp:txXfrm>
    </dsp:sp>
    <dsp:sp modelId="{FC48739A-26F8-479C-A458-615DC4407DA5}">
      <dsp:nvSpPr>
        <dsp:cNvPr id="0" name=""/>
        <dsp:cNvSpPr/>
      </dsp:nvSpPr>
      <dsp:spPr>
        <a:xfrm>
          <a:off x="0" y="4557748"/>
          <a:ext cx="11433105" cy="248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3001" tIns="19050" rIns="106680" bIns="1905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200" kern="1200" dirty="0"/>
            <a:t>Sporné – posílení řídících oprávnění, právo veta, absolutní hlas…</a:t>
          </a:r>
        </a:p>
      </dsp:txBody>
      <dsp:txXfrm>
        <a:off x="0" y="4557748"/>
        <a:ext cx="11433105" cy="2484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7273CA-E697-4964-B957-161428F9D787}" type="datetimeFigureOut">
              <a:rPr lang="cs-CZ"/>
              <a:t>18.11.2019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E9FBD8-EA5C-47C0-8A2E-AE3ED01A46F1}" type="slidenum">
              <a:rPr lang="cs-CZ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6123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E9FBD8-EA5C-47C0-8A2E-AE3ED01A46F1}" type="slidenum">
              <a:rPr lang="cs-CZ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37710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E9FBD8-EA5C-47C0-8A2E-AE3ED01A46F1}" type="slidenum">
              <a:rPr lang="cs-CZ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5082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E9FBD8-EA5C-47C0-8A2E-AE3ED01A46F1}" type="slidenum">
              <a:rPr lang="cs-CZ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68929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E9FBD8-EA5C-47C0-8A2E-AE3ED01A46F1}" type="slidenum">
              <a:rPr lang="cs-CZ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112625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E9FBD8-EA5C-47C0-8A2E-AE3ED01A46F1}" type="slidenum">
              <a:rPr lang="cs-CZ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128649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E9FBD8-EA5C-47C0-8A2E-AE3ED01A46F1}" type="slidenum">
              <a:rPr lang="cs-CZ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565528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E9FBD8-EA5C-47C0-8A2E-AE3ED01A46F1}" type="slidenum">
              <a:rPr lang="cs-CZ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363676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E9FBD8-EA5C-47C0-8A2E-AE3ED01A46F1}" type="slidenum">
              <a:rPr lang="cs-CZ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351655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E9FBD8-EA5C-47C0-8A2E-AE3ED01A46F1}" type="slidenum">
              <a:rPr lang="cs-CZ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33181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E9FBD8-EA5C-47C0-8A2E-AE3ED01A46F1}" type="slidenum">
              <a:rPr lang="cs-CZ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36274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E9FBD8-EA5C-47C0-8A2E-AE3ED01A46F1}" type="slidenum">
              <a:rPr lang="cs-CZ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88574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E9FBD8-EA5C-47C0-8A2E-AE3ED01A46F1}" type="slidenum">
              <a:rPr lang="cs-CZ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4860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E9FBD8-EA5C-47C0-8A2E-AE3ED01A46F1}" type="slidenum">
              <a:rPr lang="cs-CZ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45501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E9FBD8-EA5C-47C0-8A2E-AE3ED01A46F1}" type="slidenum">
              <a:rPr lang="cs-CZ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20463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E9FBD8-EA5C-47C0-8A2E-AE3ED01A46F1}" type="slidenum">
              <a:rPr lang="cs-CZ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39622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E9FBD8-EA5C-47C0-8A2E-AE3ED01A46F1}" type="slidenum">
              <a:rPr lang="cs-CZ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43756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E9FBD8-EA5C-47C0-8A2E-AE3ED01A46F1}" type="slidenum">
              <a:rPr lang="cs-CZ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9756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F289A058-9D5B-455B-9DB4-5A68811416B2}" type="datetimeFigureOut">
              <a:rPr lang="cs-CZ" smtClean="0"/>
              <a:t>18.11.2019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62324-B44A-4E4E-9CE0-21EA07F1138A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0190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9A058-9D5B-455B-9DB4-5A68811416B2}" type="datetimeFigureOut">
              <a:rPr lang="cs-CZ" smtClean="0"/>
              <a:t>18.11.2019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62324-B44A-4E4E-9CE0-21EA07F113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7163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9A058-9D5B-455B-9DB4-5A68811416B2}" type="datetimeFigureOut">
              <a:rPr lang="cs-CZ" smtClean="0"/>
              <a:t>18.11.2019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62324-B44A-4E4E-9CE0-21EA07F1138A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6983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9A058-9D5B-455B-9DB4-5A68811416B2}" type="datetimeFigureOut">
              <a:rPr lang="cs-CZ" smtClean="0"/>
              <a:t>18.11.2019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62324-B44A-4E4E-9CE0-21EA07F113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4469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9A058-9D5B-455B-9DB4-5A68811416B2}" type="datetimeFigureOut">
              <a:rPr lang="cs-CZ" smtClean="0"/>
              <a:t>18.11.2019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62324-B44A-4E4E-9CE0-21EA07F1138A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7874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9A058-9D5B-455B-9DB4-5A68811416B2}" type="datetimeFigureOut">
              <a:rPr lang="cs-CZ" smtClean="0"/>
              <a:t>18.11.2019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62324-B44A-4E4E-9CE0-21EA07F113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7261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9A058-9D5B-455B-9DB4-5A68811416B2}" type="datetimeFigureOut">
              <a:rPr lang="cs-CZ" smtClean="0"/>
              <a:t>18.11.2019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62324-B44A-4E4E-9CE0-21EA07F113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7118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9A058-9D5B-455B-9DB4-5A68811416B2}" type="datetimeFigureOut">
              <a:rPr lang="cs-CZ" smtClean="0"/>
              <a:t>18.11.2019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62324-B44A-4E4E-9CE0-21EA07F113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0130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9A058-9D5B-455B-9DB4-5A68811416B2}" type="datetimeFigureOut">
              <a:rPr lang="cs-CZ" smtClean="0"/>
              <a:t>18.11.2019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62324-B44A-4E4E-9CE0-21EA07F113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9998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9A058-9D5B-455B-9DB4-5A68811416B2}" type="datetimeFigureOut">
              <a:rPr lang="cs-CZ" smtClean="0"/>
              <a:t>18.11.2019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62324-B44A-4E4E-9CE0-21EA07F113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3674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9A058-9D5B-455B-9DB4-5A68811416B2}" type="datetimeFigureOut">
              <a:rPr lang="cs-CZ" smtClean="0"/>
              <a:t>18.11.2019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62324-B44A-4E4E-9CE0-21EA07F1138A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0237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F289A058-9D5B-455B-9DB4-5A68811416B2}" type="datetimeFigureOut">
              <a:rPr lang="cs-CZ" smtClean="0"/>
              <a:t>18.11.2019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F3E62324-B44A-4E4E-9CE0-21EA07F1138A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4622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8" r:id="rId2"/>
    <p:sldLayoutId id="2147483849" r:id="rId3"/>
    <p:sldLayoutId id="2147483850" r:id="rId4"/>
    <p:sldLayoutId id="2147483851" r:id="rId5"/>
    <p:sldLayoutId id="2147483852" r:id="rId6"/>
    <p:sldLayoutId id="2147483853" r:id="rId7"/>
    <p:sldLayoutId id="2147483854" r:id="rId8"/>
    <p:sldLayoutId id="2147483855" r:id="rId9"/>
    <p:sldLayoutId id="2147483856" r:id="rId10"/>
    <p:sldLayoutId id="2147483857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Cenné papíry akciového práva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Zdeněk Houdek</a:t>
            </a:r>
          </a:p>
        </p:txBody>
      </p:sp>
    </p:spTree>
    <p:extLst>
      <p:ext uri="{BB962C8B-B14F-4D97-AF65-F5344CB8AC3E}">
        <p14:creationId xmlns:p14="http://schemas.microsoft.com/office/powerpoint/2010/main" val="33270805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Akcie</a:t>
            </a:r>
          </a:p>
        </p:txBody>
      </p:sp>
      <p:pic>
        <p:nvPicPr>
          <p:cNvPr id="1026" name="Picture 2" descr="http://www.parnas.cz/gal/stockbig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429626" y="876589"/>
            <a:ext cx="7527131" cy="5297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88114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Zaknihované akcie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9" y="2084833"/>
            <a:ext cx="11007450" cy="45566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cenný papír x zaknihovaný cenný papír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o „podobě“ rozhoduje emitent – lze měnit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zaknihované akcie: </a:t>
            </a:r>
            <a:r>
              <a:rPr lang="cs-CZ" b="1" dirty="0"/>
              <a:t>§ 275 ZOK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 neomezeně převoditelné, ledaže stanovy omezí převoditelnost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 převod vůči společnosti účinný, bude-li prokázána změna osoby vlastníka výpisem z účtu vlastníka….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b="1" dirty="0"/>
              <a:t>práva vykonává osoba</a:t>
            </a:r>
            <a:r>
              <a:rPr lang="cs-CZ" dirty="0"/>
              <a:t>, který je zapsána v evidenci zaknihovaných cenných papírů </a:t>
            </a:r>
            <a:r>
              <a:rPr lang="cs-CZ" u="sng" dirty="0"/>
              <a:t>k rozhodnému dni jako vlastník </a:t>
            </a:r>
            <a:r>
              <a:rPr lang="cs-CZ" dirty="0"/>
              <a:t>akcie, LEDAŽE, zápis neodpovídá skutečnosti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převod § 1104 OZ – změnou záznamu v databázi (u OCP v okamžiku zápisu na účet zákazníků, resp. Účet vlastníků)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Akcionář se prokazuje výpisem z evidence investičních nástrojů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81701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Obsahové náležitosti akcie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1808921"/>
            <a:ext cx="10810063" cy="4817165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 označení, že jde o akcii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jednoznačnou identifikaci společnosti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jmenovitá hodnota akcie (popř. označení kusová akcie)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označení formy akcie (ledaže akcie byla vydána jako zaknihovaný CP)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identifikaci akcionáře – akcie na jméno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údaj o druhu akcie  /odkaz na stanovy, kmenové akcie nemusí/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číselné označení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podpis člena představenstva (popřípadě otisk, pokud jsou na listině použity ochranné prvky)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u hromadné akcie – údaj o tom, kolik akcií a jakého druhu nahrazuje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(</a:t>
            </a:r>
            <a:r>
              <a:rPr lang="cs-CZ" i="1" dirty="0"/>
              <a:t>zaknihovaná akcie – postačí zjistitelnost údajů z evidence zaknihovaných CP, číselné označení – jen stanoví-li to zákon/např. § 527 ZOK/)</a:t>
            </a: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endParaRPr lang="cs-CZ" b="1" dirty="0"/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48594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FORMA AKCIE § 263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7" y="1649895"/>
            <a:ext cx="10770308" cy="4989443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1) Akcie může mít formu cenného papíru na řad nebo na doručitele; </a:t>
            </a:r>
            <a:r>
              <a:rPr lang="cs-CZ" b="1" dirty="0"/>
              <a:t>to platí obdobně pro zaknihované akcie.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2) Akcie ve formě cenného papíru na doručitele se označuje jako akcie na majitele. Společnost může vydat akcie na majitele pouze jako zaknihovaný cenný papír nebo imobilizovaný cenný papír; to platí obdobně též pro změnu formy nebo podoby akcií.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pl-PL" dirty="0"/>
              <a:t>(3) Akcie ve formě cenného papíru na řad se označuje jako akcie na jméno.</a:t>
            </a:r>
            <a:endParaRPr lang="cs-CZ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989656814"/>
              </p:ext>
            </p:extLst>
          </p:nvPr>
        </p:nvGraphicFramePr>
        <p:xfrm>
          <a:off x="2032000" y="4068417"/>
          <a:ext cx="8128000" cy="20699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559222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AKCIE na MAJITELE § 274 ZOK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1742660"/>
            <a:ext cx="11035350" cy="5115339"/>
          </a:xfrm>
        </p:spPr>
        <p:txBody>
          <a:bodyPr vert="horz" lIns="45720" tIns="45720" rIns="45720" bIns="45720" rtlCol="0" anchor="t"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není vázána na osobu svého majitele – jméno majitele v ní není vyjádřeno, jsou pro společnost „anonymní,“  práva vykonává osoba dle § 284 odst. 3</a:t>
            </a:r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/>
              <a:t>NEOMEZENĚ PŘEVODITELNÁ !!!!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b="1" dirty="0"/>
              <a:t>Ale </a:t>
            </a:r>
            <a:r>
              <a:rPr lang="cs-CZ" dirty="0"/>
              <a:t>u zaknihovaných může být omezena převoditelnost, jako u akcií na jméno</a:t>
            </a: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b="1" dirty="0"/>
              <a:t> </a:t>
            </a:r>
            <a:r>
              <a:rPr lang="cs-CZ" dirty="0"/>
              <a:t>pouze jako </a:t>
            </a:r>
            <a:r>
              <a:rPr lang="cs-CZ" u="sng" dirty="0"/>
              <a:t>zaknihovaný cenný </a:t>
            </a:r>
            <a:r>
              <a:rPr lang="cs-CZ" dirty="0"/>
              <a:t>papír nebo jako </a:t>
            </a:r>
            <a:r>
              <a:rPr lang="cs-CZ" u="sng" dirty="0"/>
              <a:t>imobilizovaný cenný papír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akcionáři nejsou oprávnění požadovat vydání svých imobilizovaných akcií z úschovy</a:t>
            </a:r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převod: smlouva + zápis v evidenci zaknihovaných CP (pro imobilizované přiměřeně) na účtu zákazníka (vlastníka) - § 1104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(listinné akcie na majitele : převod = smlouva + tradice)</a:t>
            </a:r>
          </a:p>
          <a:p>
            <a:pPr lvl="1">
              <a:buFont typeface="Wingdings" panose="05000000000000000000" pitchFamily="2" charset="2"/>
              <a:buChar char="v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00062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Akcie na jméno § 269 ZOK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9" y="2084832"/>
            <a:ext cx="10847030" cy="4508473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spjata s osobou vlastníka – jméno je zde vyjádřeno</a:t>
            </a:r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převoditelnost může být </a:t>
            </a:r>
            <a:r>
              <a:rPr lang="cs-CZ" b="1" dirty="0"/>
              <a:t>omezená, </a:t>
            </a:r>
            <a:r>
              <a:rPr lang="cs-CZ" dirty="0"/>
              <a:t>nikoliv však vyloučená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převod na základě </a:t>
            </a:r>
            <a:r>
              <a:rPr lang="cs-CZ" u="sng" dirty="0"/>
              <a:t>smlouvy</a:t>
            </a:r>
            <a:r>
              <a:rPr lang="cs-CZ" dirty="0"/>
              <a:t>: </a:t>
            </a:r>
            <a:r>
              <a:rPr lang="cs-CZ" b="1" dirty="0"/>
              <a:t> rubopisem + tradice </a:t>
            </a:r>
            <a:r>
              <a:rPr lang="cs-CZ" dirty="0"/>
              <a:t>(nutno uvést jednoznačně nabyvatele)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vůči společnosti ÚČINNÉ až (§ 269 odst. 2) – vyžaduje: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 OZNÁMENÍ změny osoby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 a předložení akcie</a:t>
            </a:r>
          </a:p>
          <a:p>
            <a:pPr marL="128016" lvl="1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práva vykonává osoba zapsaná v </a:t>
            </a:r>
            <a:r>
              <a:rPr lang="cs-CZ" b="1" dirty="0"/>
              <a:t>seznamu akcionářů § 265 odst. 1 /vyvratitelná domněnka/</a:t>
            </a:r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5128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Omezení převoditelnosti akcií na jméno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01053" y="2286000"/>
            <a:ext cx="11614483" cy="45720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/>
              <a:t>vinkulace akcií  </a:t>
            </a:r>
            <a:r>
              <a:rPr lang="cs-CZ" dirty="0"/>
              <a:t>§ 271 a § 272 ZOK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typicky např. souhlas orgánu společnosti, ale i jiné podmínky (např. cenové)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omezení – musí vyhovovat požadavkům právního jednání, nesmí způsobit vyloučení převoditelnosti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omezení se uplatní i pro zastavení akcií (k prodeji zastavených akcií na jméno se však souhlas orgánu nevyžaduje)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Podmínka </a:t>
            </a:r>
            <a:r>
              <a:rPr lang="cs-CZ" u="sng" dirty="0"/>
              <a:t>souhlasu orgánu společnosti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/>
              <a:t>účinnost</a:t>
            </a:r>
            <a:r>
              <a:rPr lang="cs-CZ" dirty="0"/>
              <a:t> převodu až poskytnutím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dirty="0"/>
              <a:t> pokud není do 6 měsíců od uzavření smlouvy – stejné účinky jako dostoupení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dirty="0"/>
              <a:t> stanovy mohou určit za jakých podmínek je poskytnut nebo odmítnut souhlas 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Jiná podmínka převodu (předkupní právo, převody pouze uvnitř společnosti) – nedodržení = neplatnost převodu (§ 271 odst. 3 ZOK)</a:t>
            </a:r>
          </a:p>
          <a:p>
            <a:pPr lvl="1">
              <a:buFont typeface="Wingdings" panose="05000000000000000000" pitchFamily="2" charset="2"/>
              <a:buChar char="v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49506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Seznam akcionářů § 264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7" y="1729409"/>
            <a:ext cx="11048603" cy="5029200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povinnost vést seznam akcionářů pro akcie na jméno (u zaknihovaných CP nahrazen evidencí ZCP)</a:t>
            </a:r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práva spojení s </a:t>
            </a:r>
            <a:r>
              <a:rPr lang="cs-CZ" b="1" dirty="0"/>
              <a:t>akcií </a:t>
            </a:r>
            <a:r>
              <a:rPr lang="cs-CZ" b="1" u="sng" dirty="0"/>
              <a:t>na jméno </a:t>
            </a:r>
            <a:r>
              <a:rPr lang="cs-CZ" b="1" dirty="0"/>
              <a:t>vykonává osoba zapsaná v seznamu akcionář</a:t>
            </a:r>
            <a:r>
              <a:rPr lang="cs-CZ" dirty="0"/>
              <a:t>ů (vyvratitelná </a:t>
            </a:r>
            <a:r>
              <a:rPr lang="cs-CZ" dirty="0" err="1"/>
              <a:t>pr</a:t>
            </a:r>
            <a:r>
              <a:rPr lang="cs-CZ" dirty="0"/>
              <a:t>. domněnka § 265 odst. 1 a § 284)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i="1" dirty="0"/>
              <a:t>„má se za to, že ve vztahu ke společnosti je akcionářem ten, kdo je zapsán v seznamu akcionářů“</a:t>
            </a:r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zapisuje se: označení, druh, jmenovitá hodnota, jméno bydliště nebo sídlo akcionáře, číslo bankovního účtu, označení akcie, změny, oddělení pro </a:t>
            </a:r>
            <a:r>
              <a:rPr lang="cs-CZ" u="sng" dirty="0"/>
              <a:t>samostatně převoditelná práva!!!!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neveřejný seznam, - pouze pro své potřeby ve vztahu k akcionářům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akcionáři vydá opis seznamu akcionářů 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Přiměřeně se použije i pro nesplacené akcie a zatímní listy</a:t>
            </a:r>
          </a:p>
        </p:txBody>
      </p:sp>
    </p:spTree>
    <p:extLst>
      <p:ext uri="{BB962C8B-B14F-4D97-AF65-F5344CB8AC3E}">
        <p14:creationId xmlns:p14="http://schemas.microsoft.com/office/powerpoint/2010/main" val="15666680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Výkon práv a rozhodný den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1676400"/>
            <a:ext cx="10995594" cy="50292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princip inkorporace – práva může vykonat pouze, osoba, která je akcionářem  </a:t>
            </a:r>
            <a:r>
              <a:rPr lang="cs-CZ" b="1" u="sng" dirty="0"/>
              <a:t>k rozhodnému dn</a:t>
            </a:r>
            <a:r>
              <a:rPr lang="cs-CZ" dirty="0"/>
              <a:t>i, </a:t>
            </a:r>
            <a:r>
              <a:rPr lang="cs-CZ" b="1" dirty="0"/>
              <a:t>a to i v případě, že následně doje k převod u CP nebo samostatně převoditelného práva</a:t>
            </a: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/>
              <a:t>rozhodný den </a:t>
            </a:r>
            <a:r>
              <a:rPr lang="cs-CZ" dirty="0"/>
              <a:t>§ 284 ZOK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 V případě, že společnost vydala </a:t>
            </a:r>
            <a:r>
              <a:rPr lang="cs-CZ" b="1" u="sng" dirty="0"/>
              <a:t>akcie na jméno </a:t>
            </a:r>
            <a:r>
              <a:rPr lang="cs-CZ" dirty="0"/>
              <a:t>a akcionářská práva může vykonávat pouze osoba, která měla tato práva k rozhodnému dni, je jí osoba, která byla k rozhodnému dni zapsána v</a:t>
            </a:r>
            <a:r>
              <a:rPr lang="cs-CZ" u="sng" dirty="0"/>
              <a:t> seznamu akcionářů.</a:t>
            </a:r>
          </a:p>
          <a:p>
            <a:pPr marL="457200" indent="-457200">
              <a:buFont typeface="+mj-lt"/>
              <a:buAutoNum type="arabicPeriod"/>
            </a:pPr>
            <a:r>
              <a:rPr lang="cs-CZ" b="1" i="1" dirty="0"/>
              <a:t>Má se za to, že</a:t>
            </a:r>
            <a:r>
              <a:rPr lang="cs-CZ" u="sng" dirty="0"/>
              <a:t> </a:t>
            </a:r>
            <a:r>
              <a:rPr lang="cs-CZ" dirty="0"/>
              <a:t>ten, </a:t>
            </a:r>
            <a:r>
              <a:rPr lang="cs-CZ" u="sng" dirty="0"/>
              <a:t>kdo při uplatnění </a:t>
            </a:r>
            <a:r>
              <a:rPr lang="cs-CZ" dirty="0"/>
              <a:t>práva podle odstavce 1 doloží společnosti vlastnické právo k </a:t>
            </a:r>
            <a:r>
              <a:rPr lang="cs-CZ" b="1" u="sng" dirty="0"/>
              <a:t>akciím na majitele</a:t>
            </a:r>
            <a:r>
              <a:rPr lang="cs-CZ" dirty="0"/>
              <a:t>, byl oprávněn vykonávat toto právo k rozhodnému dni.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rozhodný den je určen pro: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Právo účasti na valné hromadě (</a:t>
            </a:r>
            <a:r>
              <a:rPr lang="cs-CZ" dirty="0" err="1"/>
              <a:t>max</a:t>
            </a:r>
            <a:r>
              <a:rPr lang="cs-CZ" dirty="0"/>
              <a:t> 30 dní předem, u kótovaných vždy sedmý den přecházející, § 405)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 právo na výnos z akcie (§ 351 ZOK)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 upisování při zvýšení ZK novými vklady</a:t>
            </a:r>
          </a:p>
        </p:txBody>
      </p:sp>
    </p:spTree>
    <p:extLst>
      <p:ext uri="{BB962C8B-B14F-4D97-AF65-F5344CB8AC3E}">
        <p14:creationId xmlns:p14="http://schemas.microsoft.com/office/powerpoint/2010/main" val="17636634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Akcie jako nositel práv akcionáře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1769164"/>
            <a:ext cx="10955837" cy="493643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obecná úprava podílu § 31 až 34 ZOK – „podíl představuje účast akcionáře na společnosti a práva z účasti plynoucí“ – vždy vtělena </a:t>
            </a:r>
            <a:r>
              <a:rPr lang="cs-CZ" b="1" dirty="0"/>
              <a:t>(inkorporována) do CP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b="1" dirty="0"/>
              <a:t> podíl – </a:t>
            </a:r>
            <a:r>
              <a:rPr lang="cs-CZ" dirty="0"/>
              <a:t>každá jednotlivá akcie – možnost více podílu !!!</a:t>
            </a:r>
          </a:p>
          <a:p>
            <a:pPr marL="457200" indent="-457200">
              <a:buFont typeface="+mj-lt"/>
              <a:buAutoNum type="arabicPeriod"/>
            </a:pPr>
            <a:r>
              <a:rPr lang="cs-CZ" b="1" dirty="0"/>
              <a:t>ZÁKLADNÍ AKCIONÁŘSKÁ PRÁVA </a:t>
            </a:r>
            <a:r>
              <a:rPr lang="cs-CZ" dirty="0"/>
              <a:t>– „kmenová akcie“</a:t>
            </a:r>
          </a:p>
          <a:p>
            <a:pPr marL="630936" lvl="1" indent="-457200">
              <a:buFont typeface="+mj-lt"/>
              <a:buAutoNum type="alphaLcParenR"/>
            </a:pPr>
            <a:r>
              <a:rPr lang="cs-CZ" dirty="0"/>
              <a:t>právo na podíl na zisku + likvidačním zůstatku + řízení § 256 odst. 1</a:t>
            </a:r>
          </a:p>
          <a:p>
            <a:pPr marL="630936" lvl="1" indent="-457200">
              <a:buFont typeface="+mj-lt"/>
              <a:buAutoNum type="alphaLcParenR"/>
            </a:pPr>
            <a:r>
              <a:rPr lang="cs-CZ" dirty="0"/>
              <a:t>Práva kvalifikovaných akcionářů (§ 365 a násl. )</a:t>
            </a:r>
          </a:p>
          <a:p>
            <a:pPr marL="630936" lvl="1" indent="-457200">
              <a:buFont typeface="+mj-lt"/>
              <a:buAutoNum type="alphaLcParenR"/>
            </a:pPr>
            <a:r>
              <a:rPr lang="cs-CZ" dirty="0"/>
              <a:t>Práva stabilizující postavení akcionáře – přednostní upsání nových akcií (§ 484 a násl.) a podílet se na zvýšení ZK ze zdrojů společnosti (§ 496 a násl.)</a:t>
            </a:r>
          </a:p>
          <a:p>
            <a:pPr marL="630936" lvl="1" indent="-457200">
              <a:buFont typeface="+mj-lt"/>
              <a:buAutoNum type="alphaLcParenR"/>
            </a:pPr>
            <a:r>
              <a:rPr lang="cs-CZ" dirty="0"/>
              <a:t>Práva chránící hodnotu akcionářovy investice před zásahy rozhodnutím VH, např.</a:t>
            </a:r>
          </a:p>
          <a:p>
            <a:pPr marL="813816" lvl="2" indent="-457200"/>
            <a:r>
              <a:rPr lang="cs-CZ" dirty="0"/>
              <a:t>Veřejný návrh smlouvy na odkup akcií , osobám, které v některých případech nehlasovaly /např. zpřísnění převoditelnosti/ (§ 327)</a:t>
            </a:r>
          </a:p>
          <a:p>
            <a:pPr marL="813816" lvl="2" indent="-457200"/>
            <a:r>
              <a:rPr lang="cs-CZ" dirty="0" err="1"/>
              <a:t>Squeeze-out</a:t>
            </a:r>
            <a:r>
              <a:rPr lang="cs-CZ" dirty="0"/>
              <a:t> /§ 375/</a:t>
            </a:r>
          </a:p>
          <a:p>
            <a:pPr marL="813816" lvl="2" indent="-457200"/>
            <a:r>
              <a:rPr lang="cs-CZ" dirty="0"/>
              <a:t>Povinnost společnosti odkoupit akcie na jméno, pokud je jeho převoditelnost podmíněna souhlasem orgánu společnosti, a tento ho odmítl udělit, ačkoliv podle stanov nebyl povinen (§ 372 odst. 3 ZOK)</a:t>
            </a:r>
          </a:p>
          <a:p>
            <a:pPr marL="457200" indent="-457200">
              <a:buFont typeface="+mj-lt"/>
              <a:buAutoNum type="arabicPeriod"/>
            </a:pPr>
            <a:r>
              <a:rPr lang="cs-CZ" b="1" dirty="0"/>
              <a:t>AKCE SE ZVLÁŠTNÍMI PRÁVY</a:t>
            </a:r>
          </a:p>
        </p:txBody>
      </p:sp>
    </p:spTree>
    <p:extLst>
      <p:ext uri="{BB962C8B-B14F-4D97-AF65-F5344CB8AC3E}">
        <p14:creationId xmlns:p14="http://schemas.microsoft.com/office/powerpoint/2010/main" val="3599359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Úvodem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1623391"/>
            <a:ext cx="10916081" cy="4989444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pojem „akciové právo“ : ZOK + (investiční společnosti, investiční fondy, banky, pojišťovny, OCP…)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Akcie – ale co dál?</a:t>
            </a:r>
          </a:p>
          <a:p>
            <a:pPr marL="457200" indent="-457200">
              <a:buFont typeface="+mj-lt"/>
              <a:buAutoNum type="arabicPeriod"/>
            </a:pPr>
            <a:r>
              <a:rPr lang="cs-CZ" b="1" dirty="0"/>
              <a:t>ÚČASTNICKÉ CENNÉ PAPÍRY </a:t>
            </a:r>
            <a:r>
              <a:rPr lang="cs-CZ" dirty="0"/>
              <a:t> ( § 245 ZOK) CP, se kterými je spojen podíl na ZK nebo hlasovacích právech, nebo právo takové papíry získat </a:t>
            </a:r>
          </a:p>
          <a:p>
            <a:pPr marL="630936" lvl="1" indent="-457200"/>
            <a:r>
              <a:rPr lang="cs-CZ" dirty="0"/>
              <a:t>Akcie</a:t>
            </a:r>
          </a:p>
          <a:p>
            <a:pPr marL="630936" lvl="1" indent="-457200"/>
            <a:r>
              <a:rPr lang="cs-CZ" dirty="0"/>
              <a:t>Zatímní listy</a:t>
            </a:r>
          </a:p>
          <a:p>
            <a:pPr marL="630936" lvl="1" indent="-457200"/>
            <a:r>
              <a:rPr lang="cs-CZ" dirty="0"/>
              <a:t>Vyměnitelné a prioritní dluhopisy</a:t>
            </a:r>
          </a:p>
          <a:p>
            <a:pPr marL="630936" lvl="1" indent="-457200"/>
            <a:r>
              <a:rPr lang="cs-CZ" dirty="0"/>
              <a:t>Opční listy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Odvozené CP – k uplatnění práv na výnos, </a:t>
            </a:r>
            <a:r>
              <a:rPr lang="cs-CZ" b="1" dirty="0"/>
              <a:t>KUPÓN </a:t>
            </a:r>
            <a:r>
              <a:rPr lang="cs-CZ" dirty="0"/>
              <a:t>(§ 523 NOZ)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CP sloužící k posílení finančních zdrojů společnosti – </a:t>
            </a:r>
            <a:r>
              <a:rPr lang="cs-CZ" b="1" dirty="0"/>
              <a:t>DLUHOPISY </a:t>
            </a:r>
            <a:endParaRPr lang="cs-CZ" dirty="0"/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CP, které společnost vydává při realizaci vlastní podnikatelské činnosti – např. náložné listy, skladištní listy…</a:t>
            </a:r>
          </a:p>
          <a:p>
            <a:pPr marL="470916" lvl="1" indent="-34290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07705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Akcie se zvláštními právy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1716157"/>
            <a:ext cx="10889576" cy="50292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novinka !!! - § 276 ZOK</a:t>
            </a:r>
          </a:p>
          <a:p>
            <a:r>
              <a:rPr lang="cs-CZ" sz="1800" dirty="0"/>
              <a:t> (1) Akcie se </a:t>
            </a:r>
            <a:r>
              <a:rPr lang="cs-CZ" sz="1800" b="1" dirty="0"/>
              <a:t>zvláštními právy</a:t>
            </a:r>
            <a:r>
              <a:rPr lang="cs-CZ" sz="1800" dirty="0"/>
              <a:t>, se kterými jsou spojena stejná práva, tvoří jeden druh. Akcie, se kterými není spojeno žádné zvláštní právo, jsou akcie </a:t>
            </a:r>
            <a:r>
              <a:rPr lang="cs-CZ" sz="1800" b="1" dirty="0"/>
              <a:t>kmenové</a:t>
            </a:r>
            <a:r>
              <a:rPr lang="cs-CZ" sz="1800" dirty="0"/>
              <a:t>.</a:t>
            </a:r>
          </a:p>
          <a:p>
            <a:r>
              <a:rPr lang="cs-CZ" sz="1800" dirty="0"/>
              <a:t>(2) Akcie, s nimiž je spojeno právo na určitý úrok nezávisle na hospodářských výsledcích společnosti, se </a:t>
            </a:r>
            <a:r>
              <a:rPr lang="cs-CZ" sz="1800" u="sng" dirty="0"/>
              <a:t>zakazují</a:t>
            </a:r>
            <a:r>
              <a:rPr lang="cs-CZ" sz="1800" dirty="0"/>
              <a:t>.</a:t>
            </a:r>
          </a:p>
          <a:p>
            <a:r>
              <a:rPr lang="cs-CZ" sz="1800" dirty="0"/>
              <a:t>(3) S akciemi se zvláštními právy může být spojen </a:t>
            </a:r>
            <a:r>
              <a:rPr lang="cs-CZ" sz="1800" u="sng" dirty="0"/>
              <a:t>zejména</a:t>
            </a:r>
            <a:r>
              <a:rPr lang="cs-CZ" sz="1800" dirty="0"/>
              <a:t> rozdílný, pevný nebo podřízený podíl na zisku nebo na likvidačním zůstatku, anebo rozdílná váha hlasů. S akciemi o stejné jmenovité hodnotě mohou být spojena různá zvláštní práva.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zejména kombinace výnosových a řídících práv, jediný limit – úrokové akcie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důvod …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určeny stanovami, (§ 250 ZOK, název a popis práv)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v případě sporu § 277 ZOK</a:t>
            </a:r>
          </a:p>
        </p:txBody>
      </p:sp>
    </p:spTree>
    <p:extLst>
      <p:ext uri="{BB962C8B-B14F-4D97-AF65-F5344CB8AC3E}">
        <p14:creationId xmlns:p14="http://schemas.microsoft.com/office/powerpoint/2010/main" val="31705062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„Druhy“ akcií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3226401"/>
              </p:ext>
            </p:extLst>
          </p:nvPr>
        </p:nvGraphicFramePr>
        <p:xfrm>
          <a:off x="493851" y="1861931"/>
          <a:ext cx="11433106" cy="48569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6697494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„investorský“ pohled na akciové právo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7" y="1802674"/>
            <a:ext cx="10993701" cy="489857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typicky otázka spolufinancování obchodních společností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bankovní financování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 FFF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 </a:t>
            </a:r>
            <a:r>
              <a:rPr lang="cs-CZ" u="sng" dirty="0"/>
              <a:t>investorské financování </a:t>
            </a:r>
            <a:r>
              <a:rPr lang="cs-CZ" dirty="0"/>
              <a:t>– poskytování prostředků k realizaci projektu prostřednictvím </a:t>
            </a:r>
            <a:r>
              <a:rPr lang="cs-CZ" b="1" dirty="0"/>
              <a:t>vkladu do základního kapitálu </a:t>
            </a:r>
            <a:r>
              <a:rPr lang="cs-CZ" dirty="0"/>
              <a:t>společnosti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/>
              <a:t>venture </a:t>
            </a:r>
            <a:r>
              <a:rPr lang="cs-CZ" b="1" dirty="0" err="1"/>
              <a:t>capital</a:t>
            </a:r>
            <a:r>
              <a:rPr lang="cs-CZ" b="1" dirty="0"/>
              <a:t> </a:t>
            </a:r>
            <a:r>
              <a:rPr lang="en-GB" b="1" dirty="0"/>
              <a:t>&amp; private equity </a:t>
            </a:r>
            <a:r>
              <a:rPr lang="cs-CZ" b="1" dirty="0"/>
              <a:t>– </a:t>
            </a:r>
            <a:r>
              <a:rPr lang="cs-CZ" dirty="0" err="1"/>
              <a:t>seed</a:t>
            </a:r>
            <a:r>
              <a:rPr lang="cs-CZ" dirty="0"/>
              <a:t> </a:t>
            </a:r>
            <a:r>
              <a:rPr lang="cs-CZ" dirty="0" err="1"/>
              <a:t>capital</a:t>
            </a:r>
            <a:r>
              <a:rPr lang="cs-CZ" dirty="0"/>
              <a:t>/start-up </a:t>
            </a:r>
            <a:r>
              <a:rPr lang="cs-CZ" dirty="0" err="1"/>
              <a:t>capital</a:t>
            </a:r>
            <a:r>
              <a:rPr lang="cs-CZ" dirty="0"/>
              <a:t>/</a:t>
            </a:r>
            <a:r>
              <a:rPr lang="cs-CZ" dirty="0" err="1"/>
              <a:t>growth</a:t>
            </a:r>
            <a:r>
              <a:rPr lang="cs-CZ" dirty="0"/>
              <a:t> </a:t>
            </a:r>
            <a:r>
              <a:rPr lang="cs-CZ" dirty="0" err="1"/>
              <a:t>capital</a:t>
            </a: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/>
              <a:t>rizika spojená s investováním do obchodní společnosti/ </a:t>
            </a:r>
            <a:r>
              <a:rPr lang="cs-CZ" b="1" i="1" dirty="0"/>
              <a:t>řešení</a:t>
            </a:r>
            <a:endParaRPr lang="cs-CZ" b="1" dirty="0"/>
          </a:p>
          <a:p>
            <a:pPr lvl="1"/>
            <a:r>
              <a:rPr lang="cs-CZ" b="1" dirty="0"/>
              <a:t> </a:t>
            </a:r>
            <a:r>
              <a:rPr lang="cs-CZ" dirty="0"/>
              <a:t>informační asymetrie (ex ante) - </a:t>
            </a:r>
            <a:r>
              <a:rPr lang="sk-SK" i="1" dirty="0" err="1"/>
              <a:t>Due</a:t>
            </a:r>
            <a:r>
              <a:rPr lang="sk-SK" i="1" dirty="0"/>
              <a:t> </a:t>
            </a:r>
            <a:r>
              <a:rPr lang="sk-SK" i="1" dirty="0" err="1"/>
              <a:t>diligence</a:t>
            </a:r>
            <a:r>
              <a:rPr lang="sk-SK" i="1" dirty="0"/>
              <a:t>, </a:t>
            </a:r>
            <a:r>
              <a:rPr lang="sk-SK" i="1" dirty="0" err="1"/>
              <a:t>Representations</a:t>
            </a:r>
            <a:r>
              <a:rPr lang="sk-SK" i="1" dirty="0"/>
              <a:t> &amp; </a:t>
            </a:r>
            <a:r>
              <a:rPr lang="sk-SK" i="1" dirty="0" err="1"/>
              <a:t>Warranties</a:t>
            </a:r>
            <a:r>
              <a:rPr lang="sk-SK" i="1" dirty="0"/>
              <a:t>, Dohoda o </a:t>
            </a:r>
            <a:r>
              <a:rPr lang="sk-SK" i="1" dirty="0" err="1"/>
              <a:t>mlčenlivosti</a:t>
            </a:r>
            <a:r>
              <a:rPr lang="sk-SK" i="1" dirty="0"/>
              <a:t>, Exkluzivita pro </a:t>
            </a:r>
            <a:r>
              <a:rPr lang="sk-SK" i="1" dirty="0" err="1"/>
              <a:t>vyjednávání</a:t>
            </a:r>
            <a:r>
              <a:rPr lang="sk-SK" dirty="0"/>
              <a:t>, </a:t>
            </a:r>
            <a:endParaRPr lang="cs-CZ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err="1"/>
              <a:t>moral</a:t>
            </a:r>
            <a:r>
              <a:rPr lang="cs-CZ" dirty="0"/>
              <a:t> hazard (ex post) –</a:t>
            </a:r>
            <a:r>
              <a:rPr lang="cs-CZ" i="1" dirty="0"/>
              <a:t> kontrola /spoluúčast na řízení/, sdílení informací, zákaz konkurence, stimuly na podporu žádoucího jednání (setkávání), motivace zaměstnanců a členů orgánu (odměny, firemní kultura)</a:t>
            </a:r>
            <a:endParaRPr lang="cs-CZ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 specifičnost aktiv (majetkové v. lidské zdroje) – </a:t>
            </a:r>
            <a:r>
              <a:rPr lang="cs-CZ" i="1" dirty="0"/>
              <a:t>exitové mechanismy, motivační schémata (opce)</a:t>
            </a:r>
            <a:endParaRPr lang="cs-CZ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 vnější faktory (právní a mimoprávní) – </a:t>
            </a:r>
            <a:r>
              <a:rPr lang="cs-CZ" i="1" dirty="0"/>
              <a:t>odkládací podmínky vázané na souhlas regulátora, </a:t>
            </a:r>
            <a:r>
              <a:rPr lang="cs-CZ" i="1" dirty="0" err="1"/>
              <a:t>alternative</a:t>
            </a:r>
            <a:r>
              <a:rPr lang="cs-CZ" i="1" dirty="0"/>
              <a:t> </a:t>
            </a:r>
            <a:r>
              <a:rPr lang="cs-CZ" i="1" dirty="0" err="1"/>
              <a:t>dispute</a:t>
            </a:r>
            <a:r>
              <a:rPr lang="cs-CZ" i="1" dirty="0"/>
              <a:t> </a:t>
            </a:r>
            <a:r>
              <a:rPr lang="cs-CZ" i="1" dirty="0" err="1"/>
              <a:t>resolution</a:t>
            </a:r>
            <a:r>
              <a:rPr lang="cs-CZ" i="1" dirty="0"/>
              <a:t> (ADR)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52229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Akcionářské smlouvy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7" y="1711234"/>
            <a:ext cx="10641003" cy="4963886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err="1"/>
              <a:t>společnické</a:t>
            </a:r>
            <a:r>
              <a:rPr lang="cs-CZ" dirty="0"/>
              <a:t> dohody (tzv. </a:t>
            </a:r>
            <a:r>
              <a:rPr lang="cs-CZ" b="1" dirty="0" err="1"/>
              <a:t>sideletters</a:t>
            </a:r>
            <a:r>
              <a:rPr lang="cs-CZ" dirty="0"/>
              <a:t>) či akcionářské smlouvy (</a:t>
            </a:r>
            <a:r>
              <a:rPr lang="cs-CZ" b="1" dirty="0" err="1"/>
              <a:t>shareholders</a:t>
            </a:r>
            <a:r>
              <a:rPr lang="cs-CZ" b="1" dirty="0"/>
              <a:t> </a:t>
            </a:r>
            <a:r>
              <a:rPr lang="cs-CZ" b="1" dirty="0" err="1"/>
              <a:t>agreements</a:t>
            </a:r>
            <a:r>
              <a:rPr lang="cs-CZ" b="1" dirty="0"/>
              <a:t>, SHA</a:t>
            </a:r>
            <a:r>
              <a:rPr lang="cs-CZ" dirty="0"/>
              <a:t>), či </a:t>
            </a:r>
            <a:r>
              <a:rPr lang="cs-CZ" dirty="0" err="1"/>
              <a:t>extrastatutární</a:t>
            </a:r>
            <a:r>
              <a:rPr lang="cs-CZ" dirty="0"/>
              <a:t> dohody</a:t>
            </a:r>
          </a:p>
          <a:p>
            <a:pPr marL="128016" lvl="1" indent="0">
              <a:buNone/>
            </a:pPr>
            <a:r>
              <a:rPr lang="cs-CZ" dirty="0"/>
              <a:t> - ujednání, která upravují vzájemné vztahy mezi společníky kapitálových obchodních společností vyplývající z jejich účasti na obchodní korporaci, a to nad rámec povinností, které plynou ze zákona či ze stanov</a:t>
            </a:r>
          </a:p>
          <a:p>
            <a:pPr marL="128016" lvl="1" indent="0">
              <a:buNone/>
            </a:pPr>
            <a:r>
              <a:rPr lang="cs-CZ" dirty="0"/>
              <a:t> - paralelní regulace vztahů osob zúčastněných na korporaci, vedle obligatorního statutárního práva každé obchodní korporace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původ v USA, kontinentální Evropa „se </a:t>
            </a:r>
            <a:r>
              <a:rPr lang="cs-CZ" dirty="0" err="1"/>
              <a:t>účí</a:t>
            </a:r>
            <a:r>
              <a:rPr lang="cs-CZ" dirty="0"/>
              <a:t>“  - v praxi ale běžné (§ 118 odst. 5 písm. f)  ZPKT)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Výhody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Nedopadají formální ani obsahové požadavky pro změnu stanov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Diskrétnost – neveřejné, a (zásadně) se nemusí zakládat do sbírky listin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 Flexibilita vzájemných vztahů – nemusí zavazovat všechny,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 Arbitrážní režim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Nevýhody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 hic </a:t>
            </a:r>
            <a:r>
              <a:rPr lang="cs-CZ" dirty="0" err="1"/>
              <a:t>sunt</a:t>
            </a:r>
            <a:r>
              <a:rPr lang="cs-CZ" dirty="0"/>
              <a:t> </a:t>
            </a:r>
            <a:r>
              <a:rPr lang="cs-CZ" dirty="0" err="1"/>
              <a:t>leones</a:t>
            </a:r>
            <a:r>
              <a:rPr lang="cs-CZ" dirty="0"/>
              <a:t> – otázka vynutitelnosti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 principiální omezení svoji povahou – </a:t>
            </a:r>
            <a:r>
              <a:rPr lang="cs-CZ" b="1" dirty="0"/>
              <a:t>obligace – </a:t>
            </a:r>
            <a:r>
              <a:rPr lang="cs-CZ" dirty="0"/>
              <a:t>zavazuje pouze smluvní strany /lze prolomit???/</a:t>
            </a:r>
          </a:p>
        </p:txBody>
      </p:sp>
    </p:spTree>
    <p:extLst>
      <p:ext uri="{BB962C8B-B14F-4D97-AF65-F5344CB8AC3E}">
        <p14:creationId xmlns:p14="http://schemas.microsoft.com/office/powerpoint/2010/main" val="20758050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SHA - pokračování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7" y="1854926"/>
            <a:ext cx="10967575" cy="500307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meze a možnosti smluvní úpravy korporátních vztahů</a:t>
            </a:r>
          </a:p>
          <a:p>
            <a:pPr lvl="1">
              <a:buFontTx/>
              <a:buChar char="-"/>
            </a:pPr>
            <a:r>
              <a:rPr lang="cs-CZ" dirty="0"/>
              <a:t>SHA – smlouva, inter partes – německá praxe </a:t>
            </a:r>
            <a:r>
              <a:rPr lang="cs-CZ" i="1" dirty="0"/>
              <a:t>vnitřní společnost (</a:t>
            </a:r>
            <a:r>
              <a:rPr lang="cs-CZ" i="1" dirty="0" err="1"/>
              <a:t>Innengesellschaft</a:t>
            </a:r>
            <a:r>
              <a:rPr lang="cs-CZ" i="1" dirty="0"/>
              <a:t>)</a:t>
            </a:r>
          </a:p>
          <a:p>
            <a:pPr marL="128016" lvl="1" indent="0">
              <a:buNone/>
            </a:pPr>
            <a:r>
              <a:rPr lang="cs-CZ" i="1" dirty="0"/>
              <a:t>	- </a:t>
            </a:r>
            <a:r>
              <a:rPr lang="cs-CZ" i="1" dirty="0" err="1"/>
              <a:t>omnilaterální</a:t>
            </a:r>
            <a:r>
              <a:rPr lang="cs-CZ" i="1" dirty="0"/>
              <a:t> </a:t>
            </a:r>
            <a:r>
              <a:rPr lang="cs-CZ" dirty="0"/>
              <a:t>/všichni akcionáři/ x </a:t>
            </a:r>
            <a:r>
              <a:rPr lang="cs-CZ" i="1" dirty="0"/>
              <a:t>frakční /</a:t>
            </a:r>
            <a:r>
              <a:rPr lang="cs-CZ" dirty="0"/>
              <a:t>jen někteří</a:t>
            </a:r>
            <a:r>
              <a:rPr lang="cs-CZ" i="1" dirty="0"/>
              <a:t>/</a:t>
            </a:r>
            <a:endParaRPr lang="cs-CZ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 Stanovy – také, ale vůči všem účastníkům, formalizované a povinné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dirty="0"/>
              <a:t>Možnosti: minimální režim stanov + SHA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dirty="0"/>
              <a:t> (CP – vůči všem, „kvazi </a:t>
            </a:r>
            <a:r>
              <a:rPr lang="cs-CZ" dirty="0" err="1"/>
              <a:t>věcněprávní</a:t>
            </a:r>
            <a:r>
              <a:rPr lang="cs-CZ" dirty="0"/>
              <a:t> povaha“ , obsaženo ve stanovách)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Účinky: dle povahy, kvazi „</a:t>
            </a:r>
            <a:r>
              <a:rPr lang="cs-CZ" dirty="0" err="1"/>
              <a:t>věcněprávní</a:t>
            </a:r>
            <a:r>
              <a:rPr lang="cs-CZ" dirty="0"/>
              <a:t>“, stane-li se ujednání materiální součástí stanov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V praxi v závislosti na akcionářské struktuře</a:t>
            </a:r>
          </a:p>
          <a:p>
            <a:pPr marL="128016" lvl="1" indent="0">
              <a:buNone/>
            </a:pPr>
            <a:r>
              <a:rPr lang="cs-CZ" dirty="0"/>
              <a:t>- omezený počet společníků, přehledná struktura /mezi investory, všemi, mohou zavazovat i společnost/</a:t>
            </a:r>
          </a:p>
          <a:p>
            <a:pPr lvl="1">
              <a:buFontTx/>
              <a:buChar char="-"/>
            </a:pPr>
            <a:r>
              <a:rPr lang="cs-CZ" dirty="0"/>
              <a:t>Rodinné kapitálové společnosti </a:t>
            </a:r>
          </a:p>
          <a:p>
            <a:pPr lvl="1">
              <a:buFontTx/>
              <a:buChar char="-"/>
            </a:pPr>
            <a:r>
              <a:rPr lang="cs-CZ" dirty="0"/>
              <a:t>Teoreticky jen akciová minorita ke společnému výkonu práv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cíl </a:t>
            </a:r>
            <a:r>
              <a:rPr lang="cs-CZ" b="1" dirty="0" err="1"/>
              <a:t>Going</a:t>
            </a:r>
            <a:r>
              <a:rPr lang="cs-CZ" b="1" dirty="0"/>
              <a:t> </a:t>
            </a:r>
            <a:r>
              <a:rPr lang="cs-CZ" b="1" dirty="0" err="1"/>
              <a:t>concern</a:t>
            </a:r>
            <a:r>
              <a:rPr lang="cs-CZ" b="1" dirty="0"/>
              <a:t> – </a:t>
            </a:r>
            <a:r>
              <a:rPr lang="cs-CZ" dirty="0"/>
              <a:t>funkční podnik bez vidiny úpadku  v době alespoň jednoho roku</a:t>
            </a:r>
            <a:endParaRPr lang="cs-CZ" b="1" dirty="0"/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99405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Možný Obsah SHA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1763486"/>
            <a:ext cx="10340558" cy="4545874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Dohoda o výkonu hlasovacích práv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Pravidla správy, řízení a kontroly společnosti – právo nominace člena voleného orgánu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Akcionářská struktura – konkretizace jednotlivých druhů akcií, akcie se zvláštními právy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Financování společnosti – přistoupení dalšího investora a zředění podílu, přerozdělování zisku v. zachování kapitálu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Pravidla pro převod podílu – předkupní práva, opce a exitové mechanismy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Řešení patové situace (</a:t>
            </a:r>
            <a:r>
              <a:rPr lang="cs-CZ" dirty="0" err="1"/>
              <a:t>Deadlock</a:t>
            </a:r>
            <a:r>
              <a:rPr lang="cs-CZ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Konkurenční doložky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Pravidla pro řešení sporu - ADR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626904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Dohody o výkonu hlasovacích práv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7" y="1828800"/>
            <a:ext cx="10902262" cy="487244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err="1"/>
              <a:t>ObchZ</a:t>
            </a:r>
            <a:r>
              <a:rPr lang="cs-CZ" dirty="0"/>
              <a:t> – zakázané jsou dohody…§ 186d x ZOK: dobré mravy, veřejný pořádek, statusové otázky, ochrana akciové minority?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sk-SK" dirty="0"/>
              <a:t>Účel?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omezené dopady rozporu hlasování s dohodou – platnost usnesení valné hromady</a:t>
            </a:r>
            <a:endParaRPr lang="sk-SK" b="1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Aktivní/pasívní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sk-SK" dirty="0"/>
              <a:t>„</a:t>
            </a:r>
            <a:r>
              <a:rPr lang="sk-SK" dirty="0" err="1"/>
              <a:t>Akcionář</a:t>
            </a:r>
            <a:r>
              <a:rPr lang="sk-SK" dirty="0"/>
              <a:t> po dobu </a:t>
            </a:r>
            <a:r>
              <a:rPr lang="sk-SK" dirty="0" err="1"/>
              <a:t>čtyř</a:t>
            </a:r>
            <a:r>
              <a:rPr lang="sk-SK" dirty="0"/>
              <a:t> let nebude </a:t>
            </a:r>
            <a:r>
              <a:rPr lang="sk-SK" dirty="0" err="1"/>
              <a:t>hlasovat</a:t>
            </a:r>
            <a:r>
              <a:rPr lang="sk-SK" dirty="0"/>
              <a:t> v </a:t>
            </a:r>
            <a:r>
              <a:rPr lang="sk-SK" dirty="0" err="1"/>
              <a:t>prospěch</a:t>
            </a:r>
            <a:r>
              <a:rPr lang="sk-SK" dirty="0"/>
              <a:t> </a:t>
            </a:r>
            <a:r>
              <a:rPr lang="sk-SK" dirty="0" err="1"/>
              <a:t>vyplacení</a:t>
            </a:r>
            <a:r>
              <a:rPr lang="sk-SK" dirty="0"/>
              <a:t> dividendy“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sk-SK" dirty="0"/>
              <a:t>O </a:t>
            </a:r>
            <a:r>
              <a:rPr lang="sk-SK" dirty="0" err="1"/>
              <a:t>individuálním</a:t>
            </a:r>
            <a:r>
              <a:rPr lang="sk-SK" dirty="0"/>
              <a:t> </a:t>
            </a:r>
            <a:r>
              <a:rPr lang="sk-SK" dirty="0" err="1"/>
              <a:t>výkoně</a:t>
            </a:r>
            <a:r>
              <a:rPr lang="sk-SK" dirty="0"/>
              <a:t>/spoločné </a:t>
            </a:r>
            <a:r>
              <a:rPr lang="sk-SK" dirty="0" err="1"/>
              <a:t>strategii</a:t>
            </a:r>
            <a:endParaRPr lang="sk-SK" dirty="0"/>
          </a:p>
          <a:p>
            <a:pPr>
              <a:buFont typeface="Wingdings" panose="05000000000000000000" pitchFamily="2" charset="2"/>
              <a:buChar char="v"/>
            </a:pPr>
            <a:r>
              <a:rPr lang="sk-SK" dirty="0"/>
              <a:t>Konzultační/</a:t>
            </a:r>
            <a:r>
              <a:rPr lang="cs-CZ" dirty="0"/>
              <a:t>jednomyslné/</a:t>
            </a:r>
            <a:r>
              <a:rPr lang="sk-SK" dirty="0"/>
              <a:t>hlasovací modely </a:t>
            </a:r>
          </a:p>
          <a:p>
            <a:pPr marL="800100" lvl="1" indent="-342900">
              <a:buFont typeface="Wingdings" panose="05000000000000000000" pitchFamily="2" charset="2"/>
              <a:buChar char="v"/>
            </a:pPr>
            <a:r>
              <a:rPr lang="sk-SK" dirty="0"/>
              <a:t>„jen“ </a:t>
            </a:r>
            <a:r>
              <a:rPr lang="sk-SK" dirty="0" err="1"/>
              <a:t>povinnost</a:t>
            </a:r>
            <a:r>
              <a:rPr lang="sk-SK" dirty="0"/>
              <a:t> vzájomné </a:t>
            </a:r>
            <a:r>
              <a:rPr lang="sk-SK" dirty="0" err="1"/>
              <a:t>konzultace</a:t>
            </a:r>
            <a:endParaRPr lang="sk-SK" dirty="0"/>
          </a:p>
          <a:p>
            <a:pPr marL="800100" lvl="1" indent="-342900">
              <a:buFont typeface="Wingdings" panose="05000000000000000000" pitchFamily="2" charset="2"/>
              <a:buChar char="v"/>
            </a:pPr>
            <a:r>
              <a:rPr lang="sk-SK" dirty="0" err="1"/>
              <a:t>Zavázaní</a:t>
            </a:r>
            <a:r>
              <a:rPr lang="sk-SK" dirty="0"/>
              <a:t> jen </a:t>
            </a:r>
            <a:r>
              <a:rPr lang="sk-SK" dirty="0" err="1"/>
              <a:t>všichni</a:t>
            </a:r>
            <a:r>
              <a:rPr lang="sk-SK" dirty="0"/>
              <a:t> (A, B, C) dohodli voliť „pro“ – C volí </a:t>
            </a:r>
            <a:r>
              <a:rPr lang="sk-SK" dirty="0" err="1"/>
              <a:t>jinak</a:t>
            </a:r>
            <a:r>
              <a:rPr lang="sk-SK" dirty="0"/>
              <a:t> – porušenie dohody  (</a:t>
            </a:r>
            <a:r>
              <a:rPr lang="sk-SK" dirty="0" err="1"/>
              <a:t>jinak</a:t>
            </a:r>
            <a:r>
              <a:rPr lang="sk-SK" dirty="0"/>
              <a:t>, C právo veta)</a:t>
            </a:r>
          </a:p>
          <a:p>
            <a:pPr marL="800100" lvl="1" indent="-342900">
              <a:buFont typeface="Wingdings" panose="05000000000000000000" pitchFamily="2" charset="2"/>
              <a:buChar char="v"/>
            </a:pPr>
            <a:r>
              <a:rPr lang="sk-SK" dirty="0"/>
              <a:t>Minorita sa </a:t>
            </a:r>
            <a:r>
              <a:rPr lang="sk-SK" dirty="0" err="1"/>
              <a:t>podřizuje</a:t>
            </a:r>
            <a:r>
              <a:rPr lang="sk-SK" dirty="0"/>
              <a:t> </a:t>
            </a:r>
            <a:r>
              <a:rPr lang="sk-SK" dirty="0" err="1"/>
              <a:t>majoritě</a:t>
            </a:r>
            <a:r>
              <a:rPr lang="sk-SK" dirty="0"/>
              <a:t> (A- 30% , B+C-25%) – </a:t>
            </a:r>
            <a:r>
              <a:rPr lang="sk-SK" dirty="0" err="1"/>
              <a:t>všichni</a:t>
            </a:r>
            <a:r>
              <a:rPr lang="sk-SK" dirty="0"/>
              <a:t> musí </a:t>
            </a:r>
            <a:r>
              <a:rPr lang="sk-SK" dirty="0" err="1"/>
              <a:t>hlasovat</a:t>
            </a:r>
            <a:r>
              <a:rPr lang="sk-SK" dirty="0"/>
              <a:t> „pro“</a:t>
            </a:r>
          </a:p>
          <a:p>
            <a:pPr marL="626364" indent="-342900">
              <a:buFont typeface="Wingdings" panose="05000000000000000000" pitchFamily="2" charset="2"/>
              <a:buChar char="v"/>
            </a:pPr>
            <a:endParaRPr lang="sk-SK" dirty="0"/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47968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Správa a řízení společnosti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Nominace členů statutárního orgánu</a:t>
            </a:r>
          </a:p>
          <a:p>
            <a:pPr lvl="1">
              <a:buFontTx/>
              <a:buChar char="-"/>
            </a:pPr>
            <a:r>
              <a:rPr lang="cs-CZ" dirty="0"/>
              <a:t>Může být delegované právo vyměňovat/volit SO na jiné orgány/osoby? </a:t>
            </a:r>
          </a:p>
          <a:p>
            <a:pPr lvl="1">
              <a:buFontTx/>
              <a:buChar char="-"/>
            </a:pPr>
            <a:r>
              <a:rPr lang="cs-CZ" dirty="0"/>
              <a:t>Šedá zóna: otázka přezkumu platnosti takové volby v režimu neplatnosti usnesení VH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Modifikace práva na informace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Stanovení milníků – další financování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Podmínky souhlasu valné hromady (popřípadě investora)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Dohody o výkonu hlasovacího práva – zabezpečení směřování společnosti na základě společné vůle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272752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Pravidla pro převod podílu /akcie/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Absolutní zákaz – ve stanovách nelze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Omezení převodu</a:t>
            </a:r>
          </a:p>
          <a:p>
            <a:pPr lvl="1"/>
            <a:r>
              <a:rPr lang="cs-CZ" dirty="0"/>
              <a:t>Zákaz převodu na určitou dobu	</a:t>
            </a:r>
          </a:p>
          <a:p>
            <a:pPr lvl="1"/>
            <a:r>
              <a:rPr lang="cs-CZ" dirty="0"/>
              <a:t>Umožnění převodu jen pro některé osoby</a:t>
            </a:r>
          </a:p>
          <a:p>
            <a:pPr lvl="1"/>
            <a:r>
              <a:rPr lang="cs-CZ" dirty="0"/>
              <a:t>Souhlas valné hromady/investora</a:t>
            </a:r>
          </a:p>
          <a:p>
            <a:pPr lvl="1"/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Předkupní právo ostatních akcionářů – </a:t>
            </a:r>
            <a:r>
              <a:rPr lang="cs-CZ" dirty="0" err="1"/>
              <a:t>věcněprávní</a:t>
            </a:r>
            <a:r>
              <a:rPr lang="cs-CZ" dirty="0"/>
              <a:t> / obligační účinky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další exitové mechanismy</a:t>
            </a:r>
          </a:p>
          <a:p>
            <a:r>
              <a:rPr lang="cs-CZ" dirty="0"/>
              <a:t>- převod všech akcí/ponechání minimálního určitého množství v %</a:t>
            </a:r>
          </a:p>
          <a:p>
            <a:r>
              <a:rPr lang="cs-CZ" dirty="0" err="1"/>
              <a:t>Tag</a:t>
            </a:r>
            <a:r>
              <a:rPr lang="cs-CZ" dirty="0"/>
              <a:t>- </a:t>
            </a:r>
            <a:r>
              <a:rPr lang="cs-CZ" dirty="0" err="1"/>
              <a:t>along</a:t>
            </a:r>
            <a:r>
              <a:rPr lang="cs-CZ" dirty="0"/>
              <a:t>, </a:t>
            </a:r>
            <a:r>
              <a:rPr lang="cs-CZ" dirty="0" err="1"/>
              <a:t>drag</a:t>
            </a:r>
            <a:r>
              <a:rPr lang="cs-CZ" dirty="0"/>
              <a:t> </a:t>
            </a:r>
            <a:r>
              <a:rPr lang="cs-CZ" dirty="0" err="1"/>
              <a:t>along</a:t>
            </a:r>
            <a:r>
              <a:rPr lang="cs-CZ" dirty="0"/>
              <a:t>, </a:t>
            </a:r>
            <a:r>
              <a:rPr lang="cs-CZ" dirty="0" err="1"/>
              <a:t>shoot</a:t>
            </a:r>
            <a:r>
              <a:rPr lang="cs-CZ" dirty="0"/>
              <a:t> </a:t>
            </a:r>
            <a:r>
              <a:rPr lang="cs-CZ" dirty="0" err="1"/>
              <a:t>out</a:t>
            </a: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Volná převoditelnost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031063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Exitové mechanismy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1789611"/>
            <a:ext cx="10431998" cy="451974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fakticky určitý smluvní </a:t>
            </a:r>
            <a:r>
              <a:rPr lang="cs-CZ" dirty="0" err="1"/>
              <a:t>přímus</a:t>
            </a:r>
            <a:r>
              <a:rPr lang="cs-CZ" dirty="0"/>
              <a:t> – smlouva o smlouvě budoucí,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Známé: </a:t>
            </a:r>
            <a:r>
              <a:rPr lang="cs-CZ" b="1" dirty="0"/>
              <a:t>předkupní právo</a:t>
            </a:r>
          </a:p>
          <a:p>
            <a:pPr marL="0" indent="0">
              <a:buNone/>
            </a:pPr>
            <a:endParaRPr lang="cs-CZ" b="1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právo přidat se k převodu akcií (</a:t>
            </a:r>
            <a:r>
              <a:rPr lang="cs-CZ" b="1" i="1" dirty="0" err="1"/>
              <a:t>tag-along</a:t>
            </a:r>
            <a:r>
              <a:rPr lang="cs-CZ" i="1" dirty="0"/>
              <a:t>)</a:t>
            </a:r>
          </a:p>
          <a:p>
            <a:pPr marL="173736" lvl="1" indent="0">
              <a:buNone/>
            </a:pPr>
            <a:r>
              <a:rPr lang="cs-CZ" i="1" dirty="0"/>
              <a:t> - </a:t>
            </a:r>
            <a:r>
              <a:rPr lang="cs-CZ" dirty="0"/>
              <a:t>opravňuje akcionáře převést svoje akcie </a:t>
            </a:r>
            <a:r>
              <a:rPr lang="cs-CZ" b="1" dirty="0"/>
              <a:t>současně a za týchž podmínek </a:t>
            </a:r>
            <a:r>
              <a:rPr lang="cs-CZ" dirty="0"/>
              <a:t>s jiným akcionářem, který své akcie převádí</a:t>
            </a:r>
          </a:p>
          <a:p>
            <a:pPr marL="459486" lvl="1" indent="-285750">
              <a:buFontTx/>
              <a:buChar char="-"/>
            </a:pPr>
            <a:r>
              <a:rPr lang="cs-CZ" dirty="0"/>
              <a:t>Ochrana akciové minority – stejné podmínky odkupu majoritního akcionáře od investora /tedy lepší </a:t>
            </a:r>
            <a:r>
              <a:rPr lang="cs-CZ" dirty="0">
                <a:sym typeface="Wingdings" panose="05000000000000000000" pitchFamily="2" charset="2"/>
              </a:rPr>
              <a:t></a:t>
            </a:r>
            <a:r>
              <a:rPr lang="cs-CZ" dirty="0"/>
              <a:t>/</a:t>
            </a:r>
          </a:p>
          <a:p>
            <a:pPr marL="173736" lvl="1" indent="0">
              <a:buNone/>
            </a:pPr>
            <a:endParaRPr lang="cs-CZ" i="1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právo požadovat převod akcií (</a:t>
            </a:r>
            <a:r>
              <a:rPr lang="cs-CZ" b="1" i="1" dirty="0" err="1"/>
              <a:t>drag-along</a:t>
            </a:r>
            <a:r>
              <a:rPr lang="cs-CZ" i="1" dirty="0"/>
              <a:t>)</a:t>
            </a:r>
          </a:p>
          <a:p>
            <a:pPr marL="173736" lvl="1" indent="0">
              <a:buNone/>
            </a:pPr>
            <a:r>
              <a:rPr lang="cs-CZ" i="1" dirty="0"/>
              <a:t>- </a:t>
            </a:r>
            <a:r>
              <a:rPr lang="cs-CZ" dirty="0"/>
              <a:t>oprávnění požadovat po jiném akcionáři převod jeho akcií za týchž podmínek,</a:t>
            </a:r>
          </a:p>
          <a:p>
            <a:pPr marL="173736" lvl="1" indent="0">
              <a:buNone/>
            </a:pPr>
            <a:r>
              <a:rPr lang="cs-CZ" dirty="0"/>
              <a:t>- Ochrana „většinového akcionáře“, - umožňují donutit akciovou minoritu připojit se k jeho převodu podílu na společnosti, může nabídnout 100% podíl i když drží např. jen 79%, omezuje free </a:t>
            </a:r>
            <a:r>
              <a:rPr lang="cs-CZ" dirty="0" err="1"/>
              <a:t>rider</a:t>
            </a:r>
            <a:r>
              <a:rPr lang="cs-CZ" dirty="0"/>
              <a:t> </a:t>
            </a:r>
            <a:r>
              <a:rPr lang="cs-CZ" dirty="0" err="1"/>
              <a:t>problem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44313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Akcie</a:t>
            </a:r>
          </a:p>
        </p:txBody>
      </p:sp>
      <p:pic>
        <p:nvPicPr>
          <p:cNvPr id="2050" name="Picture 2" descr="http://www.hvp.cz/uploads/RTEmagicP_akcie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65647" y="2286000"/>
            <a:ext cx="5636843" cy="402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470393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Deadlock</a:t>
            </a:r>
            <a:r>
              <a:rPr lang="cs-CZ" dirty="0"/>
              <a:t> </a:t>
            </a:r>
            <a:r>
              <a:rPr lang="cs-CZ" dirty="0" err="1"/>
              <a:t>provision</a:t>
            </a:r>
            <a:r>
              <a:rPr lang="cs-CZ" dirty="0"/>
              <a:t> a </a:t>
            </a:r>
            <a:r>
              <a:rPr lang="cs-CZ" dirty="0" err="1"/>
              <a:t>shoot</a:t>
            </a:r>
            <a:r>
              <a:rPr lang="cs-CZ" dirty="0"/>
              <a:t> </a:t>
            </a:r>
            <a:r>
              <a:rPr lang="cs-CZ" dirty="0" err="1"/>
              <a:t>out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řešení „patové situace“ – rozhodování o klíčové otázce, hlasy 50:50, prevence: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 určení pravidel pro správu společnosti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Dohody o hlasovacích právech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Rozšíření důvodů pro zrušení společnosti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Povinný prodej podílu (call </a:t>
            </a:r>
            <a:r>
              <a:rPr lang="cs-CZ" dirty="0" err="1"/>
              <a:t>option</a:t>
            </a:r>
            <a:r>
              <a:rPr lang="cs-CZ" dirty="0"/>
              <a:t>, </a:t>
            </a:r>
            <a:r>
              <a:rPr lang="cs-CZ" dirty="0" err="1"/>
              <a:t>put</a:t>
            </a:r>
            <a:r>
              <a:rPr lang="cs-CZ" dirty="0"/>
              <a:t> </a:t>
            </a:r>
            <a:r>
              <a:rPr lang="cs-CZ" dirty="0" err="1"/>
              <a:t>option</a:t>
            </a:r>
            <a:r>
              <a:rPr lang="cs-CZ" dirty="0"/>
              <a:t>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/>
              <a:t>SHOOT-OUT </a:t>
            </a:r>
            <a:r>
              <a:rPr lang="cs-CZ" dirty="0"/>
              <a:t>mechanismy, které určují způsob stanovení ceny akcií, pokud má dojít k ukončení účasti na společnosti některého ze akcionářů, a jeho podíl má převzít jiný.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Texas </a:t>
            </a:r>
            <a:r>
              <a:rPr lang="cs-CZ" dirty="0" err="1"/>
              <a:t>shoot-out</a:t>
            </a:r>
            <a:r>
              <a:rPr lang="cs-CZ" dirty="0"/>
              <a:t>: obálky s nabídkovou cenou za akcie, nejvyšší vyhrává – vítěz musí odkoupit za navrhnutou cenu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err="1"/>
              <a:t>Russian</a:t>
            </a:r>
            <a:r>
              <a:rPr lang="cs-CZ" dirty="0"/>
              <a:t> </a:t>
            </a:r>
            <a:r>
              <a:rPr lang="cs-CZ" dirty="0" err="1"/>
              <a:t>roulette</a:t>
            </a:r>
            <a:r>
              <a:rPr lang="cs-CZ" dirty="0"/>
              <a:t>: A navrhne cenu, B za tuto cenu buď koupí nebo prodá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sankce za zahájení </a:t>
            </a:r>
            <a:r>
              <a:rPr lang="cs-CZ" dirty="0" err="1"/>
              <a:t>dealdock</a:t>
            </a:r>
            <a:r>
              <a:rPr lang="cs-CZ" dirty="0"/>
              <a:t> </a:t>
            </a:r>
            <a:r>
              <a:rPr lang="cs-CZ" dirty="0" err="1"/>
              <a:t>procedure</a:t>
            </a:r>
            <a:r>
              <a:rPr lang="cs-CZ" dirty="0"/>
              <a:t> – pak třeba jen tržní cena akcií		</a:t>
            </a:r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060885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Zpátky do zákona… </a:t>
            </a:r>
            <a:r>
              <a:rPr lang="cs-CZ" dirty="0">
                <a:sym typeface="Wingdings" panose="05000000000000000000" pitchFamily="2" charset="2"/>
              </a:rPr>
              <a:t>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688758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Samostatně převoditelná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2092" y="1663148"/>
            <a:ext cx="11075107" cy="5029200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 akcionářská práva jsou inkorporovaná do CP – akcie: </a:t>
            </a:r>
            <a:r>
              <a:rPr lang="cs-CZ" b="1" dirty="0"/>
              <a:t>bez něho jsou nepřevoditelná!!!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b="1" dirty="0"/>
              <a:t> </a:t>
            </a:r>
            <a:r>
              <a:rPr lang="cs-CZ" dirty="0"/>
              <a:t>§ 281 odst. 1 </a:t>
            </a:r>
            <a:r>
              <a:rPr lang="cs-CZ" b="1" dirty="0"/>
              <a:t>„</a:t>
            </a:r>
            <a:r>
              <a:rPr lang="cs-CZ" dirty="0"/>
              <a:t>(1) Převodem akcie se převádějí všechna práva s ní spojená, ledaže zákon určí </a:t>
            </a:r>
            <a:r>
              <a:rPr lang="cs-CZ" b="1" dirty="0"/>
              <a:t>jinak</a:t>
            </a:r>
            <a:r>
              <a:rPr lang="cs-CZ" dirty="0"/>
              <a:t>.</a:t>
            </a:r>
            <a:r>
              <a:rPr lang="cs-CZ" b="1" dirty="0"/>
              <a:t>“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b="1" dirty="0"/>
              <a:t> </a:t>
            </a:r>
            <a:r>
              <a:rPr lang="cs-CZ" dirty="0"/>
              <a:t>tedy § 281 odst. 2 ZOK: demonstrativně (nelze hlasovací právo /odst. 4/)</a:t>
            </a:r>
          </a:p>
          <a:p>
            <a:pPr marL="470916" lvl="1" indent="-342900">
              <a:buFont typeface="+mj-lt"/>
              <a:buAutoNum type="arabicPeriod"/>
            </a:pPr>
            <a:r>
              <a:rPr lang="cs-CZ" u="sng" dirty="0"/>
              <a:t>Právo na vyplacení podílu na zisku </a:t>
            </a:r>
            <a:r>
              <a:rPr lang="cs-CZ" dirty="0"/>
              <a:t>– pouze pokud VH rozhodla o vyplacení a určila jeho výši, konkrétní právo,</a:t>
            </a:r>
          </a:p>
          <a:p>
            <a:pPr marL="128016" lvl="1" indent="0">
              <a:buNone/>
            </a:pPr>
            <a:r>
              <a:rPr lang="cs-CZ" b="1" dirty="0"/>
              <a:t>	   Dividendový kupon – </a:t>
            </a:r>
            <a:r>
              <a:rPr lang="cs-CZ" dirty="0"/>
              <a:t>právo na podíl na zisku jako takové, CP, s nímž se pojí právo na podíl na zisku, </a:t>
            </a:r>
            <a:endParaRPr lang="cs-CZ" b="1" dirty="0"/>
          </a:p>
          <a:p>
            <a:pPr marL="470916" lvl="1" indent="-342900">
              <a:buFont typeface="+mj-lt"/>
              <a:buAutoNum type="arabicPeriod"/>
            </a:pPr>
            <a:r>
              <a:rPr lang="cs-CZ" u="sng" dirty="0"/>
              <a:t>Právo na přednostní upisování akcií a vyměnitelných a prioritních dluhopisů </a:t>
            </a:r>
            <a:r>
              <a:rPr lang="cs-CZ" dirty="0"/>
              <a:t>– samostatně převoditelné ode dne, kdy VH rozhodla o zvýšení ZK upsáním nových akcií, resp. podmíněným zvýšením ZK. </a:t>
            </a:r>
          </a:p>
          <a:p>
            <a:pPr marL="128016" lvl="1" indent="0">
              <a:buNone/>
            </a:pPr>
            <a:r>
              <a:rPr lang="cs-CZ" b="1" dirty="0"/>
              <a:t>	   Opční listy - </a:t>
            </a:r>
            <a:r>
              <a:rPr lang="cs-CZ" dirty="0"/>
              <a:t>§ 295 a násl.</a:t>
            </a:r>
          </a:p>
          <a:p>
            <a:pPr marL="470916" lvl="1" indent="-342900">
              <a:buFont typeface="+mj-lt"/>
              <a:buAutoNum type="arabicPeriod"/>
            </a:pPr>
            <a:r>
              <a:rPr lang="cs-CZ" u="sng" dirty="0"/>
              <a:t>Právo na vyplacení podílu na likvidačním zůstatku</a:t>
            </a:r>
            <a:r>
              <a:rPr lang="cs-CZ" dirty="0"/>
              <a:t> – samostatně převoditelné ode dne, kdy společnost vstoupila do likvidace (nebo stanovy jinak)</a:t>
            </a:r>
            <a:endParaRPr lang="cs-CZ" u="sng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sz="2600" dirty="0"/>
              <a:t>převod: </a:t>
            </a:r>
            <a:r>
              <a:rPr lang="cs-CZ" dirty="0"/>
              <a:t>(a oddělení nutno vyznačit na akcii § 282 odst. 3 ZOK)</a:t>
            </a:r>
          </a:p>
          <a:p>
            <a:pPr marL="470916" lvl="1" indent="-342900">
              <a:buFont typeface="+mj-lt"/>
              <a:buAutoNum type="alphaLcParenR"/>
            </a:pPr>
            <a:r>
              <a:rPr lang="cs-CZ" dirty="0"/>
              <a:t>Smlouvou o postoupení pohledávky (§ 283 ZOK)</a:t>
            </a:r>
          </a:p>
          <a:p>
            <a:pPr marL="470916" lvl="1" indent="-342900">
              <a:buFont typeface="+mj-lt"/>
              <a:buAutoNum type="alphaLcParenR"/>
            </a:pPr>
            <a:r>
              <a:rPr lang="cs-CZ" dirty="0"/>
              <a:t>Registrací převodu v evidenci zaknihovaných cenných papírů (§ 282 ZOK)</a:t>
            </a:r>
          </a:p>
          <a:p>
            <a:pPr marL="470916" lvl="1" indent="-342900">
              <a:buFont typeface="+mj-lt"/>
              <a:buAutoNum type="alphaLcParenR"/>
            </a:pPr>
            <a:r>
              <a:rPr lang="cs-CZ" dirty="0"/>
              <a:t>Převodem sekundárního CP, do kterého byla samostatně převoditelné právo vtěleno</a:t>
            </a:r>
          </a:p>
        </p:txBody>
      </p:sp>
    </p:spTree>
    <p:extLst>
      <p:ext uri="{BB962C8B-B14F-4D97-AF65-F5344CB8AC3E}">
        <p14:creationId xmlns:p14="http://schemas.microsoft.com/office/powerpoint/2010/main" val="381149045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Zatímní list § 285 a násl.	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1606" y="1795670"/>
            <a:ext cx="10611281" cy="4631634"/>
          </a:xfrm>
        </p:spPr>
        <p:txBody>
          <a:bodyPr vert="horz" lIns="45720" tIns="45720" rIns="45720" bIns="45720" rtlCol="0" anchor="t"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účastnický cenný papír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není obligatorní, pouze určí-li tak stanovy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inkorporovány: práva a povinnosti spojená s </a:t>
            </a:r>
            <a:r>
              <a:rPr lang="cs-CZ" b="1" dirty="0"/>
              <a:t>nesplacenou akcií – </a:t>
            </a:r>
            <a:r>
              <a:rPr lang="cs-CZ" dirty="0"/>
              <a:t>období, kdy nedošlo ještě k úplnému splacení emisního kurzu akcií, které byly upsány</a:t>
            </a:r>
            <a:endParaRPr lang="cs-CZ" b="1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b="1" dirty="0"/>
              <a:t> CP na řad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b="1" dirty="0"/>
              <a:t> není zastupitelný CP </a:t>
            </a:r>
            <a:r>
              <a:rPr lang="cs-CZ" dirty="0"/>
              <a:t>– vydáván pro každého akcionáře individuálně  - obsahuje </a:t>
            </a:r>
            <a:r>
              <a:rPr lang="cs-CZ" b="1" dirty="0"/>
              <a:t>povinnost splatit </a:t>
            </a:r>
            <a:r>
              <a:rPr lang="cs-CZ" dirty="0"/>
              <a:t>emisní kurs /ta se liší/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b="1" dirty="0"/>
              <a:t> </a:t>
            </a:r>
            <a:r>
              <a:rPr lang="cs-CZ" dirty="0"/>
              <a:t>jmenovitá hodnota je tvořena jmenovitou hodnotou akcií, které daný akcionář upsal, ale ještě nesplatil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b="1" dirty="0"/>
              <a:t>Nemůže být vydán jako zaknihovaný cenný papír, </a:t>
            </a:r>
            <a:r>
              <a:rPr lang="cs-CZ" dirty="0"/>
              <a:t>ale může nahrazovat zaknihované akcie</a:t>
            </a:r>
            <a:endParaRPr lang="cs-CZ" b="1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převodce ručí za dluhy, který byly se zatímním listem na nabyvatele převedeny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po splacení - předložení ZL k výměně za akcie,</a:t>
            </a:r>
          </a:p>
        </p:txBody>
      </p:sp>
    </p:spTree>
    <p:extLst>
      <p:ext uri="{BB962C8B-B14F-4D97-AF65-F5344CB8AC3E}">
        <p14:creationId xmlns:p14="http://schemas.microsoft.com/office/powerpoint/2010/main" val="36444135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opční listy § 295 a násl.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3938" y="1668463"/>
            <a:ext cx="11102152" cy="5043214"/>
          </a:xfrm>
        </p:spPr>
        <p:txBody>
          <a:bodyPr vert="horz" lIns="45720" tIns="45720" rIns="45720" bIns="45720" rtlCol="0" anchor="t">
            <a:normAutofit fontScale="85000" lnSpcReduction="20000"/>
          </a:bodyPr>
          <a:lstStyle/>
          <a:p>
            <a:r>
              <a:rPr lang="cs-CZ" dirty="0"/>
              <a:t>POJEM OPCE</a:t>
            </a:r>
          </a:p>
          <a:p>
            <a:pPr lvl="1"/>
            <a:r>
              <a:rPr lang="cs-CZ" dirty="0"/>
              <a:t> opce - odkládací podmínka ve smlouvě o koupi cenných papírů, podle níž může jedna strana této smlouvy až v průběhu vyjádřit, že na smlouvě trvá či nikoliv</a:t>
            </a:r>
          </a:p>
          <a:p>
            <a:pPr lvl="1"/>
            <a:r>
              <a:rPr lang="cs-CZ" dirty="0" err="1"/>
              <a:t>Put</a:t>
            </a:r>
            <a:r>
              <a:rPr lang="cs-CZ" dirty="0"/>
              <a:t> </a:t>
            </a:r>
            <a:r>
              <a:rPr lang="cs-CZ" dirty="0" err="1"/>
              <a:t>option</a:t>
            </a:r>
            <a:r>
              <a:rPr lang="cs-CZ" dirty="0"/>
              <a:t> – prodejní opce, call </a:t>
            </a:r>
            <a:r>
              <a:rPr lang="cs-CZ" dirty="0" err="1"/>
              <a:t>option</a:t>
            </a:r>
            <a:r>
              <a:rPr lang="cs-CZ" dirty="0"/>
              <a:t> – nákupní opce, long </a:t>
            </a:r>
            <a:r>
              <a:rPr lang="cs-CZ" dirty="0" err="1"/>
              <a:t>position</a:t>
            </a:r>
            <a:r>
              <a:rPr lang="cs-CZ" dirty="0"/>
              <a:t> x </a:t>
            </a:r>
            <a:r>
              <a:rPr lang="cs-CZ" dirty="0" err="1"/>
              <a:t>short</a:t>
            </a:r>
            <a:r>
              <a:rPr lang="cs-CZ" dirty="0"/>
              <a:t> </a:t>
            </a:r>
            <a:r>
              <a:rPr lang="cs-CZ" dirty="0" err="1"/>
              <a:t>position</a:t>
            </a:r>
            <a:endParaRPr lang="cs-CZ" dirty="0"/>
          </a:p>
          <a:p>
            <a:pPr lvl="1"/>
            <a:r>
              <a:rPr lang="cs-CZ" dirty="0"/>
              <a:t>právo opce - je převoditelné, bývá s ním obchodováno, je vydáván samostatný CP</a:t>
            </a:r>
          </a:p>
          <a:p>
            <a:pPr lvl="1"/>
            <a:r>
              <a:rPr lang="cs-CZ" dirty="0"/>
              <a:t> § 3 ZPKT - jeden z investičních nástrojů ve skupině derivátů</a:t>
            </a:r>
          </a:p>
          <a:p>
            <a:r>
              <a:rPr lang="cs-CZ" dirty="0"/>
              <a:t>OPČNÍ LISTY  - účastnický cenný papír</a:t>
            </a:r>
          </a:p>
          <a:p>
            <a:pPr lvl="1"/>
            <a:r>
              <a:rPr lang="cs-CZ" sz="2200" dirty="0"/>
              <a:t>CP, do nějž je </a:t>
            </a:r>
            <a:r>
              <a:rPr lang="cs-CZ" sz="2200" b="1" dirty="0"/>
              <a:t>vtěleno právo na upsání nových akcií </a:t>
            </a:r>
            <a:r>
              <a:rPr lang="cs-CZ" sz="2200" dirty="0"/>
              <a:t>nebo na získání vyměnitelných či prioritních </a:t>
            </a:r>
            <a:r>
              <a:rPr lang="cs-CZ" sz="2200" b="1" dirty="0"/>
              <a:t>dluhopisů</a:t>
            </a:r>
            <a:r>
              <a:rPr lang="cs-CZ" sz="2200" dirty="0"/>
              <a:t>, popřípadě akci, které jsou vydávány majitelům prioritních dluhopisů</a:t>
            </a:r>
          </a:p>
          <a:p>
            <a:pPr lvl="1"/>
            <a:r>
              <a:rPr lang="cs-CZ" dirty="0"/>
              <a:t>vydání Opčního listu musí být vždy spjato s rozhodnutím valné hromady o zvýšení základního kapitálu upisováním nových akcií, nebo podmíněným zvýšením ZK</a:t>
            </a:r>
          </a:p>
          <a:p>
            <a:pPr lvl="1"/>
            <a:r>
              <a:rPr lang="cs-CZ" dirty="0"/>
              <a:t>vedlejší CP k akciím</a:t>
            </a:r>
          </a:p>
          <a:p>
            <a:pPr lvl="1"/>
            <a:r>
              <a:rPr lang="cs-CZ" dirty="0"/>
              <a:t>zastupitelný, soukromý, cirkulační,</a:t>
            </a:r>
          </a:p>
          <a:p>
            <a:pPr lvl="1"/>
            <a:r>
              <a:rPr lang="cs-CZ" b="1" dirty="0"/>
              <a:t>NA DORUČITELE</a:t>
            </a:r>
          </a:p>
          <a:p>
            <a:pPr lvl="1"/>
            <a:r>
              <a:rPr lang="cs-CZ" b="1" dirty="0"/>
              <a:t>lze jako zaknihovaný CP</a:t>
            </a:r>
          </a:p>
          <a:p>
            <a:pPr lvl="1"/>
            <a:r>
              <a:rPr lang="cs-CZ" dirty="0"/>
              <a:t>spojen výkon práva v těchto případech</a:t>
            </a:r>
          </a:p>
          <a:p>
            <a:pPr lvl="2"/>
            <a:r>
              <a:rPr lang="cs-CZ" sz="1800" dirty="0"/>
              <a:t>upsání akcií akcionáři při zvyšování ZK (§ 484 n. ZOK)</a:t>
            </a:r>
          </a:p>
          <a:p>
            <a:pPr lvl="2"/>
            <a:r>
              <a:rPr lang="cs-CZ" sz="1800" dirty="0"/>
              <a:t>upsání akcií majiteli prioritních dluhopisů (§ 286 n. ZOK)</a:t>
            </a:r>
          </a:p>
          <a:p>
            <a:pPr lvl="2"/>
            <a:r>
              <a:rPr lang="cs-CZ" sz="1800" dirty="0"/>
              <a:t>získání vyměnitelných a prioritních dluhopisů od společnosti (§ 292 ZOK)</a:t>
            </a:r>
          </a:p>
          <a:p>
            <a:pPr lvl="2"/>
            <a:r>
              <a:rPr lang="cs-CZ" sz="1800" dirty="0"/>
              <a:t>odkoupení akcií od OCP, který obstarával jejich vydání (§ 489 ZOK)</a:t>
            </a:r>
          </a:p>
          <a:p>
            <a:pPr lvl="2"/>
            <a:r>
              <a:rPr lang="cs-CZ" sz="1800" dirty="0"/>
              <a:t>odkoupení vyměnitelných a prioritních dluhopisů od obchodníka s cennými papíry, který </a:t>
            </a:r>
            <a:r>
              <a:rPr lang="cs-CZ" sz="1800" dirty="0" err="1"/>
              <a:t>obsatarává</a:t>
            </a:r>
            <a:r>
              <a:rPr lang="cs-CZ" sz="1800" dirty="0"/>
              <a:t> jejich vydání (§ 293)</a:t>
            </a:r>
          </a:p>
        </p:txBody>
      </p:sp>
    </p:spTree>
    <p:extLst>
      <p:ext uri="{BB962C8B-B14F-4D97-AF65-F5344CB8AC3E}">
        <p14:creationId xmlns:p14="http://schemas.microsoft.com/office/powerpoint/2010/main" val="410553475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Vyměnitelné a prioritní dluhopisy § 286 a násl.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7" y="1967948"/>
            <a:ext cx="10717299" cy="4737652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vyměnitelné dluhopisy – je spojeno právo na jejich výměnu za akcie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prioritní dluhopisy – je spojeno právo na přednostní upsání akcií</a:t>
            </a:r>
          </a:p>
          <a:p>
            <a:pPr marL="128016" lvl="1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vázáno na rozhodnutí VH o podmíněném zvýšení ZK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vztahuje se úprava zákona o dluhopisech</a:t>
            </a:r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akcionáři mají přednostní právo na získání vyměnitelných a prioritních dluhopisů </a:t>
            </a:r>
          </a:p>
        </p:txBody>
      </p:sp>
    </p:spTree>
    <p:extLst>
      <p:ext uri="{BB962C8B-B14F-4D97-AF65-F5344CB8AC3E}">
        <p14:creationId xmlns:p14="http://schemas.microsoft.com/office/powerpoint/2010/main" val="19871660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konec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 děkuji </a:t>
            </a:r>
            <a:r>
              <a:rPr lang="cs-CZ"/>
              <a:t>za pozornost</a:t>
            </a:r>
          </a:p>
        </p:txBody>
      </p:sp>
    </p:spTree>
    <p:extLst>
      <p:ext uri="{BB962C8B-B14F-4D97-AF65-F5344CB8AC3E}">
        <p14:creationId xmlns:p14="http://schemas.microsoft.com/office/powerpoint/2010/main" val="30013359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Akciová společnost a akcie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65102" y="1623392"/>
            <a:ext cx="11061855" cy="506895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historický vývoj a.s. – umožňuje pružně pokrýt kapitálovou potřebu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altLang="cs-CZ" sz="2400" dirty="0"/>
              <a:t>Právnická osoba, typická kapitálová společnost, anonymita společníků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altLang="cs-CZ" sz="2400" dirty="0"/>
              <a:t>Vkladová povinnost společníků, povinný </a:t>
            </a:r>
            <a:r>
              <a:rPr lang="cs-CZ" altLang="cs-CZ" sz="2400" b="1" dirty="0"/>
              <a:t>základní kapitál</a:t>
            </a:r>
            <a:r>
              <a:rPr lang="cs-CZ" altLang="cs-CZ" sz="2400" dirty="0"/>
              <a:t>, který je rozvržen do</a:t>
            </a:r>
          </a:p>
          <a:p>
            <a:r>
              <a:rPr lang="cs-CZ" altLang="cs-CZ" sz="2400" dirty="0"/>
              <a:t>cenných papírů –akcií,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altLang="cs-CZ" sz="2400" dirty="0"/>
              <a:t> volná vazba investorů na společnost</a:t>
            </a:r>
          </a:p>
          <a:p>
            <a:endParaRPr lang="cs-CZ" altLang="cs-CZ" sz="2400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altLang="cs-CZ" sz="2400" dirty="0" err="1"/>
              <a:t>Společnická</a:t>
            </a:r>
            <a:r>
              <a:rPr lang="cs-CZ" altLang="cs-CZ" sz="2400" dirty="0"/>
              <a:t> práva vtělena do cenných papírů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sz="2000" dirty="0"/>
              <a:t>akcií, každá akcie vyjadřuje </a:t>
            </a:r>
            <a:r>
              <a:rPr lang="cs-CZ" altLang="cs-CZ" sz="2000" b="1" dirty="0"/>
              <a:t>jeden</a:t>
            </a:r>
            <a:r>
              <a:rPr lang="cs-CZ" altLang="cs-CZ" sz="2000" dirty="0"/>
              <a:t> podíl,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sz="2000" dirty="0"/>
              <a:t>je vždy převoditelná – </a:t>
            </a:r>
            <a:r>
              <a:rPr lang="cs-CZ" altLang="cs-CZ" sz="2000" b="1" dirty="0"/>
              <a:t>investiční nástroj –</a:t>
            </a:r>
            <a:r>
              <a:rPr lang="cs-CZ" altLang="cs-CZ" sz="2000" dirty="0"/>
              <a:t> má poskytovat výnosy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sz="2000" dirty="0"/>
              <a:t>Poměrně rizikový CP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sz="2000" dirty="0"/>
              <a:t>společníci za závazky společnosti neručí</a:t>
            </a:r>
            <a:endParaRPr lang="cs-CZ" sz="2000" dirty="0"/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3410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AKCIE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/>
              <a:t>akcie je věcí v právním smyslu</a:t>
            </a:r>
            <a:r>
              <a:rPr lang="cs-CZ" dirty="0"/>
              <a:t> – právo držet, užívat, nakládat…,</a:t>
            </a:r>
            <a:r>
              <a:rPr lang="cs-CZ" sz="2400" dirty="0"/>
              <a:t> nabytí od neoprávněného (dříve nikoliv – 29 </a:t>
            </a:r>
            <a:r>
              <a:rPr lang="cs-CZ" sz="2400" dirty="0" err="1"/>
              <a:t>Cdo</a:t>
            </a:r>
            <a:r>
              <a:rPr lang="cs-CZ" sz="2400" dirty="0"/>
              <a:t> 2287/2008, § 446 obch. zák. byl výjimkou nutno vykládat restriktivně), vydržení (i dříve 29 </a:t>
            </a:r>
            <a:r>
              <a:rPr lang="cs-CZ" sz="2400" dirty="0" err="1"/>
              <a:t>Cdo</a:t>
            </a:r>
            <a:r>
              <a:rPr lang="cs-CZ" sz="2400" dirty="0"/>
              <a:t> 2639/2014), </a:t>
            </a:r>
            <a:r>
              <a:rPr lang="cs-CZ" dirty="0"/>
              <a:t>spoluvlastnictví, věcná práva k věcem cizím, převod - § 1103 NOZ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/>
              <a:t>CP soukromý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b="1" dirty="0"/>
              <a:t> CP podílnický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/>
              <a:t>CP zastupitelný</a:t>
            </a:r>
            <a:r>
              <a:rPr lang="cs-CZ" dirty="0"/>
              <a:t>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b="1" dirty="0"/>
              <a:t> investiční CP – </a:t>
            </a:r>
            <a:r>
              <a:rPr lang="cs-CZ" dirty="0"/>
              <a:t>investiční nástroj podle ZPKT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CP cirkulační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CP spekulační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CP </a:t>
            </a:r>
            <a:r>
              <a:rPr lang="cs-CZ" b="1" dirty="0"/>
              <a:t>deklaratorní</a:t>
            </a:r>
            <a:r>
              <a:rPr lang="cs-CZ" dirty="0"/>
              <a:t> (§ 265 odst. 4 ZOK) – práva akcionáře se váží na vznik společnosti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37083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Akcie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1861929"/>
            <a:ext cx="10783559" cy="476415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definiční znak a. s. § 243 ZOK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DEFINICE § 256 odst. 1 ZOK</a:t>
            </a:r>
            <a:endParaRPr lang="cs-CZ" sz="3600" i="1" dirty="0"/>
          </a:p>
          <a:p>
            <a:pPr marL="128016" lvl="1" indent="0" algn="ctr">
              <a:buNone/>
            </a:pPr>
            <a:r>
              <a:rPr lang="cs-CZ" sz="3600" i="1" dirty="0"/>
              <a:t>Akcie je </a:t>
            </a:r>
            <a:r>
              <a:rPr lang="cs-CZ" sz="3600" i="1" u="sng" dirty="0"/>
              <a:t>cenný papír </a:t>
            </a:r>
            <a:r>
              <a:rPr lang="cs-CZ" sz="3600" i="1" dirty="0"/>
              <a:t>nebo </a:t>
            </a:r>
            <a:r>
              <a:rPr lang="cs-CZ" sz="3600" i="1" u="sng" dirty="0"/>
              <a:t>zaknihovaný cenný papír</a:t>
            </a:r>
            <a:r>
              <a:rPr lang="cs-CZ" sz="3600" i="1" dirty="0"/>
              <a:t>, s nímž jsou spojena </a:t>
            </a:r>
            <a:r>
              <a:rPr lang="cs-CZ" sz="3600" b="1" i="1" dirty="0"/>
              <a:t>práva akcionáře </a:t>
            </a:r>
            <a:r>
              <a:rPr lang="cs-CZ" sz="3600" i="1" dirty="0"/>
              <a:t>jako společníka podílet se podle tohoto zákona a stanov společnosti na jejím </a:t>
            </a:r>
            <a:r>
              <a:rPr lang="cs-CZ" sz="3600" i="1" u="sng" dirty="0"/>
              <a:t>řízení</a:t>
            </a:r>
            <a:r>
              <a:rPr lang="cs-CZ" sz="3600" i="1" dirty="0"/>
              <a:t>, jejím </a:t>
            </a:r>
            <a:r>
              <a:rPr lang="cs-CZ" sz="3600" i="1" u="sng" dirty="0"/>
              <a:t>zisku</a:t>
            </a:r>
            <a:r>
              <a:rPr lang="cs-CZ" sz="3600" i="1" dirty="0"/>
              <a:t> a na </a:t>
            </a:r>
            <a:r>
              <a:rPr lang="cs-CZ" sz="3600" i="1" u="sng" dirty="0"/>
              <a:t>likvidačním zůst</a:t>
            </a:r>
            <a:r>
              <a:rPr lang="cs-CZ" sz="3600" i="1" dirty="0"/>
              <a:t>atku při jejím zrušení s likvidací.</a:t>
            </a:r>
          </a:p>
          <a:p>
            <a:pPr marL="525780" indent="-571500">
              <a:buFont typeface="Wingdings" panose="05000000000000000000" pitchFamily="2" charset="2"/>
              <a:buChar char="v"/>
            </a:pPr>
            <a:r>
              <a:rPr lang="cs-CZ" dirty="0"/>
              <a:t>+ Zvláštní práva (§ 276 ZOK, určeno ve stanovách)</a:t>
            </a:r>
          </a:p>
          <a:p>
            <a:pPr marL="525780" indent="-571500">
              <a:buFont typeface="Wingdings" panose="05000000000000000000" pitchFamily="2" charset="2"/>
              <a:buChar char="v"/>
            </a:pPr>
            <a:r>
              <a:rPr lang="cs-CZ" dirty="0"/>
              <a:t>Jde o CP </a:t>
            </a:r>
            <a:r>
              <a:rPr lang="cs-CZ" b="1" dirty="0"/>
              <a:t>deklaratorní …..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5463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85A79F-DF30-40B6-8BF4-2D854473C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Nesplacená a nevydaná akcie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6C447B2-3982-49BD-B52A-2907A031AE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Do splacení emisního kursu akcie představují akcionářská práva a povinnosti </a:t>
            </a:r>
            <a:r>
              <a:rPr lang="cs-CZ" b="1" u="sng" dirty="0"/>
              <a:t>nesplacenou akcii</a:t>
            </a:r>
            <a:r>
              <a:rPr lang="cs-CZ" dirty="0"/>
              <a:t>, nebyl-li vydán </a:t>
            </a:r>
            <a:r>
              <a:rPr lang="cs-CZ" b="1" dirty="0"/>
              <a:t>zatímní list</a:t>
            </a:r>
            <a:r>
              <a:rPr lang="cs-CZ" dirty="0"/>
              <a:t>. Nesplacenou akcii lze převádět podle ustanovení o </a:t>
            </a:r>
            <a:r>
              <a:rPr lang="cs-CZ" u="sng" dirty="0"/>
              <a:t>postoupení smlouvy (§ 1894 NOZ)</a:t>
            </a:r>
            <a:r>
              <a:rPr lang="cs-CZ" dirty="0"/>
              <a:t>; souhlas společnosti se nevyžaduje. Ustanovení § 285 odst. 3 se na ručení převodce použije obdobně.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Není-li akcie vydána, přestože byl splacen emisní kurs, použije se odstavec 2 a § 321 odst. 1 a § 523 odst. 1 obdobně.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Na nesplacené akcie podle odstavce 2, na nevydané akcie podle odstavce 3 a na zatímní listy se použijí ustanovení tohoto zákona o akciích, jestliže to nevylučují jejich povaha nebo jiná ustanovení tohoto zákona.</a:t>
            </a:r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66643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akcie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7" y="1795670"/>
            <a:ext cx="10651038" cy="5062330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b="1" dirty="0"/>
              <a:t>nominální (jmenovitá) hodnota akcie </a:t>
            </a:r>
            <a:r>
              <a:rPr lang="cs-CZ" dirty="0"/>
              <a:t> - souhrn JH tvoří ZK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 Částka, uvedená na akcii (u zaknihovaných akcií v evidenci centrálního depozitáře)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 v Kč nebo Eura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 není stanovena minimální, stanovy – nelze emitovat akcii pod JH</a:t>
            </a:r>
          </a:p>
          <a:p>
            <a:pPr marL="128016" lvl="1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akcie bez jmenovité hodnoty – podílové akcie (x nepravé podílové akcie)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/>
              <a:t>kusové akcie (§ 257, 247) </a:t>
            </a:r>
            <a:r>
              <a:rPr lang="cs-CZ" dirty="0"/>
              <a:t>– stanovený ZK, akce nemají jmenovitou hodnotu, podíl na ZK se určí dle počtu akcií. </a:t>
            </a:r>
            <a:r>
              <a:rPr lang="cs-CZ" i="1" dirty="0"/>
              <a:t>(účetní hodnota akcie = ZK/počet akcií), </a:t>
            </a:r>
            <a:r>
              <a:rPr lang="cs-CZ" i="1" dirty="0" err="1"/>
              <a:t>one</a:t>
            </a:r>
            <a:r>
              <a:rPr lang="cs-CZ" i="1" dirty="0"/>
              <a:t> </a:t>
            </a:r>
            <a:r>
              <a:rPr lang="cs-CZ" i="1" dirty="0" err="1"/>
              <a:t>share</a:t>
            </a:r>
            <a:r>
              <a:rPr lang="cs-CZ" i="1" dirty="0"/>
              <a:t> – </a:t>
            </a:r>
            <a:r>
              <a:rPr lang="cs-CZ" i="1" dirty="0" err="1"/>
              <a:t>one</a:t>
            </a:r>
            <a:r>
              <a:rPr lang="cs-CZ" i="1" dirty="0"/>
              <a:t> </a:t>
            </a:r>
            <a:r>
              <a:rPr lang="cs-CZ" i="1" dirty="0" err="1"/>
              <a:t>vote</a:t>
            </a:r>
            <a:endParaRPr lang="cs-CZ" i="1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 změna jmenovité hodnoty: </a:t>
            </a:r>
            <a:r>
              <a:rPr lang="cs-CZ" b="1" dirty="0"/>
              <a:t>štěpení a spojování akcií (§ 417 ZOK !!!!)</a:t>
            </a:r>
          </a:p>
          <a:p>
            <a:pPr marL="0" indent="0">
              <a:buNone/>
            </a:pPr>
            <a:endParaRPr lang="cs-CZ" b="1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b="1" dirty="0"/>
              <a:t> emisní kurs = </a:t>
            </a:r>
            <a:r>
              <a:rPr lang="cs-CZ" dirty="0"/>
              <a:t>jmenovitá (nebo účetní) hodnota + </a:t>
            </a:r>
            <a:r>
              <a:rPr lang="cs-CZ" b="1" dirty="0"/>
              <a:t>emisní ážio § 248 ZOK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„kurs“ akcie – na základě nabídky a poptávky přijímání návrhů adresovaných předem neurčenému okruhu osob při obchodech uzavíraných na regulovaném trhu</a:t>
            </a:r>
          </a:p>
        </p:txBody>
      </p:sp>
    </p:spTree>
    <p:extLst>
      <p:ext uri="{BB962C8B-B14F-4D97-AF65-F5344CB8AC3E}">
        <p14:creationId xmlns:p14="http://schemas.microsoft.com/office/powerpoint/2010/main" val="36099702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Pravidla pro „listinné“ akcie (CP)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jakýkoliv záznam na listinném nosiči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zvláštní požadavky pro akce obchodované na regulovaném trhu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/>
              <a:t>plášť + kupónový a talonový arch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b="1" dirty="0"/>
              <a:t> </a:t>
            </a:r>
            <a:r>
              <a:rPr lang="cs-CZ" dirty="0"/>
              <a:t>možnost </a:t>
            </a:r>
            <a:r>
              <a:rPr lang="cs-CZ" b="1" dirty="0"/>
              <a:t>hromadné listiny § 524 NOZ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Náležitosti CP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 nemá jmenovitou hodnotu, tu mají akcie - § 262 ZOK: Údaj o tom, kolik akcií a jakého druhu nahrazuje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/>
              <a:t>imobilizované akcie (§ 2413 NOZ)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na základě smlouvy o hromadné úschově akcií – uzavírá emitent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 vydány dnem </a:t>
            </a:r>
            <a:r>
              <a:rPr lang="cs-CZ" u="sng" dirty="0"/>
              <a:t>předání schovateli ve prospěch vlastníka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 přiměřeně se použije ustanovení upravující zaknihované akcie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Schovatel – jen centrální depozitář a  OCP, </a:t>
            </a:r>
          </a:p>
        </p:txBody>
      </p:sp>
    </p:spTree>
    <p:extLst>
      <p:ext uri="{BB962C8B-B14F-4D97-AF65-F5344CB8AC3E}">
        <p14:creationId xmlns:p14="http://schemas.microsoft.com/office/powerpoint/2010/main" val="40949031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3417</TotalTime>
  <Words>2825</Words>
  <Application>Microsoft Office PowerPoint</Application>
  <PresentationFormat>Širokoúhlá obrazovka</PresentationFormat>
  <Paragraphs>364</Paragraphs>
  <Slides>36</Slides>
  <Notes>17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43" baseType="lpstr">
      <vt:lpstr>Arial</vt:lpstr>
      <vt:lpstr>Calibri</vt:lpstr>
      <vt:lpstr>Tw Cen MT</vt:lpstr>
      <vt:lpstr>Tw Cen MT Condensed</vt:lpstr>
      <vt:lpstr>Wingdings</vt:lpstr>
      <vt:lpstr>Wingdings 3</vt:lpstr>
      <vt:lpstr>Integrál</vt:lpstr>
      <vt:lpstr>Cenné papíry akciového práva</vt:lpstr>
      <vt:lpstr>Úvodem</vt:lpstr>
      <vt:lpstr>Akcie</vt:lpstr>
      <vt:lpstr>Akciová společnost a akcie</vt:lpstr>
      <vt:lpstr>AKCIE</vt:lpstr>
      <vt:lpstr>Akcie </vt:lpstr>
      <vt:lpstr>Nesplacená a nevydaná akcie</vt:lpstr>
      <vt:lpstr>akcie</vt:lpstr>
      <vt:lpstr>Pravidla pro „listinné“ akcie (CP)</vt:lpstr>
      <vt:lpstr>Akcie</vt:lpstr>
      <vt:lpstr>Zaknihované akcie</vt:lpstr>
      <vt:lpstr>Obsahové náležitosti akcie</vt:lpstr>
      <vt:lpstr>FORMA AKCIE § 263</vt:lpstr>
      <vt:lpstr>AKCIE na MAJITELE § 274 ZOK</vt:lpstr>
      <vt:lpstr>Akcie na jméno § 269 ZOK</vt:lpstr>
      <vt:lpstr>Omezení převoditelnosti akcií na jméno</vt:lpstr>
      <vt:lpstr>Seznam akcionářů § 264</vt:lpstr>
      <vt:lpstr>Výkon práv a rozhodný den</vt:lpstr>
      <vt:lpstr>Akcie jako nositel práv akcionáře</vt:lpstr>
      <vt:lpstr>Akcie se zvláštními právy</vt:lpstr>
      <vt:lpstr>„Druhy“ akcií</vt:lpstr>
      <vt:lpstr>„investorský“ pohled na akciové právo</vt:lpstr>
      <vt:lpstr>Akcionářské smlouvy</vt:lpstr>
      <vt:lpstr>SHA - pokračování</vt:lpstr>
      <vt:lpstr>Možný Obsah SHA</vt:lpstr>
      <vt:lpstr>Dohody o výkonu hlasovacích práv</vt:lpstr>
      <vt:lpstr>Správa a řízení společnosti</vt:lpstr>
      <vt:lpstr>Pravidla pro převod podílu /akcie/</vt:lpstr>
      <vt:lpstr>Exitové mechanismy</vt:lpstr>
      <vt:lpstr>Deadlock provision a shoot out</vt:lpstr>
      <vt:lpstr>Zpátky do zákona… </vt:lpstr>
      <vt:lpstr>Samostatně převoditelná práva</vt:lpstr>
      <vt:lpstr>Zatímní list § 285 a násl. </vt:lpstr>
      <vt:lpstr>opční listy § 295 a násl.</vt:lpstr>
      <vt:lpstr>Vyměnitelné a prioritní dluhopisy § 286 a násl.</vt:lpstr>
      <vt:lpstr>konec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Cenné papíry akciového práva</dc:title>
  <dc:creator>Zdeněk Houdek</dc:creator>
  <cp:lastModifiedBy>Josef Kotásek</cp:lastModifiedBy>
  <cp:revision>90</cp:revision>
  <dcterms:created xsi:type="dcterms:W3CDTF">2015-10-07T17:31:44Z</dcterms:created>
  <dcterms:modified xsi:type="dcterms:W3CDTF">2019-11-18T10:07:46Z</dcterms:modified>
</cp:coreProperties>
</file>