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F48208-EC47-4BB2-9CFC-2A8AD66BC9C4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07032E-C365-472B-88E1-6EAF414B4F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2057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38528C-BFF7-47A3-8877-24BADD294E9B}" type="slidenum">
              <a:rPr lang="cs-CZ"/>
              <a:pPr/>
              <a:t>2</a:t>
            </a:fld>
            <a:endParaRPr 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427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75CEE-6028-4ADE-A8B5-8E65E4CC7314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2439-55AB-4ED4-B378-5F7DA83FD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2730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75CEE-6028-4ADE-A8B5-8E65E4CC7314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2439-55AB-4ED4-B378-5F7DA83FD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8517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75CEE-6028-4ADE-A8B5-8E65E4CC7314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2439-55AB-4ED4-B378-5F7DA83FD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759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75CEE-6028-4ADE-A8B5-8E65E4CC7314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2439-55AB-4ED4-B378-5F7DA83FD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9061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75CEE-6028-4ADE-A8B5-8E65E4CC7314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2439-55AB-4ED4-B378-5F7DA83FD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1546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75CEE-6028-4ADE-A8B5-8E65E4CC7314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2439-55AB-4ED4-B378-5F7DA83FD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9414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75CEE-6028-4ADE-A8B5-8E65E4CC7314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2439-55AB-4ED4-B378-5F7DA83FD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0400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75CEE-6028-4ADE-A8B5-8E65E4CC7314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2439-55AB-4ED4-B378-5F7DA83FD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5821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75CEE-6028-4ADE-A8B5-8E65E4CC7314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2439-55AB-4ED4-B378-5F7DA83FD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54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75CEE-6028-4ADE-A8B5-8E65E4CC7314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2439-55AB-4ED4-B378-5F7DA83FD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25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75CEE-6028-4ADE-A8B5-8E65E4CC7314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2439-55AB-4ED4-B378-5F7DA83FD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8957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75CEE-6028-4ADE-A8B5-8E65E4CC7314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12439-55AB-4ED4-B378-5F7DA83FD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8437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1. Pojem „finanční správa“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32035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4. Garance správnosti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Veřejná finanční činnost je složitým konglomerátem činností realizovaných v zákonném rámci </a:t>
            </a:r>
          </a:p>
          <a:p>
            <a:r>
              <a:rPr lang="cs-CZ" dirty="0" smtClean="0"/>
              <a:t>Veřejná správa – zásada legality, legitimity, zásada legitimního očekávání </a:t>
            </a:r>
            <a:r>
              <a:rPr lang="cs-CZ" dirty="0" err="1" smtClean="0"/>
              <a:t>etc</a:t>
            </a:r>
            <a:r>
              <a:rPr lang="cs-CZ" dirty="0" smtClean="0"/>
              <a:t>. </a:t>
            </a:r>
          </a:p>
          <a:p>
            <a:r>
              <a:rPr lang="cs-CZ" dirty="0" smtClean="0"/>
              <a:t>Veřejná správa je podrobena veřejné kontrole</a:t>
            </a:r>
          </a:p>
          <a:p>
            <a:r>
              <a:rPr lang="cs-CZ" dirty="0" smtClean="0"/>
              <a:t>Veřejná správa je materiálně závislá na „čistých“ penězích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132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cs-CZ" sz="2600" b="1" dirty="0"/>
              <a:t>Předmět finančního práva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6100" b="1" dirty="0">
                <a:cs typeface="Arial" charset="0"/>
              </a:rPr>
              <a:t>&gt;</a:t>
            </a:r>
            <a:endParaRPr lang="cs-CZ" sz="6100" b="1" dirty="0">
              <a:cs typeface="Arial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2600" b="1" dirty="0">
                <a:cs typeface="Arial" charset="0"/>
              </a:rPr>
              <a:t>Předmět finanční správy</a:t>
            </a:r>
          </a:p>
          <a:p>
            <a:pPr algn="just" eaLnBrk="1" hangingPunct="1"/>
            <a:r>
              <a:rPr lang="cs-CZ" sz="2600" i="1" dirty="0">
                <a:cs typeface="Arial" charset="0"/>
              </a:rPr>
              <a:t>Ne všechny společenské vztahy tvořící předmět finančního práva jsou přímo vystaveny působení veřejné správy. Ne všechny normy finančního práva jsou realizovány formami a metodami veřejné správy (nezasahuje do nich – dohled, dozor, vliv). </a:t>
            </a:r>
            <a:endParaRPr lang="en-US" sz="2600" i="1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66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6C4F57-E7AF-4C36-80DC-0D5A81F68B86}" type="slidenum">
              <a:rPr lang="cs-CZ"/>
              <a:pPr/>
              <a:t>2</a:t>
            </a:fld>
            <a:endParaRPr 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Pojem finanční správy</a:t>
            </a:r>
            <a:endParaRPr lang="cs-CZ" b="1" dirty="0"/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Finanční správa</a:t>
            </a:r>
            <a:r>
              <a:rPr lang="cs-CZ" b="1" dirty="0"/>
              <a:t> = </a:t>
            </a:r>
            <a:r>
              <a:rPr lang="cs-CZ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specifický úsek veřejné správy jehož posláním je péče o materiální základ poskytování veřejných statků a dozor (dohled) nad finančními činnostmi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796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Finanční </a:t>
            </a:r>
            <a:r>
              <a:rPr lang="cs-CZ" altLang="cs-CZ" b="1" dirty="0" smtClean="0"/>
              <a:t>správa – nástin geneze</a:t>
            </a:r>
            <a:endParaRPr lang="cs-CZ" altLang="cs-CZ" b="1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altLang="cs-CZ" dirty="0"/>
              <a:t>Prastaré pojítko mezi financemi a veřejnou správou, správním právem a finančním právem.</a:t>
            </a:r>
          </a:p>
          <a:p>
            <a:pPr>
              <a:lnSpc>
                <a:spcPct val="90000"/>
              </a:lnSpc>
            </a:pPr>
            <a:r>
              <a:rPr lang="cs-CZ" altLang="cs-CZ" b="1" dirty="0" err="1"/>
              <a:t>Merkl</a:t>
            </a:r>
            <a:r>
              <a:rPr lang="cs-CZ" altLang="cs-CZ" b="1" dirty="0"/>
              <a:t>: </a:t>
            </a:r>
            <a:r>
              <a:rPr lang="cs-CZ" altLang="cs-CZ" dirty="0"/>
              <a:t>pomocná funkce - slouží realizaci ostatních činností státu, negoval její samostatnost (</a:t>
            </a:r>
            <a:r>
              <a:rPr lang="cs-CZ" altLang="cs-CZ" dirty="0" err="1"/>
              <a:t>Merkl</a:t>
            </a:r>
            <a:r>
              <a:rPr lang="cs-CZ" altLang="cs-CZ" dirty="0"/>
              <a:t>, A. Obecné právo správní. Díl II. Praha – Brno: Orbis 1932)</a:t>
            </a:r>
          </a:p>
          <a:p>
            <a:pPr>
              <a:lnSpc>
                <a:spcPct val="90000"/>
              </a:lnSpc>
            </a:pPr>
            <a:r>
              <a:rPr lang="cs-CZ" altLang="cs-CZ" b="1" dirty="0"/>
              <a:t>X </a:t>
            </a:r>
            <a:r>
              <a:rPr lang="cs-CZ" altLang="cs-CZ" b="1" dirty="0" err="1"/>
              <a:t>Pošvář</a:t>
            </a:r>
            <a:r>
              <a:rPr lang="cs-CZ" altLang="cs-CZ" dirty="0"/>
              <a:t>: samostatný díl veřejné správy</a:t>
            </a:r>
          </a:p>
          <a:p>
            <a:pPr>
              <a:lnSpc>
                <a:spcPct val="90000"/>
              </a:lnSpc>
            </a:pPr>
            <a:r>
              <a:rPr lang="cs-CZ" altLang="cs-CZ" b="1" dirty="0" err="1"/>
              <a:t>Siblík</a:t>
            </a:r>
            <a:r>
              <a:rPr lang="cs-CZ" altLang="cs-CZ" b="1" dirty="0"/>
              <a:t>:</a:t>
            </a:r>
            <a:r>
              <a:rPr lang="cs-CZ" altLang="cs-CZ" dirty="0"/>
              <a:t> nástroj zajišťování dostatku peněžních prostředků pro státní správu, ale také jako bankovní dohled, dohled nad spořitelnami a pojišťovnami, správu majetku státu … (1947) </a:t>
            </a:r>
          </a:p>
        </p:txBody>
      </p:sp>
    </p:spTree>
    <p:extLst>
      <p:ext uri="{BB962C8B-B14F-4D97-AF65-F5344CB8AC3E}">
        <p14:creationId xmlns:p14="http://schemas.microsoft.com/office/powerpoint/2010/main" val="2953215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Průsečík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</a:t>
            </a:r>
            <a:r>
              <a:rPr lang="cs-CZ" dirty="0" err="1" smtClean="0"/>
              <a:t>právněprávní</a:t>
            </a:r>
            <a:r>
              <a:rPr lang="cs-CZ" dirty="0" smtClean="0"/>
              <a:t> </a:t>
            </a:r>
            <a:r>
              <a:rPr lang="cs-CZ" dirty="0" smtClean="0"/>
              <a:t>orgány (výkon veřejné moci) </a:t>
            </a:r>
            <a:r>
              <a:rPr lang="cs-CZ" dirty="0" smtClean="0"/>
              <a:t>a finančněprávní </a:t>
            </a:r>
            <a:r>
              <a:rPr lang="cs-CZ" dirty="0" smtClean="0"/>
              <a:t>předmět (nakládání s peněžní masou)</a:t>
            </a:r>
            <a:endParaRPr lang="cs-CZ" dirty="0" smtClean="0"/>
          </a:p>
          <a:p>
            <a:r>
              <a:rPr lang="cs-CZ" dirty="0" smtClean="0"/>
              <a:t>Správa daní a SŘ… </a:t>
            </a:r>
          </a:p>
          <a:p>
            <a:r>
              <a:rPr lang="cs-CZ" b="1" dirty="0" smtClean="0"/>
              <a:t>Finanční činnost </a:t>
            </a:r>
            <a:r>
              <a:rPr lang="cs-CZ" dirty="0" smtClean="0"/>
              <a:t>– alokace, distribuce a </a:t>
            </a:r>
            <a:r>
              <a:rPr lang="cs-CZ" dirty="0" smtClean="0"/>
              <a:t>neutrální (pohyb peněz)</a:t>
            </a:r>
            <a:endParaRPr lang="cs-CZ" dirty="0" smtClean="0"/>
          </a:p>
          <a:p>
            <a:r>
              <a:rPr lang="cs-CZ" b="1" dirty="0" smtClean="0"/>
              <a:t>Správní činnost </a:t>
            </a:r>
            <a:r>
              <a:rPr lang="cs-CZ" dirty="0" smtClean="0"/>
              <a:t>– dohled, dozor, </a:t>
            </a:r>
            <a:r>
              <a:rPr lang="cs-CZ" dirty="0" smtClean="0"/>
              <a:t>autorizace (byrokracie)</a:t>
            </a:r>
            <a:endParaRPr lang="cs-CZ" dirty="0" smtClean="0"/>
          </a:p>
          <a:p>
            <a:r>
              <a:rPr lang="cs-CZ" dirty="0" smtClean="0"/>
              <a:t>Právo a jeho specializace a dělba nemá sledovat pouze cíl právního odvětví, ale práva jako takového =</a:t>
            </a:r>
            <a:r>
              <a:rPr lang="en-US" dirty="0" smtClean="0"/>
              <a:t>&gt;</a:t>
            </a:r>
            <a:r>
              <a:rPr lang="cs-CZ" dirty="0" smtClean="0"/>
              <a:t> zastávání striktních/rigidních doktrín nevede k rozvoji (právo je živý systém – evolutivní výklad). Jiné vědy humánní (medicína, biologie)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383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 charakteristiky finanční správy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Veřejná správa součást metody regulace ve finančním právu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Realizace finančního práva prostřednictvím metod a forem veřejné správy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>
                <a:solidFill>
                  <a:srgbClr val="FF0000"/>
                </a:solidFill>
              </a:rPr>
              <a:t>Součást veřejné finanční činnosti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Různorodost segmentů veřejné finanční činnosti vyžaduje rozmanitost v implantaci prvků veřejné správy </a:t>
            </a:r>
            <a:endParaRPr lang="cs-CZ" b="1" dirty="0" smtClean="0"/>
          </a:p>
          <a:p>
            <a:pPr marL="0" indent="0">
              <a:buNone/>
            </a:pPr>
            <a:r>
              <a:rPr lang="cs-CZ" b="1" u="sng" dirty="0" smtClean="0"/>
              <a:t>Charakteristika finančního práva </a:t>
            </a:r>
            <a:r>
              <a:rPr lang="cs-CZ" b="1" dirty="0" smtClean="0"/>
              <a:t>viz: MRKÝVKA, Petr </a:t>
            </a:r>
            <a:r>
              <a:rPr lang="cs-CZ" b="1" i="1" dirty="0" smtClean="0"/>
              <a:t>Propedeutika finančního práva I – obecná část. </a:t>
            </a:r>
            <a:r>
              <a:rPr lang="cs-CZ" b="1" dirty="0" smtClean="0"/>
              <a:t>Brno: MUNI 2016. ISBN: </a:t>
            </a:r>
            <a:r>
              <a:rPr lang="cs-CZ" dirty="0" smtClean="0"/>
              <a:t>978-80-210-7745-4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58773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Vhodnost veřejné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Moderní veřejná správa je chápána jako veřejná služba =</a:t>
            </a:r>
          </a:p>
          <a:p>
            <a:r>
              <a:rPr lang="cs-CZ" b="1" i="1" dirty="0" smtClean="0"/>
              <a:t>Lidská aktivita, pro kterou jsou charakteristické čtyři základní rysy:</a:t>
            </a: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205578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1. Společensky užitečná a všeobecně potřebná aktivita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Při existenci podmínky trvalé veřejné potřeby a veřejného zájmu nedává charakter veřejné finanční činnosti možnost privátní iniciativě a realizaci, a to z důvodu:</a:t>
            </a:r>
          </a:p>
          <a:p>
            <a:pPr marL="514350" indent="-514350">
              <a:buAutoNum type="alphaLcParenR"/>
            </a:pPr>
            <a:r>
              <a:rPr lang="cs-CZ" dirty="0" smtClean="0"/>
              <a:t>Nezájmu či neschopnosti soukromého sektoru, nebo  </a:t>
            </a:r>
          </a:p>
          <a:p>
            <a:pPr marL="514350" indent="-514350">
              <a:buAutoNum type="alphaLcParenR"/>
            </a:pPr>
            <a:r>
              <a:rPr lang="cs-CZ" dirty="0" smtClean="0"/>
              <a:t>Škodlivosti (dosažení privátního profitu) – </a:t>
            </a:r>
            <a:r>
              <a:rPr lang="cs-CZ" dirty="0" smtClean="0">
                <a:solidFill>
                  <a:srgbClr val="FFFF00"/>
                </a:solidFill>
              </a:rPr>
              <a:t>homo </a:t>
            </a:r>
            <a:r>
              <a:rPr lang="cs-CZ" dirty="0" err="1" smtClean="0">
                <a:solidFill>
                  <a:srgbClr val="FFFF00"/>
                </a:solidFill>
              </a:rPr>
              <a:t>oekonomicus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smtClean="0"/>
              <a:t>x </a:t>
            </a:r>
            <a:r>
              <a:rPr lang="cs-CZ" i="1" dirty="0" smtClean="0">
                <a:solidFill>
                  <a:srgbClr val="FFFF00"/>
                </a:solidFill>
              </a:rPr>
              <a:t>régime </a:t>
            </a:r>
            <a:r>
              <a:rPr lang="cs-CZ" i="1" dirty="0" err="1" smtClean="0">
                <a:solidFill>
                  <a:srgbClr val="FFFF00"/>
                </a:solidFill>
              </a:rPr>
              <a:t>égalitaire</a:t>
            </a:r>
            <a:endParaRPr lang="cs-CZ" i="1" dirty="0" smtClean="0">
              <a:solidFill>
                <a:srgbClr val="FFFF00"/>
              </a:solidFill>
            </a:endParaRPr>
          </a:p>
          <a:p>
            <a:r>
              <a:rPr lang="cs-CZ" b="1" u="sng" dirty="0" smtClean="0"/>
              <a:t>Výdělek </a:t>
            </a:r>
            <a:r>
              <a:rPr lang="cs-CZ" dirty="0" smtClean="0"/>
              <a:t>– výsledek činnosti, </a:t>
            </a:r>
            <a:r>
              <a:rPr lang="cs-CZ" b="1" dirty="0" smtClean="0"/>
              <a:t>NE cíl/účel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88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2. Stálost, trvalost, </a:t>
            </a:r>
            <a:r>
              <a:rPr lang="cs-CZ" b="1" dirty="0" err="1" smtClean="0"/>
              <a:t>nepřerušitelnost</a:t>
            </a: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Veřejná finanční činnost je nezbytná pro zajištění plnění funkcí státu</a:t>
            </a:r>
          </a:p>
          <a:p>
            <a:r>
              <a:rPr lang="cs-CZ" dirty="0" smtClean="0"/>
              <a:t>Není možné ji jakkoliv přerušit, ani v případě krizí velkého rozsahu</a:t>
            </a:r>
          </a:p>
          <a:p>
            <a:r>
              <a:rPr lang="cs-CZ" dirty="0" smtClean="0"/>
              <a:t>VS garant stálého, trvalého, nepřerušitelného poskytování veřejné služby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406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3. Obligatorní poskytování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Veřejná finanční činnost vykazuje znaky obligatorní činnosti uvalené na konkrétní instituce a osoby, a to včetně státu, ústavním pořádkem a zákony</a:t>
            </a:r>
          </a:p>
          <a:p>
            <a:r>
              <a:rPr lang="cs-CZ" dirty="0" smtClean="0"/>
              <a:t>Veřejná správa je veřejnou službou povinně vykonávanou příslušnými orgány veřejné moci, kdy stát garantuje naplnění parametrů služby – formální a materiální základ veřejné správy 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Privilegium spravovat </a:t>
            </a:r>
            <a:r>
              <a:rPr lang="cs-CZ" b="1" dirty="0" smtClean="0"/>
              <a:t>→ </a:t>
            </a:r>
            <a:r>
              <a:rPr lang="cs-CZ" b="1" u="sng" dirty="0" smtClean="0">
                <a:solidFill>
                  <a:srgbClr val="FFFF00"/>
                </a:solidFill>
              </a:rPr>
              <a:t>povinnost sloužit</a:t>
            </a:r>
            <a:endParaRPr lang="cs-CZ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48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546</Words>
  <Application>Microsoft Office PowerPoint</Application>
  <PresentationFormat>Širokoúhlá obrazovka</PresentationFormat>
  <Paragraphs>50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Motiv Office</vt:lpstr>
      <vt:lpstr>1. Pojem „finanční správa“</vt:lpstr>
      <vt:lpstr>Pojem finanční správy</vt:lpstr>
      <vt:lpstr>Finanční správa – nástin geneze</vt:lpstr>
      <vt:lpstr>Průsečík</vt:lpstr>
      <vt:lpstr>Z charakteristiky finanční správy</vt:lpstr>
      <vt:lpstr>Vhodnost veřejné správy</vt:lpstr>
      <vt:lpstr>1. Společensky užitečná a všeobecně potřebná aktivita</vt:lpstr>
      <vt:lpstr>2. Stálost, trvalost, nepřerušitelnost </vt:lpstr>
      <vt:lpstr>3. Obligatorní poskytování </vt:lpstr>
      <vt:lpstr>4. Garance správnosti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Pojem „finanční správa“</dc:title>
  <dc:creator>Hewlett-Packard Company</dc:creator>
  <cp:lastModifiedBy>Hewlett-Packard Company</cp:lastModifiedBy>
  <cp:revision>2</cp:revision>
  <dcterms:created xsi:type="dcterms:W3CDTF">2019-10-29T11:35:42Z</dcterms:created>
  <dcterms:modified xsi:type="dcterms:W3CDTF">2019-10-29T11:39:26Z</dcterms:modified>
</cp:coreProperties>
</file>