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9" r:id="rId3"/>
    <p:sldMasterId id="2147483694" r:id="rId4"/>
    <p:sldMasterId id="2147483709" r:id="rId5"/>
    <p:sldMasterId id="2147483722" r:id="rId6"/>
  </p:sldMasterIdLst>
  <p:notesMasterIdLst>
    <p:notesMasterId r:id="rId36"/>
  </p:notesMasterIdLst>
  <p:handoutMasterIdLst>
    <p:handoutMasterId r:id="rId37"/>
  </p:handoutMasterIdLst>
  <p:sldIdLst>
    <p:sldId id="309" r:id="rId7"/>
    <p:sldId id="318" r:id="rId8"/>
    <p:sldId id="304" r:id="rId9"/>
    <p:sldId id="313" r:id="rId10"/>
    <p:sldId id="312" r:id="rId11"/>
    <p:sldId id="315" r:id="rId12"/>
    <p:sldId id="328" r:id="rId13"/>
    <p:sldId id="330" r:id="rId14"/>
    <p:sldId id="336" r:id="rId15"/>
    <p:sldId id="338" r:id="rId16"/>
    <p:sldId id="348" r:id="rId17"/>
    <p:sldId id="350" r:id="rId18"/>
    <p:sldId id="349" r:id="rId19"/>
    <p:sldId id="347" r:id="rId20"/>
    <p:sldId id="353" r:id="rId21"/>
    <p:sldId id="352" r:id="rId22"/>
    <p:sldId id="351" r:id="rId23"/>
    <p:sldId id="357" r:id="rId24"/>
    <p:sldId id="359" r:id="rId25"/>
    <p:sldId id="360" r:id="rId26"/>
    <p:sldId id="361" r:id="rId27"/>
    <p:sldId id="362" r:id="rId28"/>
    <p:sldId id="365" r:id="rId29"/>
    <p:sldId id="366" r:id="rId30"/>
    <p:sldId id="367" r:id="rId31"/>
    <p:sldId id="370" r:id="rId32"/>
    <p:sldId id="372" r:id="rId33"/>
    <p:sldId id="373" r:id="rId34"/>
    <p:sldId id="310" r:id="rId3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76" d="100"/>
          <a:sy n="76" d="100"/>
        </p:scale>
        <p:origin x="54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C3CCBC3-8A9A-45A6-B71F-0AE720C072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3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D631D75-EA03-487E-B96E-6CB81A8A35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3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15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E02E3-E14C-4167-A4F0-58607FBD6ADD}" type="slidenum">
              <a:rPr lang="cs-CZ"/>
              <a:pPr/>
              <a:t>29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59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98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01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1715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5997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5908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3567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170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722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94310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872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8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22959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1481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89634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578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4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405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198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522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93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5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636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731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87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16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895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088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982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518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0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89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70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4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734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036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468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824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539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8EE6-B205-46AF-B2F7-3FAD7A75997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140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43AB-DBE7-48E5-BE76-CFE2E471DCA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9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9356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28019-E39B-473D-95A2-783A72F677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178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D4E23-70EA-4D95-9D6B-B70F38F0A7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835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21CC-6F2E-4DB6-B5DB-6CF8CABC10B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60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5DAC6-3E29-4C10-A9D1-98BFFDCA3CC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765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0045-FAD3-4924-B93E-6319D32B60D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418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ACF9-5B53-4AA9-B4BB-97883A417D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665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2318B-9C25-44A5-BFC8-95F3FF41C2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8932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16CC-1720-4356-A4C2-E7192C2213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17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E06DD-3627-41F5-9B53-5DF0A3994B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341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B42E-0A14-4B1D-8208-EC2D348DF7E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7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79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4158386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021493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682821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091180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41776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765287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209763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549666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551425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8830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35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567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5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4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C49151F5-59C0-4C63-8C45-C91FD77637C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2056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2058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9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7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3078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mian@czudek.cz" TargetMode="Externa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rgstru_59631.html" TargetMode="External"/><Relationship Id="rId2" Type="http://schemas.openxmlformats.org/officeDocument/2006/relationships/hyperlink" Target="http://www.mfcr.cz/cps/rde/xchg/mfcr/xsl/orgstru_5960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59605.html" TargetMode="External"/><Relationship Id="rId5" Type="http://schemas.openxmlformats.org/officeDocument/2006/relationships/hyperlink" Target="http://www.mfcr.cz/cps/rde/xchg/mfcr/xsl/orgstru_59611.html" TargetMode="External"/><Relationship Id="rId4" Type="http://schemas.openxmlformats.org/officeDocument/2006/relationships/hyperlink" Target="http://www.mfcr.cz/cps/rde/xchg/mfcr/xsl/orgstru_59621.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ds.mfcr.cz/cps/rde/xchg/cds/xsl/index.html?year=0" TargetMode="External"/><Relationship Id="rId3" Type="http://schemas.openxmlformats.org/officeDocument/2006/relationships/hyperlink" Target="http://www.mfcr.cz/cps/rde/xchg/mfcr/xsl/orgstru_75044.html" TargetMode="External"/><Relationship Id="rId7" Type="http://schemas.openxmlformats.org/officeDocument/2006/relationships/hyperlink" Target="http://www.mfcr.cz/cps/rde/xchg/mfcr/xsl/orgstru_75555.html" TargetMode="External"/><Relationship Id="rId2" Type="http://schemas.openxmlformats.org/officeDocument/2006/relationships/hyperlink" Target="http://www.mfcr.cz/cps/rde/xchg/mfcr/xsl/orgstru_7503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75043.html" TargetMode="External"/><Relationship Id="rId5" Type="http://schemas.openxmlformats.org/officeDocument/2006/relationships/hyperlink" Target="http://www.mfcr.cz/cps/rde/xchg/mfcr/xsl/orgstru_75042.html" TargetMode="External"/><Relationship Id="rId4" Type="http://schemas.openxmlformats.org/officeDocument/2006/relationships/hyperlink" Target="http://www.mfcr.cz/cps/rde/xchg/mfcr/xsl/orgstru_75040.html" TargetMode="External"/><Relationship Id="rId9" Type="http://schemas.openxmlformats.org/officeDocument/2006/relationships/hyperlink" Target="http://www.celnisprava.cz/cz/Stranky/default.asp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3141663"/>
            <a:ext cx="6262340" cy="3311525"/>
          </a:xfrm>
        </p:spPr>
        <p:txBody>
          <a:bodyPr/>
          <a:lstStyle/>
          <a:p>
            <a:pPr algn="r"/>
            <a:r>
              <a:rPr lang="cs-CZ" dirty="0" smtClean="0"/>
              <a:t>Finanční správa v ČR </a:t>
            </a:r>
            <a:r>
              <a:rPr lang="cs-CZ" sz="1500" dirty="0" smtClean="0"/>
              <a:t> </a:t>
            </a:r>
            <a:r>
              <a:rPr lang="cs-CZ" sz="1500" dirty="0" smtClean="0"/>
              <a:t>rezortu MF a </a:t>
            </a:r>
            <a:r>
              <a:rPr lang="cs-CZ" sz="1500" dirty="0" smtClean="0"/>
              <a:t>Finanční správa </a:t>
            </a:r>
            <a:r>
              <a:rPr lang="cs-CZ" sz="1500" dirty="0" smtClean="0"/>
              <a:t>ČR)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3000" i="1" dirty="0" smtClean="0"/>
              <a:t>Damian Czudek</a:t>
            </a:r>
            <a:br>
              <a:rPr lang="cs-CZ" sz="3000" i="1" dirty="0" smtClean="0"/>
            </a:b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damian@czudek.cz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</a:rPr>
              <a:t>, </a:t>
            </a:r>
            <a:endParaRPr 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Ministerstva financí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824536"/>
          </a:xfrm>
        </p:spPr>
        <p:txBody>
          <a:bodyPr/>
          <a:lstStyle/>
          <a:p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Ministr financí</a:t>
            </a:r>
            <a:endParaRPr lang="cs-CZ" sz="2200" b="1" dirty="0" smtClean="0">
              <a:solidFill>
                <a:srgbClr val="0070C0"/>
              </a:solidFill>
            </a:endParaRP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3" tooltip="odbor 10 - Kabinet ministra"/>
              </a:rPr>
              <a:t>odbor 10 - Kabinet ministra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4" tooltip="odbor 29 - Legislativní "/>
              </a:rPr>
              <a:t>odbor </a:t>
            </a:r>
            <a:r>
              <a:rPr lang="cs-CZ" b="1" dirty="0">
                <a:solidFill>
                  <a:srgbClr val="0070C0"/>
                </a:solidFill>
                <a:hlinkClick r:id="rId4" tooltip="odbor 29 - Legislativní "/>
              </a:rPr>
              <a:t>29 - Legislativní </a:t>
            </a:r>
            <a:endParaRPr lang="cs-CZ" b="1" dirty="0">
              <a:solidFill>
                <a:srgbClr val="0070C0"/>
              </a:solidFill>
            </a:endParaRPr>
          </a:p>
          <a:p>
            <a:pPr lvl="1"/>
            <a:r>
              <a:rPr lang="cs-CZ" b="1" dirty="0">
                <a:solidFill>
                  <a:srgbClr val="0070C0"/>
                </a:solidFill>
                <a:hlinkClick r:id="rId5" tooltip="odbor 30 - Personální"/>
              </a:rPr>
              <a:t>odbor 30 - Personální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6" tooltip="odbor  56  - Interní audit a inspekce"/>
              </a:rPr>
              <a:t>odbor 56 - Interní audit a inspekce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200" dirty="0" smtClean="0"/>
              <a:t>sekce 02 - Finanční trh </a:t>
            </a:r>
            <a:endParaRPr lang="cs-CZ" sz="1200" dirty="0"/>
          </a:p>
          <a:p>
            <a:r>
              <a:rPr lang="cs-CZ" sz="2200" dirty="0" smtClean="0"/>
              <a:t>sekce 03 - Hospodaření s majetkem státu a informatiky                    </a:t>
            </a:r>
            <a:endParaRPr lang="cs-CZ" sz="1200" dirty="0"/>
          </a:p>
          <a:p>
            <a:r>
              <a:rPr lang="pt-BR" sz="2200" dirty="0" smtClean="0"/>
              <a:t>sekce 04 </a:t>
            </a:r>
            <a:r>
              <a:rPr lang="cs-CZ" sz="2200" dirty="0" smtClean="0"/>
              <a:t>-</a:t>
            </a:r>
            <a:r>
              <a:rPr lang="pt-BR" sz="2200" dirty="0" smtClean="0"/>
              <a:t> </a:t>
            </a:r>
            <a:r>
              <a:rPr lang="cs-CZ" sz="2200" dirty="0" smtClean="0"/>
              <a:t>Finanční</a:t>
            </a:r>
            <a:r>
              <a:rPr lang="pt-BR" sz="2200" dirty="0" smtClean="0"/>
              <a:t>, auditní a provozní</a:t>
            </a:r>
            <a:r>
              <a:rPr lang="cs-CZ" sz="2200" dirty="0" smtClean="0"/>
              <a:t> </a:t>
            </a:r>
            <a:endParaRPr lang="cs-CZ" sz="1200" dirty="0"/>
          </a:p>
          <a:p>
            <a:r>
              <a:rPr lang="cs-CZ" sz="2200" dirty="0" smtClean="0"/>
              <a:t>sekce 05 - Daně a cla - </a:t>
            </a:r>
            <a:r>
              <a:rPr lang="cs-CZ" sz="2200" dirty="0" smtClean="0">
                <a:solidFill>
                  <a:srgbClr val="0070C0"/>
                </a:solidFill>
              </a:rPr>
              <a:t>viz dále</a:t>
            </a:r>
          </a:p>
          <a:p>
            <a:r>
              <a:rPr lang="cs-CZ" sz="2200" dirty="0" smtClean="0"/>
              <a:t>sekce 06 - Veřejné rozpočty</a:t>
            </a:r>
          </a:p>
          <a:p>
            <a:r>
              <a:rPr lang="cs-CZ" sz="2200" dirty="0" smtClean="0"/>
              <a:t>sekce 07- Mezinárodní vztahy a finanční politika</a:t>
            </a:r>
            <a:endParaRPr lang="cs-CZ" sz="1400" dirty="0" smtClean="0"/>
          </a:p>
          <a:p>
            <a:pPr lvl="1"/>
            <a:r>
              <a:rPr lang="cs-CZ" sz="1400" dirty="0" smtClean="0"/>
              <a:t>Blíže viz http://www.mfcr.cz/cps/rde/xchg/mfcr/xsl/orgstru.html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MF ČR, sekce 05 - Daně a cla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>
                <a:hlinkClick r:id="rId2" tooltip="odbor 18 - Nepřímé daně"/>
              </a:rPr>
              <a:t>odbor 18 - Nepřímé daně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3" tooltip="odbor 25 – Strategie daňové politiky a správy"/>
              </a:rPr>
              <a:t>odbor 25 – Strategie daňové politiky a správy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4" tooltip="odbor 26 - Majetkové daně, daň silniční a oceňování"/>
              </a:rPr>
              <a:t>odbor 26 - Majetkové daně, daň silniční a oceňování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5" tooltip="odbor 28 - Účetnictví a audit"/>
              </a:rPr>
              <a:t>odbor 28 - Účetnictví a audit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6" tooltip="odbor 32 - Daňová legislativa"/>
              </a:rPr>
              <a:t>odbor 32 - Daňová legislativa</a:t>
            </a:r>
            <a:r>
              <a:rPr lang="cs-CZ" sz="1800" b="1" dirty="0"/>
              <a:t> </a:t>
            </a:r>
          </a:p>
          <a:p>
            <a:pPr>
              <a:defRPr/>
            </a:pPr>
            <a:endParaRPr lang="cs-CZ" sz="1800" b="1" dirty="0">
              <a:hlinkClick r:id="rId7" tooltip="odbor 39 - Správní činnosti"/>
            </a:endParaRPr>
          </a:p>
          <a:p>
            <a:pPr>
              <a:defRPr/>
            </a:pPr>
            <a:r>
              <a:rPr lang="cs-CZ" sz="1800" b="1" dirty="0">
                <a:hlinkClick r:id="rId7" tooltip="odbor 39 - Správní činnosti"/>
              </a:rPr>
              <a:t>odbor 39 - Správní činnosti</a:t>
            </a:r>
            <a:r>
              <a:rPr lang="cs-CZ" sz="1800" b="1" dirty="0"/>
              <a:t> </a:t>
            </a:r>
          </a:p>
          <a:p>
            <a:pPr marL="0" indent="0">
              <a:buNone/>
              <a:defRPr/>
            </a:pPr>
            <a:r>
              <a:rPr lang="cs-CZ" sz="1800" b="1" dirty="0"/>
              <a:t>  </a:t>
            </a:r>
          </a:p>
          <a:p>
            <a:pPr lvl="1">
              <a:defRPr/>
            </a:pPr>
            <a:r>
              <a:rPr lang="cs-CZ" sz="1600" b="1" dirty="0">
                <a:hlinkClick r:id="rId8"/>
              </a:rPr>
              <a:t>Resortní organizace - Generální finanční ředitelství</a:t>
            </a:r>
            <a:r>
              <a:rPr lang="cs-CZ" sz="1600" b="1" dirty="0"/>
              <a:t> </a:t>
            </a:r>
            <a:r>
              <a:rPr lang="cs-CZ" sz="1600" b="1" dirty="0">
                <a:solidFill>
                  <a:srgbClr val="00B0F0"/>
                </a:solidFill>
              </a:rPr>
              <a:t>(viz dále)</a:t>
            </a:r>
          </a:p>
          <a:p>
            <a:pPr lvl="3">
              <a:buNone/>
              <a:defRPr/>
            </a:pPr>
            <a:r>
              <a:rPr lang="cs-CZ" sz="1600" dirty="0"/>
              <a:t> </a:t>
            </a:r>
          </a:p>
          <a:p>
            <a:pPr lvl="1">
              <a:defRPr/>
            </a:pPr>
            <a:r>
              <a:rPr lang="cs-CZ" sz="1600" b="1" dirty="0">
                <a:hlinkClick r:id="rId9"/>
              </a:rPr>
              <a:t>Resortní organizace - Generální ředitelství cel</a:t>
            </a:r>
            <a:r>
              <a:rPr lang="cs-CZ" sz="1600" b="1" dirty="0"/>
              <a:t> </a:t>
            </a:r>
            <a:r>
              <a:rPr lang="cs-CZ" sz="1600" b="1" dirty="0">
                <a:solidFill>
                  <a:srgbClr val="00B0F0"/>
                </a:solidFill>
              </a:rPr>
              <a:t>(viz </a:t>
            </a:r>
            <a:r>
              <a:rPr lang="cs-CZ" sz="1600" b="1" dirty="0" smtClean="0">
                <a:solidFill>
                  <a:srgbClr val="00B0F0"/>
                </a:solidFill>
              </a:rPr>
              <a:t>dále)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správa </a:t>
            </a:r>
            <a:br>
              <a:rPr lang="cs-CZ" dirty="0" smtClean="0"/>
            </a:br>
            <a:r>
              <a:rPr lang="cs-CZ" sz="2500" dirty="0" smtClean="0"/>
              <a:t>(finanční správa </a:t>
            </a:r>
            <a:r>
              <a:rPr lang="cs-CZ" sz="2500" i="1" dirty="0" smtClean="0"/>
              <a:t>dle zákona o finanční správě)</a:t>
            </a:r>
            <a:r>
              <a:rPr lang="cs-CZ" sz="2500" dirty="0" smtClean="0"/>
              <a:t>  </a:t>
            </a:r>
            <a:br>
              <a:rPr lang="cs-CZ" sz="2500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Vykonavatelé daňové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15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2376" cy="1152"/>
          </a:xfrm>
        </p:grpSpPr>
        <p:cxnSp>
          <p:nvCxnSpPr>
            <p:cNvPr id="401412" name="_s4014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3" name="_s4014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4" name="_s401414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983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5" name="_s401415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479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1416"/>
            <p:cNvSpPr>
              <a:spLocks noChangeArrowheads="1"/>
            </p:cNvSpPr>
            <p:nvPr/>
          </p:nvSpPr>
          <p:spPr bwMode="auto">
            <a:xfrm>
              <a:off x="1371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Správce daně</a:t>
              </a:r>
            </a:p>
          </p:txBody>
        </p:sp>
        <p:sp>
          <p:nvSpPr>
            <p:cNvPr id="9" name="_s401417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Primární</a:t>
              </a:r>
            </a:p>
          </p:txBody>
        </p:sp>
        <p:sp>
          <p:nvSpPr>
            <p:cNvPr id="10" name="_s401418"/>
            <p:cNvSpPr>
              <a:spLocks noChangeArrowheads="1"/>
            </p:cNvSpPr>
            <p:nvPr/>
          </p:nvSpPr>
          <p:spPr bwMode="auto">
            <a:xfrm>
              <a:off x="1875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Sekundární</a:t>
              </a:r>
            </a:p>
          </p:txBody>
        </p:sp>
        <p:sp>
          <p:nvSpPr>
            <p:cNvPr id="11" name="_s401419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  <p:sp>
          <p:nvSpPr>
            <p:cNvPr id="12" name="_s401420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35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orgány </a:t>
            </a: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r>
              <a:rPr lang="cs-CZ" b="1" u="sng" dirty="0" smtClean="0"/>
              <a:t>Územní </a:t>
            </a:r>
            <a:r>
              <a:rPr lang="cs-CZ" b="1" u="sng" dirty="0"/>
              <a:t>finanční orgány (ÚFO)</a:t>
            </a:r>
          </a:p>
          <a:p>
            <a:pPr lvl="2">
              <a:lnSpc>
                <a:spcPct val="90000"/>
              </a:lnSpc>
            </a:pPr>
            <a:r>
              <a:rPr lang="en-US" sz="2400" dirty="0" err="1" smtClean="0"/>
              <a:t>Gener</a:t>
            </a:r>
            <a:r>
              <a:rPr lang="cs-CZ" sz="2400" dirty="0" err="1" smtClean="0"/>
              <a:t>ální</a:t>
            </a:r>
            <a:r>
              <a:rPr lang="cs-CZ" sz="2400" dirty="0" smtClean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ředitelství (8) 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úřady (199) a SFÚ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 </a:t>
            </a:r>
            <a:r>
              <a:rPr lang="cs-CZ" dirty="0" smtClean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456/2011 Sb. (ZFS)</a:t>
            </a:r>
          </a:p>
          <a:p>
            <a:r>
              <a:rPr lang="cs-CZ" dirty="0" smtClean="0"/>
              <a:t>Charakteristika:</a:t>
            </a:r>
          </a:p>
          <a:p>
            <a:r>
              <a:rPr lang="cs-CZ" dirty="0" smtClean="0"/>
              <a:t>FSČR nahrazuje ÚFO</a:t>
            </a:r>
          </a:p>
          <a:p>
            <a:r>
              <a:rPr lang="cs-CZ" dirty="0" smtClean="0"/>
              <a:t>FSČR = soustava správních orgánů pro výkon správy daní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18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Odvolací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Specializovaný FÚ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8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GFŘ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  <a:p>
            <a:endParaRPr lang="cs-CZ" smtClean="0"/>
          </a:p>
          <a:p>
            <a:pPr eaLnBrk="1" hangingPunct="1"/>
            <a:r>
              <a:rPr lang="cs-CZ" sz="3200" smtClean="0"/>
              <a:t>sídlo Praha 1, Lazarská 7</a:t>
            </a:r>
          </a:p>
          <a:p>
            <a:pPr eaLnBrk="1" hangingPunct="1"/>
            <a:r>
              <a:rPr lang="cs-CZ" sz="3200" smtClean="0"/>
              <a:t>IČ 72080043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62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 a její charakteristika…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Správní delikty</a:t>
            </a:r>
          </a:p>
          <a:p>
            <a:r>
              <a:rPr lang="cs-CZ" smtClean="0"/>
              <a:t>Centrální evidence a registry nezbytné pro FSČR</a:t>
            </a:r>
          </a:p>
          <a:p>
            <a:r>
              <a:rPr lang="cs-CZ" smtClean="0"/>
              <a:t>Podíl na přípravě návrhů NP(S)A</a:t>
            </a:r>
          </a:p>
          <a:p>
            <a:r>
              <a:rPr lang="cs-CZ" smtClean="0"/>
              <a:t>Analytické a koncepční úkoly</a:t>
            </a:r>
          </a:p>
          <a:p>
            <a:r>
              <a:rPr lang="cs-CZ" smtClean="0"/>
              <a:t>Mezinárodní agenda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155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Působnost ústředního kontaktního orgánu:</a:t>
            </a:r>
          </a:p>
          <a:p>
            <a:r>
              <a:rPr lang="cs-CZ" smtClean="0"/>
              <a:t>pro mezinárodní administrativní spolupráci </a:t>
            </a:r>
          </a:p>
          <a:p>
            <a:r>
              <a:rPr lang="cs-CZ" smtClean="0"/>
              <a:t>Při vymáhání některých finančních pohledávek</a:t>
            </a:r>
          </a:p>
          <a:p>
            <a:r>
              <a:rPr lang="cs-CZ" smtClean="0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427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 smtClean="0"/>
              <a:t>Z pověření MF – </a:t>
            </a:r>
            <a:r>
              <a:rPr lang="cs-CZ" sz="2800" b="1" dirty="0" smtClean="0"/>
              <a:t>přezkoumání hospodaření</a:t>
            </a:r>
          </a:p>
          <a:p>
            <a:r>
              <a:rPr lang="cs-CZ" sz="2800" dirty="0" smtClean="0"/>
              <a:t>krajů</a:t>
            </a:r>
          </a:p>
          <a:p>
            <a:r>
              <a:rPr lang="cs-CZ" sz="2800" dirty="0" err="1" smtClean="0"/>
              <a:t>Hl.m.Praha</a:t>
            </a:r>
            <a:endParaRPr lang="cs-CZ" sz="2800" dirty="0" smtClean="0"/>
          </a:p>
          <a:p>
            <a:r>
              <a:rPr lang="cs-CZ" sz="2800" dirty="0" smtClean="0"/>
              <a:t>Regionální rada regionů soudržnosti</a:t>
            </a:r>
          </a:p>
          <a:p>
            <a:r>
              <a:rPr lang="cs-CZ" sz="2800" b="1" dirty="0" smtClean="0"/>
              <a:t>Dozor nad přezkoumáváním</a:t>
            </a:r>
            <a:r>
              <a:rPr lang="cs-CZ" sz="2800" dirty="0" smtClean="0"/>
              <a:t> hospodaření:</a:t>
            </a:r>
          </a:p>
          <a:p>
            <a:r>
              <a:rPr lang="cs-CZ" sz="2800" dirty="0" smtClean="0"/>
              <a:t>Obce</a:t>
            </a:r>
          </a:p>
          <a:p>
            <a:r>
              <a:rPr lang="cs-CZ" sz="2800" dirty="0" smtClean="0"/>
              <a:t>Dobrovolné svazky obcí a DSMČ </a:t>
            </a:r>
            <a:r>
              <a:rPr lang="cs-CZ" sz="2800" dirty="0" err="1" smtClean="0"/>
              <a:t>hl.m.Prahy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4059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„</a:t>
            </a:r>
            <a:r>
              <a:rPr lang="cs-CZ" sz="1400" dirty="0" smtClean="0"/>
              <a:t>Nově vzniklé </a:t>
            </a:r>
            <a:r>
              <a:rPr lang="cs-CZ" sz="1400" b="1" dirty="0" smtClean="0"/>
              <a:t>Odvolací finanční ředitelství</a:t>
            </a:r>
            <a:r>
              <a:rPr lang="cs-CZ" sz="1400" dirty="0" smtClean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 smtClean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844675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Obecné finanční úřady - 14</a:t>
            </a:r>
          </a:p>
          <a:p>
            <a:endParaRPr lang="cs-CZ" smtClean="0"/>
          </a:p>
          <a:p>
            <a:r>
              <a:rPr lang="cs-CZ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7907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Správa daní</a:t>
            </a:r>
          </a:p>
          <a:p>
            <a:r>
              <a:rPr lang="cs-CZ" sz="2800" smtClean="0"/>
              <a:t>Správní delikty</a:t>
            </a:r>
          </a:p>
          <a:p>
            <a:r>
              <a:rPr lang="cs-CZ" sz="2800" smtClean="0"/>
              <a:t>Převod výnosů daní</a:t>
            </a:r>
          </a:p>
          <a:p>
            <a:r>
              <a:rPr lang="cs-CZ" sz="2800" smtClean="0"/>
              <a:t>Správa splátek MZ (1991-1995)</a:t>
            </a:r>
          </a:p>
          <a:p>
            <a:r>
              <a:rPr lang="cs-CZ" sz="2800" smtClean="0"/>
              <a:t>Dozor nad loteriemi a jinými podobnými hrami</a:t>
            </a:r>
          </a:p>
          <a:p>
            <a:r>
              <a:rPr lang="cs-CZ" sz="2800" smtClean="0"/>
              <a:t>Inkasní správa v rámci FSČR</a:t>
            </a:r>
          </a:p>
          <a:p>
            <a:r>
              <a:rPr lang="cs-CZ" sz="2800" smtClean="0"/>
              <a:t>Registry a evidence</a:t>
            </a:r>
          </a:p>
          <a:p>
            <a:r>
              <a:rPr lang="cs-CZ" sz="2800" smtClean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805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Kontakt: Praha 7, Nábřeží kpt. Jaroše 1000/7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13293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Zřizují se a ruší vyhláškou MF č. 48/2012 Sb.</a:t>
            </a:r>
          </a:p>
          <a:p>
            <a:endParaRPr lang="cs-CZ" smtClean="0"/>
          </a:p>
          <a:p>
            <a:r>
              <a:rPr lang="cs-CZ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4493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Bilanční, majetkové a pracovněprávní postavení </a:t>
            </a:r>
            <a:r>
              <a:rPr lang="cs-CZ" dirty="0" err="1" smtClean="0"/>
              <a:t>ofs</a:t>
            </a:r>
            <a:endParaRPr 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7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EFC2188-2E50-4154-8BAC-9C09B77E07B5}" type="slidenum">
              <a:rPr lang="cs-CZ"/>
              <a:pPr/>
              <a:t>29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717032"/>
            <a:ext cx="5969000" cy="252025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3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finanční správy</a:t>
            </a:r>
            <a:endParaRPr lang="cs-CZ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Finanční správa</a:t>
            </a:r>
            <a:r>
              <a:rPr lang="cs-CZ" b="1" dirty="0"/>
              <a:t> = 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specifický úsek veřejné správy jehož posláním je péče o materiální základ poskytování veřejných statků a dozor (dohled) nad finančními </a:t>
            </a: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činnostmi</a:t>
            </a:r>
          </a:p>
          <a:p>
            <a:r>
              <a:rPr lang="cs-CZ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(na rozdíl od pojmu veřejná správa veřejných financí, zahrnuje finanční správa i správu veřejného majetku a dále také veřejnoprávní působení na ekonomický systém, včetně nakládání se strategickými statky)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Posláním finanční správy je péče o materiální prostředky v širším smyslu, které vyžaduje veřejný sektor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správa </a:t>
            </a:r>
            <a:r>
              <a:rPr lang="cs-CZ" b="1" i="1" dirty="0" err="1" smtClean="0"/>
              <a:t>sensu</a:t>
            </a:r>
            <a:r>
              <a:rPr lang="cs-CZ" b="1" i="1" dirty="0" smtClean="0"/>
              <a:t> largo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Finanční správu lze chápat v širším a užším smyslu: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správa </a:t>
            </a:r>
            <a:r>
              <a:rPr lang="cs-CZ" b="1" i="1" dirty="0" err="1" smtClean="0"/>
              <a:t>sensu</a:t>
            </a:r>
            <a:r>
              <a:rPr lang="cs-CZ" b="1" i="1" dirty="0" smtClean="0"/>
              <a:t> </a:t>
            </a:r>
            <a:r>
              <a:rPr lang="cs-CZ" b="1" i="1" dirty="0" err="1" smtClean="0"/>
              <a:t>stricto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užším slova smyslu se finanční správa omezuje na činnost dekoncentrovaných orgánů, do jejichž působnosti patří realizace výkonné moci při nakládání s veřejnými peněžními prostředky</a:t>
            </a:r>
          </a:p>
          <a:p>
            <a:r>
              <a:rPr lang="cs-CZ" dirty="0" smtClean="0"/>
              <a:t>jedná se de facto pouze o správu veřejných financí</a:t>
            </a:r>
          </a:p>
          <a:p>
            <a:r>
              <a:rPr lang="cs-CZ" dirty="0" smtClean="0"/>
              <a:t>Tj. i správa daní – daň ve smyslu zkratky dle DŘ – daně, cla, poplatky, pokuty, atd</a:t>
            </a:r>
            <a:r>
              <a:rPr lang="cs-CZ" dirty="0" smtClean="0"/>
              <a:t>..</a:t>
            </a:r>
          </a:p>
          <a:p>
            <a:r>
              <a:rPr lang="cs-CZ" dirty="0" smtClean="0"/>
              <a:t>…různí „správci daně“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</a:t>
            </a:r>
            <a:r>
              <a:rPr lang="cs-CZ" b="1" dirty="0" smtClean="0"/>
              <a:t>správa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1.1.2013 (zákon o finanční správě ČR)</a:t>
            </a:r>
          </a:p>
          <a:p>
            <a:r>
              <a:rPr lang="cs-CZ" dirty="0" smtClean="0"/>
              <a:t>Finanční správa České republiky</a:t>
            </a:r>
          </a:p>
          <a:p>
            <a:r>
              <a:rPr lang="cs-CZ" dirty="0" smtClean="0"/>
              <a:t>Nástupce územních finančních orgánů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4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Podřazení segmentů finanční správy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Primární FS: speciální </a:t>
            </a:r>
            <a:r>
              <a:rPr lang="cs-CZ" dirty="0" err="1" smtClean="0"/>
              <a:t>dekoncentráty</a:t>
            </a:r>
            <a:r>
              <a:rPr lang="cs-CZ" dirty="0" smtClean="0"/>
              <a:t> – FSČR, CSČR, ČNB</a:t>
            </a:r>
          </a:p>
          <a:p>
            <a:pPr eaLnBrk="1" hangingPunct="1"/>
            <a:r>
              <a:rPr lang="cs-CZ" dirty="0" smtClean="0"/>
              <a:t>Sekundární FS: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dirty="0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40935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ákon č.2/1969 Sb., o zřízení ministerstev a jiných ústředních orgánů státní správy, ve znění pozdějších předpisů</a:t>
            </a:r>
          </a:p>
          <a:p>
            <a:r>
              <a:rPr lang="cs-CZ" dirty="0" smtClean="0"/>
              <a:t>Zákon č. 456/2011 Sb., o Finanční správě České republiky, ve znění pozdějších předpisů</a:t>
            </a:r>
          </a:p>
          <a:p>
            <a:r>
              <a:rPr lang="cs-CZ" dirty="0" smtClean="0"/>
              <a:t>Zákon č. 17/2012 Sb., o Celní správě České republiky, ve znění pozdějších předpisů,</a:t>
            </a:r>
          </a:p>
          <a:p>
            <a:r>
              <a:rPr lang="cs-CZ" sz="1800" dirty="0" smtClean="0"/>
              <a:t>Další podzákonné </a:t>
            </a:r>
            <a:r>
              <a:rPr lang="cs-CZ" sz="1800" dirty="0" smtClean="0"/>
              <a:t>předpisy, </a:t>
            </a:r>
            <a:r>
              <a:rPr lang="cs-CZ" sz="1800" dirty="0" smtClean="0"/>
              <a:t>vyhláška o vzorech služebních průkazů…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607</TotalTime>
  <Words>991</Words>
  <Application>Microsoft Office PowerPoint</Application>
  <PresentationFormat>Předvádění na obrazovce (4:3)</PresentationFormat>
  <Paragraphs>206</Paragraphs>
  <Slides>29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29</vt:i4>
      </vt:variant>
    </vt:vector>
  </HeadingPairs>
  <TitlesOfParts>
    <vt:vector size="39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2_3558</vt:lpstr>
      <vt:lpstr>prezentace ENG</vt:lpstr>
      <vt:lpstr>1_BÉŽOVÁ TITL</vt:lpstr>
      <vt:lpstr>Finanční správa v ČR  rezortu MF a Finanční správa ČR)    Damian Czudek damian@czudek.cz, </vt:lpstr>
      <vt:lpstr>Pojem finanční správy a její charakteristika…</vt:lpstr>
      <vt:lpstr>Pojem finanční správy</vt:lpstr>
      <vt:lpstr>Finanční správa sensu largo</vt:lpstr>
      <vt:lpstr>Finanční správa sensu stricto</vt:lpstr>
      <vt:lpstr>Finanční správa ČR</vt:lpstr>
      <vt:lpstr>Prostředí realizace finanční správy</vt:lpstr>
      <vt:lpstr>Podřazení segmentů finanční správy</vt:lpstr>
      <vt:lpstr>Prezentace aplikace PowerPoint</vt:lpstr>
      <vt:lpstr>Ministerstvo financí</vt:lpstr>
      <vt:lpstr>Ministerstvo financí</vt:lpstr>
      <vt:lpstr>Organizace Ministerstva financí ČR</vt:lpstr>
      <vt:lpstr>MF ČR, sekce 05 - Daně a cla </vt:lpstr>
      <vt:lpstr>Daňová správa  (finanční správa dle zákona o finanční správě)   </vt:lpstr>
      <vt:lpstr>Vykonavatelé daňové správy</vt:lpstr>
      <vt:lpstr>Finanční orgány do 31.12.2012</vt:lpstr>
      <vt:lpstr>Finanční správa ČR od 1.1.2013</vt:lpstr>
      <vt:lpstr>Soustava</vt:lpstr>
      <vt:lpstr>GFŘ – rozpočtové a bilanční postavení</vt:lpstr>
      <vt:lpstr>GFŘ - působnost</vt:lpstr>
      <vt:lpstr>GFŘ – působnost z pověření MF</vt:lpstr>
      <vt:lpstr>GFŘ – audit a dozor</vt:lpstr>
      <vt:lpstr>Odvolací finanční ředitelství - působnost</vt:lpstr>
      <vt:lpstr>Finanční úřady</vt:lpstr>
      <vt:lpstr>Obecná věcná působnost I</vt:lpstr>
      <vt:lpstr>+ Specializovaný finanční úřad </vt:lpstr>
      <vt:lpstr>Územní pracoviště FÚ</vt:lpstr>
      <vt:lpstr>Bilanční, majetkové a pracovněprávní postavení ofs</vt:lpstr>
      <vt:lpstr>Děkuji za pozornost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x</dc:creator>
  <cp:lastModifiedBy>Pedagog</cp:lastModifiedBy>
  <cp:revision>82</cp:revision>
  <dcterms:created xsi:type="dcterms:W3CDTF">2013-05-01T20:22:39Z</dcterms:created>
  <dcterms:modified xsi:type="dcterms:W3CDTF">2020-11-03T14:16:34Z</dcterms:modified>
</cp:coreProperties>
</file>