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4"/>
  </p:notesMasterIdLst>
  <p:handoutMasterIdLst>
    <p:handoutMasterId r:id="rId35"/>
  </p:handoutMasterIdLst>
  <p:sldIdLst>
    <p:sldId id="256" r:id="rId2"/>
    <p:sldId id="304" r:id="rId3"/>
    <p:sldId id="313" r:id="rId4"/>
    <p:sldId id="312" r:id="rId5"/>
    <p:sldId id="328" r:id="rId6"/>
    <p:sldId id="315" r:id="rId7"/>
    <p:sldId id="330" r:id="rId8"/>
    <p:sldId id="374" r:id="rId9"/>
    <p:sldId id="338" r:id="rId10"/>
    <p:sldId id="348" r:id="rId11"/>
    <p:sldId id="350" r:id="rId12"/>
    <p:sldId id="349" r:id="rId13"/>
    <p:sldId id="375" r:id="rId14"/>
    <p:sldId id="376" r:id="rId15"/>
    <p:sldId id="377" r:id="rId16"/>
    <p:sldId id="347" r:id="rId17"/>
    <p:sldId id="353" r:id="rId18"/>
    <p:sldId id="352" r:id="rId19"/>
    <p:sldId id="351" r:id="rId20"/>
    <p:sldId id="378" r:id="rId21"/>
    <p:sldId id="357" r:id="rId22"/>
    <p:sldId id="359" r:id="rId23"/>
    <p:sldId id="360" r:id="rId24"/>
    <p:sldId id="361" r:id="rId25"/>
    <p:sldId id="362" r:id="rId26"/>
    <p:sldId id="365" r:id="rId27"/>
    <p:sldId id="366" r:id="rId28"/>
    <p:sldId id="367" r:id="rId29"/>
    <p:sldId id="370" r:id="rId30"/>
    <p:sldId id="372" r:id="rId31"/>
    <p:sldId id="373" r:id="rId32"/>
    <p:sldId id="298" r:id="rId3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81" d="100"/>
          <a:sy n="81" d="100"/>
        </p:scale>
        <p:origin x="108" y="181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38528C-BFF7-47A3-8877-24BADD294E9B}" type="slidenum">
              <a:rPr lang="cs-CZ"/>
              <a:pPr/>
              <a:t>2</a:t>
            </a:fld>
            <a:endParaRPr 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4159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00151" y="1773239"/>
            <a:ext cx="508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83351" y="1773239"/>
            <a:ext cx="508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2D1B34-E387-401A-AF0B-93C8C45A54A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2441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správa v rezortu MF ČR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658756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Jan Neckář			</a:t>
            </a:r>
          </a:p>
          <a:p>
            <a:r>
              <a:rPr lang="cs-CZ" dirty="0"/>
              <a:t>BVV09Zk Finanční správa	     	    </a:t>
            </a:r>
          </a:p>
          <a:p>
            <a:r>
              <a:rPr lang="cs-CZ" dirty="0"/>
              <a:t>6. 12. 2022</a:t>
            </a:r>
          </a:p>
          <a:p>
            <a:pPr algn="r"/>
            <a:r>
              <a:rPr lang="cs-CZ" sz="1800" dirty="0"/>
              <a:t>						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Ministerstvo financí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Ústřední orgán státní správy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Okruh činností vymezen zákonem č. 2/1969 Sb., o zřízení ministerstev a jiných ústředních orgánů státní správy, ve znění pozdějších předpisů (§4)</a:t>
            </a:r>
          </a:p>
          <a:p>
            <a:pPr lvl="1">
              <a:lnSpc>
                <a:spcPct val="90000"/>
              </a:lnSpc>
            </a:pPr>
            <a:endParaRPr lang="cs-CZ" dirty="0"/>
          </a:p>
          <a:p>
            <a:pPr lvl="1">
              <a:lnSpc>
                <a:spcPct val="90000"/>
              </a:lnSpc>
            </a:pPr>
            <a:r>
              <a:rPr lang="cs-CZ" dirty="0"/>
              <a:t>Úsek státních příjmů</a:t>
            </a:r>
          </a:p>
          <a:p>
            <a:pPr lvl="1">
              <a:lnSpc>
                <a:spcPct val="90000"/>
              </a:lnSpc>
            </a:pPr>
            <a:endParaRPr lang="cs-CZ" dirty="0"/>
          </a:p>
          <a:p>
            <a:pPr lvl="1">
              <a:lnSpc>
                <a:spcPct val="90000"/>
              </a:lnSpc>
            </a:pPr>
            <a:r>
              <a:rPr lang="cs-CZ" dirty="0"/>
              <a:t>Úsek finančního trhu</a:t>
            </a:r>
          </a:p>
          <a:p>
            <a:pPr lvl="1">
              <a:lnSpc>
                <a:spcPct val="90000"/>
              </a:lnSpc>
            </a:pPr>
            <a:endParaRPr lang="cs-CZ" dirty="0"/>
          </a:p>
          <a:p>
            <a:pPr lvl="1">
              <a:lnSpc>
                <a:spcPct val="90000"/>
              </a:lnSpc>
            </a:pPr>
            <a:r>
              <a:rPr lang="cs-CZ" dirty="0"/>
              <a:t>Ostatní úseky</a:t>
            </a:r>
          </a:p>
          <a:p>
            <a:pPr>
              <a:lnSpc>
                <a:spcPct val="90000"/>
              </a:lnSpc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8549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Ministerstva financí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3148" y="1628800"/>
            <a:ext cx="9353365" cy="4824536"/>
          </a:xfrm>
        </p:spPr>
        <p:txBody>
          <a:bodyPr/>
          <a:lstStyle/>
          <a:p>
            <a:pPr>
              <a:lnSpc>
                <a:spcPct val="114000"/>
              </a:lnSpc>
            </a:pPr>
            <a:r>
              <a:rPr lang="cs-CZ" dirty="0"/>
              <a:t>Ministr financí</a:t>
            </a:r>
          </a:p>
          <a:p>
            <a:pPr lvl="1">
              <a:lnSpc>
                <a:spcPct val="114000"/>
              </a:lnSpc>
            </a:pPr>
            <a:r>
              <a:rPr lang="cs-CZ" sz="1600" dirty="0"/>
              <a:t>odbor 56 - Interní audit</a:t>
            </a:r>
          </a:p>
          <a:p>
            <a:pPr lvl="1">
              <a:lnSpc>
                <a:spcPct val="114000"/>
              </a:lnSpc>
            </a:pPr>
            <a:r>
              <a:rPr lang="cs-CZ" sz="1600" dirty="0"/>
              <a:t>odbor 74 - Vnější vztahy a komunikace</a:t>
            </a:r>
          </a:p>
          <a:p>
            <a:pPr lvl="1">
              <a:lnSpc>
                <a:spcPct val="114000"/>
              </a:lnSpc>
            </a:pPr>
            <a:r>
              <a:rPr lang="cs-CZ" sz="1600" dirty="0"/>
              <a:t>odbor 76 - Kabinet ministra</a:t>
            </a:r>
          </a:p>
          <a:p>
            <a:pPr lvl="1">
              <a:lnSpc>
                <a:spcPct val="114000"/>
              </a:lnSpc>
            </a:pPr>
            <a:r>
              <a:rPr lang="cs-CZ" sz="1600" dirty="0"/>
              <a:t>samostatné oddělení 9001 - Vládní a parlamentní agenda</a:t>
            </a:r>
          </a:p>
          <a:p>
            <a:pPr lvl="1">
              <a:lnSpc>
                <a:spcPct val="114000"/>
              </a:lnSpc>
            </a:pPr>
            <a:r>
              <a:rPr lang="cs-CZ" sz="1600" dirty="0"/>
              <a:t>samostatné oddělení 9002 – Bezpečnost a krizové řízení</a:t>
            </a:r>
          </a:p>
          <a:p>
            <a:pPr>
              <a:lnSpc>
                <a:spcPct val="114000"/>
              </a:lnSpc>
            </a:pPr>
            <a:r>
              <a:rPr lang="cs-CZ" dirty="0"/>
              <a:t>sekce 02 - Provozní</a:t>
            </a:r>
          </a:p>
          <a:p>
            <a:pPr>
              <a:lnSpc>
                <a:spcPct val="114000"/>
              </a:lnSpc>
            </a:pPr>
            <a:r>
              <a:rPr lang="cs-CZ" dirty="0"/>
              <a:t>sekce 04 - Finanční řízení a audit</a:t>
            </a:r>
          </a:p>
          <a:p>
            <a:pPr>
              <a:lnSpc>
                <a:spcPct val="114000"/>
              </a:lnSpc>
            </a:pPr>
            <a:r>
              <a:rPr lang="cs-CZ" dirty="0"/>
              <a:t>sekce 05 - Daně a cla</a:t>
            </a:r>
          </a:p>
          <a:p>
            <a:pPr>
              <a:lnSpc>
                <a:spcPct val="114000"/>
              </a:lnSpc>
            </a:pPr>
            <a:r>
              <a:rPr lang="cs-CZ" dirty="0"/>
              <a:t>sekce 06 - Veřejné rozpočty</a:t>
            </a:r>
          </a:p>
          <a:p>
            <a:pPr>
              <a:lnSpc>
                <a:spcPct val="114000"/>
              </a:lnSpc>
            </a:pPr>
            <a:r>
              <a:rPr lang="cs-CZ" dirty="0"/>
              <a:t>sekce 07- Mezinárodní vztahy a finanční trhy</a:t>
            </a:r>
          </a:p>
          <a:p>
            <a:pPr>
              <a:lnSpc>
                <a:spcPct val="114000"/>
              </a:lnSpc>
            </a:pPr>
            <a:r>
              <a:rPr lang="cs-CZ" dirty="0"/>
              <a:t>sekce 08 - Státní tajemník</a:t>
            </a:r>
          </a:p>
          <a:p>
            <a:pPr>
              <a:lnSpc>
                <a:spcPct val="114000"/>
              </a:lnSpc>
            </a:pPr>
            <a:r>
              <a:rPr lang="cs-CZ" dirty="0"/>
              <a:t>sekce 09 - Právní a majetek státu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06900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MF ČR, sekce 05 - Daně a cla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odbor 15 - Daně z příjmů a účetnictví</a:t>
            </a:r>
          </a:p>
          <a:p>
            <a:pPr>
              <a:defRPr/>
            </a:pPr>
            <a:r>
              <a:rPr lang="cs-CZ" dirty="0"/>
              <a:t>odbor 18 - Nepřímé a majetkové daně</a:t>
            </a:r>
          </a:p>
          <a:p>
            <a:pPr>
              <a:defRPr/>
            </a:pPr>
            <a:r>
              <a:rPr lang="cs-CZ" dirty="0"/>
              <a:t>odbor 25 – Strategie daňové politiky, spolupráce a správy</a:t>
            </a:r>
          </a:p>
          <a:p>
            <a:pPr>
              <a:defRPr/>
            </a:pPr>
            <a:r>
              <a:rPr lang="cs-CZ" dirty="0"/>
              <a:t>odbor 32 - Daňová legislativa</a:t>
            </a:r>
          </a:p>
          <a:p>
            <a:pPr>
              <a:defRPr/>
            </a:pPr>
            <a:r>
              <a:rPr lang="cs-CZ" dirty="0"/>
              <a:t>odbor 73 - Procesní agendy a regulace hazardu</a:t>
            </a:r>
          </a:p>
          <a:p>
            <a:pPr>
              <a:defRPr/>
            </a:pPr>
            <a:r>
              <a:rPr lang="cs-CZ" dirty="0"/>
              <a:t>odbor 39 - Správní činnosti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7123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přímo řízené MF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Celní správa ČR</a:t>
            </a:r>
          </a:p>
          <a:p>
            <a:pPr>
              <a:defRPr/>
            </a:pPr>
            <a:r>
              <a:rPr lang="cs-CZ" dirty="0"/>
              <a:t>Finanční správa ČR</a:t>
            </a:r>
          </a:p>
          <a:p>
            <a:pPr>
              <a:defRPr/>
            </a:pPr>
            <a:r>
              <a:rPr lang="cs-CZ" dirty="0"/>
              <a:t>Finanční analytický úřad</a:t>
            </a:r>
          </a:p>
          <a:p>
            <a:pPr>
              <a:defRPr/>
            </a:pPr>
            <a:r>
              <a:rPr lang="cs-CZ" dirty="0"/>
              <a:t>Úřad pro zastupování státu ve věcech majetkových</a:t>
            </a:r>
          </a:p>
          <a:p>
            <a:pPr>
              <a:defRPr/>
            </a:pPr>
            <a:r>
              <a:rPr lang="cs-CZ" dirty="0"/>
              <a:t>Státní tiskárna cenin</a:t>
            </a:r>
          </a:p>
          <a:p>
            <a:pPr>
              <a:defRPr/>
            </a:pPr>
            <a:r>
              <a:rPr lang="cs-CZ" dirty="0"/>
              <a:t>Státní pokladna Centrum sdílených služeb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37357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přímo řízené MF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Celní správa ČR</a:t>
            </a:r>
          </a:p>
          <a:p>
            <a:pPr lvl="1">
              <a:defRPr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Celní správa České republiky je bezpečnostním sborem zajišťujícím výkon kompetencí v oblasti správy cel a některých daní, jakož i dalších svěřených nefiskálních činností ve prospěch státu i jeho občanů. Je podřízena Ministerstvu financí. Organizační struktura Celní správy ČR je dvoustupňová a tvoří ji Generální ředitelství cel ČR a jemu je podřízeno 15 celních úřadů.</a:t>
            </a:r>
            <a:endParaRPr lang="cs-CZ" dirty="0"/>
          </a:p>
          <a:p>
            <a:pPr>
              <a:defRPr/>
            </a:pPr>
            <a:r>
              <a:rPr lang="cs-CZ" dirty="0"/>
              <a:t>Finanční správa ČR</a:t>
            </a:r>
          </a:p>
          <a:p>
            <a:pPr lvl="1">
              <a:defRPr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Finanční správa ČR zajišťuje správu daní, ale zároveň vykonává široké spektrum dalších agend. Je podřízena Ministerstvu financí. Organizační struktura Finanční správy ČR je tvořena soustavou orgánů finanční správy - Generální finanční ředitelství a jemu je podřízeno Odvolací finanční ředitelství a finanční úřady.</a:t>
            </a:r>
            <a:endParaRPr lang="cs-CZ" dirty="0"/>
          </a:p>
          <a:p>
            <a:pPr>
              <a:defRPr/>
            </a:pPr>
            <a:r>
              <a:rPr lang="cs-CZ" dirty="0"/>
              <a:t>Finanční analytický úřad</a:t>
            </a:r>
          </a:p>
          <a:p>
            <a:pPr lvl="1">
              <a:defRPr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Finanční analytický úřad je správním úřadem v podřízenosti Ministerstva financí, který plní funkci finanční zpravodajské jednotky pro Českou republiku.</a:t>
            </a:r>
            <a:endParaRPr lang="cs-CZ" dirty="0"/>
          </a:p>
          <a:p>
            <a:pPr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26785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přímo řízené MF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Úřad pro zastupování státu ve věcech majetkových</a:t>
            </a:r>
          </a:p>
          <a:p>
            <a:pPr lvl="1">
              <a:defRPr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Úřad pro zastupování státu ve věcech majetkových zastupuje stát v právních řízeních ve věcech týkajících se majetku státu, hospodaření s vymezeným státním majetkem a dislokační agenda. Je podřízen Ministerstvu financí. ÚZSVM svou činnost vykonává prostřednictvím regionálních pracovišť - 8 územních a 44 odloučených.</a:t>
            </a:r>
            <a:endParaRPr lang="cs-CZ" dirty="0"/>
          </a:p>
          <a:p>
            <a:pPr>
              <a:defRPr/>
            </a:pPr>
            <a:r>
              <a:rPr lang="cs-CZ" dirty="0"/>
              <a:t>Státní tiskárna cenin</a:t>
            </a:r>
          </a:p>
          <a:p>
            <a:pPr lvl="1">
              <a:defRPr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Státní tiskárna cenin, státní podnik, připravuje a tiskne bankovky, ceniny, cenné papíry, státní dokumenty, doklady a státně důležité tiskopisy, které vyžadují ochranu před zneužitím. Zakladatelem státního podniku je Ministerstvo financí.</a:t>
            </a:r>
            <a:endParaRPr lang="cs-CZ" dirty="0"/>
          </a:p>
          <a:p>
            <a:pPr>
              <a:defRPr/>
            </a:pPr>
            <a:r>
              <a:rPr lang="cs-CZ" dirty="0"/>
              <a:t>Státní pokladna Centrum sdílených služeb</a:t>
            </a:r>
          </a:p>
          <a:p>
            <a:pPr lvl="1">
              <a:defRPr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Státní pokladna Centrum sdílených služeb, s. p.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provozovuje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národní datové centrum (NDC), zajišťuje řádný chod aplikací primárně z oblasti finančního řízení státu a auditu a poskytuje dalších ICT služby, určené pouze pro subjekty veřejné správy.</a:t>
            </a:r>
            <a:endParaRPr lang="cs-CZ" dirty="0"/>
          </a:p>
          <a:p>
            <a:pPr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97530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Správa daní v organizačním pojetí</a:t>
            </a:r>
            <a:br>
              <a:rPr lang="cs-CZ" dirty="0"/>
            </a:br>
            <a:r>
              <a:rPr lang="cs-CZ" sz="2500" dirty="0"/>
              <a:t>(finanční správa dle zákona o finanční správě)  </a:t>
            </a:r>
            <a:br>
              <a:rPr lang="cs-CZ" sz="2500" dirty="0"/>
            </a:b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8837702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Vykonavatelé daňové správy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17</a:t>
            </a:fld>
            <a:endParaRPr lang="cs-CZ"/>
          </a:p>
        </p:txBody>
      </p:sp>
      <p:grpSp>
        <p:nvGrpSpPr>
          <p:cNvPr id="7" name="Zástupný symbol pro obsah 5"/>
          <p:cNvGrpSpPr>
            <a:grpSpLocks/>
          </p:cNvGrpSpPr>
          <p:nvPr/>
        </p:nvGrpSpPr>
        <p:grpSpPr bwMode="auto">
          <a:xfrm>
            <a:off x="2424113" y="1773239"/>
            <a:ext cx="7772400" cy="4357687"/>
            <a:chOff x="363" y="988"/>
            <a:chExt cx="2376" cy="1152"/>
          </a:xfrm>
        </p:grpSpPr>
        <p:cxnSp>
          <p:nvCxnSpPr>
            <p:cNvPr id="401412" name="_s401412"/>
            <p:cNvCxnSpPr>
              <a:cxnSpLocks noChangeShapeType="1"/>
              <a:stCxn id="12" idx="0"/>
              <a:endCxn id="9" idx="2"/>
            </p:cNvCxnSpPr>
            <p:nvPr/>
          </p:nvCxnSpPr>
          <p:spPr bwMode="auto">
            <a:xfrm rot="5400000" flipH="1">
              <a:off x="1479" y="1528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1413" name="_s401413"/>
            <p:cNvCxnSpPr>
              <a:cxnSpLocks noChangeShapeType="1"/>
              <a:stCxn id="11" idx="0"/>
              <a:endCxn id="9" idx="2"/>
            </p:cNvCxnSpPr>
            <p:nvPr/>
          </p:nvCxnSpPr>
          <p:spPr bwMode="auto">
            <a:xfrm rot="16200000">
              <a:off x="975" y="1528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1414" name="_s401414"/>
            <p:cNvCxnSpPr>
              <a:cxnSpLocks noChangeShapeType="1"/>
              <a:stCxn id="10" idx="0"/>
              <a:endCxn id="8" idx="2"/>
            </p:cNvCxnSpPr>
            <p:nvPr/>
          </p:nvCxnSpPr>
          <p:spPr bwMode="auto">
            <a:xfrm rot="5400000" flipH="1">
              <a:off x="1983" y="1096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1415" name="_s401415"/>
            <p:cNvCxnSpPr>
              <a:cxnSpLocks noChangeShapeType="1"/>
              <a:stCxn id="9" idx="0"/>
              <a:endCxn id="8" idx="2"/>
            </p:cNvCxnSpPr>
            <p:nvPr/>
          </p:nvCxnSpPr>
          <p:spPr bwMode="auto">
            <a:xfrm rot="16200000">
              <a:off x="1479" y="1096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" name="_s401416"/>
            <p:cNvSpPr>
              <a:spLocks noChangeArrowheads="1"/>
            </p:cNvSpPr>
            <p:nvPr/>
          </p:nvSpPr>
          <p:spPr bwMode="auto">
            <a:xfrm>
              <a:off x="1371" y="988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2500" dirty="0">
                  <a:solidFill>
                    <a:schemeClr val="tx1"/>
                  </a:solidFill>
                  <a:latin typeface="Arial" charset="0"/>
                  <a:cs typeface="Arial" charset="0"/>
                </a:rPr>
                <a:t>Správce daně</a:t>
              </a:r>
            </a:p>
          </p:txBody>
        </p:sp>
        <p:sp>
          <p:nvSpPr>
            <p:cNvPr id="9" name="_s401417"/>
            <p:cNvSpPr>
              <a:spLocks noChangeArrowheads="1"/>
            </p:cNvSpPr>
            <p:nvPr/>
          </p:nvSpPr>
          <p:spPr bwMode="auto">
            <a:xfrm>
              <a:off x="867" y="1420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2500">
                  <a:solidFill>
                    <a:schemeClr val="tx1"/>
                  </a:solidFill>
                  <a:latin typeface="Arial" charset="0"/>
                  <a:cs typeface="Arial" charset="0"/>
                </a:rPr>
                <a:t>Primární</a:t>
              </a:r>
            </a:p>
          </p:txBody>
        </p:sp>
        <p:sp>
          <p:nvSpPr>
            <p:cNvPr id="10" name="_s401418"/>
            <p:cNvSpPr>
              <a:spLocks noChangeArrowheads="1"/>
            </p:cNvSpPr>
            <p:nvPr/>
          </p:nvSpPr>
          <p:spPr bwMode="auto">
            <a:xfrm>
              <a:off x="1875" y="1420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2500" dirty="0">
                  <a:solidFill>
                    <a:schemeClr val="tx1"/>
                  </a:solidFill>
                  <a:latin typeface="Arial" charset="0"/>
                  <a:cs typeface="Arial" charset="0"/>
                </a:rPr>
                <a:t>Sekundární</a:t>
              </a:r>
            </a:p>
          </p:txBody>
        </p:sp>
        <p:sp>
          <p:nvSpPr>
            <p:cNvPr id="11" name="_s401419"/>
            <p:cNvSpPr>
              <a:spLocks noChangeArrowheads="1"/>
            </p:cNvSpPr>
            <p:nvPr/>
          </p:nvSpPr>
          <p:spPr bwMode="auto">
            <a:xfrm>
              <a:off x="363" y="1852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2500" dirty="0">
                  <a:solidFill>
                    <a:schemeClr val="tx1"/>
                  </a:solidFill>
                  <a:latin typeface="Arial" charset="0"/>
                  <a:cs typeface="Arial" charset="0"/>
                </a:rPr>
                <a:t>Finanční správa </a:t>
              </a:r>
            </a:p>
            <a:p>
              <a:pPr algn="ctr"/>
              <a:r>
                <a:rPr lang="cs-CZ" sz="2500" dirty="0">
                  <a:solidFill>
                    <a:schemeClr val="tx1"/>
                  </a:solidFill>
                  <a:latin typeface="Arial" charset="0"/>
                  <a:cs typeface="Arial" charset="0"/>
                </a:rPr>
                <a:t>České republiky</a:t>
              </a:r>
            </a:p>
          </p:txBody>
        </p:sp>
        <p:sp>
          <p:nvSpPr>
            <p:cNvPr id="12" name="_s401420"/>
            <p:cNvSpPr>
              <a:spLocks noChangeArrowheads="1"/>
            </p:cNvSpPr>
            <p:nvPr/>
          </p:nvSpPr>
          <p:spPr bwMode="auto">
            <a:xfrm>
              <a:off x="1371" y="1852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2500" dirty="0">
                  <a:solidFill>
                    <a:schemeClr val="tx1"/>
                  </a:solidFill>
                  <a:latin typeface="Arial" charset="0"/>
                  <a:cs typeface="Arial" charset="0"/>
                </a:rPr>
                <a:t>Celní správa </a:t>
              </a:r>
            </a:p>
            <a:p>
              <a:pPr algn="ctr"/>
              <a:r>
                <a:rPr lang="cs-CZ" sz="2500" dirty="0">
                  <a:solidFill>
                    <a:schemeClr val="tx1"/>
                  </a:solidFill>
                  <a:latin typeface="Arial" charset="0"/>
                  <a:cs typeface="Arial" charset="0"/>
                </a:rPr>
                <a:t>České republiky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735725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orgány </a:t>
            </a:r>
            <a:r>
              <a:rPr lang="cs-CZ" dirty="0">
                <a:solidFill>
                  <a:srgbClr val="FF0000"/>
                </a:solidFill>
              </a:rPr>
              <a:t>do 31.12.2012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cs-CZ" b="1" u="sng" dirty="0"/>
              <a:t>Ústřední orgán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Ministerstvo financí</a:t>
            </a:r>
          </a:p>
          <a:p>
            <a:pPr lvl="1"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  <a:buNone/>
            </a:pPr>
            <a:r>
              <a:rPr lang="cs-CZ" b="1" u="sng" dirty="0"/>
              <a:t>Územní finanční orgány (ÚFO)</a:t>
            </a:r>
          </a:p>
          <a:p>
            <a:pPr lvl="2">
              <a:lnSpc>
                <a:spcPct val="90000"/>
              </a:lnSpc>
            </a:pPr>
            <a:endParaRPr lang="cs-CZ" sz="2400" dirty="0"/>
          </a:p>
          <a:p>
            <a:pPr lvl="2">
              <a:lnSpc>
                <a:spcPct val="90000"/>
              </a:lnSpc>
            </a:pPr>
            <a:r>
              <a:rPr lang="en-US" sz="2400" dirty="0" err="1"/>
              <a:t>Gener</a:t>
            </a:r>
            <a:r>
              <a:rPr lang="cs-CZ" sz="2400" dirty="0" err="1"/>
              <a:t>ální</a:t>
            </a:r>
            <a:r>
              <a:rPr lang="cs-CZ" sz="2400" dirty="0"/>
              <a:t> finanční ředitelství (1, Praha)</a:t>
            </a:r>
          </a:p>
          <a:p>
            <a:pPr lvl="2">
              <a:lnSpc>
                <a:spcPct val="90000"/>
              </a:lnSpc>
            </a:pPr>
            <a:endParaRPr lang="cs-CZ" sz="2400" dirty="0"/>
          </a:p>
          <a:p>
            <a:pPr lvl="2">
              <a:lnSpc>
                <a:spcPct val="90000"/>
              </a:lnSpc>
            </a:pPr>
            <a:r>
              <a:rPr lang="cs-CZ" sz="2400" dirty="0"/>
              <a:t>Finanční ředitelství (8) </a:t>
            </a:r>
          </a:p>
          <a:p>
            <a:pPr lvl="2">
              <a:lnSpc>
                <a:spcPct val="90000"/>
              </a:lnSpc>
            </a:pPr>
            <a:endParaRPr lang="cs-CZ" sz="2400" dirty="0"/>
          </a:p>
          <a:p>
            <a:pPr lvl="2">
              <a:lnSpc>
                <a:spcPct val="90000"/>
              </a:lnSpc>
            </a:pPr>
            <a:r>
              <a:rPr lang="cs-CZ" sz="2400" dirty="0"/>
              <a:t>Finanční úřady (199) a SFÚ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56345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správa ČR </a:t>
            </a:r>
            <a:r>
              <a:rPr lang="cs-CZ" dirty="0">
                <a:solidFill>
                  <a:srgbClr val="FF0000"/>
                </a:solidFill>
              </a:rPr>
              <a:t>od 1.1.2013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č. 456/2011 Sb. (ZFS)</a:t>
            </a:r>
          </a:p>
          <a:p>
            <a:endParaRPr lang="cs-CZ" dirty="0"/>
          </a:p>
          <a:p>
            <a:r>
              <a:rPr lang="cs-CZ" dirty="0"/>
              <a:t>Charakteristika:</a:t>
            </a:r>
          </a:p>
          <a:p>
            <a:pPr lvl="1"/>
            <a:r>
              <a:rPr lang="cs-CZ" dirty="0"/>
              <a:t>FSČR nahrazuje ÚFO</a:t>
            </a:r>
          </a:p>
          <a:p>
            <a:pPr lvl="1"/>
            <a:r>
              <a:rPr lang="cs-CZ" dirty="0"/>
              <a:t>FSČR = soustava správních orgánů pro výkon správy daní</a:t>
            </a:r>
          </a:p>
          <a:p>
            <a:pPr lvl="1"/>
            <a:endParaRPr lang="cs-CZ" dirty="0"/>
          </a:p>
          <a:p>
            <a:r>
              <a:rPr lang="cs-CZ" dirty="0"/>
              <a:t>Cílem změny byla systémová změna včetně centralizace vybraných činností (typicky rozhodování o opravných prostředcích)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532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6C4F57-E7AF-4C36-80DC-0D5A81F68B86}" type="slidenum">
              <a:rPr lang="cs-CZ"/>
              <a:pPr/>
              <a:t>2</a:t>
            </a:fld>
            <a:endParaRPr 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Pojem finanční správy</a:t>
            </a:r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r>
              <a:rPr lang="cs-CZ" dirty="0"/>
              <a:t>Finanční správa = specifický úsek veřejné správy jehož posláním je péče o materiální základ poskytování veřejných statků a dozor (dohled) nad finančními činnostmi</a:t>
            </a:r>
          </a:p>
          <a:p>
            <a:pPr marL="457200" indent="-457200"/>
            <a:r>
              <a:rPr lang="cs-CZ" dirty="0"/>
              <a:t>(na rozdíl od pojmu veřejná správa veřejných financí, zahrnuje finanční správa i správu veřejného majetku a dále také veřejnoprávní působení na ekonomický systém, včetně nakládání se strategickými statky)</a:t>
            </a:r>
          </a:p>
          <a:p>
            <a:pPr marL="457200" indent="-457200"/>
            <a:r>
              <a:rPr lang="cs-CZ" dirty="0"/>
              <a:t>Posláním finanční správy je péče o materiální prostředky v širším smyslu, které vyžaduje veřejný sektor</a:t>
            </a:r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F40B40-0117-1415-A976-ED239BAFD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 a činnosti FS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1331DC-CB2F-D46A-580F-6561E7E66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Správa daní</a:t>
            </a:r>
          </a:p>
          <a:p>
            <a:pPr lvl="1"/>
            <a:r>
              <a:rPr lang="cs-CZ" dirty="0"/>
              <a:t>Daň z příjmů fyzických osob,</a:t>
            </a:r>
          </a:p>
          <a:p>
            <a:pPr lvl="1"/>
            <a:r>
              <a:rPr lang="cs-CZ" dirty="0"/>
              <a:t>Daň z příjmů právnických osob,</a:t>
            </a:r>
          </a:p>
          <a:p>
            <a:pPr lvl="1"/>
            <a:r>
              <a:rPr lang="cs-CZ" dirty="0"/>
              <a:t>Daň z přidané hodnoty (paralelně spravována též Celní správou České republiky),</a:t>
            </a:r>
          </a:p>
          <a:p>
            <a:pPr lvl="1"/>
            <a:r>
              <a:rPr lang="cs-CZ" dirty="0"/>
              <a:t>Daň silniční,</a:t>
            </a:r>
          </a:p>
          <a:p>
            <a:pPr lvl="1"/>
            <a:r>
              <a:rPr lang="cs-CZ" dirty="0"/>
              <a:t>Daň z nemovitých věcí,</a:t>
            </a:r>
          </a:p>
          <a:p>
            <a:pPr lvl="1"/>
            <a:r>
              <a:rPr lang="cs-CZ" dirty="0"/>
              <a:t>Daň z nabytí nemovitých věcí,</a:t>
            </a:r>
          </a:p>
          <a:p>
            <a:pPr lvl="1"/>
            <a:r>
              <a:rPr lang="cs-CZ" dirty="0"/>
              <a:t>Daň z převodu nemovitostí,</a:t>
            </a:r>
          </a:p>
          <a:p>
            <a:pPr lvl="1"/>
            <a:r>
              <a:rPr lang="cs-CZ" dirty="0"/>
              <a:t>Daň dědická,</a:t>
            </a:r>
          </a:p>
          <a:p>
            <a:pPr lvl="1"/>
            <a:r>
              <a:rPr lang="cs-CZ" dirty="0"/>
              <a:t>Daň darovací,</a:t>
            </a:r>
          </a:p>
          <a:p>
            <a:pPr lvl="1"/>
            <a:r>
              <a:rPr lang="cs-CZ" dirty="0"/>
              <a:t>nově daň z neočekávaných zisků („</a:t>
            </a:r>
            <a:r>
              <a:rPr lang="cs-CZ" dirty="0" err="1"/>
              <a:t>windfall</a:t>
            </a:r>
            <a:r>
              <a:rPr lang="cs-CZ" dirty="0"/>
              <a:t> tax“).</a:t>
            </a:r>
          </a:p>
        </p:txBody>
      </p:sp>
    </p:spTree>
    <p:extLst>
      <p:ext uri="{BB962C8B-B14F-4D97-AF65-F5344CB8AC3E}">
        <p14:creationId xmlns:p14="http://schemas.microsoft.com/office/powerpoint/2010/main" val="33373128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Soustava FS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21</a:t>
            </a:fld>
            <a:endParaRPr lang="cs-CZ"/>
          </a:p>
        </p:txBody>
      </p:sp>
      <p:grpSp>
        <p:nvGrpSpPr>
          <p:cNvPr id="7" name="Zástupný symbol pro obsah 5"/>
          <p:cNvGrpSpPr>
            <a:grpSpLocks/>
          </p:cNvGrpSpPr>
          <p:nvPr/>
        </p:nvGrpSpPr>
        <p:grpSpPr bwMode="auto">
          <a:xfrm>
            <a:off x="2424113" y="1773239"/>
            <a:ext cx="7772400" cy="4357687"/>
            <a:chOff x="363" y="988"/>
            <a:chExt cx="1872" cy="1152"/>
          </a:xfrm>
        </p:grpSpPr>
        <p:cxnSp>
          <p:nvCxnSpPr>
            <p:cNvPr id="402436" name="_s402436"/>
            <p:cNvCxnSpPr>
              <a:cxnSpLocks noChangeShapeType="1"/>
              <a:stCxn id="11" idx="0"/>
              <a:endCxn id="9" idx="2"/>
            </p:cNvCxnSpPr>
            <p:nvPr/>
          </p:nvCxnSpPr>
          <p:spPr bwMode="auto">
            <a:xfrm rot="5400000" flipH="1">
              <a:off x="1479" y="1528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2437" name="_s402437"/>
            <p:cNvCxnSpPr>
              <a:cxnSpLocks noChangeShapeType="1"/>
              <a:stCxn id="10" idx="0"/>
              <a:endCxn id="9" idx="2"/>
            </p:cNvCxnSpPr>
            <p:nvPr/>
          </p:nvCxnSpPr>
          <p:spPr bwMode="auto">
            <a:xfrm rot="16200000">
              <a:off x="975" y="1528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2438" name="_s402438"/>
            <p:cNvCxnSpPr>
              <a:cxnSpLocks noChangeShapeType="1"/>
              <a:stCxn id="9" idx="0"/>
              <a:endCxn id="8" idx="2"/>
            </p:cNvCxnSpPr>
            <p:nvPr/>
          </p:nvCxnSpPr>
          <p:spPr bwMode="auto">
            <a:xfrm rot="16200000">
              <a:off x="1228" y="1347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" name="_s402439"/>
            <p:cNvSpPr>
              <a:spLocks noChangeArrowheads="1"/>
            </p:cNvSpPr>
            <p:nvPr/>
          </p:nvSpPr>
          <p:spPr bwMode="auto">
            <a:xfrm>
              <a:off x="867" y="988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2800" dirty="0">
                  <a:solidFill>
                    <a:schemeClr val="tx1"/>
                  </a:solidFill>
                  <a:latin typeface="Arial" charset="0"/>
                  <a:cs typeface="Arial" charset="0"/>
                </a:rPr>
                <a:t>Generální finanční </a:t>
              </a:r>
            </a:p>
            <a:p>
              <a:pPr algn="ctr"/>
              <a:r>
                <a:rPr lang="cs-CZ" sz="2800" dirty="0">
                  <a:solidFill>
                    <a:schemeClr val="tx1"/>
                  </a:solidFill>
                  <a:latin typeface="Arial" charset="0"/>
                  <a:cs typeface="Arial" charset="0"/>
                </a:rPr>
                <a:t>ředitelství  </a:t>
              </a:r>
            </a:p>
          </p:txBody>
        </p:sp>
        <p:sp>
          <p:nvSpPr>
            <p:cNvPr id="9" name="_s402440"/>
            <p:cNvSpPr>
              <a:spLocks noChangeArrowheads="1"/>
            </p:cNvSpPr>
            <p:nvPr/>
          </p:nvSpPr>
          <p:spPr bwMode="auto">
            <a:xfrm>
              <a:off x="867" y="1420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2800" dirty="0">
                  <a:solidFill>
                    <a:schemeClr val="tx1"/>
                  </a:solidFill>
                  <a:latin typeface="Arial" charset="0"/>
                  <a:cs typeface="Arial" charset="0"/>
                </a:rPr>
                <a:t>Odvolací finanční </a:t>
              </a:r>
            </a:p>
            <a:p>
              <a:pPr algn="ctr"/>
              <a:r>
                <a:rPr lang="cs-CZ" sz="2800" dirty="0">
                  <a:solidFill>
                    <a:schemeClr val="tx1"/>
                  </a:solidFill>
                  <a:latin typeface="Arial" charset="0"/>
                  <a:cs typeface="Arial" charset="0"/>
                </a:rPr>
                <a:t>ředitelství</a:t>
              </a:r>
            </a:p>
          </p:txBody>
        </p:sp>
        <p:sp>
          <p:nvSpPr>
            <p:cNvPr id="10" name="_s402441"/>
            <p:cNvSpPr>
              <a:spLocks noChangeArrowheads="1"/>
            </p:cNvSpPr>
            <p:nvPr/>
          </p:nvSpPr>
          <p:spPr bwMode="auto">
            <a:xfrm>
              <a:off x="363" y="1852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2800" dirty="0">
                  <a:solidFill>
                    <a:schemeClr val="tx1"/>
                  </a:solidFill>
                  <a:latin typeface="Arial" charset="0"/>
                  <a:cs typeface="Arial" charset="0"/>
                </a:rPr>
                <a:t>Finanční úřad pro …</a:t>
              </a:r>
            </a:p>
            <a:p>
              <a:pPr algn="ctr"/>
              <a:r>
                <a:rPr lang="cs-CZ" sz="2800" dirty="0">
                  <a:solidFill>
                    <a:schemeClr val="tx1"/>
                  </a:solidFill>
                  <a:latin typeface="Arial" charset="0"/>
                  <a:cs typeface="Arial" charset="0"/>
                </a:rPr>
                <a:t>(14) </a:t>
              </a:r>
            </a:p>
          </p:txBody>
        </p:sp>
        <p:sp>
          <p:nvSpPr>
            <p:cNvPr id="11" name="_s402442"/>
            <p:cNvSpPr>
              <a:spLocks noChangeArrowheads="1"/>
            </p:cNvSpPr>
            <p:nvPr/>
          </p:nvSpPr>
          <p:spPr bwMode="auto">
            <a:xfrm>
              <a:off x="1371" y="1852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2800" dirty="0">
                  <a:solidFill>
                    <a:schemeClr val="tx1"/>
                  </a:solidFill>
                  <a:latin typeface="Arial" charset="0"/>
                  <a:cs typeface="Arial" charset="0"/>
                </a:rPr>
                <a:t>Specializovaný FÚ</a:t>
              </a:r>
            </a:p>
            <a:p>
              <a:pPr algn="ctr"/>
              <a:r>
                <a:rPr lang="cs-CZ" sz="2800" dirty="0">
                  <a:solidFill>
                    <a:schemeClr val="tx1"/>
                  </a:solidFill>
                  <a:latin typeface="Arial" charset="0"/>
                  <a:cs typeface="Arial" charset="0"/>
                </a:rPr>
                <a:t>(1 pro ČR)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848722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GFŘ – rozpočtové a bilanční postavení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Bilanční subjektivita – GFŘ je účetní jednotkou</a:t>
            </a:r>
          </a:p>
          <a:p>
            <a:r>
              <a:rPr lang="cs-CZ" dirty="0"/>
              <a:t>Rozpočtová forma – organizační složka státu</a:t>
            </a:r>
          </a:p>
          <a:p>
            <a:r>
              <a:rPr lang="cs-CZ" dirty="0"/>
              <a:t>Kapitola: MF</a:t>
            </a:r>
          </a:p>
          <a:p>
            <a:endParaRPr lang="cs-CZ" dirty="0"/>
          </a:p>
          <a:p>
            <a:pPr eaLnBrk="1" hangingPunct="1"/>
            <a:r>
              <a:rPr lang="cs-CZ" dirty="0"/>
              <a:t>sídlo Praha 1, Lazarská 7</a:t>
            </a:r>
          </a:p>
          <a:p>
            <a:pPr eaLnBrk="1" hangingPunct="1"/>
            <a:r>
              <a:rPr lang="cs-CZ" dirty="0"/>
              <a:t>IČ 72080043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2566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GFŘ - působnost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Správní delikty</a:t>
            </a:r>
          </a:p>
          <a:p>
            <a:r>
              <a:rPr lang="cs-CZ"/>
              <a:t>Centrální evidence a registry nezbytné pro FSČR</a:t>
            </a:r>
          </a:p>
          <a:p>
            <a:r>
              <a:rPr lang="cs-CZ"/>
              <a:t>Podíl na přípravě návrhů NP(S)A</a:t>
            </a:r>
          </a:p>
          <a:p>
            <a:r>
              <a:rPr lang="cs-CZ"/>
              <a:t>Analytické a koncepční úkoly</a:t>
            </a:r>
          </a:p>
          <a:p>
            <a:r>
              <a:rPr lang="cs-CZ"/>
              <a:t>Mezinárodní agenda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5889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GFŘ – působnost z pověření MF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/>
              <a:t>Působnost ústředního kontaktního orgánu:</a:t>
            </a:r>
          </a:p>
          <a:p>
            <a:r>
              <a:rPr lang="cs-CZ"/>
              <a:t>pro mezinárodní administrativní spolupráci </a:t>
            </a:r>
          </a:p>
          <a:p>
            <a:r>
              <a:rPr lang="cs-CZ"/>
              <a:t>Při vymáhání některých finančních pohledávek</a:t>
            </a:r>
          </a:p>
          <a:p>
            <a:r>
              <a:rPr lang="cs-CZ"/>
              <a:t>Mezinárodní pomoc při správě daní</a:t>
            </a:r>
          </a:p>
          <a:p>
            <a:pPr>
              <a:buFont typeface="Wingdings" pitchFamily="2" charset="2"/>
              <a:buNone/>
            </a:pPr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27632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GFŘ – audit a dozor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 pověření MF – </a:t>
            </a:r>
            <a:r>
              <a:rPr lang="cs-CZ" b="1" dirty="0"/>
              <a:t>přezkoumání hospodaření</a:t>
            </a:r>
          </a:p>
          <a:p>
            <a:pPr lvl="1"/>
            <a:r>
              <a:rPr lang="cs-CZ" dirty="0"/>
              <a:t>krajů</a:t>
            </a:r>
          </a:p>
          <a:p>
            <a:pPr lvl="1"/>
            <a:r>
              <a:rPr lang="cs-CZ" dirty="0"/>
              <a:t>Hl. m. Praha</a:t>
            </a:r>
          </a:p>
          <a:p>
            <a:pPr lvl="1"/>
            <a:r>
              <a:rPr lang="cs-CZ" dirty="0"/>
              <a:t>regionální rady regionů soudržnosti</a:t>
            </a:r>
          </a:p>
          <a:p>
            <a:endParaRPr lang="cs-CZ" b="1" dirty="0"/>
          </a:p>
          <a:p>
            <a:r>
              <a:rPr lang="cs-CZ" b="1" dirty="0"/>
              <a:t>Dozor nad přezkoumáváním</a:t>
            </a:r>
            <a:r>
              <a:rPr lang="cs-CZ" dirty="0"/>
              <a:t> hospodaření:</a:t>
            </a:r>
          </a:p>
          <a:p>
            <a:pPr lvl="1"/>
            <a:r>
              <a:rPr lang="cs-CZ" dirty="0"/>
              <a:t>Obce</a:t>
            </a:r>
          </a:p>
          <a:p>
            <a:pPr lvl="1"/>
            <a:r>
              <a:rPr lang="cs-CZ" dirty="0"/>
              <a:t>Dobrovolné svazky obcí a DSMČ </a:t>
            </a:r>
            <a:r>
              <a:rPr lang="cs-CZ" dirty="0" err="1"/>
              <a:t>hl.m.Prahy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59109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Odvolací finanční ředitelství - působnost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Správní delikty</a:t>
            </a:r>
          </a:p>
          <a:p>
            <a:pPr>
              <a:defRPr/>
            </a:pPr>
            <a:r>
              <a:rPr lang="cs-CZ" dirty="0"/>
              <a:t>Evidence a registry</a:t>
            </a:r>
          </a:p>
          <a:p>
            <a:pPr>
              <a:defRPr/>
            </a:pPr>
            <a:r>
              <a:rPr lang="cs-CZ" dirty="0"/>
              <a:t>Druhoinstanční správce daně</a:t>
            </a:r>
          </a:p>
          <a:p>
            <a:pPr lvl="1">
              <a:defRPr/>
            </a:pPr>
            <a:r>
              <a:rPr lang="cs-CZ" dirty="0"/>
              <a:t>Přezkum rozhodnutí finančních úřadů</a:t>
            </a:r>
          </a:p>
          <a:p>
            <a:pPr>
              <a:defRPr/>
            </a:pPr>
            <a:r>
              <a:rPr lang="cs-CZ" dirty="0"/>
              <a:t>Vede vybraná řízení při správě daní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Sídlo: Masarykova 31, 602 00 BRNO</a:t>
            </a:r>
          </a:p>
          <a:p>
            <a:pPr marL="0" indent="0">
              <a:buNone/>
              <a:defRPr/>
            </a:pPr>
            <a:endParaRPr lang="cs-CZ" dirty="0"/>
          </a:p>
          <a:p>
            <a:pPr>
              <a:buFont typeface="Wingdings" pitchFamily="2" charset="2"/>
              <a:buNone/>
              <a:defRPr/>
            </a:pPr>
            <a:endParaRPr lang="cs-CZ" dirty="0"/>
          </a:p>
          <a:p>
            <a:pPr>
              <a:buFont typeface="Wingdings" pitchFamily="2" charset="2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04956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Finanční úřady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Obecné finanční úřady</a:t>
            </a:r>
          </a:p>
          <a:p>
            <a:pPr lvl="1"/>
            <a:r>
              <a:rPr lang="cs-CZ" dirty="0"/>
              <a:t>V každém kraji ČR (tj. 14)</a:t>
            </a:r>
          </a:p>
          <a:p>
            <a:endParaRPr lang="cs-CZ" dirty="0"/>
          </a:p>
          <a:p>
            <a:r>
              <a:rPr lang="cs-CZ" dirty="0"/>
              <a:t>Specializovaný finanční úřad</a:t>
            </a:r>
          </a:p>
        </p:txBody>
      </p:sp>
    </p:spTree>
    <p:extLst>
      <p:ext uri="{BB962C8B-B14F-4D97-AF65-F5344CB8AC3E}">
        <p14:creationId xmlns:p14="http://schemas.microsoft.com/office/powerpoint/2010/main" val="7907758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Obecná věcná působnost FÚ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Správa daní</a:t>
            </a:r>
          </a:p>
          <a:p>
            <a:r>
              <a:rPr lang="cs-CZ" dirty="0"/>
              <a:t>Správní delikty</a:t>
            </a:r>
          </a:p>
          <a:p>
            <a:r>
              <a:rPr lang="cs-CZ" dirty="0"/>
              <a:t>Převod výnosů daní</a:t>
            </a:r>
          </a:p>
          <a:p>
            <a:r>
              <a:rPr lang="cs-CZ" dirty="0"/>
              <a:t>Správa splátek MZ (1991-1995)</a:t>
            </a:r>
          </a:p>
          <a:p>
            <a:r>
              <a:rPr lang="cs-CZ" dirty="0"/>
              <a:t>Dozor nad loteriemi a jinými podobnými hrami</a:t>
            </a:r>
          </a:p>
          <a:p>
            <a:r>
              <a:rPr lang="cs-CZ" dirty="0"/>
              <a:t>Inkasní správa v rámci FSČR</a:t>
            </a:r>
          </a:p>
          <a:p>
            <a:r>
              <a:rPr lang="cs-CZ" dirty="0"/>
              <a:t>Registry a evidence</a:t>
            </a:r>
          </a:p>
          <a:p>
            <a:r>
              <a:rPr lang="cs-CZ" dirty="0"/>
              <a:t>A další dle zákona</a:t>
            </a:r>
          </a:p>
        </p:txBody>
      </p:sp>
    </p:spTree>
    <p:extLst>
      <p:ext uri="{BB962C8B-B14F-4D97-AF65-F5344CB8AC3E}">
        <p14:creationId xmlns:p14="http://schemas.microsoft.com/office/powerpoint/2010/main" val="28058870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+ Specializovaný finanční úřad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cs-CZ" b="1" dirty="0"/>
              <a:t>Pro celou ČR (existence od 1. 1. 2012)</a:t>
            </a:r>
          </a:p>
          <a:p>
            <a:pPr marL="0" indent="0">
              <a:buNone/>
              <a:defRPr/>
            </a:pPr>
            <a:r>
              <a:rPr lang="cs-CZ" sz="2000" dirty="0"/>
              <a:t>Sídlo: Praha 7, Nábřeží kpt. Jaroše 1000/7</a:t>
            </a:r>
          </a:p>
          <a:p>
            <a:pPr marL="0" indent="0">
              <a:buNone/>
              <a:defRPr/>
            </a:pPr>
            <a:endParaRPr lang="cs-CZ" dirty="0"/>
          </a:p>
          <a:p>
            <a:pPr>
              <a:buFont typeface="Wingdings" pitchFamily="2" charset="2"/>
              <a:buNone/>
              <a:defRPr/>
            </a:pPr>
            <a:r>
              <a:rPr lang="cs-CZ" b="1" dirty="0"/>
              <a:t>Správce daně pro „vybrané subjekty“:</a:t>
            </a:r>
          </a:p>
          <a:p>
            <a:pPr>
              <a:defRPr/>
            </a:pPr>
            <a:r>
              <a:rPr lang="cs-CZ" dirty="0"/>
              <a:t>PO - podnikatel s obratem vyšším než 2 mld. Kč</a:t>
            </a:r>
          </a:p>
          <a:p>
            <a:pPr>
              <a:defRPr/>
            </a:pPr>
            <a:r>
              <a:rPr lang="cs-CZ" dirty="0"/>
              <a:t>Bankovní sektor</a:t>
            </a:r>
          </a:p>
          <a:p>
            <a:pPr>
              <a:defRPr/>
            </a:pPr>
            <a:r>
              <a:rPr lang="cs-CZ" dirty="0"/>
              <a:t>Pojistný sektor</a:t>
            </a:r>
          </a:p>
          <a:p>
            <a:pPr>
              <a:defRPr/>
            </a:pPr>
            <a:r>
              <a:rPr lang="cs-CZ" dirty="0"/>
              <a:t>Člen skupiny podle zákona o DPH </a:t>
            </a:r>
          </a:p>
        </p:txBody>
      </p:sp>
    </p:spTree>
    <p:extLst>
      <p:ext uri="{BB962C8B-B14F-4D97-AF65-F5344CB8AC3E}">
        <p14:creationId xmlns:p14="http://schemas.microsoft.com/office/powerpoint/2010/main" val="1329302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Finanční správa </a:t>
            </a:r>
            <a:r>
              <a:rPr lang="cs-CZ" b="1" i="1" dirty="0" err="1"/>
              <a:t>sensu</a:t>
            </a:r>
            <a:r>
              <a:rPr lang="cs-CZ" b="1" i="1" dirty="0"/>
              <a:t> largo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Finanční správu lze chápat v širším a užším smyslu: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FS v širším smyslu = veškerá činnost, která metodami a formami VS působí na materiální základ veřejného sektoru včetně dopadů na soukromý sektor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97583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Územní pracoviště FÚ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Zřizují se a ruší vyhláškou MF č. 48/2012 Sb.</a:t>
            </a:r>
          </a:p>
          <a:p>
            <a:endParaRPr lang="cs-CZ" dirty="0"/>
          </a:p>
          <a:p>
            <a:r>
              <a:rPr lang="cs-CZ" dirty="0"/>
              <a:t>Nepředstavují orgán, ale pouze vnitřní členění!</a:t>
            </a:r>
          </a:p>
          <a:p>
            <a:endParaRPr lang="cs-CZ" dirty="0"/>
          </a:p>
          <a:p>
            <a:r>
              <a:rPr lang="cs-CZ" dirty="0"/>
              <a:t>Projev přiblížení výkonu veřejné správy k lidem</a:t>
            </a:r>
          </a:p>
        </p:txBody>
      </p:sp>
    </p:spTree>
    <p:extLst>
      <p:ext uri="{BB962C8B-B14F-4D97-AF65-F5344CB8AC3E}">
        <p14:creationId xmlns:p14="http://schemas.microsoft.com/office/powerpoint/2010/main" val="4493920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Bilanční, majetkové a pracovněprávní postavení orgánů finanční správy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5023" y="2276873"/>
            <a:ext cx="9341490" cy="3854053"/>
          </a:xfrm>
        </p:spPr>
        <p:txBody>
          <a:bodyPr/>
          <a:lstStyle/>
          <a:p>
            <a:pPr>
              <a:defRPr/>
            </a:pPr>
            <a:r>
              <a:rPr lang="cs-CZ" dirty="0"/>
              <a:t>FÚ, SFÚ, OFŘ mají postavení organizačních jednotek GFŘ</a:t>
            </a:r>
          </a:p>
          <a:p>
            <a:pPr>
              <a:defRPr/>
            </a:pPr>
            <a:r>
              <a:rPr lang="cs-CZ" dirty="0"/>
              <a:t>Nejsou účetní jednotkou, nejsou správci majetku, nejsou zaměstnavatelem</a:t>
            </a:r>
          </a:p>
          <a:p>
            <a:pPr>
              <a:defRPr/>
            </a:pPr>
            <a:endParaRPr lang="cs-CZ" dirty="0"/>
          </a:p>
          <a:p>
            <a:pPr marL="0" indent="0"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77765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A0C71AE-FB26-40BF-A1FB-D3D352871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3394800"/>
          </a:xfrm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296487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Finanční správa </a:t>
            </a:r>
            <a:r>
              <a:rPr lang="cs-CZ" b="1" i="1" dirty="0" err="1"/>
              <a:t>sensu</a:t>
            </a:r>
            <a:r>
              <a:rPr lang="cs-CZ" b="1" i="1" dirty="0"/>
              <a:t> </a:t>
            </a:r>
            <a:r>
              <a:rPr lang="cs-CZ" b="1" i="1" dirty="0" err="1"/>
              <a:t>stricto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užším slova smyslu se finanční správa omezuje na činnost dekoncentrovaných orgánů, do jejichž působnosti patří realizace výkonné moci při nakládání s veřejnými peněžními prostředky</a:t>
            </a:r>
          </a:p>
          <a:p>
            <a:r>
              <a:rPr lang="cs-CZ" dirty="0"/>
              <a:t>jedná se de facto pouze o správu veřejných financí</a:t>
            </a:r>
          </a:p>
          <a:p>
            <a:r>
              <a:rPr lang="cs-CZ" dirty="0"/>
              <a:t>Tj. i správa daní – daň ve smyslu zkratky dle DŘ – daně, cla, poplatky, pokuty, atd..</a:t>
            </a:r>
          </a:p>
          <a:p>
            <a:r>
              <a:rPr lang="cs-CZ" dirty="0"/>
              <a:t>…různí „správci daně“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0943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Prostředí realizace finanční správy</a:t>
            </a:r>
          </a:p>
        </p:txBody>
      </p:sp>
      <p:grpSp>
        <p:nvGrpSpPr>
          <p:cNvPr id="2" name="Organization Chart 7"/>
          <p:cNvGrpSpPr>
            <a:grpSpLocks/>
          </p:cNvGrpSpPr>
          <p:nvPr/>
        </p:nvGrpSpPr>
        <p:grpSpPr bwMode="auto">
          <a:xfrm>
            <a:off x="1949450" y="1684338"/>
            <a:ext cx="4032250" cy="4392612"/>
            <a:chOff x="268" y="1061"/>
            <a:chExt cx="1872" cy="720"/>
          </a:xfrm>
        </p:grpSpPr>
        <p:cxnSp>
          <p:nvCxnSpPr>
            <p:cNvPr id="397316" name="_s397316"/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5400000" flipH="1">
              <a:off x="1384" y="1169"/>
              <a:ext cx="144" cy="504"/>
            </a:xfrm>
            <a:prstGeom prst="bentConnector3">
              <a:avLst>
                <a:gd name="adj1" fmla="val 130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17" name="_s397317"/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880" y="1169"/>
              <a:ext cx="144" cy="504"/>
            </a:xfrm>
            <a:prstGeom prst="bentConnector3">
              <a:avLst>
                <a:gd name="adj1" fmla="val 130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397318"/>
            <p:cNvSpPr>
              <a:spLocks noChangeArrowheads="1"/>
            </p:cNvSpPr>
            <p:nvPr/>
          </p:nvSpPr>
          <p:spPr bwMode="auto">
            <a:xfrm>
              <a:off x="772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600" dirty="0">
                  <a:solidFill>
                    <a:schemeClr val="tx1"/>
                  </a:solidFill>
                  <a:latin typeface="Arial" charset="0"/>
                </a:rPr>
                <a:t>finanční správa</a:t>
              </a:r>
            </a:p>
          </p:txBody>
        </p:sp>
        <p:sp>
          <p:nvSpPr>
            <p:cNvPr id="4" name="_s397319"/>
            <p:cNvSpPr>
              <a:spLocks noChangeArrowheads="1"/>
            </p:cNvSpPr>
            <p:nvPr/>
          </p:nvSpPr>
          <p:spPr bwMode="auto">
            <a:xfrm>
              <a:off x="268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600">
                  <a:solidFill>
                    <a:schemeClr val="tx1"/>
                  </a:solidFill>
                  <a:latin typeface="Arial" charset="0"/>
                </a:rPr>
                <a:t>PRIMÁRNÍ</a:t>
              </a:r>
            </a:p>
          </p:txBody>
        </p:sp>
        <p:sp>
          <p:nvSpPr>
            <p:cNvPr id="5" name="_s397320"/>
            <p:cNvSpPr>
              <a:spLocks noChangeArrowheads="1"/>
            </p:cNvSpPr>
            <p:nvPr/>
          </p:nvSpPr>
          <p:spPr bwMode="auto">
            <a:xfrm>
              <a:off x="1276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600">
                  <a:solidFill>
                    <a:schemeClr val="tx1"/>
                  </a:solidFill>
                  <a:latin typeface="Arial" charset="0"/>
                </a:rPr>
                <a:t>SEKUNDÁRNÍ</a:t>
              </a:r>
            </a:p>
          </p:txBody>
        </p:sp>
      </p:grpSp>
      <p:grpSp>
        <p:nvGrpSpPr>
          <p:cNvPr id="6" name="Organization Chart 16"/>
          <p:cNvGrpSpPr>
            <a:grpSpLocks/>
          </p:cNvGrpSpPr>
          <p:nvPr/>
        </p:nvGrpSpPr>
        <p:grpSpPr bwMode="auto">
          <a:xfrm>
            <a:off x="6140450" y="1684338"/>
            <a:ext cx="4032250" cy="4392612"/>
            <a:chOff x="2908" y="1061"/>
            <a:chExt cx="1440" cy="1584"/>
          </a:xfrm>
        </p:grpSpPr>
        <p:cxnSp>
          <p:nvCxnSpPr>
            <p:cNvPr id="397323" name="_s397323"/>
            <p:cNvCxnSpPr>
              <a:cxnSpLocks noChangeShapeType="1"/>
              <a:stCxn id="10" idx="1"/>
              <a:endCxn id="7" idx="2"/>
            </p:cNvCxnSpPr>
            <p:nvPr/>
          </p:nvCxnSpPr>
          <p:spPr bwMode="auto">
            <a:xfrm rot="10800000">
              <a:off x="3340" y="1349"/>
              <a:ext cx="144" cy="115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24" name="_s397324"/>
            <p:cNvCxnSpPr>
              <a:cxnSpLocks noChangeShapeType="1"/>
              <a:stCxn id="9" idx="1"/>
              <a:endCxn id="7" idx="2"/>
            </p:cNvCxnSpPr>
            <p:nvPr/>
          </p:nvCxnSpPr>
          <p:spPr bwMode="auto">
            <a:xfrm rot="10800000">
              <a:off x="3340" y="1349"/>
              <a:ext cx="144" cy="72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25" name="_s397325"/>
            <p:cNvCxnSpPr>
              <a:cxnSpLocks noChangeShapeType="1"/>
              <a:stCxn id="8" idx="1"/>
              <a:endCxn id="7" idx="2"/>
            </p:cNvCxnSpPr>
            <p:nvPr/>
          </p:nvCxnSpPr>
          <p:spPr bwMode="auto">
            <a:xfrm rot="10800000">
              <a:off x="3340" y="1349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" name="_s397326"/>
            <p:cNvSpPr>
              <a:spLocks noChangeArrowheads="1"/>
            </p:cNvSpPr>
            <p:nvPr/>
          </p:nvSpPr>
          <p:spPr bwMode="auto">
            <a:xfrm>
              <a:off x="2908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2000" dirty="0">
                  <a:solidFill>
                    <a:schemeClr val="tx1"/>
                  </a:solidFill>
                  <a:latin typeface="Arial" charset="0"/>
                </a:rPr>
                <a:t>finanční správa</a:t>
              </a:r>
            </a:p>
          </p:txBody>
        </p:sp>
        <p:sp>
          <p:nvSpPr>
            <p:cNvPr id="8" name="_s397327"/>
            <p:cNvSpPr>
              <a:spLocks noChangeArrowheads="1"/>
            </p:cNvSpPr>
            <p:nvPr/>
          </p:nvSpPr>
          <p:spPr bwMode="auto">
            <a:xfrm>
              <a:off x="3484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2000" dirty="0">
                  <a:solidFill>
                    <a:schemeClr val="tx1"/>
                  </a:solidFill>
                  <a:latin typeface="Arial" charset="0"/>
                </a:rPr>
                <a:t>Ministerská (vládní)</a:t>
              </a:r>
            </a:p>
          </p:txBody>
        </p:sp>
        <p:sp>
          <p:nvSpPr>
            <p:cNvPr id="9" name="_s397328"/>
            <p:cNvSpPr>
              <a:spLocks noChangeArrowheads="1"/>
            </p:cNvSpPr>
            <p:nvPr/>
          </p:nvSpPr>
          <p:spPr bwMode="auto">
            <a:xfrm>
              <a:off x="3484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b="1" dirty="0">
                  <a:solidFill>
                    <a:schemeClr val="tx1"/>
                  </a:solidFill>
                  <a:latin typeface="Arial" charset="0"/>
                </a:rPr>
                <a:t>Centrální banka</a:t>
              </a:r>
            </a:p>
            <a:p>
              <a:pPr algn="ctr"/>
              <a:r>
                <a:rPr lang="cs-CZ" sz="1500" dirty="0">
                  <a:solidFill>
                    <a:schemeClr val="tx1"/>
                  </a:solidFill>
                  <a:latin typeface="Arial" charset="0"/>
                </a:rPr>
                <a:t> s postavením</a:t>
              </a:r>
            </a:p>
            <a:p>
              <a:pPr algn="ctr"/>
              <a:r>
                <a:rPr lang="cs-CZ" sz="1500" dirty="0">
                  <a:solidFill>
                    <a:schemeClr val="tx1"/>
                  </a:solidFill>
                  <a:latin typeface="Arial" charset="0"/>
                </a:rPr>
                <a:t> správního úřadu </a:t>
              </a:r>
            </a:p>
          </p:txBody>
        </p:sp>
        <p:sp>
          <p:nvSpPr>
            <p:cNvPr id="10" name="_s397329"/>
            <p:cNvSpPr>
              <a:spLocks noChangeArrowheads="1"/>
            </p:cNvSpPr>
            <p:nvPr/>
          </p:nvSpPr>
          <p:spPr bwMode="auto">
            <a:xfrm>
              <a:off x="3484" y="2357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2000" dirty="0">
                  <a:solidFill>
                    <a:schemeClr val="tx1"/>
                  </a:solidFill>
                  <a:latin typeface="Arial" charset="0"/>
                </a:rPr>
                <a:t>jiná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35428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Finanční správa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 1.1.2013</a:t>
            </a:r>
          </a:p>
          <a:p>
            <a:r>
              <a:rPr lang="cs-CZ" dirty="0"/>
              <a:t>zákon č. 456/2011 Sb., o Finanční správě České republiky</a:t>
            </a:r>
          </a:p>
          <a:p>
            <a:r>
              <a:rPr lang="cs-CZ" dirty="0"/>
              <a:t>Orgány Finanční správa České republiky</a:t>
            </a:r>
          </a:p>
          <a:p>
            <a:r>
              <a:rPr lang="cs-CZ" dirty="0"/>
              <a:t>Nástupce územních finančních orgánů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8690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Podřazení segmentů finanční správy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Primární FS: speciální </a:t>
            </a:r>
            <a:r>
              <a:rPr lang="cs-CZ" dirty="0" err="1"/>
              <a:t>dekoncentráty</a:t>
            </a:r>
            <a:r>
              <a:rPr lang="cs-CZ" dirty="0"/>
              <a:t> – FSČR, CSČR, ČNB</a:t>
            </a:r>
          </a:p>
          <a:p>
            <a:pPr eaLnBrk="1" hangingPunct="1"/>
            <a:r>
              <a:rPr lang="cs-CZ" dirty="0"/>
              <a:t>Sekundární FS: svěřený výkon finanční správy v návaznosti na primární předmět správy, resp. Primární účel existence instituce, nerespektuje se dělba moci.</a:t>
            </a:r>
          </a:p>
          <a:p>
            <a:pPr eaLnBrk="1" hangingPunct="1"/>
            <a:r>
              <a:rPr lang="cs-CZ" dirty="0"/>
              <a:t>Př.: výkon finanční správy soudy – správa veřejných financí, správa majetku …</a:t>
            </a:r>
          </a:p>
        </p:txBody>
      </p:sp>
    </p:spTree>
    <p:extLst>
      <p:ext uri="{BB962C8B-B14F-4D97-AF65-F5344CB8AC3E}">
        <p14:creationId xmlns:p14="http://schemas.microsoft.com/office/powerpoint/2010/main" val="4093599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Právní předpisy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Zákon č. 2/1969 Sb., o zřízení ministerstev a jiných ústředních orgánů státní správy, ve znění pozdějších předpisů</a:t>
            </a:r>
          </a:p>
          <a:p>
            <a:pPr eaLnBrk="1" hangingPunct="1"/>
            <a:r>
              <a:rPr lang="cs-CZ" dirty="0"/>
              <a:t>Zákon č. 456/2011 Sb., o Finanční správě České republiky, ve znění pozdějších předpisů</a:t>
            </a:r>
          </a:p>
          <a:p>
            <a:pPr eaLnBrk="1" hangingPunct="1"/>
            <a:r>
              <a:rPr lang="cs-CZ" dirty="0"/>
              <a:t>Zákon č. 17/2012 Sb., o Celní správě České republiky, ve znění pozdějších předpisů,</a:t>
            </a:r>
          </a:p>
          <a:p>
            <a:pPr eaLnBrk="1" hangingPunct="1"/>
            <a:r>
              <a:rPr lang="cs-CZ" dirty="0"/>
              <a:t>Další podzákonné předpisy, vyhláška o vzorech služebních průkazů…</a:t>
            </a:r>
          </a:p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0450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Ministerstvo financí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98994460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</Template>
  <TotalTime>108</TotalTime>
  <Words>1444</Words>
  <Application>Microsoft Office PowerPoint</Application>
  <PresentationFormat>Širokoúhlá obrazovka</PresentationFormat>
  <Paragraphs>250</Paragraphs>
  <Slides>32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6" baseType="lpstr">
      <vt:lpstr>Arial</vt:lpstr>
      <vt:lpstr>Tahoma</vt:lpstr>
      <vt:lpstr>Wingdings</vt:lpstr>
      <vt:lpstr>Prezentace_MU_CZ</vt:lpstr>
      <vt:lpstr>Finanční správa v rezortu MF ČR</vt:lpstr>
      <vt:lpstr>Pojem finanční správy</vt:lpstr>
      <vt:lpstr>Finanční správa sensu largo</vt:lpstr>
      <vt:lpstr>Finanční správa sensu stricto</vt:lpstr>
      <vt:lpstr>Prostředí realizace finanční správy</vt:lpstr>
      <vt:lpstr>Finanční správa ČR</vt:lpstr>
      <vt:lpstr>Podřazení segmentů finanční správy</vt:lpstr>
      <vt:lpstr>Právní předpisy</vt:lpstr>
      <vt:lpstr>     Ministerstvo financí</vt:lpstr>
      <vt:lpstr>Ministerstvo financí</vt:lpstr>
      <vt:lpstr>Organizace Ministerstva financí ČR</vt:lpstr>
      <vt:lpstr>MF ČR, sekce 05 - Daně a cla </vt:lpstr>
      <vt:lpstr>Organizace přímo řízené MF ČR</vt:lpstr>
      <vt:lpstr>Organizace přímo řízené MF ČR</vt:lpstr>
      <vt:lpstr>Organizace přímo řízené MF ČR</vt:lpstr>
      <vt:lpstr>    Správa daní v organizačním pojetí (finanční správa dle zákona o finanční správě)   </vt:lpstr>
      <vt:lpstr>Vykonavatelé daňové správy</vt:lpstr>
      <vt:lpstr>Finanční orgány do 31.12.2012</vt:lpstr>
      <vt:lpstr>Finanční správa ČR od 1.1.2013</vt:lpstr>
      <vt:lpstr>Kompetence a činnosti FS</vt:lpstr>
      <vt:lpstr>Soustava FS</vt:lpstr>
      <vt:lpstr>GFŘ – rozpočtové a bilanční postavení</vt:lpstr>
      <vt:lpstr>GFŘ - působnost</vt:lpstr>
      <vt:lpstr>GFŘ – působnost z pověření MF</vt:lpstr>
      <vt:lpstr>GFŘ – audit a dozor</vt:lpstr>
      <vt:lpstr>Odvolací finanční ředitelství - působnost</vt:lpstr>
      <vt:lpstr>Finanční úřady</vt:lpstr>
      <vt:lpstr>Obecná věcná působnost FÚ</vt:lpstr>
      <vt:lpstr>+ Specializovaný finanční úřad </vt:lpstr>
      <vt:lpstr>Územní pracoviště FÚ</vt:lpstr>
      <vt:lpstr>Bilanční, majetkové a pracovněprávní postavení orgánů finanční správy</vt:lpstr>
      <vt:lpstr>     Děkuji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Kontrola poskytování dotací</dc:title>
  <dc:creator>JN</dc:creator>
  <cp:lastModifiedBy>Jan Neckář</cp:lastModifiedBy>
  <cp:revision>64</cp:revision>
  <cp:lastPrinted>1601-01-01T00:00:00Z</cp:lastPrinted>
  <dcterms:created xsi:type="dcterms:W3CDTF">2020-12-10T09:33:34Z</dcterms:created>
  <dcterms:modified xsi:type="dcterms:W3CDTF">2022-12-05T19:00:26Z</dcterms:modified>
</cp:coreProperties>
</file>