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500" r:id="rId3"/>
    <p:sldId id="262" r:id="rId4"/>
    <p:sldId id="257" r:id="rId5"/>
    <p:sldId id="258" r:id="rId6"/>
    <p:sldId id="259" r:id="rId7"/>
    <p:sldId id="260" r:id="rId8"/>
    <p:sldId id="263" r:id="rId9"/>
    <p:sldId id="299" r:id="rId10"/>
    <p:sldId id="300" r:id="rId11"/>
    <p:sldId id="301" r:id="rId12"/>
    <p:sldId id="306" r:id="rId13"/>
    <p:sldId id="307" r:id="rId14"/>
    <p:sldId id="302" r:id="rId15"/>
    <p:sldId id="303" r:id="rId16"/>
    <p:sldId id="627" r:id="rId17"/>
    <p:sldId id="629" r:id="rId18"/>
    <p:sldId id="304" r:id="rId19"/>
    <p:sldId id="447" r:id="rId20"/>
    <p:sldId id="630" r:id="rId21"/>
    <p:sldId id="484" r:id="rId22"/>
    <p:sldId id="485" r:id="rId23"/>
    <p:sldId id="486" r:id="rId24"/>
    <p:sldId id="628" r:id="rId25"/>
    <p:sldId id="479" r:id="rId26"/>
    <p:sldId id="480" r:id="rId27"/>
    <p:sldId id="481" r:id="rId28"/>
    <p:sldId id="482" r:id="rId29"/>
    <p:sldId id="483" r:id="rId30"/>
    <p:sldId id="626" r:id="rId31"/>
    <p:sldId id="487" r:id="rId32"/>
    <p:sldId id="488" r:id="rId33"/>
    <p:sldId id="489" r:id="rId34"/>
    <p:sldId id="490" r:id="rId35"/>
    <p:sldId id="491" r:id="rId36"/>
    <p:sldId id="492" r:id="rId37"/>
    <p:sldId id="493" r:id="rId38"/>
    <p:sldId id="298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677F1-5206-4584-8965-E129E7FA589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333132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9F0A-D8D5-4927-8255-869C3034C121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ECC4-510E-4F85-90C3-E943888422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43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  <p:sldLayoutId id="2147483701" r:id="rId19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a zásady finanční správy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     BVV09K Finanční správa			25. 10. </a:t>
            </a:r>
            <a:r>
              <a:rPr lang="cs-CZ"/>
              <a:t>2022</a:t>
            </a:r>
            <a:r>
              <a:rPr lang="cs-CZ" dirty="0"/>
              <a:t>	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principů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Historicky byly nejdříve vytvořeny zásady regulace daní a rozpočtů</a:t>
            </a:r>
          </a:p>
          <a:p>
            <a:endParaRPr lang="cs-CZ" dirty="0"/>
          </a:p>
          <a:p>
            <a:r>
              <a:rPr lang="cs-CZ" dirty="0"/>
              <a:t>Další zásady byly zjištěny analýzou z normativních aktů, které měly stěžejní význam ve struktuře pramenů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211318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tvorby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Obecné zásady – principy pro tvorbu finančního práva</a:t>
            </a:r>
          </a:p>
          <a:p>
            <a:endParaRPr lang="cs-CZ" dirty="0"/>
          </a:p>
          <a:p>
            <a:r>
              <a:rPr lang="cs-CZ" dirty="0"/>
              <a:t>Speciální principy – dílčí zásady</a:t>
            </a:r>
          </a:p>
        </p:txBody>
      </p:sp>
    </p:spTree>
    <p:extLst>
      <p:ext uri="{BB962C8B-B14F-4D97-AF65-F5344CB8AC3E}">
        <p14:creationId xmlns:p14="http://schemas.microsoft.com/office/powerpoint/2010/main" val="66166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zásady tvorby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demokratismu</a:t>
            </a:r>
          </a:p>
          <a:p>
            <a:r>
              <a:rPr lang="cs-CZ" dirty="0"/>
              <a:t>Zásada legality</a:t>
            </a:r>
          </a:p>
          <a:p>
            <a:r>
              <a:rPr lang="cs-CZ" dirty="0"/>
              <a:t>Zásada legitimity</a:t>
            </a:r>
          </a:p>
          <a:p>
            <a:r>
              <a:rPr lang="cs-CZ" dirty="0"/>
              <a:t>Zásada priority komunitárního a mezinárodního práva</a:t>
            </a:r>
          </a:p>
        </p:txBody>
      </p:sp>
    </p:spTree>
    <p:extLst>
      <p:ext uri="{BB962C8B-B14F-4D97-AF65-F5344CB8AC3E}">
        <p14:creationId xmlns:p14="http://schemas.microsoft.com/office/powerpoint/2010/main" val="957998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zásady tvorby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Principy typu ekonomiky (zvolený model hospodářství)</a:t>
            </a:r>
          </a:p>
          <a:p>
            <a:r>
              <a:rPr lang="cs-CZ" dirty="0"/>
              <a:t>Zohlednění vazeb norem v rámci systému finančního práva</a:t>
            </a:r>
          </a:p>
          <a:p>
            <a:r>
              <a:rPr lang="cs-CZ" dirty="0"/>
              <a:t>Omezení vlivů výkyvu v hodnotě peněz na stabilitu norem finančního práva</a:t>
            </a:r>
          </a:p>
          <a:p>
            <a:r>
              <a:rPr lang="cs-CZ" dirty="0"/>
              <a:t>Plynulost změn ve výši finančních dávek</a:t>
            </a:r>
          </a:p>
          <a:p>
            <a:r>
              <a:rPr lang="cs-CZ" dirty="0"/>
              <a:t>Ochrana zájmu většiny před lobby</a:t>
            </a:r>
          </a:p>
          <a:p>
            <a:r>
              <a:rPr lang="cs-CZ" dirty="0"/>
              <a:t>Respektování terminologie</a:t>
            </a:r>
          </a:p>
          <a:p>
            <a:r>
              <a:rPr lang="cs-CZ" dirty="0"/>
              <a:t>Respektování úrovně právního a ekonomického vědomí adresátů norem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44855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účelovosti</a:t>
            </a:r>
          </a:p>
          <a:p>
            <a:r>
              <a:rPr lang="cs-CZ" dirty="0"/>
              <a:t>Zásada plánovitosti</a:t>
            </a:r>
          </a:p>
          <a:p>
            <a:r>
              <a:rPr lang="cs-CZ" dirty="0"/>
              <a:t>Zásada priority rovnováhy</a:t>
            </a:r>
          </a:p>
          <a:p>
            <a:r>
              <a:rPr lang="cs-CZ" dirty="0"/>
              <a:t>Zásada provázanosti nástrojů sektoru veřejných financí</a:t>
            </a:r>
          </a:p>
          <a:p>
            <a:r>
              <a:rPr lang="cs-CZ" dirty="0"/>
              <a:t>Zásada efektivnosti a hospodárnosti</a:t>
            </a:r>
          </a:p>
          <a:p>
            <a:r>
              <a:rPr lang="cs-CZ" dirty="0"/>
              <a:t>Zásada veřejnosti a přehlednosti veřejných peněžních fondů</a:t>
            </a:r>
          </a:p>
          <a:p>
            <a:r>
              <a:rPr lang="cs-CZ" dirty="0"/>
              <a:t>Zásada účtování</a:t>
            </a:r>
          </a:p>
          <a:p>
            <a:r>
              <a:rPr lang="cs-CZ" dirty="0"/>
              <a:t>Zásada kontroly</a:t>
            </a:r>
          </a:p>
          <a:p>
            <a:r>
              <a:rPr lang="cs-CZ" dirty="0"/>
              <a:t>Zásada nadřazenosti finančních zájmů státu</a:t>
            </a:r>
          </a:p>
          <a:p>
            <a:r>
              <a:rPr lang="cs-CZ" dirty="0"/>
              <a:t>Zásada finanční disciplíny</a:t>
            </a:r>
          </a:p>
        </p:txBody>
      </p:sp>
    </p:spTree>
    <p:extLst>
      <p:ext uri="{BB962C8B-B14F-4D97-AF65-F5344CB8AC3E}">
        <p14:creationId xmlns:p14="http://schemas.microsoft.com/office/powerpoint/2010/main" val="3587173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 jednotlivých </a:t>
            </a:r>
            <a:r>
              <a:rPr lang="cs-CZ" dirty="0" err="1"/>
              <a:t>subodvětvích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80126"/>
            <a:ext cx="10753200" cy="413999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Hierarchie zásad a právních principů</a:t>
            </a:r>
          </a:p>
          <a:p>
            <a:pPr lvl="1"/>
            <a:r>
              <a:rPr lang="cs-CZ" dirty="0"/>
              <a:t>Dílčí zásada nemůže být v rozporu s principy a zásadami v rámci vyššího stupně regulace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Aplikace a vymezení zásad dle právní síly norem (Ústava, ústavní pořádek -&gt; zákony -&gt; podzákonné předpisy…)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Zásady dle vnitřního členění systému finančního práva</a:t>
            </a:r>
          </a:p>
          <a:p>
            <a:pPr lvl="2"/>
            <a:r>
              <a:rPr lang="cs-CZ" dirty="0"/>
              <a:t>Některé zásady platné jen pro určitou výseč FP, některé pro část (fiskální/nefiskální), některé pro celé FP</a:t>
            </a:r>
          </a:p>
          <a:p>
            <a:pPr lvl="2"/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95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zásady ve finančním právu</a:t>
            </a:r>
            <a:br>
              <a:rPr lang="cs-CZ" dirty="0"/>
            </a:br>
            <a:r>
              <a:rPr lang="cs-CZ" dirty="0"/>
              <a:t>= zásady finanční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80126"/>
            <a:ext cx="10753200" cy="413999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Část zásad společných pro procesní předpisy aplikované ve FP</a:t>
            </a:r>
          </a:p>
          <a:p>
            <a:endParaRPr lang="cs-CZ" dirty="0"/>
          </a:p>
          <a:p>
            <a:r>
              <a:rPr lang="cs-CZ" dirty="0"/>
              <a:t>Vymezeny v jednotlivých procesních předpisech</a:t>
            </a:r>
          </a:p>
          <a:p>
            <a:pPr lvl="1"/>
            <a:r>
              <a:rPr lang="cs-CZ" dirty="0"/>
              <a:t>Daňový řád</a:t>
            </a:r>
          </a:p>
          <a:p>
            <a:pPr lvl="1"/>
            <a:r>
              <a:rPr lang="cs-CZ" dirty="0"/>
              <a:t>Správní řád</a:t>
            </a:r>
          </a:p>
          <a:p>
            <a:pPr lvl="1"/>
            <a:r>
              <a:rPr lang="cs-CZ" dirty="0"/>
              <a:t>Rozpočtová pravidla</a:t>
            </a:r>
          </a:p>
          <a:p>
            <a:pPr lvl="1"/>
            <a:r>
              <a:rPr lang="cs-CZ" dirty="0"/>
              <a:t>Další procesní normy a postupy</a:t>
            </a:r>
          </a:p>
        </p:txBody>
      </p:sp>
    </p:spTree>
    <p:extLst>
      <p:ext uri="{BB962C8B-B14F-4D97-AF65-F5344CB8AC3E}">
        <p14:creationId xmlns:p14="http://schemas.microsoft.com/office/powerpoint/2010/main" val="2494225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3718B-DD20-3D4E-EDF7-AAB2364B6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Principy a zásady daňového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5E875-949B-A4CA-39F4-FB70A155A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643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berního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Pravidlo </a:t>
            </a:r>
            <a:r>
              <a:rPr lang="cs-CZ" i="1" dirty="0" err="1"/>
              <a:t>nullum</a:t>
            </a:r>
            <a:r>
              <a:rPr lang="cs-CZ" i="1" dirty="0"/>
              <a:t> </a:t>
            </a:r>
            <a:r>
              <a:rPr lang="cs-CZ" i="1" dirty="0" err="1"/>
              <a:t>tributum</a:t>
            </a:r>
            <a:r>
              <a:rPr lang="cs-CZ" i="1" dirty="0"/>
              <a:t> sine lege (</a:t>
            </a:r>
            <a:r>
              <a:rPr lang="cs-CZ" dirty="0"/>
              <a:t>„není daně bez zákona“)</a:t>
            </a:r>
          </a:p>
          <a:p>
            <a:endParaRPr lang="cs-CZ" dirty="0"/>
          </a:p>
          <a:p>
            <a:r>
              <a:rPr lang="cs-CZ" dirty="0"/>
              <a:t>Čl. 11 odst. 5 LZPS: Daně a poplatky lze ukládat jen na základě zákona</a:t>
            </a:r>
          </a:p>
        </p:txBody>
      </p:sp>
    </p:spTree>
    <p:extLst>
      <p:ext uri="{BB962C8B-B14F-4D97-AF65-F5344CB8AC3E}">
        <p14:creationId xmlns:p14="http://schemas.microsoft.com/office/powerpoint/2010/main" val="160476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Vymezení hierarchie principů daňového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51B0090-9869-4E51-A34A-13090249B0AA}"/>
              </a:ext>
            </a:extLst>
          </p:cNvPr>
          <p:cNvSpPr/>
          <p:nvPr/>
        </p:nvSpPr>
        <p:spPr>
          <a:xfrm>
            <a:off x="838200" y="1792039"/>
            <a:ext cx="10515600" cy="417511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96F1697-3190-442B-BD6C-C0F756B46D2F}"/>
              </a:ext>
            </a:extLst>
          </p:cNvPr>
          <p:cNvSpPr txBox="1"/>
          <p:nvPr/>
        </p:nvSpPr>
        <p:spPr>
          <a:xfrm>
            <a:off x="2423592" y="181176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Principy berního práva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591BDF-D852-4A67-B34F-1A8B87AA3BF5}"/>
              </a:ext>
            </a:extLst>
          </p:cNvPr>
          <p:cNvSpPr/>
          <p:nvPr/>
        </p:nvSpPr>
        <p:spPr>
          <a:xfrm>
            <a:off x="1812022" y="2498184"/>
            <a:ext cx="8724550" cy="329687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D5DA676-EC50-4870-88A4-D8459AF2C430}"/>
              </a:ext>
            </a:extLst>
          </p:cNvPr>
          <p:cNvSpPr txBox="1"/>
          <p:nvPr/>
        </p:nvSpPr>
        <p:spPr>
          <a:xfrm>
            <a:off x="2501889" y="355472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Principy správy daní</a:t>
            </a:r>
          </a:p>
        </p:txBody>
      </p:sp>
    </p:spTree>
    <p:extLst>
      <p:ext uri="{BB962C8B-B14F-4D97-AF65-F5344CB8AC3E}">
        <p14:creationId xmlns:p14="http://schemas.microsoft.com/office/powerpoint/2010/main" val="417341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Obecně k principům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dirty="0">
                <a:solidFill>
                  <a:srgbClr val="9100DC"/>
                </a:solidFill>
              </a:rPr>
              <a:t>Právní pravidla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51B0090-9869-4E51-A34A-13090249B0AA}"/>
              </a:ext>
            </a:extLst>
          </p:cNvPr>
          <p:cNvSpPr/>
          <p:nvPr/>
        </p:nvSpPr>
        <p:spPr>
          <a:xfrm>
            <a:off x="755009" y="1923803"/>
            <a:ext cx="10598791" cy="3592084"/>
          </a:xfrm>
          <a:prstGeom prst="rect">
            <a:avLst/>
          </a:prstGeom>
          <a:ln w="57150">
            <a:solidFill>
              <a:srgbClr val="0000D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591BDF-D852-4A67-B34F-1A8B87AA3BF5}"/>
              </a:ext>
            </a:extLst>
          </p:cNvPr>
          <p:cNvSpPr/>
          <p:nvPr/>
        </p:nvSpPr>
        <p:spPr>
          <a:xfrm>
            <a:off x="3109914" y="1996241"/>
            <a:ext cx="8164057" cy="3444517"/>
          </a:xfrm>
          <a:prstGeom prst="rect">
            <a:avLst/>
          </a:prstGeom>
          <a:ln w="57150">
            <a:solidFill>
              <a:srgbClr val="9100D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D5DA676-EC50-4870-88A4-D8459AF2C430}"/>
              </a:ext>
            </a:extLst>
          </p:cNvPr>
          <p:cNvSpPr txBox="1"/>
          <p:nvPr/>
        </p:nvSpPr>
        <p:spPr>
          <a:xfrm>
            <a:off x="3143470" y="3136612"/>
            <a:ext cx="8164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Gill Sans MT" panose="020B0502020104020203" pitchFamily="34" charset="-18"/>
                <a:cs typeface="Arial" panose="020B0604020202020204" pitchFamily="34" charset="0"/>
              </a:rPr>
              <a:t>Právní normy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B8BBA59-34A1-439C-83D3-3410879F0FCE}"/>
              </a:ext>
            </a:extLst>
          </p:cNvPr>
          <p:cNvSpPr/>
          <p:nvPr/>
        </p:nvSpPr>
        <p:spPr>
          <a:xfrm>
            <a:off x="828151" y="1997586"/>
            <a:ext cx="2198305" cy="3444517"/>
          </a:xfrm>
          <a:prstGeom prst="rect">
            <a:avLst/>
          </a:prstGeom>
          <a:ln w="57150">
            <a:solidFill>
              <a:srgbClr val="9100D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2B96B06-11B3-4B1B-B9B0-E073347BF841}"/>
              </a:ext>
            </a:extLst>
          </p:cNvPr>
          <p:cNvSpPr txBox="1"/>
          <p:nvPr/>
        </p:nvSpPr>
        <p:spPr>
          <a:xfrm>
            <a:off x="945165" y="2890391"/>
            <a:ext cx="2086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Gill Sans MT" panose="020B0502020104020203" pitchFamily="34" charset="-18"/>
                <a:cs typeface="Arial" panose="020B0604020202020204" pitchFamily="34" charset="0"/>
              </a:rPr>
              <a:t>Právní principy</a:t>
            </a:r>
          </a:p>
        </p:txBody>
      </p:sp>
    </p:spTree>
    <p:extLst>
      <p:ext uri="{BB962C8B-B14F-4D97-AF65-F5344CB8AC3E}">
        <p14:creationId xmlns:p14="http://schemas.microsoft.com/office/powerpoint/2010/main" val="3681322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Principy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princip „</a:t>
            </a:r>
            <a:r>
              <a:rPr lang="cs-CZ" b="1" dirty="0" err="1"/>
              <a:t>nullum</a:t>
            </a:r>
            <a:r>
              <a:rPr lang="cs-CZ" b="1" dirty="0"/>
              <a:t> </a:t>
            </a:r>
            <a:r>
              <a:rPr lang="cs-CZ" b="1" dirty="0" err="1"/>
              <a:t>tributum</a:t>
            </a:r>
            <a:r>
              <a:rPr lang="cs-CZ" b="1" dirty="0"/>
              <a:t> sine lege“</a:t>
            </a:r>
          </a:p>
          <a:p>
            <a:pPr lvl="1"/>
            <a:r>
              <a:rPr lang="cs-CZ" dirty="0"/>
              <a:t>čl. 11 odst. 5 Listiny základních práv a svobod</a:t>
            </a:r>
          </a:p>
          <a:p>
            <a:r>
              <a:rPr lang="cs-CZ" b="1" dirty="0"/>
              <a:t>princip rozumného zdanění</a:t>
            </a:r>
          </a:p>
          <a:p>
            <a:pPr lvl="1"/>
            <a:r>
              <a:rPr lang="cs-CZ" dirty="0"/>
              <a:t>princip únosnosti a platební schopnosti</a:t>
            </a:r>
          </a:p>
          <a:p>
            <a:pPr lvl="1"/>
            <a:r>
              <a:rPr lang="cs-CZ" dirty="0"/>
              <a:t>zákaz rdousícího efektu</a:t>
            </a:r>
          </a:p>
          <a:p>
            <a:r>
              <a:rPr lang="cs-CZ" b="1" dirty="0"/>
              <a:t>princip daňové spravedlnosti </a:t>
            </a:r>
          </a:p>
          <a:p>
            <a:pPr lvl="1"/>
            <a:r>
              <a:rPr lang="cs-CZ" dirty="0"/>
              <a:t>horizontální vs. vertikální</a:t>
            </a:r>
          </a:p>
          <a:p>
            <a:r>
              <a:rPr lang="cs-CZ" b="1" dirty="0"/>
              <a:t>princip daňové solidarity</a:t>
            </a:r>
          </a:p>
          <a:p>
            <a:pPr lvl="1"/>
            <a:r>
              <a:rPr lang="cs-CZ" dirty="0"/>
              <a:t>solidarita bohatších s chudšími</a:t>
            </a:r>
          </a:p>
          <a:p>
            <a:pPr lvl="1"/>
            <a:r>
              <a:rPr lang="cs-CZ" dirty="0"/>
              <a:t>nucená solidarita poctivých s nepoctivými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106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Principy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princip jednoznačnosti a srozumitelnosti</a:t>
            </a:r>
          </a:p>
          <a:p>
            <a:pPr lvl="1"/>
            <a:r>
              <a:rPr lang="cs-CZ" dirty="0"/>
              <a:t>in </a:t>
            </a:r>
            <a:r>
              <a:rPr lang="cs-CZ" dirty="0" err="1"/>
              <a:t>dubio</a:t>
            </a:r>
            <a:r>
              <a:rPr lang="cs-CZ" dirty="0"/>
              <a:t> pro </a:t>
            </a:r>
            <a:r>
              <a:rPr lang="cs-CZ" dirty="0" err="1"/>
              <a:t>libertate</a:t>
            </a:r>
            <a:r>
              <a:rPr lang="cs-CZ" dirty="0"/>
              <a:t> (in </a:t>
            </a:r>
            <a:r>
              <a:rPr lang="cs-CZ" dirty="0" err="1"/>
              <a:t>dubio</a:t>
            </a:r>
            <a:r>
              <a:rPr lang="cs-CZ" dirty="0"/>
              <a:t> pro </a:t>
            </a:r>
            <a:r>
              <a:rPr lang="cs-CZ" dirty="0" err="1"/>
              <a:t>mitius</a:t>
            </a:r>
            <a:r>
              <a:rPr lang="cs-CZ" dirty="0"/>
              <a:t>)</a:t>
            </a:r>
          </a:p>
          <a:p>
            <a:r>
              <a:rPr lang="cs-CZ" b="1" dirty="0"/>
              <a:t>princip zákazu pravé retroaktivity</a:t>
            </a:r>
          </a:p>
          <a:p>
            <a:pPr lvl="1"/>
            <a:r>
              <a:rPr lang="cs-CZ" dirty="0"/>
              <a:t>pravá x nepravá retroaktivita</a:t>
            </a:r>
          </a:p>
          <a:p>
            <a:r>
              <a:rPr lang="cs-CZ" b="1" dirty="0"/>
              <a:t>princip vyloučení duplicity zdanění (dvojího zdanění)</a:t>
            </a:r>
          </a:p>
          <a:p>
            <a:pPr lvl="1"/>
            <a:r>
              <a:rPr lang="cs-CZ" dirty="0"/>
              <a:t>právní x ekonomické dvojí zdanění</a:t>
            </a:r>
          </a:p>
          <a:p>
            <a:pPr lvl="1"/>
            <a:r>
              <a:rPr lang="cs-CZ" dirty="0"/>
              <a:t>vnitrostátní x mezinárodní dvojí zdanění</a:t>
            </a:r>
          </a:p>
          <a:p>
            <a:r>
              <a:rPr lang="cs-CZ" b="1" dirty="0"/>
              <a:t>princip primárně fiskálního účelu zdanění</a:t>
            </a:r>
          </a:p>
          <a:p>
            <a:r>
              <a:rPr lang="cs-CZ" b="1" dirty="0"/>
              <a:t>princip neutrálnosti (daňové neutrality)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763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Principy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princip právní jistoty</a:t>
            </a:r>
          </a:p>
          <a:p>
            <a:pPr lvl="1"/>
            <a:r>
              <a:rPr lang="cs-CZ" dirty="0"/>
              <a:t>princip legitimního očekávání</a:t>
            </a:r>
          </a:p>
          <a:p>
            <a:r>
              <a:rPr lang="cs-CZ" b="1" dirty="0"/>
              <a:t>princip účinnosti daní</a:t>
            </a:r>
          </a:p>
          <a:p>
            <a:r>
              <a:rPr lang="cs-CZ" b="1" dirty="0"/>
              <a:t>princip dobré správy (únosné administrativy)</a:t>
            </a:r>
          </a:p>
          <a:p>
            <a:r>
              <a:rPr lang="cs-CZ" b="1" dirty="0"/>
              <a:t>princip funkční správy (věrohodnosti)</a:t>
            </a:r>
          </a:p>
          <a:p>
            <a:pPr lvl="1"/>
            <a:r>
              <a:rPr lang="cs-CZ" dirty="0"/>
              <a:t>zdanění hloupých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497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Základní principy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5014908"/>
          </a:xfrm>
        </p:spPr>
        <p:txBody>
          <a:bodyPr>
            <a:normAutofit/>
          </a:bodyPr>
          <a:lstStyle/>
          <a:p>
            <a:r>
              <a:rPr lang="cs-CZ" sz="3600" b="1" dirty="0"/>
              <a:t>funkce a význam základních principů</a:t>
            </a:r>
          </a:p>
          <a:p>
            <a:endParaRPr lang="cs-CZ" sz="3600" b="1" dirty="0"/>
          </a:p>
          <a:p>
            <a:r>
              <a:rPr lang="cs-CZ" sz="3600" b="1" dirty="0"/>
              <a:t>prameny</a:t>
            </a:r>
          </a:p>
          <a:p>
            <a:endParaRPr lang="cs-CZ" sz="3600" b="1" dirty="0"/>
          </a:p>
          <a:p>
            <a:endParaRPr lang="cs-CZ" sz="3600" b="1" dirty="0"/>
          </a:p>
          <a:p>
            <a:endParaRPr lang="cs-CZ" sz="3600" b="1" dirty="0"/>
          </a:p>
          <a:p>
            <a:endParaRPr lang="cs-CZ" sz="3600" b="1" dirty="0"/>
          </a:p>
          <a:p>
            <a:r>
              <a:rPr lang="cs-CZ" sz="3600" b="1" dirty="0"/>
              <a:t>Vztah se správním řádem</a:t>
            </a:r>
          </a:p>
          <a:p>
            <a:pPr lvl="1"/>
            <a:r>
              <a:rPr lang="cs-CZ" sz="3200" dirty="0"/>
              <a:t>§ 2 až 8 správního řádu</a:t>
            </a:r>
          </a:p>
          <a:p>
            <a:pPr lvl="1"/>
            <a:r>
              <a:rPr lang="cs-CZ" sz="3200" dirty="0"/>
              <a:t>§ 177 odst. 1 správního řádu x § 262 daňového řádu</a:t>
            </a:r>
            <a:endParaRPr lang="cs-CZ" sz="1200" dirty="0">
              <a:sym typeface="Wingdings 3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23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A949733-BD1A-4AD2-B4F6-A3DA0C574124}"/>
              </a:ext>
            </a:extLst>
          </p:cNvPr>
          <p:cNvGraphicFramePr>
            <a:graphicFrameLocks noGrp="1"/>
          </p:cNvGraphicFramePr>
          <p:nvPr/>
        </p:nvGraphicFramePr>
        <p:xfrm>
          <a:off x="1450109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05610">
                  <a:extLst>
                    <a:ext uri="{9D8B030D-6E8A-4147-A177-3AD203B41FA5}">
                      <a16:colId xmlns:a16="http://schemas.microsoft.com/office/drawing/2014/main" val="363412300"/>
                    </a:ext>
                  </a:extLst>
                </a:gridCol>
                <a:gridCol w="6122390">
                  <a:extLst>
                    <a:ext uri="{9D8B030D-6E8A-4147-A177-3AD203B41FA5}">
                      <a16:colId xmlns:a16="http://schemas.microsoft.com/office/drawing/2014/main" val="3594507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primárně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/>
                        <a:t>§ 5 až 9 daňového řádu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26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sekundárně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ústavní pořádek (zejména Listina základní práv a svobod)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39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terciárně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teorie, judikatura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53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977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4611E-E356-47E7-AA20-5A14701E7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E74D7-2214-490D-9383-ABAABC137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správy daní (§ 1 odst. 2 DŘ)</a:t>
            </a:r>
          </a:p>
          <a:p>
            <a:endParaRPr lang="cs-CZ" dirty="0"/>
          </a:p>
          <a:p>
            <a:r>
              <a:rPr lang="cs-CZ" dirty="0"/>
              <a:t>Důvod vymezení zásad v zákoně</a:t>
            </a:r>
          </a:p>
          <a:p>
            <a:endParaRPr lang="cs-CZ" dirty="0"/>
          </a:p>
          <a:p>
            <a:r>
              <a:rPr lang="cs-CZ" dirty="0"/>
              <a:t>Vztah ke konkrétní úpravě</a:t>
            </a:r>
          </a:p>
          <a:p>
            <a:endParaRPr lang="cs-CZ" dirty="0"/>
          </a:p>
          <a:p>
            <a:r>
              <a:rPr lang="cs-CZ" dirty="0"/>
              <a:t>Dílčí základní zásady při správě daní</a:t>
            </a:r>
          </a:p>
          <a:p>
            <a:endParaRPr lang="cs-CZ" dirty="0"/>
          </a:p>
          <a:p>
            <a:r>
              <a:rPr lang="cs-CZ" dirty="0"/>
              <a:t>Zákon upravuje i další zásady dle jednotlivých částí regulace</a:t>
            </a:r>
          </a:p>
        </p:txBody>
      </p:sp>
    </p:spTree>
    <p:extLst>
      <p:ext uri="{BB962C8B-B14F-4D97-AF65-F5344CB8AC3E}">
        <p14:creationId xmlns:p14="http://schemas.microsoft.com/office/powerpoint/2010/main" val="3309261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D6761FD-A996-491C-B499-2BA643261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(1)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1F0998B-C9D2-49E1-B444-65AB4A375A2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20000" y="1752600"/>
            <a:ext cx="10288426" cy="4232564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sz="2800" dirty="0"/>
              <a:t>1. </a:t>
            </a:r>
            <a:r>
              <a:rPr lang="cs-CZ" sz="2800" b="1" dirty="0"/>
              <a:t>Zásada legality </a:t>
            </a:r>
            <a:r>
              <a:rPr lang="cs-CZ" sz="2800" dirty="0"/>
              <a:t>(§ 5/1)</a:t>
            </a:r>
          </a:p>
          <a:p>
            <a:pPr>
              <a:defRPr/>
            </a:pPr>
            <a:r>
              <a:rPr lang="cs-CZ" sz="2800" i="1" dirty="0"/>
              <a:t>Správce daně postupuje při správě daní v souladu se zákony a jinými právními předpisy</a:t>
            </a:r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r>
              <a:rPr lang="cs-CZ" sz="2800" dirty="0"/>
              <a:t>2. </a:t>
            </a:r>
            <a:r>
              <a:rPr lang="cs-CZ" sz="2800" b="1" dirty="0"/>
              <a:t>Zásada legitimity </a:t>
            </a:r>
            <a:r>
              <a:rPr lang="cs-CZ" sz="2800" dirty="0"/>
              <a:t>(§ 5/2)</a:t>
            </a:r>
          </a:p>
          <a:p>
            <a:pPr>
              <a:defRPr/>
            </a:pPr>
            <a:r>
              <a:rPr lang="cs-CZ" sz="2800" i="1" dirty="0"/>
              <a:t>Správce daně uplatňuje svou pravomoc pouze k těm účelům, k nimž mu byla  zákonem  nebo  na základě zákona svěřena, a v rozsahu, v jakém mu byla svěřena</a:t>
            </a:r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r>
              <a:rPr lang="cs-CZ" sz="2800" dirty="0"/>
              <a:t>3. </a:t>
            </a:r>
            <a:r>
              <a:rPr lang="cs-CZ" sz="2800" b="1" dirty="0"/>
              <a:t>Zásada proporcionality (přiměřenosti) </a:t>
            </a:r>
            <a:r>
              <a:rPr lang="cs-CZ" sz="2800" dirty="0"/>
              <a:t>- (§ 5/3)</a:t>
            </a:r>
          </a:p>
          <a:p>
            <a:pPr>
              <a:defRPr/>
            </a:pPr>
            <a:r>
              <a:rPr lang="cs-CZ" sz="2800" i="1" dirty="0"/>
              <a:t>Správce daně používá při vyžadování plnění povinností daňových subjektů jen takové prostředky, které je nejméně zatěžují při dosažení cíle správy daní</a:t>
            </a:r>
          </a:p>
          <a:p>
            <a:pPr>
              <a:defRPr/>
            </a:pPr>
            <a:endParaRPr lang="cs-CZ" i="1" dirty="0"/>
          </a:p>
          <a:p>
            <a:pPr marL="609600" indent="-609600">
              <a:buFontTx/>
              <a:buAutoNum type="arabicPeriod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3B3E0DC1-908E-4FD6-A07D-A2A082C4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A96482-BBB9-4451-8C39-BE7825B27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1752600"/>
            <a:ext cx="10632810" cy="49530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sz="2800" dirty="0"/>
              <a:t>4. </a:t>
            </a:r>
            <a:r>
              <a:rPr lang="cs-CZ" sz="2800" b="1" dirty="0"/>
              <a:t>Zásada rovnosti </a:t>
            </a:r>
            <a:r>
              <a:rPr lang="cs-CZ" sz="2800" dirty="0"/>
              <a:t>(§ 6/1)</a:t>
            </a:r>
          </a:p>
          <a:p>
            <a:pPr>
              <a:defRPr/>
            </a:pPr>
            <a:r>
              <a:rPr lang="cs-CZ" sz="2800" i="1" dirty="0"/>
              <a:t>Osoby zúčastněné na správě daní mají rovná procesní práva a povinnosti</a:t>
            </a:r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r>
              <a:rPr lang="cs-CZ" sz="2800" dirty="0"/>
              <a:t>5. </a:t>
            </a:r>
            <a:r>
              <a:rPr lang="cs-CZ" sz="2800" b="1" dirty="0"/>
              <a:t>Zásada spolupráce </a:t>
            </a:r>
            <a:r>
              <a:rPr lang="cs-CZ" sz="2800" dirty="0"/>
              <a:t>(§ 6/2)</a:t>
            </a:r>
          </a:p>
          <a:p>
            <a:pPr>
              <a:defRPr/>
            </a:pPr>
            <a:r>
              <a:rPr lang="cs-CZ" sz="2800" i="1" dirty="0"/>
              <a:t>Osoby zúčastněné na správě daní a správce daně vzájemně spolupracují</a:t>
            </a:r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r>
              <a:rPr lang="cs-CZ" sz="2800" dirty="0"/>
              <a:t>6. </a:t>
            </a:r>
            <a:r>
              <a:rPr lang="cs-CZ" sz="2800" b="1" dirty="0"/>
              <a:t>Zásada poučení </a:t>
            </a:r>
            <a:r>
              <a:rPr lang="cs-CZ" sz="2800" dirty="0"/>
              <a:t>(§ 6/3)</a:t>
            </a:r>
          </a:p>
          <a:p>
            <a:pPr>
              <a:defRPr/>
            </a:pPr>
            <a:r>
              <a:rPr lang="cs-CZ" sz="2800" i="1" dirty="0"/>
              <a:t>Správce daně v souvislosti se svým úkonem poskytne osobám zúčastněným na správě daní přiměřené poučení o jejich právech a povinnostech</a:t>
            </a:r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r>
              <a:rPr lang="cs-CZ" sz="2800" dirty="0"/>
              <a:t>7. </a:t>
            </a:r>
            <a:r>
              <a:rPr lang="cs-CZ" sz="2800" b="1" dirty="0"/>
              <a:t>Zásada vstřícnosti a zdvořilosti </a:t>
            </a:r>
            <a:r>
              <a:rPr lang="cs-CZ" sz="2800" dirty="0"/>
              <a:t>(§ 6/4)</a:t>
            </a:r>
          </a:p>
          <a:p>
            <a:pPr>
              <a:defRPr/>
            </a:pPr>
            <a:r>
              <a:rPr lang="cs-CZ" sz="2800" i="1" dirty="0"/>
              <a:t>Správce  daně  podle možností vychází osobám zúčastněným na správě daní  vstříc.  Úřední  osoby  jsou povinny vyvarovat se při správě daní nezdvořilostí.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>
            <a:extLst>
              <a:ext uri="{FF2B5EF4-FFF2-40B4-BE49-F238E27FC236}">
                <a16:creationId xmlns:a16="http://schemas.microsoft.com/office/drawing/2014/main" id="{4A763F76-9560-4367-A080-822CDAB1B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1752600"/>
            <a:ext cx="10882192" cy="491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j-lt"/>
              </a:rPr>
              <a:t>8. Zásada včasnosti (§ 7/1)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i="1" dirty="0">
                <a:latin typeface="+mj-lt"/>
              </a:rPr>
              <a:t>Správce daně postupuje bez zbytečných průtahů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cs-CZ" altLang="cs-CZ" sz="2000" i="1" dirty="0">
              <a:latin typeface="+mj-lt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j-lt"/>
              </a:rPr>
              <a:t>9. Zásada hospodárnosti (§ 7/2)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i="1" dirty="0">
                <a:latin typeface="+mj-lt"/>
              </a:rPr>
              <a:t>Správce daně postupuje tak, aby nikomu nevznikaly zbytečné náklady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cs-CZ" altLang="cs-CZ" sz="2000" i="1" dirty="0">
              <a:latin typeface="+mj-lt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j-lt"/>
              </a:rPr>
              <a:t>10. Zásada volného hodnocení důkazů (§ 8/1)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i="1" dirty="0">
                <a:latin typeface="+mj-lt"/>
              </a:rPr>
              <a:t>Správce daně při dokazování hodnotí důkazy podle své úvahy. Správce daně posuzuje každý důkaz jednotlivě a všechny důkazy v jejich vzájemné souvislosti; přitom přihlíží ke všemu, co při správě daní vyšlo najevo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cs-CZ" altLang="cs-CZ" sz="2000" i="1" dirty="0">
              <a:latin typeface="+mj-lt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dirty="0">
                <a:latin typeface="+mj-lt"/>
              </a:rPr>
              <a:t>11. Zásada legitimního očekávání (§8/2)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000" i="1" dirty="0">
                <a:latin typeface="+mj-lt"/>
              </a:rPr>
              <a:t>Správce daně dbá na to, aby při rozhodování skutkově shodných nebo podobných případů nevznikaly nedůvodné rozdíly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020D6DB-5994-4540-93F7-EE1F1D610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(3)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5C9DBE3-EEC0-4332-845F-54945900B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(4)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2E204BF-FFF0-457F-A07D-DF59B5FB0FF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20000" y="1425039"/>
            <a:ext cx="10656561" cy="530826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12. </a:t>
            </a:r>
            <a:r>
              <a:rPr lang="cs-CZ" b="1" dirty="0"/>
              <a:t>Zásada materiální pravdy </a:t>
            </a:r>
            <a:r>
              <a:rPr lang="cs-CZ" dirty="0"/>
              <a:t>(§ 8/3)</a:t>
            </a:r>
          </a:p>
          <a:p>
            <a:pPr>
              <a:defRPr/>
            </a:pPr>
            <a:r>
              <a:rPr lang="cs-CZ" i="1" dirty="0"/>
              <a:t>Správce daně vychází ze skutečného obsahu právního úkonu nebo jiné skutečnosti rozhodné pro správu daní</a:t>
            </a:r>
          </a:p>
          <a:p>
            <a:pPr>
              <a:defRPr/>
            </a:pPr>
            <a:endParaRPr lang="cs-CZ" i="1" dirty="0"/>
          </a:p>
          <a:p>
            <a:pPr>
              <a:defRPr/>
            </a:pPr>
            <a:r>
              <a:rPr lang="cs-CZ" i="1" dirty="0"/>
              <a:t>13. </a:t>
            </a:r>
            <a:r>
              <a:rPr lang="cs-CZ" b="1" i="1" dirty="0"/>
              <a:t>Zásada zákazu zneužití práva </a:t>
            </a:r>
            <a:r>
              <a:rPr lang="cs-CZ" i="1" dirty="0"/>
              <a:t>(§ 8 odst. 4)</a:t>
            </a:r>
          </a:p>
          <a:p>
            <a:pPr>
              <a:defRPr/>
            </a:pPr>
            <a:r>
              <a:rPr lang="cs-CZ" i="1" dirty="0"/>
              <a:t>Při správě daní se nepřihlíží k právnímu jednání a jiným skutečnostem rozhodným pro správu daní, jejichž převažujícím účelem je získání daňové výhody v rozporu se smyslem a účelem daňového právního předpisu.</a:t>
            </a:r>
          </a:p>
          <a:p>
            <a:pPr>
              <a:defRPr/>
            </a:pPr>
            <a:endParaRPr lang="cs-CZ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14. </a:t>
            </a:r>
            <a:r>
              <a:rPr lang="cs-CZ" b="1" dirty="0"/>
              <a:t>Zásada neveřejnosti </a:t>
            </a:r>
            <a:r>
              <a:rPr lang="cs-CZ" dirty="0"/>
              <a:t>(§ 9/1)</a:t>
            </a:r>
          </a:p>
          <a:p>
            <a:pPr>
              <a:defRPr/>
            </a:pPr>
            <a:r>
              <a:rPr lang="cs-CZ" i="1" dirty="0"/>
              <a:t>Správa daní je neveřejná</a:t>
            </a:r>
          </a:p>
          <a:p>
            <a:pPr>
              <a:defRPr/>
            </a:pPr>
            <a:endParaRPr 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15. </a:t>
            </a:r>
            <a:r>
              <a:rPr lang="cs-CZ" b="1" dirty="0"/>
              <a:t>Zásada mlčenlivosti </a:t>
            </a:r>
            <a:r>
              <a:rPr lang="cs-CZ" dirty="0"/>
              <a:t>(§ 9/1)</a:t>
            </a:r>
          </a:p>
          <a:p>
            <a:pPr>
              <a:defRPr/>
            </a:pPr>
            <a:r>
              <a:rPr lang="cs-CZ" i="1" dirty="0"/>
              <a:t>Osoby zúčastněné na správě daní a úřední osoby jsou povinny zachovávat mlčenlivost za podmínek stanovených zákonem o tom, co se v souvislosti se správou daně dozvěděly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C3E1F796-5607-4588-BA67-5F44B615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zásady správy daní (5)</a:t>
            </a:r>
          </a:p>
        </p:txBody>
      </p:sp>
      <p:sp>
        <p:nvSpPr>
          <p:cNvPr id="57348" name="Obdélník 5">
            <a:extLst>
              <a:ext uri="{FF2B5EF4-FFF2-40B4-BE49-F238E27FC236}">
                <a16:creationId xmlns:a16="http://schemas.microsoft.com/office/drawing/2014/main" id="{7E69FD8D-7BAC-4CFA-83C5-3017A6A78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00" y="1905000"/>
            <a:ext cx="10442805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 dirty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16. </a:t>
            </a:r>
            <a:r>
              <a:rPr lang="cs-CZ" altLang="cs-CZ" sz="1700" b="1" dirty="0">
                <a:latin typeface="+mj-lt"/>
              </a:rPr>
              <a:t>Zásada inkviziční </a:t>
            </a:r>
            <a:r>
              <a:rPr lang="cs-CZ" altLang="cs-CZ" sz="1700" dirty="0">
                <a:latin typeface="+mj-lt"/>
              </a:rPr>
              <a:t>(§ 9/2)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Správce  daně soustavně zjišťuje předpoklady pro vznik nebo trvání povinností osob zúčastněných na správě daní a činí nezbytné úkony, aby tyto povinnosti byly splněny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 dirty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 dirty="0">
              <a:latin typeface="+mj-lt"/>
            </a:endParaRP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dirty="0">
                <a:latin typeface="+mj-lt"/>
              </a:rPr>
              <a:t>17. </a:t>
            </a:r>
            <a:r>
              <a:rPr lang="cs-CZ" altLang="cs-CZ" sz="1700" b="1" dirty="0">
                <a:latin typeface="+mj-lt"/>
              </a:rPr>
              <a:t>Zásada ochrany dat </a:t>
            </a:r>
            <a:r>
              <a:rPr lang="cs-CZ" altLang="cs-CZ" sz="1700" dirty="0">
                <a:latin typeface="+mj-lt"/>
              </a:rPr>
              <a:t>(§ 9/3)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cs-CZ" altLang="cs-CZ" sz="1700" i="1" dirty="0">
                <a:latin typeface="+mj-lt"/>
              </a:rPr>
              <a:t>Správce  daně může shromažďovat osobní údaje a jiné údaje, jsou-li potřebné  pro  správu  daní,  a to jen v rozsahu, který je nezbytný pro dosažení cíle správy daní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D38F9-0FFE-467F-96E1-89C91DBC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Funkce právních principů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66A3C-4907-42BF-880A-937765AF9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Nejdůležitější funkcí principů je jejich role: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procesu legislativním (při vytváření zákonů a jiných právních předpisů) a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procesu aplikace práva (zejména v situacích, kdy aplikační orgán dotváří tzv. mezery v zákoně či právu, při řešení nejednoznačné interpretace určitého pojmu, tj. při obsahovém naplňování neurčitých právních pojmů a při dotváření práva soudy a jinými orgány).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principy plní funkci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derogační a verifikační tím, že vylučují nebo potvrzují uplatnění určité normy,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interpretační tím, že podporují určitý způsob, směr a výsledek výkladu norem nebo naopak vyloučí určitý způsob výkladu,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doplňující tím, že napomáhají vyplňovat mezery v právu.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452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FFCFA-3A0B-4E87-AA6D-6A9DE590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zásady a principy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5F773-0E8C-41B7-B531-3FEB0B533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2060577"/>
            <a:ext cx="10217174" cy="4195763"/>
          </a:xfrm>
        </p:spPr>
        <p:txBody>
          <a:bodyPr/>
          <a:lstStyle/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/>
              <a:t>Princip autonomie </a:t>
            </a:r>
            <a:r>
              <a:rPr lang="cs-CZ" altLang="cs-CZ" sz="2800" dirty="0" err="1"/>
              <a:t>autoaplikace</a:t>
            </a:r>
            <a:r>
              <a:rPr lang="cs-CZ" altLang="cs-CZ" sz="2800" dirty="0"/>
              <a:t> 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/>
              <a:t>Princip daňové povinnosti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/>
              <a:t>Princip daňového tvrzení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/>
              <a:t>Princip časového souladu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/>
              <a:t>Princip jednacího jazyka</a:t>
            </a:r>
          </a:p>
          <a:p>
            <a:pPr marL="252000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/>
              <a:t>a další…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819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Základní principy správy daní - podrobněji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5014908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cs-CZ" sz="2400" b="1" dirty="0"/>
              <a:t>princip zákonnosti (legality)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právní x vnitřní předpisy</a:t>
            </a:r>
          </a:p>
          <a:p>
            <a:pPr>
              <a:spcBef>
                <a:spcPct val="35000"/>
              </a:spcBef>
            </a:pPr>
            <a:r>
              <a:rPr lang="cs-CZ" sz="2400" b="1" dirty="0"/>
              <a:t>princip legitimity (</a:t>
            </a:r>
            <a:r>
              <a:rPr lang="cs-CZ" sz="2400" b="1" dirty="0" err="1"/>
              <a:t>enumerativnosti</a:t>
            </a:r>
            <a:r>
              <a:rPr lang="cs-CZ" sz="2400" b="1" dirty="0"/>
              <a:t> veřejnoprávních pretenzí, legální licence)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čl. 2 odst. 3 Ústavy, čl. 2 odst. 2 Listiny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zákaz libovůle (zákaz zneužití pravomoci)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jednání </a:t>
            </a:r>
            <a:r>
              <a:rPr lang="cs-CZ" sz="2000" i="1" dirty="0"/>
              <a:t>ultra </a:t>
            </a:r>
            <a:r>
              <a:rPr lang="cs-CZ" sz="2000" i="1" dirty="0" err="1"/>
              <a:t>vires</a:t>
            </a:r>
            <a:r>
              <a:rPr lang="cs-CZ" sz="2000" dirty="0"/>
              <a:t> (mimo svoji pravomoc)</a:t>
            </a:r>
            <a:endParaRPr lang="cs-CZ" sz="800" dirty="0"/>
          </a:p>
          <a:p>
            <a:pPr>
              <a:spcBef>
                <a:spcPct val="35000"/>
              </a:spcBef>
            </a:pPr>
            <a:r>
              <a:rPr lang="cs-CZ" sz="2400" b="1" dirty="0"/>
              <a:t>princip přiměřenosti (proporcionality) a zásada šetření práv zúčastněných osob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čl. 1 odst. 1 Ústavy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princip vhodnosti, účelnosti a potřebnosti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58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Základní principy správy daní - podrobněji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procesní rovnosti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čl. 37 odst. 3 Listiny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nejde o rovnost se správcem daně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nestrannost a nediskriminační přístup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součinnosti (spolupráce)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je právem i povinností (vzájemnost)</a:t>
            </a:r>
          </a:p>
          <a:p>
            <a:pPr lvl="2">
              <a:spcBef>
                <a:spcPct val="30000"/>
              </a:spcBef>
            </a:pPr>
            <a:r>
              <a:rPr lang="cs-CZ" dirty="0"/>
              <a:t>právo na informace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poučovací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souvisí s právem na právní pomoc (čl. 37 odst. 2 Listiny)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nikoli právo na autoritativní výklad zákona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vstřícnosti a slušnosti</a:t>
            </a:r>
            <a:endParaRPr lang="cs-CZ" sz="1400" dirty="0">
              <a:sym typeface="Wingdings 3" pitchFamily="18" charset="2"/>
            </a:endParaRPr>
          </a:p>
          <a:p>
            <a:pPr lvl="1">
              <a:spcBef>
                <a:spcPct val="30000"/>
              </a:spcBef>
            </a:pPr>
            <a:r>
              <a:rPr lang="cs-CZ" dirty="0">
                <a:sym typeface="Wingdings 3" pitchFamily="18" charset="2"/>
              </a:rPr>
              <a:t>klientský přístup</a:t>
            </a:r>
          </a:p>
          <a:p>
            <a:pPr lvl="1">
              <a:spcBef>
                <a:spcPct val="30000"/>
              </a:spcBef>
            </a:pPr>
            <a:r>
              <a:rPr lang="cs-CZ" dirty="0">
                <a:sym typeface="Wingdings 3" pitchFamily="18" charset="2"/>
              </a:rPr>
              <a:t>platí pro osoby zúčastněné na správě daní i úřední osoby správce daně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87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Základní principy správy daní - podrobněji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včasnosti (rychlosti, </a:t>
            </a:r>
            <a:r>
              <a:rPr lang="cs-CZ" b="1" dirty="0" err="1"/>
              <a:t>bezprůtažnosti</a:t>
            </a:r>
            <a:r>
              <a:rPr lang="cs-CZ" b="1" dirty="0"/>
              <a:t>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čl. 38 odst. 2 Listiny základních práv a svobod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týká se i osob zúčastněných na správě daní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nečinnost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hospodárnosti a procesní ekonomie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náklady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spojení postupů a řízení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366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Základní principy správy daní - podrobněji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volného hodnocení důkazů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věrohodnost a kvantita důkazů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nikoli závažnost či zákonnost důkazů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legitimního očekávání (předvídatelnosti)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právní jistota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princip vázanosti vlastní správní praxí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materiální pravdy (přednosti obsahu před formou)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derogace účinnosti zastřených (simulovaných) právních jednání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v případě podání konkretizována v § 70 odst. 2 DŘ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prokazuje správce daně (§ 92 odst. 5 DŘ)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zákazu zneužití práva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dovozena judikaturou (NSS, SD EU)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od 1. dubna 2019 součástí daňového řádu DŘ v legislativním procesu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993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Základní principy správy daní - podrobněji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neveřejnosti a mlčenlivosti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výjimka z obecné dispozice čl. 38 odst. 2 Listiny</a:t>
            </a:r>
          </a:p>
          <a:p>
            <a:pPr>
              <a:spcBef>
                <a:spcPct val="30000"/>
              </a:spcBef>
            </a:pPr>
            <a:endParaRPr lang="cs-CZ" b="1" dirty="0"/>
          </a:p>
          <a:p>
            <a:pPr>
              <a:spcBef>
                <a:spcPct val="30000"/>
              </a:spcBef>
            </a:pPr>
            <a:r>
              <a:rPr lang="cs-CZ" b="1" dirty="0"/>
              <a:t>princip oficiality a zásada vyhledávací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tam, kde neplatí princip dispoziční</a:t>
            </a:r>
          </a:p>
          <a:p>
            <a:pPr>
              <a:spcBef>
                <a:spcPct val="30000"/>
              </a:spcBef>
            </a:pPr>
            <a:endParaRPr lang="cs-CZ" b="1" dirty="0"/>
          </a:p>
          <a:p>
            <a:pPr>
              <a:spcBef>
                <a:spcPct val="30000"/>
              </a:spcBef>
            </a:pPr>
            <a:r>
              <a:rPr lang="cs-CZ" b="1" dirty="0"/>
              <a:t>princip zpracovávání údajů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limitován cílem správy daní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763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Související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materiální pravdy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92 odst. 2 daňového řádu a § 3 správního řádu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princip zákazu převodu daňové povinnosti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241 daňového řádu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výjimka – zajištění daně (ručení, zástavní právo)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princip priority jednání daňového subjektu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28 odst. 6 daňového řádu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794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Související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ochrany dobré víry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 odst. 3 správního řádu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presumpce správnosti veřejnoprávních aktů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princip veřejného zájmu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 odst. 4 správního řádu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rovnováha obecného zájmu společnosti a požadavku na ochranu základních práv jednotlivce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při správě daní je veřejný zájem primárně vymezen jejím cílem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C82C37-77AA-4F74-91CE-84DEA50E433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518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E79BA-2727-4E46-AB49-90CD3C9E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1285"/>
            <a:ext cx="10753200" cy="56420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principy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4F954-0452-49DC-98E0-5B5925367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ts val="1200"/>
              </a:lnSpc>
              <a:spcAft>
                <a:spcPts val="8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principy = pravidla, která:</a:t>
            </a:r>
          </a:p>
          <a:p>
            <a:pPr marL="36900" indent="0" algn="just">
              <a:lnSpc>
                <a:spcPts val="1200"/>
              </a:lnSpc>
              <a:spcAft>
                <a:spcPts val="800"/>
              </a:spcAft>
              <a:buNone/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tvoří základ určitého právního institutu, zákona, právního odvětví nebo právního řádu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dlouhodobým výsledkem právní kultury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imanentní v právním státě, bez ohledu na to, zde jsou/nejsou výslovně vyjádřena v platných právních normách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společná právu různých zemí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mají relativně univerzální dosah poznatelný metodami srovnávací právní vědy (právní komparatistiky)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nevážou (absolutně) na právní normy, neboť jinak by ztrácely funkci se změnami těchto právních norem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základem právního řádu, právního státu. Pomíjení právních principů nebo dokonce jejich neznalost může přispívat k přepjatému právnickému formalismu, který se projevuje vědecky nesprávným lpěním na pouhé liteře předpisu, vytržené ze souvislostí, z podstaty a smyslu práva. Nedbání osvědčených právních principů by mohlo být projevem mocenské svévole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02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A666F-974A-4999-AD49-084CB21F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Typy právních principů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49AD-5E5C-470D-B373-E5110864C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898" y="1732449"/>
            <a:ext cx="10419659" cy="4515951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Pozitivní principy práva </a:t>
            </a:r>
            <a:r>
              <a:rPr lang="cs-CZ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normy výslovně formulované v textu pozitivního práva: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zákonné normy (přímo vymezené v právním předpise)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normy konstruované na základě prvků obsažených v 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zákonných normách (v důsledku toho se projevují v právním institutu, v normativním aktu, v odvětví systému práva nebo v celém systému, např. autonomie vůle, rovnost účastníků soukr.pr. vztahů) </a:t>
            </a:r>
          </a:p>
          <a:p>
            <a:pPr marL="369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Implicitní</a:t>
            </a:r>
            <a:r>
              <a:rPr lang="cs-CZ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(přímo nevyjádřené)</a:t>
            </a:r>
            <a:r>
              <a:rPr lang="cs-CZ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principy práva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pravidla vyjádřená: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premisy nebo důsledky zákonných ustanovení nebo norem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reduktivní nebo deduktivní úsudky právních norem (např.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pacta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servanda)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000" b="1" dirty="0" err="1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Extrasystémové</a:t>
            </a:r>
            <a:r>
              <a:rPr lang="cs-CZ" sz="4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principy práva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pravidla, která: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nejsou (přímo) součástí systému práva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se systémem práva spjaty vzhledem k vymezení systému práva, o který se jedná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Nalézají se také ve společenských pravidlech (morálky, mravů, politiky, přirozeného práva) přijatých právní praxí či právní naukou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systém se může dovolávat těchto principů jakožto pramenů pravidel rozhodování při aplikaci práva nebo jako směrnic interpretace práva</a:t>
            </a:r>
          </a:p>
          <a:p>
            <a:pPr marL="36900" indent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Principy konstrukce práva</a:t>
            </a:r>
            <a:r>
              <a:rPr lang="cs-CZ" sz="4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principy, které: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nejsou pravidly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to názvy charakterizující podstatné znaky nějakého právního institutu či právní úpravy (smluvní svoboda, dobrá víra)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důvody nebo účely sledované zákonodárcem při tvorbě práva</a:t>
            </a:r>
          </a:p>
          <a:p>
            <a:pPr marL="342900" lvl="0" indent="-34290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předpokládány při usuzování k systemizaci práva a v dogmatické nebo operativní interpretaci pro aplikaci práva</a:t>
            </a:r>
          </a:p>
          <a:p>
            <a:pPr marL="369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95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AA520-310E-4FB6-A2B4-5EA57F1D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Rozdíl mezi principy a normami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FA66FB-FFEC-469E-ACE8-679BCBE7A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Principy - vyšší obecnost jejich možného vyjádření. </a:t>
            </a:r>
          </a:p>
          <a:p>
            <a:pPr marL="369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norma:</a:t>
            </a:r>
            <a:endParaRPr lang="cs-CZ" sz="18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má předpoklad a následek vyjádřený uzavřeným způsobem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(pokud jsou tedy dány podmínky stanovené hypotézou, nutně se musí uplatnit dispozice právní normy).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normy mohou být zrušeny.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Právní princip </a:t>
            </a:r>
            <a:endParaRPr lang="cs-CZ" sz="18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nemá uzavřený předpoklad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hypotézu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ale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má uzavřený následek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nemohou být zrušeny ani vyvráceny jakoukoli interpretací.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33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D23F83-41D5-491A-845B-D6EB0E63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Rozdíl mezi principy a normami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AB8C5-8134-4792-BBD6-26DEB108A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Rozdíl mezi právními principy a právními pravidly</a:t>
            </a:r>
            <a:r>
              <a:rPr lang="cs-CZ" sz="18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spočívá v logice věci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vztahují se ke konkrétním rozhodnutím o právní povinnosti za určitých konkrétních okolností, liší se však co do charakteru direktivy, kterou dávají: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- Pravidla se aplikují metodou všechno nebo nic. </a:t>
            </a:r>
          </a:p>
          <a:p>
            <a:pPr marL="282645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- Jsou-li dány skutečnosti, o nichž pravidlo hovoří, pak pravidlo buď platí, a v takovém případě je                           	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třeba akceptovat odpověď, kterou dává, nebo neplatí a pak pro rozhodnutí nic nepřináší.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- Právní principy se vyvažují. 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Pokud dva principy vedou k odlišným závěrům, soudce musí posoudit relativní význam každého z nich a rozhodnout, který princip je v konkrétním případě významnější.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9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F3091-3D14-44AB-B6B6-54EBD0FFD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>
                <a:effectLst/>
                <a:ea typeface="Calibri" panose="020F0502020204030204" pitchFamily="34" charset="0"/>
              </a:rPr>
              <a:t>Kolize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F63256-607D-4AD4-968A-C2FDC847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/>
          <a:lstStyle/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pr. norem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rozpor dispozic dvou právních norem (tj. např. situace, kdy chování adresátů dvou právních norem zároveň je a není přikázáno, je tedy regulováno dispozicemi těchto norem sporně). </a:t>
            </a:r>
          </a:p>
          <a:p>
            <a:pPr marL="1512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  <a:p>
            <a:pPr marL="1512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Řešení rozporu mezi normami spočívá v derogaci, případně ve stanovení výjimky. Jinak 	řečeno v použití pravidel 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lex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posterior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derogat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priori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lex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specialis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derogat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</a:t>
            </a: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generali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	případně dalších</a:t>
            </a:r>
          </a:p>
          <a:p>
            <a:pPr marL="1512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pr. principů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posuzováním v rozporu stojících a k rozdílným závěrům směřujících subsumpčních podmínek, obsažených v hypotéze aplikované právní normy, není otázkou rozporu v dispozicích.</a:t>
            </a:r>
          </a:p>
          <a:p>
            <a:pPr marL="151200" indent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Odstranění sporu principů spočívá v jejich poměřování, a to použitím principu proporcionality.</a:t>
            </a:r>
          </a:p>
          <a:p>
            <a:pPr marL="151200" indent="0" algn="just">
              <a:lnSpc>
                <a:spcPts val="12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9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17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C61E-5B69-4343-A941-0072DDBD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finančního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BD59-7BF0-4218-8C44-60C675A6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FP není kodifikováno ani </a:t>
            </a:r>
            <a:r>
              <a:rPr lang="cs-CZ" dirty="0" err="1"/>
              <a:t>kodifikovatelné</a:t>
            </a:r>
            <a:r>
              <a:rPr lang="cs-CZ" dirty="0"/>
              <a:t> jako celek, nemá obecnou část</a:t>
            </a:r>
          </a:p>
          <a:p>
            <a:r>
              <a:rPr lang="cs-CZ" dirty="0"/>
              <a:t>Zásady = postuláty, principy představené doktrínou pro vytvoření dokonalého vzoru chování</a:t>
            </a:r>
          </a:p>
          <a:p>
            <a:r>
              <a:rPr lang="cs-CZ" dirty="0"/>
              <a:t>Postuláty akceptované zákonodárcem v podobě právní normy mají povahu základních (vynutitelných) mantinelů</a:t>
            </a:r>
          </a:p>
          <a:p>
            <a:r>
              <a:rPr lang="cs-CZ" dirty="0"/>
              <a:t>Právní principy (zásady) jsou nepsané, proto je možné je zjistit buď z jednotlivých ustanovení právních předpisů (viz např. LZPS) nebo myšlenkovou dedukcí z ustanovení právních předpisů a související judikatury.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0640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2434</Words>
  <Application>Microsoft Office PowerPoint</Application>
  <PresentationFormat>Širokoúhlá obrazovka</PresentationFormat>
  <Paragraphs>340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Calibri</vt:lpstr>
      <vt:lpstr>Gill Sans MT</vt:lpstr>
      <vt:lpstr>Symbol</vt:lpstr>
      <vt:lpstr>Tahoma</vt:lpstr>
      <vt:lpstr>Wingdings</vt:lpstr>
      <vt:lpstr>Prezentace_MU_CZ</vt:lpstr>
      <vt:lpstr>Principy a zásady finanční správy</vt:lpstr>
      <vt:lpstr> Obecně k principům</vt:lpstr>
      <vt:lpstr>Funkce právních principů </vt:lpstr>
      <vt:lpstr>Právní principy </vt:lpstr>
      <vt:lpstr>Typy právních principů </vt:lpstr>
      <vt:lpstr>Rozdíl mezi principy a normami  </vt:lpstr>
      <vt:lpstr>Rozdíl mezi principy a normami</vt:lpstr>
      <vt:lpstr>Kolize</vt:lpstr>
      <vt:lpstr>Zásady finančního práva</vt:lpstr>
      <vt:lpstr>Evoluce principů finančního práva</vt:lpstr>
      <vt:lpstr>Zásady tvorby finančního práva</vt:lpstr>
      <vt:lpstr>Obecné zásady tvorby finančního práva</vt:lpstr>
      <vt:lpstr>Speciální zásady tvorby finančního práva</vt:lpstr>
      <vt:lpstr>Další zásady</vt:lpstr>
      <vt:lpstr>Zásady v jednotlivých subodvětvích</vt:lpstr>
      <vt:lpstr>Procesní zásady ve finančním právu = zásady finanční správy</vt:lpstr>
      <vt:lpstr>    Principy a zásady daňového procesu</vt:lpstr>
      <vt:lpstr>Zásady berního práva</vt:lpstr>
      <vt:lpstr> Vymezení hierarchie principů daňového procesu</vt:lpstr>
      <vt:lpstr> Principy daňového práva</vt:lpstr>
      <vt:lpstr> Principy daňového práva</vt:lpstr>
      <vt:lpstr> Principy daňového práva</vt:lpstr>
      <vt:lpstr> Základní principy správy daní</vt:lpstr>
      <vt:lpstr>Základní zásady správy daní</vt:lpstr>
      <vt:lpstr>Základní zásady správy daní (1)</vt:lpstr>
      <vt:lpstr>Základní zásady správy daní (2)</vt:lpstr>
      <vt:lpstr>Základní zásady správy daní (3)</vt:lpstr>
      <vt:lpstr>Základní zásady správy daní (4)</vt:lpstr>
      <vt:lpstr>Základní zásady správy daní (5)</vt:lpstr>
      <vt:lpstr>Jiné zásady a principy správy daní</vt:lpstr>
      <vt:lpstr> Základní principy správy daní - podrobněji</vt:lpstr>
      <vt:lpstr> Základní principy správy daní - podrobněji</vt:lpstr>
      <vt:lpstr> Základní principy správy daní - podrobněji</vt:lpstr>
      <vt:lpstr> Základní principy správy daní - podrobněji</vt:lpstr>
      <vt:lpstr> Základní principy správy daní - podrobněji</vt:lpstr>
      <vt:lpstr> Související principy</vt:lpstr>
      <vt:lpstr> Související principy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31</cp:revision>
  <cp:lastPrinted>1601-01-01T00:00:00Z</cp:lastPrinted>
  <dcterms:created xsi:type="dcterms:W3CDTF">2020-12-10T09:33:34Z</dcterms:created>
  <dcterms:modified xsi:type="dcterms:W3CDTF">2022-10-25T09:53:34Z</dcterms:modified>
</cp:coreProperties>
</file>