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3"/>
  </p:notesMasterIdLst>
  <p:handoutMasterIdLst>
    <p:handoutMasterId r:id="rId34"/>
  </p:handoutMasterIdLst>
  <p:sldIdLst>
    <p:sldId id="256" r:id="rId2"/>
    <p:sldId id="299" r:id="rId3"/>
    <p:sldId id="325" r:id="rId4"/>
    <p:sldId id="300" r:id="rId5"/>
    <p:sldId id="301" r:id="rId6"/>
    <p:sldId id="329" r:id="rId7"/>
    <p:sldId id="302" r:id="rId8"/>
    <p:sldId id="326" r:id="rId9"/>
    <p:sldId id="328" r:id="rId10"/>
    <p:sldId id="327" r:id="rId11"/>
    <p:sldId id="303" r:id="rId12"/>
    <p:sldId id="304" r:id="rId13"/>
    <p:sldId id="305" r:id="rId14"/>
    <p:sldId id="330" r:id="rId15"/>
    <p:sldId id="331" r:id="rId16"/>
    <p:sldId id="332" r:id="rId17"/>
    <p:sldId id="334" r:id="rId18"/>
    <p:sldId id="335" r:id="rId19"/>
    <p:sldId id="336" r:id="rId20"/>
    <p:sldId id="337" r:id="rId21"/>
    <p:sldId id="338" r:id="rId22"/>
    <p:sldId id="344" r:id="rId23"/>
    <p:sldId id="333" r:id="rId24"/>
    <p:sldId id="339" r:id="rId25"/>
    <p:sldId id="340" r:id="rId26"/>
    <p:sldId id="306" r:id="rId27"/>
    <p:sldId id="341" r:id="rId28"/>
    <p:sldId id="307" r:id="rId29"/>
    <p:sldId id="342" r:id="rId30"/>
    <p:sldId id="343" r:id="rId31"/>
    <p:sldId id="298" r:id="rId3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114" d="100"/>
          <a:sy n="114" d="100"/>
        </p:scale>
        <p:origin x="468" y="10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Soudní přezkum rozhodnutí </a:t>
            </a:r>
            <a:br>
              <a:rPr lang="cs-CZ" dirty="0"/>
            </a:br>
            <a:r>
              <a:rPr lang="cs-CZ" dirty="0"/>
              <a:t>ve finanční správě</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398502" y="4116402"/>
            <a:ext cx="11361600" cy="1658756"/>
          </a:xfrm>
        </p:spPr>
        <p:txBody>
          <a:bodyPr/>
          <a:lstStyle/>
          <a:p>
            <a:endParaRPr lang="cs-CZ" dirty="0"/>
          </a:p>
          <a:p>
            <a:endParaRPr lang="cs-CZ" dirty="0"/>
          </a:p>
          <a:p>
            <a:r>
              <a:rPr lang="cs-CZ" dirty="0"/>
              <a:t>Jan Neckář		   BVV09Zk Finanční správa    		 	       13.12. 2022</a:t>
            </a:r>
          </a:p>
          <a:p>
            <a:endParaRPr lang="cs-CZ" dirty="0"/>
          </a:p>
          <a:p>
            <a:r>
              <a:rPr lang="cs-CZ" sz="1600" dirty="0"/>
              <a:t>S využitím části prezentace Mgr. Kláry Koukalové</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3925FF-F260-4789-ADBC-F27A0EE8AD9F}"/>
              </a:ext>
            </a:extLst>
          </p:cNvPr>
          <p:cNvSpPr>
            <a:spLocks noGrp="1"/>
          </p:cNvSpPr>
          <p:nvPr>
            <p:ph type="title"/>
          </p:nvPr>
        </p:nvSpPr>
        <p:spPr/>
        <p:txBody>
          <a:bodyPr/>
          <a:lstStyle/>
          <a:p>
            <a:r>
              <a:rPr lang="cs-CZ" dirty="0"/>
              <a:t>Pravomoc krajských „správních“ soudů</a:t>
            </a:r>
          </a:p>
        </p:txBody>
      </p:sp>
      <p:sp>
        <p:nvSpPr>
          <p:cNvPr id="3" name="Zástupný obsah 2">
            <a:extLst>
              <a:ext uri="{FF2B5EF4-FFF2-40B4-BE49-F238E27FC236}">
                <a16:creationId xmlns:a16="http://schemas.microsoft.com/office/drawing/2014/main" id="{98DE4ED3-0674-4AC4-87F5-AD834AC4BCE1}"/>
              </a:ext>
            </a:extLst>
          </p:cNvPr>
          <p:cNvSpPr>
            <a:spLocks noGrp="1"/>
          </p:cNvSpPr>
          <p:nvPr>
            <p:ph idx="1"/>
          </p:nvPr>
        </p:nvSpPr>
        <p:spPr/>
        <p:txBody>
          <a:bodyPr/>
          <a:lstStyle/>
          <a:p>
            <a:r>
              <a:rPr lang="cs-CZ" dirty="0"/>
              <a:t>Krajské soudu rozhodují o (§ 4 SŘS)  </a:t>
            </a:r>
          </a:p>
          <a:p>
            <a:pPr lvl="1"/>
            <a:r>
              <a:rPr lang="cs-CZ" dirty="0"/>
              <a:t>žalobách proti rozhodnutí správního orgánu,  </a:t>
            </a:r>
          </a:p>
          <a:p>
            <a:pPr lvl="1"/>
            <a:r>
              <a:rPr lang="cs-CZ" dirty="0"/>
              <a:t>ochraně proti nečinnosti správního orgánu,  </a:t>
            </a:r>
          </a:p>
          <a:p>
            <a:pPr lvl="1"/>
            <a:r>
              <a:rPr lang="cs-CZ" dirty="0"/>
              <a:t>ochraně před nezákonným zásahem správního orgánu,  </a:t>
            </a:r>
          </a:p>
          <a:p>
            <a:pPr lvl="1"/>
            <a:r>
              <a:rPr lang="cs-CZ" dirty="0"/>
              <a:t>kompetenčních žalobách  </a:t>
            </a:r>
          </a:p>
          <a:p>
            <a:pPr lvl="1"/>
            <a:r>
              <a:rPr lang="cs-CZ" dirty="0"/>
              <a:t>ve věcech volebních a ve věcech místního a krajského referenda,  </a:t>
            </a:r>
          </a:p>
          <a:p>
            <a:pPr lvl="1"/>
            <a:r>
              <a:rPr lang="cs-CZ" dirty="0"/>
              <a:t>ve věcech politických stran a politických hnutí,  </a:t>
            </a:r>
          </a:p>
          <a:p>
            <a:pPr lvl="1"/>
            <a:r>
              <a:rPr lang="cs-CZ" dirty="0"/>
              <a:t>o zrušení opatření obecné povahy nebo jeho částí pro rozpor se zákonem.</a:t>
            </a:r>
          </a:p>
        </p:txBody>
      </p:sp>
    </p:spTree>
    <p:extLst>
      <p:ext uri="{BB962C8B-B14F-4D97-AF65-F5344CB8AC3E}">
        <p14:creationId xmlns:p14="http://schemas.microsoft.com/office/powerpoint/2010/main" val="4124953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Kasační stížnost</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Mimořádným opravným prostředkem proti pravomocnému rozhodnutí krajského soudu ve správním soudnictví je kasační stížnost  </a:t>
            </a:r>
          </a:p>
          <a:p>
            <a:r>
              <a:rPr lang="cs-CZ" dirty="0"/>
              <a:t>o kasační stížnosti rozhoduje Nejvyšší správní soud  </a:t>
            </a:r>
          </a:p>
          <a:p>
            <a:pPr lvl="1"/>
            <a:r>
              <a:rPr lang="cs-CZ" dirty="0"/>
              <a:t>sídlo má v Brně  </a:t>
            </a:r>
          </a:p>
          <a:p>
            <a:pPr lvl="1"/>
            <a:r>
              <a:rPr lang="cs-CZ" dirty="0"/>
              <a:t>zřízen § 11 SŘS a násl. (postavení a organizace)</a:t>
            </a:r>
          </a:p>
          <a:p>
            <a:pPr lvl="1"/>
            <a:r>
              <a:rPr lang="cs-CZ" dirty="0"/>
              <a:t>zajišťuje jednotu a zákonnost rozhodování tím, že rozhoduje o kasačních stížnostech v případech stanovených SŘS, a v dalším stanovených případech  </a:t>
            </a:r>
          </a:p>
          <a:p>
            <a:pPr lvl="1"/>
            <a:r>
              <a:rPr lang="cs-CZ" dirty="0"/>
              <a:t>sleduje a vyhodnocuje pravomocná rozhodnutí soudů ve správním soudnictví a na jejich základě v zájmu jednotného rozhodování soudů přijímá stanoviska k rozhodovací činnosti soudů ve věcech určitého druhu</a:t>
            </a:r>
          </a:p>
        </p:txBody>
      </p:sp>
    </p:spTree>
    <p:extLst>
      <p:ext uri="{BB962C8B-B14F-4D97-AF65-F5344CB8AC3E}">
        <p14:creationId xmlns:p14="http://schemas.microsoft.com/office/powerpoint/2010/main" val="4282778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Úprava v </a:t>
            </a:r>
            <a:r>
              <a:rPr lang="cs-CZ" dirty="0" err="1"/>
              <a:t>s.ř.s</a:t>
            </a:r>
            <a:r>
              <a:rPr lang="cs-CZ" dirty="0"/>
              <a:t>.</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2 základní části právní úpravy:</a:t>
            </a:r>
          </a:p>
          <a:p>
            <a:endParaRPr lang="cs-CZ" dirty="0"/>
          </a:p>
          <a:p>
            <a:r>
              <a:rPr lang="cs-CZ" dirty="0"/>
              <a:t>A. obecná část úpravy, resp. obecná ustanovení o řízení </a:t>
            </a:r>
          </a:p>
          <a:p>
            <a:pPr lvl="1"/>
            <a:r>
              <a:rPr lang="cs-CZ" dirty="0"/>
              <a:t>v této části jsou upravena obecné aspekty řízení jako takového – např. účastníci řízení, zastoupení, lhůty, doručování, přerušení řízení atd. </a:t>
            </a:r>
          </a:p>
          <a:p>
            <a:pPr lvl="1"/>
            <a:r>
              <a:rPr lang="cs-CZ" dirty="0"/>
              <a:t>tato úprava se použije vždy pokud ve zvláštní části není pro určitý typ řízení něco upraveno jinak  </a:t>
            </a:r>
          </a:p>
          <a:p>
            <a:endParaRPr lang="cs-CZ" dirty="0"/>
          </a:p>
          <a:p>
            <a:r>
              <a:rPr lang="cs-CZ" dirty="0"/>
              <a:t>B. zvláštní část úpravy, resp. zvláštní ustanovení o řízení </a:t>
            </a:r>
          </a:p>
          <a:p>
            <a:pPr lvl="1"/>
            <a:r>
              <a:rPr lang="cs-CZ" dirty="0"/>
              <a:t>zde jsou upraveny specifika řízení u jednotlivých „typů“ žalob</a:t>
            </a:r>
          </a:p>
        </p:txBody>
      </p:sp>
    </p:spTree>
    <p:extLst>
      <p:ext uri="{BB962C8B-B14F-4D97-AF65-F5344CB8AC3E}">
        <p14:creationId xmlns:p14="http://schemas.microsoft.com/office/powerpoint/2010/main" val="2031830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proti rozhodnutí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 65 a násl. SŘS: </a:t>
            </a:r>
            <a:r>
              <a:rPr lang="cs-CZ" b="0" i="1" dirty="0">
                <a:solidFill>
                  <a:srgbClr val="000000"/>
                </a:solidFill>
                <a:effectLst/>
                <a:latin typeface="Arial" panose="020B0604020202020204" pitchFamily="34" charset="0"/>
              </a:rPr>
              <a:t>Kdo tvrdí, že byl na svých právech zkrácen přímo nebo v důsledku porušení svých práv v předcházejícím řízení úkonem správního orgánu, jímž se zakládají, mění, ruší nebo závazně určují jeho práva nebo povinnosti, (dále jen "rozhodnutí"), může se žalobou domáhat zrušení takového rozhodnutí, popřípadě vyslovení jeho nicotnosti, nestanoví-li tento nebo zvláštní zákon jinak.</a:t>
            </a:r>
            <a:endParaRPr lang="cs-CZ" i="1" dirty="0"/>
          </a:p>
          <a:p>
            <a:r>
              <a:rPr lang="cs-CZ" dirty="0"/>
              <a:t>Nejvíce využívaný typ řízení ve správním soudnictví</a:t>
            </a:r>
          </a:p>
        </p:txBody>
      </p:sp>
    </p:spTree>
    <p:extLst>
      <p:ext uri="{BB962C8B-B14F-4D97-AF65-F5344CB8AC3E}">
        <p14:creationId xmlns:p14="http://schemas.microsoft.com/office/powerpoint/2010/main" val="3563248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proti rozhodnutí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správní orgán</a:t>
            </a:r>
          </a:p>
          <a:p>
            <a:pPr lvl="1"/>
            <a:r>
              <a:rPr lang="cs-CZ" dirty="0"/>
              <a:t>orgán moci výkonné, orgán územního samosprávného celku, i fyzická nebo právnická osoba nebo jiný orgán, pokud jim bylo svěřeno rozhodování o právech a povinnostech fyzických a právnických osob v oblasti veřejné správy</a:t>
            </a:r>
          </a:p>
          <a:p>
            <a:endParaRPr lang="cs-CZ" dirty="0"/>
          </a:p>
          <a:p>
            <a:r>
              <a:rPr lang="cs-CZ" dirty="0"/>
              <a:t>žaloba směřuje proti „rozhodnutí“ </a:t>
            </a:r>
          </a:p>
          <a:p>
            <a:pPr lvl="1"/>
            <a:r>
              <a:rPr lang="cs-CZ" dirty="0"/>
              <a:t>pojem rozhodnutí však vychází z tzv. materiálního pojetí správního aktu – obsahová stránka v případě rozporu převažuje na formální stránkou </a:t>
            </a:r>
          </a:p>
          <a:p>
            <a:pPr lvl="2"/>
            <a:r>
              <a:rPr lang="cs-CZ" sz="2000" dirty="0"/>
              <a:t>1. tzn. žalobou lze napadnout takový úkon správního orgánu, jímž se zakládají, mění, ruší nebo závazně určují jeho práva nebo povinnosti, a to i přesto, že není označen jako rozhodnutí</a:t>
            </a:r>
          </a:p>
          <a:p>
            <a:pPr lvl="2"/>
            <a:r>
              <a:rPr lang="cs-CZ" sz="2000" dirty="0"/>
              <a:t>2. lze napadnou jak deklaratorní rozhodnutí, tak konstitutivní rozhodnutí</a:t>
            </a:r>
          </a:p>
          <a:p>
            <a:endParaRPr lang="cs-CZ" dirty="0"/>
          </a:p>
        </p:txBody>
      </p:sp>
    </p:spTree>
    <p:extLst>
      <p:ext uri="{BB962C8B-B14F-4D97-AF65-F5344CB8AC3E}">
        <p14:creationId xmlns:p14="http://schemas.microsoft.com/office/powerpoint/2010/main" val="2105971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proti rozhodnutí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Aktivní legitimace</a:t>
            </a:r>
          </a:p>
          <a:p>
            <a:pPr lvl="1"/>
            <a:r>
              <a:rPr lang="cs-CZ" dirty="0"/>
              <a:t>Rozhodnutí správního orgánu a současně jsou rozhodnutím zakládána, měněna, ručena nebo závazně určena má práva a povinnosti</a:t>
            </a:r>
          </a:p>
          <a:p>
            <a:pPr lvl="1"/>
            <a:r>
              <a:rPr lang="cs-CZ" dirty="0"/>
              <a:t>Specifické případy aktivní legitimace dle § 65 odst. 2 a § 66 </a:t>
            </a:r>
            <a:r>
              <a:rPr lang="cs-CZ" dirty="0" err="1"/>
              <a:t>s.ř.s</a:t>
            </a:r>
            <a:r>
              <a:rPr lang="cs-CZ" dirty="0"/>
              <a:t>.</a:t>
            </a:r>
          </a:p>
          <a:p>
            <a:r>
              <a:rPr lang="cs-CZ" dirty="0"/>
              <a:t>Přípustnost žaloby</a:t>
            </a:r>
          </a:p>
          <a:p>
            <a:pPr lvl="1"/>
            <a:r>
              <a:rPr lang="cs-CZ" dirty="0"/>
              <a:t>Vyčerpání všech řádných opravných prostředků v řízení před správním orgánem</a:t>
            </a:r>
          </a:p>
          <a:p>
            <a:pPr lvl="1"/>
            <a:r>
              <a:rPr lang="cs-CZ" dirty="0"/>
              <a:t>Nejedná se o rozhodnutí správního orgánu v soukromoprávní věci</a:t>
            </a:r>
          </a:p>
          <a:p>
            <a:pPr lvl="1"/>
            <a:r>
              <a:rPr lang="cs-CZ" dirty="0"/>
              <a:t>Jediným důvodem podání žaloby není tvrzená nicotnost napadeného rozhodnutí, pokud se žalobce nedomáhal vyslovení nicotnosti v řízení před správním orgánem,</a:t>
            </a:r>
          </a:p>
          <a:p>
            <a:pPr lvl="1"/>
            <a:r>
              <a:rPr lang="cs-CZ" dirty="0"/>
              <a:t>Nelze se domáhat pouhé změny odůvodnění</a:t>
            </a:r>
          </a:p>
          <a:p>
            <a:pPr lvl="1"/>
            <a:r>
              <a:rPr lang="cs-CZ" dirty="0"/>
              <a:t>Rozhodnutí není vyloučeno ze soudního přezkumu</a:t>
            </a:r>
          </a:p>
        </p:txBody>
      </p:sp>
    </p:spTree>
    <p:extLst>
      <p:ext uri="{BB962C8B-B14F-4D97-AF65-F5344CB8AC3E}">
        <p14:creationId xmlns:p14="http://schemas.microsoft.com/office/powerpoint/2010/main" val="4288289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proti rozhodnutí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Kompetenční výluky rozhodnutí vydaného při správě daní</a:t>
            </a:r>
          </a:p>
          <a:p>
            <a:pPr lvl="1"/>
            <a:r>
              <a:rPr lang="cs-CZ" dirty="0"/>
              <a:t>Úkony, které nejsou rozhodnutími</a:t>
            </a:r>
          </a:p>
          <a:p>
            <a:pPr lvl="1"/>
            <a:r>
              <a:rPr lang="cs-CZ" dirty="0"/>
              <a:t>Rozhodnutí předběžné povahy (nevylučuje z přezkumu zajišťovací příkazy!!)</a:t>
            </a:r>
          </a:p>
          <a:p>
            <a:pPr lvl="1"/>
            <a:r>
              <a:rPr lang="cs-CZ" dirty="0"/>
              <a:t>Rozhodnutí upravující řízení před správním orgánem</a:t>
            </a:r>
          </a:p>
          <a:p>
            <a:pPr lvl="1"/>
            <a:endParaRPr lang="cs-CZ" dirty="0"/>
          </a:p>
          <a:p>
            <a:r>
              <a:rPr lang="cs-CZ" dirty="0"/>
              <a:t>Pro naplnění podmínek pro podání žaloby dle § 65 </a:t>
            </a:r>
            <a:r>
              <a:rPr lang="cs-CZ" dirty="0" err="1"/>
              <a:t>s.ř.s</a:t>
            </a:r>
            <a:r>
              <a:rPr lang="cs-CZ" dirty="0"/>
              <a:t>. musí být splněno:</a:t>
            </a:r>
          </a:p>
          <a:p>
            <a:pPr lvl="1"/>
            <a:r>
              <a:rPr lang="cs-CZ" dirty="0"/>
              <a:t>Aktivní žalobní legitimace,</a:t>
            </a:r>
          </a:p>
          <a:p>
            <a:pPr lvl="1"/>
            <a:r>
              <a:rPr lang="cs-CZ" dirty="0"/>
              <a:t>Absence důvodů nepřípustnosti žaloby, a</a:t>
            </a:r>
          </a:p>
          <a:p>
            <a:pPr lvl="1"/>
            <a:r>
              <a:rPr lang="cs-CZ" dirty="0"/>
              <a:t>Není dána kompetenční výluka.</a:t>
            </a:r>
          </a:p>
        </p:txBody>
      </p:sp>
    </p:spTree>
    <p:extLst>
      <p:ext uri="{BB962C8B-B14F-4D97-AF65-F5344CB8AC3E}">
        <p14:creationId xmlns:p14="http://schemas.microsoft.com/office/powerpoint/2010/main" val="2564451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proti rozhodnutí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Před podáním žaloby je vhodné vyhodnotit pravděpodobnost úspěchu a zvážit nákladnost řízení</a:t>
            </a:r>
          </a:p>
          <a:p>
            <a:pPr lvl="1"/>
            <a:r>
              <a:rPr lang="cs-CZ" dirty="0"/>
              <a:t>Soudní poplatek 3.000 Kč,</a:t>
            </a:r>
          </a:p>
          <a:p>
            <a:pPr lvl="1"/>
            <a:r>
              <a:rPr lang="cs-CZ" dirty="0"/>
              <a:t>Náklady právního zastoupení (pokud bude žalobce zastoupen advokátem)</a:t>
            </a:r>
          </a:p>
          <a:p>
            <a:pPr lvl="1"/>
            <a:r>
              <a:rPr lang="cs-CZ" dirty="0"/>
              <a:t>Vyhodnocení řešené věci po materiální stránce</a:t>
            </a:r>
          </a:p>
          <a:p>
            <a:pPr marL="1257300" lvl="2" indent="-342900">
              <a:buFont typeface="Arial" panose="020B0604020202020204" pitchFamily="34" charset="0"/>
              <a:buChar char="•"/>
            </a:pPr>
            <a:r>
              <a:rPr lang="cs-CZ" sz="2000" dirty="0"/>
              <a:t>Byla již taková obdobná věc řešena správními soudy? Jak rozhodly?</a:t>
            </a:r>
          </a:p>
          <a:p>
            <a:pPr marL="1257300" lvl="2" indent="-342900">
              <a:buFont typeface="Arial" panose="020B0604020202020204" pitchFamily="34" charset="0"/>
              <a:buChar char="•"/>
            </a:pPr>
            <a:r>
              <a:rPr lang="cs-CZ" sz="2000" dirty="0"/>
              <a:t>Lze dosavadní judikaturu pro žalobce nepříznivou vyargumentovat v jeho prospěch s ohledem na skutkový stav, odlišné okolnosti atd.?</a:t>
            </a:r>
          </a:p>
          <a:p>
            <a:pPr marL="1257300" lvl="2" indent="-342900">
              <a:buFont typeface="Arial" panose="020B0604020202020204" pitchFamily="34" charset="0"/>
              <a:buChar char="•"/>
            </a:pPr>
            <a:r>
              <a:rPr lang="cs-CZ" sz="2000" dirty="0"/>
              <a:t>Co je cílem žaloby? Zrušení rozhodnutí o odvolání, zrušení jak rozhodnutí o odvolání, tak i </a:t>
            </a:r>
            <a:r>
              <a:rPr lang="cs-CZ" sz="2000" dirty="0" err="1"/>
              <a:t>provoinstančního</a:t>
            </a:r>
            <a:r>
              <a:rPr lang="cs-CZ" sz="2000" dirty="0"/>
              <a:t> rozhodnutí?</a:t>
            </a:r>
          </a:p>
        </p:txBody>
      </p:sp>
    </p:spTree>
    <p:extLst>
      <p:ext uri="{BB962C8B-B14F-4D97-AF65-F5344CB8AC3E}">
        <p14:creationId xmlns:p14="http://schemas.microsoft.com/office/powerpoint/2010/main" val="839121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proti rozhodnutí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Lhůta pro podání žaloby</a:t>
            </a:r>
          </a:p>
          <a:p>
            <a:pPr lvl="1"/>
            <a:r>
              <a:rPr lang="cs-CZ" dirty="0"/>
              <a:t>2 měsíce od doručení rozhodnutí, nebo jiného zákonem stanoveného způsobu seznámení žalobce s obsahem rozhodnutí (např. při ústním jednání)</a:t>
            </a:r>
          </a:p>
          <a:p>
            <a:pPr lvl="1"/>
            <a:r>
              <a:rPr lang="cs-CZ" dirty="0"/>
              <a:t>Zmeškání lhůty nelze prominout</a:t>
            </a:r>
          </a:p>
          <a:p>
            <a:pPr lvl="1"/>
            <a:r>
              <a:rPr lang="cs-CZ" dirty="0"/>
              <a:t>Běh lhůt dle § 40 </a:t>
            </a:r>
            <a:r>
              <a:rPr lang="cs-CZ" dirty="0" err="1"/>
              <a:t>s.ř.s</a:t>
            </a:r>
            <a:r>
              <a:rPr lang="cs-CZ" dirty="0"/>
              <a:t>. (postačí odeslání poštou?, pokud poslední den lhůty o víkendu nebo ve státní svátek -&gt; lhůta končí nejbližší následující pracovní den…)</a:t>
            </a:r>
          </a:p>
          <a:p>
            <a:pPr lvl="1"/>
            <a:endParaRPr lang="cs-CZ" dirty="0"/>
          </a:p>
          <a:p>
            <a:r>
              <a:rPr lang="cs-CZ" dirty="0"/>
              <a:t>Řízení je zahájeno dnem, kdy návrh došel soudu</a:t>
            </a:r>
          </a:p>
          <a:p>
            <a:endParaRPr lang="cs-CZ" dirty="0"/>
          </a:p>
          <a:p>
            <a:r>
              <a:rPr lang="cs-CZ" dirty="0"/>
              <a:t>Žaloba se podává u místně příslušného krajského soudu</a:t>
            </a:r>
          </a:p>
          <a:p>
            <a:pPr lvl="1"/>
            <a:r>
              <a:rPr lang="cs-CZ" dirty="0"/>
              <a:t>Nesplnění věcné příslušnosti -&gt; soud postoupí věcně a místně příslušnému</a:t>
            </a:r>
          </a:p>
          <a:p>
            <a:pPr lvl="1"/>
            <a:r>
              <a:rPr lang="cs-CZ" dirty="0"/>
              <a:t>Nesplnění místní příslušnosti -&gt; soud postoupí místně příslušnému</a:t>
            </a:r>
          </a:p>
        </p:txBody>
      </p:sp>
    </p:spTree>
    <p:extLst>
      <p:ext uri="{BB962C8B-B14F-4D97-AF65-F5344CB8AC3E}">
        <p14:creationId xmlns:p14="http://schemas.microsoft.com/office/powerpoint/2010/main" val="753285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proti rozhodnutí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Náležitosti žaloby</a:t>
            </a:r>
          </a:p>
          <a:p>
            <a:pPr lvl="1"/>
            <a:r>
              <a:rPr lang="cs-CZ" dirty="0"/>
              <a:t>Obecné náležitosti dle § 37 </a:t>
            </a:r>
            <a:r>
              <a:rPr lang="cs-CZ" dirty="0" err="1"/>
              <a:t>s.ř.s</a:t>
            </a:r>
            <a:r>
              <a:rPr lang="cs-CZ" dirty="0"/>
              <a:t>.</a:t>
            </a:r>
          </a:p>
          <a:p>
            <a:pPr lvl="1"/>
            <a:r>
              <a:rPr lang="cs-CZ" dirty="0"/>
              <a:t>Žalobní důvody lze omezit, nelze rozšířit po uplynutí lhůty pro podání žaloby</a:t>
            </a:r>
          </a:p>
          <a:p>
            <a:pPr lvl="1"/>
            <a:endParaRPr lang="cs-CZ" dirty="0"/>
          </a:p>
          <a:p>
            <a:r>
              <a:rPr lang="cs-CZ" dirty="0"/>
              <a:t>Současně i kdykoliv následně lze žádat přiznání odkladného účinku žaloby</a:t>
            </a:r>
          </a:p>
        </p:txBody>
      </p:sp>
    </p:spTree>
    <p:extLst>
      <p:ext uri="{BB962C8B-B14F-4D97-AF65-F5344CB8AC3E}">
        <p14:creationId xmlns:p14="http://schemas.microsoft.com/office/powerpoint/2010/main" val="3620162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Správní soudnictví a finanční správa</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Orgány finanční správy vykonávají veřejnou správu v rámci veřejné finanční činnosti</a:t>
            </a:r>
          </a:p>
          <a:p>
            <a:r>
              <a:rPr lang="cs-CZ" dirty="0"/>
              <a:t>Při rozhodování a stanovování práv a povinností musí dodržovat právní předpisy, a to včetně kontroly, dohledu, dozoru a důsledků</a:t>
            </a:r>
          </a:p>
          <a:p>
            <a:r>
              <a:rPr lang="cs-CZ" dirty="0"/>
              <a:t>Typické spory v rámci berního práva, ale i rozhodnutí v jiných oblastech.</a:t>
            </a:r>
          </a:p>
        </p:txBody>
      </p:sp>
    </p:spTree>
    <p:extLst>
      <p:ext uri="{BB962C8B-B14F-4D97-AF65-F5344CB8AC3E}">
        <p14:creationId xmlns:p14="http://schemas.microsoft.com/office/powerpoint/2010/main" val="1484463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proti rozhodnutí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Průběh řízení před soudem</a:t>
            </a:r>
          </a:p>
          <a:p>
            <a:pPr lvl="1"/>
            <a:r>
              <a:rPr lang="cs-CZ" dirty="0"/>
              <a:t>Soud kontroluje splnění podmínek pro podání žaloby</a:t>
            </a:r>
          </a:p>
          <a:p>
            <a:pPr lvl="1"/>
            <a:r>
              <a:rPr lang="cs-CZ" dirty="0"/>
              <a:t>Řešení podmínek řízení (soudní poplatek, právní zastoupení atd.)</a:t>
            </a:r>
          </a:p>
          <a:p>
            <a:pPr lvl="1"/>
            <a:r>
              <a:rPr lang="cs-CZ" dirty="0"/>
              <a:t>Zaslání kopie žaloby žalovanému (zpravidla v daňových věcech OFŘ) s výzvou k vyjádření se ve lhůtě 1 měsíce a předložení spisu</a:t>
            </a:r>
          </a:p>
          <a:p>
            <a:pPr lvl="1"/>
            <a:r>
              <a:rPr lang="cs-CZ" dirty="0"/>
              <a:t>Po vyjádření žalovaného je vyjádření zasláno žalobci – možnost repliky (pokud replika, opět zaslání žalovanému a tak pořád dokola…)</a:t>
            </a:r>
          </a:p>
          <a:p>
            <a:pPr lvl="1"/>
            <a:r>
              <a:rPr lang="cs-CZ" dirty="0"/>
              <a:t>Žádost o sdělení, zda strana souhlasí s projednáním věci bez nařízení ústního jednání, podle toho</a:t>
            </a:r>
          </a:p>
          <a:p>
            <a:pPr lvl="2"/>
            <a:r>
              <a:rPr lang="cs-CZ" dirty="0"/>
              <a:t>Soud rozhodne bez nařízení ústního jednání, nebo</a:t>
            </a:r>
          </a:p>
          <a:p>
            <a:pPr lvl="2"/>
            <a:r>
              <a:rPr lang="cs-CZ" dirty="0"/>
              <a:t>Soud nařídí jednání za účelem projednání žaloby</a:t>
            </a:r>
          </a:p>
          <a:p>
            <a:pPr lvl="1"/>
            <a:endParaRPr lang="cs-CZ" dirty="0"/>
          </a:p>
        </p:txBody>
      </p:sp>
    </p:spTree>
    <p:extLst>
      <p:ext uri="{BB962C8B-B14F-4D97-AF65-F5344CB8AC3E}">
        <p14:creationId xmlns:p14="http://schemas.microsoft.com/office/powerpoint/2010/main" val="2826637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proti rozhodnutí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Rozhodnutí v podobě rozsudku</a:t>
            </a:r>
          </a:p>
          <a:p>
            <a:pPr lvl="1"/>
            <a:r>
              <a:rPr lang="cs-CZ" dirty="0"/>
              <a:t>Zamítnutí žaloby</a:t>
            </a:r>
          </a:p>
          <a:p>
            <a:pPr lvl="1"/>
            <a:r>
              <a:rPr lang="cs-CZ" dirty="0"/>
              <a:t>Vyhovění žalobě a zrušení napadeného rozhodnutí, případně i prvoinstančního rozhodnutí správního orgánu</a:t>
            </a:r>
          </a:p>
          <a:p>
            <a:pPr lvl="1"/>
            <a:endParaRPr lang="cs-CZ" dirty="0"/>
          </a:p>
          <a:p>
            <a:pPr lvl="1"/>
            <a:endParaRPr lang="cs-CZ" dirty="0"/>
          </a:p>
          <a:p>
            <a:r>
              <a:rPr lang="cs-CZ" dirty="0"/>
              <a:t>Rozsudek nabývá právní moci okamžikem doručení</a:t>
            </a:r>
          </a:p>
          <a:p>
            <a:pPr lvl="1"/>
            <a:endParaRPr lang="cs-CZ" dirty="0"/>
          </a:p>
        </p:txBody>
      </p:sp>
    </p:spTree>
    <p:extLst>
      <p:ext uri="{BB962C8B-B14F-4D97-AF65-F5344CB8AC3E}">
        <p14:creationId xmlns:p14="http://schemas.microsoft.com/office/powerpoint/2010/main" val="3293840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BEE3C4-6D78-43BF-961F-74CA108D94AF}"/>
              </a:ext>
            </a:extLst>
          </p:cNvPr>
          <p:cNvSpPr>
            <a:spLocks noGrp="1"/>
          </p:cNvSpPr>
          <p:nvPr>
            <p:ph type="title"/>
          </p:nvPr>
        </p:nvSpPr>
        <p:spPr/>
        <p:txBody>
          <a:bodyPr/>
          <a:lstStyle/>
          <a:p>
            <a:r>
              <a:rPr lang="cs-CZ" dirty="0"/>
              <a:t>Prejudiciální přezkum</a:t>
            </a:r>
          </a:p>
        </p:txBody>
      </p:sp>
      <p:sp>
        <p:nvSpPr>
          <p:cNvPr id="3" name="Zástupný obsah 2">
            <a:extLst>
              <a:ext uri="{FF2B5EF4-FFF2-40B4-BE49-F238E27FC236}">
                <a16:creationId xmlns:a16="http://schemas.microsoft.com/office/drawing/2014/main" id="{7A464445-83A6-4F78-8A35-42D8CA9F5DB4}"/>
              </a:ext>
            </a:extLst>
          </p:cNvPr>
          <p:cNvSpPr>
            <a:spLocks noGrp="1"/>
          </p:cNvSpPr>
          <p:nvPr>
            <p:ph idx="1"/>
          </p:nvPr>
        </p:nvSpPr>
        <p:spPr/>
        <p:txBody>
          <a:bodyPr/>
          <a:lstStyle/>
          <a:p>
            <a:r>
              <a:rPr lang="cs-CZ" dirty="0"/>
              <a:t>§ 62 </a:t>
            </a:r>
            <a:r>
              <a:rPr lang="cs-CZ" dirty="0" err="1"/>
              <a:t>s.ř.s</a:t>
            </a:r>
            <a:r>
              <a:rPr lang="cs-CZ" dirty="0"/>
              <a:t>, resp. § 124 daňového řádu</a:t>
            </a:r>
          </a:p>
          <a:p>
            <a:r>
              <a:rPr lang="cs-CZ" dirty="0"/>
              <a:t>Uspokojení žalobce vydáním nového správního rozhodnutí před rozhodnutím soudu</a:t>
            </a:r>
          </a:p>
          <a:p>
            <a:r>
              <a:rPr lang="cs-CZ" dirty="0"/>
              <a:t>V praxi používané poslední dobou ve věci žalob proti zajišťovacím příkazům</a:t>
            </a:r>
          </a:p>
          <a:p>
            <a:r>
              <a:rPr lang="cs-CZ" dirty="0"/>
              <a:t>Žalovaný správní orgán oznámí úmysl uspokojit navrhovatele -&gt; soud stanoví lhůtu pro vydání nového rozhodnutí -&gt; nové rozhodnutí rušící původní a nově stanovující práva a povinnosti -&gt; usnesení soudu o zastavení řízení = nabytí právní moci </a:t>
            </a:r>
            <a:r>
              <a:rPr lang="cs-CZ"/>
              <a:t>nového správního rozhodnutí</a:t>
            </a:r>
            <a:endParaRPr lang="cs-CZ" dirty="0"/>
          </a:p>
        </p:txBody>
      </p:sp>
    </p:spTree>
    <p:extLst>
      <p:ext uri="{BB962C8B-B14F-4D97-AF65-F5344CB8AC3E}">
        <p14:creationId xmlns:p14="http://schemas.microsoft.com/office/powerpoint/2010/main" val="1731261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A50E4A-8E2D-421B-9FCD-A34956DD7DB1}"/>
              </a:ext>
            </a:extLst>
          </p:cNvPr>
          <p:cNvSpPr>
            <a:spLocks noGrp="1"/>
          </p:cNvSpPr>
          <p:nvPr>
            <p:ph type="title"/>
          </p:nvPr>
        </p:nvSpPr>
        <p:spPr/>
        <p:txBody>
          <a:bodyPr/>
          <a:lstStyle/>
          <a:p>
            <a:r>
              <a:rPr lang="cs-CZ" dirty="0"/>
              <a:t>Kasační stížnost</a:t>
            </a:r>
          </a:p>
        </p:txBody>
      </p:sp>
      <p:sp>
        <p:nvSpPr>
          <p:cNvPr id="3" name="Zástupný obsah 2">
            <a:extLst>
              <a:ext uri="{FF2B5EF4-FFF2-40B4-BE49-F238E27FC236}">
                <a16:creationId xmlns:a16="http://schemas.microsoft.com/office/drawing/2014/main" id="{7771DB38-EDF6-423B-AB28-2239B28BD15A}"/>
              </a:ext>
            </a:extLst>
          </p:cNvPr>
          <p:cNvSpPr>
            <a:spLocks noGrp="1"/>
          </p:cNvSpPr>
          <p:nvPr>
            <p:ph idx="1"/>
          </p:nvPr>
        </p:nvSpPr>
        <p:spPr/>
        <p:txBody>
          <a:bodyPr/>
          <a:lstStyle/>
          <a:p>
            <a:r>
              <a:rPr lang="cs-CZ" dirty="0"/>
              <a:t>Mimořádný opravný prostředek</a:t>
            </a:r>
          </a:p>
          <a:p>
            <a:r>
              <a:rPr lang="cs-CZ" dirty="0"/>
              <a:t>Soudní poplatek 5.000 Kč</a:t>
            </a:r>
          </a:p>
          <a:p>
            <a:r>
              <a:rPr lang="cs-CZ" dirty="0"/>
              <a:t>Lhůta 2 týdnů od doručení rozsudku, který je napadán</a:t>
            </a:r>
          </a:p>
          <a:p>
            <a:pPr lvl="1"/>
            <a:r>
              <a:rPr lang="cs-CZ" dirty="0"/>
              <a:t>Postačí podání </a:t>
            </a:r>
            <a:r>
              <a:rPr lang="cs-CZ" dirty="0" err="1"/>
              <a:t>blanketní</a:t>
            </a:r>
            <a:r>
              <a:rPr lang="cs-CZ" dirty="0"/>
              <a:t> („prázdné“) kasační stížnosti, která je na výzvu soudu následně doplněna</a:t>
            </a:r>
          </a:p>
          <a:p>
            <a:r>
              <a:rPr lang="cs-CZ" dirty="0"/>
              <a:t>Stěžovatel musí být zastoupen advokátem; to neplatí, pokud stěžovatel nebo jeho zaměstnanec má vysokoškolské právní vzdělání, které je vyžadováno pro výkon advokacie</a:t>
            </a:r>
          </a:p>
          <a:p>
            <a:pPr lvl="1"/>
            <a:r>
              <a:rPr lang="cs-CZ" dirty="0"/>
              <a:t>Daňový poradce bez právního vzdělání nemůže zastupovat v řízení o kasační stížnosti</a:t>
            </a:r>
          </a:p>
          <a:p>
            <a:r>
              <a:rPr lang="cs-CZ" dirty="0"/>
              <a:t>V určitých případech nelze kasační stížnost podat</a:t>
            </a:r>
          </a:p>
        </p:txBody>
      </p:sp>
    </p:spTree>
    <p:extLst>
      <p:ext uri="{BB962C8B-B14F-4D97-AF65-F5344CB8AC3E}">
        <p14:creationId xmlns:p14="http://schemas.microsoft.com/office/powerpoint/2010/main" val="593467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A50E4A-8E2D-421B-9FCD-A34956DD7DB1}"/>
              </a:ext>
            </a:extLst>
          </p:cNvPr>
          <p:cNvSpPr>
            <a:spLocks noGrp="1"/>
          </p:cNvSpPr>
          <p:nvPr>
            <p:ph type="title"/>
          </p:nvPr>
        </p:nvSpPr>
        <p:spPr/>
        <p:txBody>
          <a:bodyPr/>
          <a:lstStyle/>
          <a:p>
            <a:r>
              <a:rPr lang="cs-CZ" dirty="0"/>
              <a:t>Kasační stížnost</a:t>
            </a:r>
          </a:p>
        </p:txBody>
      </p:sp>
      <p:sp>
        <p:nvSpPr>
          <p:cNvPr id="3" name="Zástupný obsah 2">
            <a:extLst>
              <a:ext uri="{FF2B5EF4-FFF2-40B4-BE49-F238E27FC236}">
                <a16:creationId xmlns:a16="http://schemas.microsoft.com/office/drawing/2014/main" id="{7771DB38-EDF6-423B-AB28-2239B28BD15A}"/>
              </a:ext>
            </a:extLst>
          </p:cNvPr>
          <p:cNvSpPr>
            <a:spLocks noGrp="1"/>
          </p:cNvSpPr>
          <p:nvPr>
            <p:ph idx="1"/>
          </p:nvPr>
        </p:nvSpPr>
        <p:spPr>
          <a:xfrm>
            <a:off x="720000" y="1389413"/>
            <a:ext cx="10753200" cy="4442587"/>
          </a:xfrm>
        </p:spPr>
        <p:txBody>
          <a:bodyPr/>
          <a:lstStyle/>
          <a:p>
            <a:r>
              <a:rPr lang="cs-CZ" dirty="0"/>
              <a:t>Kasační stížnost lze podat pouze z důvodu tvrzené</a:t>
            </a:r>
          </a:p>
          <a:p>
            <a:pPr lvl="1"/>
            <a:r>
              <a:rPr lang="cs-CZ" dirty="0"/>
              <a:t>a) nezákonnosti spočívající v nesprávném posouzení právní otázky soudem v předcházejícím řízení,</a:t>
            </a:r>
          </a:p>
          <a:p>
            <a:pPr lvl="1"/>
            <a:r>
              <a:rPr lang="cs-CZ" dirty="0"/>
              <a:t>b) vady řízení spočívající v tom, že skutková podstata, z níž správní orgán v napadeném rozhodnutí vycházel, nemá oporu ve spisech nebo je s nimi v rozporu, nebo že při jejím zjišťování byl porušen zákon v ustanoveních o řízení před správním orgánem takovým způsobem, že to mohlo ovlivnit zákonnost, a pro tuto důvodně vytýkanou vadu soud, který ve věci rozhodoval, napadené rozhodnutí správního orgánu měl zrušit; za takovou vadu řízení se považuje i nepřezkoumatelnost rozhodnutí správního orgánu pro nesrozumitelnost,</a:t>
            </a:r>
          </a:p>
          <a:p>
            <a:pPr lvl="1"/>
            <a:r>
              <a:rPr lang="cs-CZ" dirty="0"/>
              <a:t>c) zmatečnosti řízení před soudem spočívající v tom, že chyběly podmínky řízení, ve věci rozhodoval vyloučený soudce nebo byl soud nesprávně obsazen, popřípadě bylo rozhodnuto v neprospěch účastníka v důsledku trestného činu soudce,</a:t>
            </a:r>
          </a:p>
          <a:p>
            <a:pPr lvl="1"/>
            <a:r>
              <a:rPr lang="cs-CZ" dirty="0"/>
              <a:t>d) nepřezkoumatelnosti spočívající v nesrozumitelnosti nebo nedostatku důvodů rozhodnutí, popřípadě v jiné vadě řízení před soudem, mohla-li mít taková vada za následek nezákonné rozhodnutí o věci samé,</a:t>
            </a:r>
          </a:p>
          <a:p>
            <a:pPr lvl="1"/>
            <a:r>
              <a:rPr lang="cs-CZ" dirty="0"/>
              <a:t>e) nezákonnosti rozhodnutí o odmítnutí návrhu nebo o zastavení řízení.</a:t>
            </a:r>
          </a:p>
        </p:txBody>
      </p:sp>
    </p:spTree>
    <p:extLst>
      <p:ext uri="{BB962C8B-B14F-4D97-AF65-F5344CB8AC3E}">
        <p14:creationId xmlns:p14="http://schemas.microsoft.com/office/powerpoint/2010/main" val="18092042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A50E4A-8E2D-421B-9FCD-A34956DD7DB1}"/>
              </a:ext>
            </a:extLst>
          </p:cNvPr>
          <p:cNvSpPr>
            <a:spLocks noGrp="1"/>
          </p:cNvSpPr>
          <p:nvPr>
            <p:ph type="title"/>
          </p:nvPr>
        </p:nvSpPr>
        <p:spPr/>
        <p:txBody>
          <a:bodyPr/>
          <a:lstStyle/>
          <a:p>
            <a:r>
              <a:rPr lang="cs-CZ" dirty="0"/>
              <a:t>Kasační stížnost</a:t>
            </a:r>
          </a:p>
        </p:txBody>
      </p:sp>
      <p:sp>
        <p:nvSpPr>
          <p:cNvPr id="3" name="Zástupný obsah 2">
            <a:extLst>
              <a:ext uri="{FF2B5EF4-FFF2-40B4-BE49-F238E27FC236}">
                <a16:creationId xmlns:a16="http://schemas.microsoft.com/office/drawing/2014/main" id="{7771DB38-EDF6-423B-AB28-2239B28BD15A}"/>
              </a:ext>
            </a:extLst>
          </p:cNvPr>
          <p:cNvSpPr>
            <a:spLocks noGrp="1"/>
          </p:cNvSpPr>
          <p:nvPr>
            <p:ph idx="1"/>
          </p:nvPr>
        </p:nvSpPr>
        <p:spPr>
          <a:xfrm>
            <a:off x="720000" y="1389413"/>
            <a:ext cx="10753200" cy="4442587"/>
          </a:xfrm>
        </p:spPr>
        <p:txBody>
          <a:bodyPr/>
          <a:lstStyle/>
          <a:p>
            <a:r>
              <a:rPr lang="cs-CZ" dirty="0"/>
              <a:t>Podstatou KS je argumentace proti závěrům krajského soudu, nikoliv opakování žalobních důvodů</a:t>
            </a:r>
          </a:p>
          <a:p>
            <a:r>
              <a:rPr lang="cs-CZ" dirty="0"/>
              <a:t>KS nemá odkladný účinek – lze jej žádat</a:t>
            </a:r>
          </a:p>
          <a:p>
            <a:r>
              <a:rPr lang="cs-CZ" dirty="0"/>
              <a:t>Podaná (doplněná) kasační stížnost je doručena protistraně s možností vyjádření</a:t>
            </a:r>
          </a:p>
          <a:p>
            <a:r>
              <a:rPr lang="cs-CZ" dirty="0"/>
              <a:t>Rozhodování o KS je zpravidla bez jednání</a:t>
            </a:r>
          </a:p>
          <a:p>
            <a:endParaRPr lang="cs-CZ" dirty="0"/>
          </a:p>
          <a:p>
            <a:r>
              <a:rPr lang="cs-CZ" dirty="0"/>
              <a:t>Rozhodnutí</a:t>
            </a:r>
          </a:p>
          <a:p>
            <a:pPr lvl="1"/>
            <a:r>
              <a:rPr lang="cs-CZ" dirty="0"/>
              <a:t>Zrušení rozsudku krajského soudu</a:t>
            </a:r>
          </a:p>
          <a:p>
            <a:pPr lvl="1"/>
            <a:r>
              <a:rPr lang="cs-CZ" dirty="0"/>
              <a:t>Zrušení rozsudku krajského soudu a zrušení rozhodnutí správního orgánu a vrácení k dalšímu řízení, nebo</a:t>
            </a:r>
          </a:p>
          <a:p>
            <a:pPr lvl="1"/>
            <a:r>
              <a:rPr lang="cs-CZ" dirty="0"/>
              <a:t>Zrušení rozsudku krajského soudu a zrušení rozhodnutí správního orgánu prvního i druhého stupně a vrácení k dalšímu řízení </a:t>
            </a:r>
          </a:p>
          <a:p>
            <a:pPr lvl="1"/>
            <a:endParaRPr lang="cs-CZ" dirty="0"/>
          </a:p>
        </p:txBody>
      </p:sp>
    </p:spTree>
    <p:extLst>
      <p:ext uri="{BB962C8B-B14F-4D97-AF65-F5344CB8AC3E}">
        <p14:creationId xmlns:p14="http://schemas.microsoft.com/office/powerpoint/2010/main" val="928093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na ochranu před nečinností</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 79 a násl. </a:t>
            </a:r>
            <a:r>
              <a:rPr lang="cs-CZ" dirty="0" err="1"/>
              <a:t>s.ř.s</a:t>
            </a:r>
            <a:r>
              <a:rPr lang="cs-CZ" dirty="0"/>
              <a:t>.</a:t>
            </a:r>
          </a:p>
          <a:p>
            <a:r>
              <a:rPr lang="cs-CZ" dirty="0"/>
              <a:t>cílem je domoci se ochrany před nečinným správním orgánem</a:t>
            </a:r>
          </a:p>
          <a:p>
            <a:r>
              <a:rPr lang="cs-CZ" dirty="0"/>
              <a:t>soud rozhoduje podle skutkového stavu zjištěného ke dni svého rozhodnutí </a:t>
            </a:r>
          </a:p>
          <a:p>
            <a:r>
              <a:rPr lang="cs-CZ" dirty="0"/>
              <a:t>v případě, že je návrh důvodný uloží vydat rozhodnutí nebo osvědčení v určité lhůtě, jinak žalobu zamítne</a:t>
            </a:r>
          </a:p>
        </p:txBody>
      </p:sp>
    </p:spTree>
    <p:extLst>
      <p:ext uri="{BB962C8B-B14F-4D97-AF65-F5344CB8AC3E}">
        <p14:creationId xmlns:p14="http://schemas.microsoft.com/office/powerpoint/2010/main" val="1919614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na ochranu před nečinností</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podmínky podání žaloby</a:t>
            </a:r>
          </a:p>
          <a:p>
            <a:pPr lvl="1"/>
            <a:r>
              <a:rPr lang="cs-CZ" dirty="0"/>
              <a:t>1. bezvýsledné vyčerpání prostředků ochrany, které stanoví právní předpis platný pro řízení před správním orgánem → § 38 daňového řádu</a:t>
            </a:r>
          </a:p>
          <a:p>
            <a:pPr lvl="1"/>
            <a:r>
              <a:rPr lang="cs-CZ" dirty="0"/>
              <a:t>2. jedná se o nečinnost spočívající v „nevydání“ rozhodnutí ve věci samé nebo osvědčení (nesmí se jednat o situaci, kdy je zákonem stanovena fikce vydání rozhodnutí, pokud správní orgán nerozhodl v určité lhůtě)</a:t>
            </a:r>
          </a:p>
          <a:p>
            <a:pPr lvl="1"/>
            <a:r>
              <a:rPr lang="cs-CZ" dirty="0"/>
              <a:t>3. dodržení lhůty (§ 80 SŘS; zmeškání nelze prominout!) – žalobu lze podat nejpozději do jednoho roku ode dne, kdy</a:t>
            </a:r>
          </a:p>
          <a:p>
            <a:pPr lvl="2"/>
            <a:r>
              <a:rPr lang="cs-CZ" sz="2000" dirty="0"/>
              <a:t>a) marně uplynula lhůta stanovená zákonem pro vydání rozhodnutí nebo osvědčení</a:t>
            </a:r>
          </a:p>
          <a:p>
            <a:pPr lvl="2"/>
            <a:r>
              <a:rPr lang="cs-CZ" sz="2000" dirty="0"/>
              <a:t>b) nebo pokud lhůta podle písm. a) není stanovena, ode dne kdy byl žalobcem vůči správnímu orgánu nebo správním orgánem vůči žalobci učiněn poslední úkon</a:t>
            </a:r>
          </a:p>
          <a:p>
            <a:pPr lvl="1"/>
            <a:r>
              <a:rPr lang="cs-CZ" dirty="0"/>
              <a:t>4. žaloba musí obsahovat všechny zákonem stanovené náležitosti - § 80 odst. 3 SŘS</a:t>
            </a:r>
          </a:p>
        </p:txBody>
      </p:sp>
    </p:spTree>
    <p:extLst>
      <p:ext uri="{BB962C8B-B14F-4D97-AF65-F5344CB8AC3E}">
        <p14:creationId xmlns:p14="http://schemas.microsoft.com/office/powerpoint/2010/main" val="4287190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na ochranu před nezákonným zásahem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endParaRPr lang="cs-CZ" dirty="0"/>
          </a:p>
          <a:p>
            <a:r>
              <a:rPr lang="cs-CZ" dirty="0"/>
              <a:t>sběrná kategorie, která má chránit veřejná subjektivní práva FO a PO, kdy jiná ochrana podle SŘS nemůže být poskytnuta (tzn. nejsou zejména naplněny podmínky podání žaloby vůči rozhodnutí správního orgánu, nebo žaloby na ochranu před nečinností)</a:t>
            </a:r>
          </a:p>
        </p:txBody>
      </p:sp>
    </p:spTree>
    <p:extLst>
      <p:ext uri="{BB962C8B-B14F-4D97-AF65-F5344CB8AC3E}">
        <p14:creationId xmlns:p14="http://schemas.microsoft.com/office/powerpoint/2010/main" val="2302791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na ochranu před nezákonným zásahem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endParaRPr lang="cs-CZ" dirty="0"/>
          </a:p>
          <a:p>
            <a:r>
              <a:rPr lang="cs-CZ" dirty="0"/>
              <a:t>podmínky podání žaloby</a:t>
            </a:r>
          </a:p>
          <a:p>
            <a:pPr lvl="1"/>
            <a:r>
              <a:rPr lang="cs-CZ" dirty="0"/>
              <a:t>1. žalovaný byl přímo zkrácen na svých právech nezákonným zásahem, pokynem nebo donucením správního orgánu, a tento není rozhodnutím! a nemohl se ochrany nebo nápravy domáhat jinými právními prostředky (to neplatí v případě, že je žádáno pouze o konstatování nezákonnosti zásahu)</a:t>
            </a:r>
          </a:p>
          <a:p>
            <a:pPr lvl="1"/>
            <a:r>
              <a:rPr lang="cs-CZ" dirty="0"/>
              <a:t>2. výše uvedený zásah byl přímo zaměřen vůči žalobci, nebo v jeho důsledku bylo proti němu přímo zasaženo</a:t>
            </a:r>
          </a:p>
          <a:p>
            <a:pPr lvl="1"/>
            <a:r>
              <a:rPr lang="cs-CZ" dirty="0"/>
              <a:t>3. dodržení lhůty (§ 84 SŘS; zmeškání nelze prominout!) –</a:t>
            </a:r>
          </a:p>
          <a:p>
            <a:pPr lvl="2"/>
            <a:r>
              <a:rPr lang="cs-CZ" sz="2000" dirty="0"/>
              <a:t>a) subjektivní lhůta - žaloba musí být podána do dvou měsíců ode dne, kdy se žalobce o nezákonném zásahu dozvěděl</a:t>
            </a:r>
          </a:p>
          <a:p>
            <a:pPr lvl="2"/>
            <a:r>
              <a:rPr lang="cs-CZ" sz="2000" dirty="0"/>
              <a:t>b) objektivní lhůta – nejpozději lez však žalobu podat do dvou let od toho, kdy došlo k nezákonnému zásahu</a:t>
            </a:r>
          </a:p>
          <a:p>
            <a:pPr lvl="1"/>
            <a:r>
              <a:rPr lang="cs-CZ" dirty="0"/>
              <a:t>4. žaloba musí obsahovat všechny zákonem stanovené náležitosti - § 84 odst. 3 SŘS</a:t>
            </a:r>
          </a:p>
        </p:txBody>
      </p:sp>
    </p:spTree>
    <p:extLst>
      <p:ext uri="{BB962C8B-B14F-4D97-AF65-F5344CB8AC3E}">
        <p14:creationId xmlns:p14="http://schemas.microsoft.com/office/powerpoint/2010/main" val="4259287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Správní soudnictví a finanční správa</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Správní soudnictví umožňuje nezávislý přezkum činnosti správních orgánů (orgánů finanční správy, orgánů celní správy…)</a:t>
            </a:r>
          </a:p>
          <a:p>
            <a:pPr lvl="1"/>
            <a:r>
              <a:rPr lang="cs-CZ" dirty="0"/>
              <a:t>Nejen rozhodnutí, ale i vybrané úkony či postupy</a:t>
            </a:r>
          </a:p>
          <a:p>
            <a:endParaRPr lang="cs-CZ" dirty="0"/>
          </a:p>
          <a:p>
            <a:r>
              <a:rPr lang="cs-CZ" dirty="0"/>
              <a:t>Soudními rozhodnutími je dotvářena právní úprava (mezery v právním řádu, výklad norem apod.)</a:t>
            </a:r>
          </a:p>
          <a:p>
            <a:endParaRPr lang="cs-CZ" dirty="0"/>
          </a:p>
          <a:p>
            <a:r>
              <a:rPr lang="cs-CZ" dirty="0"/>
              <a:t>Na rozdíl od určitých oblastí finanční správy je postavení účastníků soudního řízení rovné</a:t>
            </a:r>
          </a:p>
        </p:txBody>
      </p:sp>
    </p:spTree>
    <p:extLst>
      <p:ext uri="{BB962C8B-B14F-4D97-AF65-F5344CB8AC3E}">
        <p14:creationId xmlns:p14="http://schemas.microsoft.com/office/powerpoint/2010/main" val="3702693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Žaloba na ochranu před nezákonným zásahem správního orgánu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sz="2400" dirty="0"/>
              <a:t>žalobce se může domáhat buď </a:t>
            </a:r>
          </a:p>
          <a:p>
            <a:pPr lvl="1"/>
            <a:r>
              <a:rPr lang="cs-CZ" dirty="0"/>
              <a:t>a) ochrany proti nezákonnému zásahu (pokud trvá) </a:t>
            </a:r>
          </a:p>
          <a:p>
            <a:pPr lvl="1"/>
            <a:r>
              <a:rPr lang="cs-CZ" dirty="0"/>
              <a:t>b) nebo konstatování, že zásah byl nezákonný  </a:t>
            </a:r>
          </a:p>
          <a:p>
            <a:r>
              <a:rPr lang="cs-CZ" sz="2400" dirty="0"/>
              <a:t>soud rozhoduje na základě skutkového stavu zjištěného ke dni svého rozhodnutí; to však neplatí pokud se žalobce domáhá „pouze“ konstatování nezákonnosti zásahu, v tom případě rozhoduje podle skutkového a právního stavu, který tu byl v době zásahu  </a:t>
            </a:r>
          </a:p>
          <a:p>
            <a:r>
              <a:rPr lang="cs-CZ" sz="2400" dirty="0"/>
              <a:t>soud buď žalobu zamítne, nebo určí, že zásah byl nezákonný, a pokud trvá nebo hrozí jeho opakování, zakáže správnímu orgánu, aby v porušování žalobcova práva pokračoval, pokud je to možné přikáže, aby obnovil stav před zásahem</a:t>
            </a:r>
          </a:p>
        </p:txBody>
      </p:sp>
    </p:spTree>
    <p:extLst>
      <p:ext uri="{BB962C8B-B14F-4D97-AF65-F5344CB8AC3E}">
        <p14:creationId xmlns:p14="http://schemas.microsoft.com/office/powerpoint/2010/main" val="32809006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A0C71AE-FB26-40BF-A1FB-D3D35287126B}"/>
              </a:ext>
            </a:extLst>
          </p:cNvPr>
          <p:cNvSpPr>
            <a:spLocks noGrp="1"/>
          </p:cNvSpPr>
          <p:nvPr>
            <p:ph type="title"/>
          </p:nvPr>
        </p:nvSpPr>
        <p:spPr>
          <a:xfrm>
            <a:off x="720000" y="720000"/>
            <a:ext cx="10753200" cy="3394800"/>
          </a:xfrm>
        </p:spPr>
        <p:txBody>
          <a:bodyPr/>
          <a:lstStyle/>
          <a:p>
            <a:br>
              <a:rPr lang="cs-CZ" dirty="0"/>
            </a:br>
            <a:br>
              <a:rPr lang="cs-CZ" dirty="0"/>
            </a:br>
            <a:br>
              <a:rPr lang="cs-CZ" dirty="0"/>
            </a:br>
            <a:br>
              <a:rPr lang="cs-CZ" dirty="0"/>
            </a:br>
            <a:br>
              <a:rPr lang="cs-CZ" dirty="0"/>
            </a:br>
            <a:r>
              <a:rPr lang="cs-CZ" dirty="0"/>
              <a:t>Děkuji za pozornost!</a:t>
            </a:r>
          </a:p>
        </p:txBody>
      </p:sp>
    </p:spTree>
    <p:extLst>
      <p:ext uri="{BB962C8B-B14F-4D97-AF65-F5344CB8AC3E}">
        <p14:creationId xmlns:p14="http://schemas.microsoft.com/office/powerpoint/2010/main" val="296487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Právo na soudní ochranu</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čl. 36 odst. 2 LZPS: </a:t>
            </a:r>
            <a:r>
              <a:rPr lang="cs-CZ" i="1" dirty="0"/>
              <a:t>„Kdo do tvrdí, že byl na svých právech zkrácen rozhodnutím orgánu veřejné správy, může se obrátit na soud, aby přezkoumal zákonnost takového rozhodnutí, nestanoví-li zákon jinak. Z pravomoci soudu však nesmí být vyloučeno přezkoumávání rozhodnutí týkajících se základních práv a svobod podle Listiny.“</a:t>
            </a:r>
          </a:p>
          <a:p>
            <a:r>
              <a:rPr lang="cs-CZ" dirty="0"/>
              <a:t>Zákon č. 150/2002 Sb., soudní řád správní, ve znění pozdějších změn a doplňků („</a:t>
            </a:r>
            <a:r>
              <a:rPr lang="cs-CZ" dirty="0" err="1"/>
              <a:t>s.ř.s</a:t>
            </a:r>
            <a:r>
              <a:rPr lang="cs-CZ" dirty="0"/>
              <a:t>.“)</a:t>
            </a:r>
          </a:p>
        </p:txBody>
      </p:sp>
    </p:spTree>
    <p:extLst>
      <p:ext uri="{BB962C8B-B14F-4D97-AF65-F5344CB8AC3E}">
        <p14:creationId xmlns:p14="http://schemas.microsoft.com/office/powerpoint/2010/main" val="2544002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Soudní řád správní</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Základní předpis upravující správní soudnictví</a:t>
            </a:r>
          </a:p>
          <a:p>
            <a:endParaRPr lang="cs-CZ" dirty="0"/>
          </a:p>
          <a:p>
            <a:r>
              <a:rPr lang="cs-CZ" dirty="0"/>
              <a:t>Řeší organizaci tohoto typu soudnictví a samotné řízení před správním soudem</a:t>
            </a:r>
          </a:p>
          <a:p>
            <a:endParaRPr lang="cs-CZ" dirty="0"/>
          </a:p>
          <a:p>
            <a:r>
              <a:rPr lang="cs-CZ" dirty="0"/>
              <a:t>Subsidiárně se použije (pokud je to nutné a </a:t>
            </a:r>
            <a:r>
              <a:rPr lang="cs-CZ" dirty="0" err="1"/>
              <a:t>s.ř.s</a:t>
            </a:r>
            <a:r>
              <a:rPr lang="cs-CZ" dirty="0"/>
              <a:t>. úpravu neobsahuje) i občanský soudní řád („OSŘ“)</a:t>
            </a:r>
          </a:p>
        </p:txBody>
      </p:sp>
    </p:spTree>
    <p:extLst>
      <p:ext uri="{BB962C8B-B14F-4D97-AF65-F5344CB8AC3E}">
        <p14:creationId xmlns:p14="http://schemas.microsoft.com/office/powerpoint/2010/main" val="527826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5F624C-8A96-48EF-BADE-3B4B1F410B2F}"/>
              </a:ext>
            </a:extLst>
          </p:cNvPr>
          <p:cNvSpPr>
            <a:spLocks noGrp="1"/>
          </p:cNvSpPr>
          <p:nvPr>
            <p:ph type="title"/>
          </p:nvPr>
        </p:nvSpPr>
        <p:spPr/>
        <p:txBody>
          <a:bodyPr/>
          <a:lstStyle/>
          <a:p>
            <a:r>
              <a:rPr lang="cs-CZ" dirty="0"/>
              <a:t>Organizace správního soudnictví v ČR</a:t>
            </a:r>
          </a:p>
        </p:txBody>
      </p:sp>
      <p:sp>
        <p:nvSpPr>
          <p:cNvPr id="3" name="Zástupný obsah 2">
            <a:extLst>
              <a:ext uri="{FF2B5EF4-FFF2-40B4-BE49-F238E27FC236}">
                <a16:creationId xmlns:a16="http://schemas.microsoft.com/office/drawing/2014/main" id="{FE88E9D5-83EA-4E5E-81F8-7CAE54BDE89B}"/>
              </a:ext>
            </a:extLst>
          </p:cNvPr>
          <p:cNvSpPr>
            <a:spLocks noGrp="1"/>
          </p:cNvSpPr>
          <p:nvPr>
            <p:ph idx="1"/>
          </p:nvPr>
        </p:nvSpPr>
        <p:spPr/>
        <p:txBody>
          <a:bodyPr/>
          <a:lstStyle/>
          <a:p>
            <a:r>
              <a:rPr lang="cs-CZ" dirty="0"/>
              <a:t>Struktura soudů je jednostupňová</a:t>
            </a:r>
          </a:p>
          <a:p>
            <a:r>
              <a:rPr lang="cs-CZ" dirty="0"/>
              <a:t>Prvoinstančním soudem jsou krajské soudy a Městský soud v Praze </a:t>
            </a:r>
          </a:p>
          <a:p>
            <a:r>
              <a:rPr lang="cs-CZ" dirty="0"/>
              <a:t>Rozhodnutí prvoinstančního soudu jsou </a:t>
            </a:r>
            <a:r>
              <a:rPr lang="cs-CZ" b="1" dirty="0"/>
              <a:t>pravomocná</a:t>
            </a:r>
            <a:r>
              <a:rPr lang="cs-CZ" dirty="0"/>
              <a:t> okamžikem doručení rozhodnutí a lze je napadnou pouze mimořádnými opravnými prostředky</a:t>
            </a:r>
          </a:p>
          <a:p>
            <a:r>
              <a:rPr lang="cs-CZ" dirty="0"/>
              <a:t>Vrcholným orgánem je Nejvyšší správní soud</a:t>
            </a:r>
          </a:p>
        </p:txBody>
      </p:sp>
    </p:spTree>
    <p:extLst>
      <p:ext uri="{BB962C8B-B14F-4D97-AF65-F5344CB8AC3E}">
        <p14:creationId xmlns:p14="http://schemas.microsoft.com/office/powerpoint/2010/main" val="3807606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Organizace správního soudnictví</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V prvním stupni je </a:t>
            </a:r>
            <a:r>
              <a:rPr lang="cs-CZ" b="1" dirty="0"/>
              <a:t>věcně</a:t>
            </a:r>
            <a:r>
              <a:rPr lang="cs-CZ" dirty="0"/>
              <a:t> příslušný </a:t>
            </a:r>
            <a:r>
              <a:rPr lang="cs-CZ" b="1" dirty="0"/>
              <a:t>krajský soud </a:t>
            </a:r>
            <a:r>
              <a:rPr lang="cs-CZ" dirty="0"/>
              <a:t>(§ 7 odst. 1 </a:t>
            </a:r>
            <a:r>
              <a:rPr lang="cs-CZ" dirty="0" err="1"/>
              <a:t>s.ř.s</a:t>
            </a:r>
            <a:r>
              <a:rPr lang="cs-CZ" dirty="0"/>
              <a:t>.) bez ohledu na ostatní okolnosti (kdo vydal napadené rozhodnutí, výše daně, typ řízení atd.)</a:t>
            </a:r>
          </a:p>
          <a:p>
            <a:r>
              <a:rPr lang="cs-CZ" b="1" dirty="0"/>
              <a:t>Místní</a:t>
            </a:r>
            <a:r>
              <a:rPr lang="cs-CZ" dirty="0"/>
              <a:t> příslušnost (který konkrétní soud bude spor řešit) je odvozena od toho, kdo vydal rozhodnutí nebo zasáhl do práv žalobce: </a:t>
            </a:r>
            <a:r>
              <a:rPr lang="cs-CZ" i="1" dirty="0"/>
              <a:t>„Nestanoví-li tento nebo zvláštní zákon jinak, je k řízení místně příslušný soud, v jehož obvodu je sídlo správního orgánu, který ve věci vydal rozhodnutí v </a:t>
            </a:r>
            <a:r>
              <a:rPr lang="cs-CZ" i="1" u="sng" dirty="0"/>
              <a:t>prvním</a:t>
            </a:r>
            <a:r>
              <a:rPr lang="cs-CZ" i="1" dirty="0"/>
              <a:t> stupni nebo jinak zasáhl do práv toho, kdo se u soudu domáhá ochrany. Má-li tento správní orgán sídlo mimo obvod své působnosti, platí, že má sídlo v obvodu své působnosti.“</a:t>
            </a:r>
          </a:p>
        </p:txBody>
      </p:sp>
    </p:spTree>
    <p:extLst>
      <p:ext uri="{BB962C8B-B14F-4D97-AF65-F5344CB8AC3E}">
        <p14:creationId xmlns:p14="http://schemas.microsoft.com/office/powerpoint/2010/main" val="384447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Organizace správního soudnictví</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b="1" dirty="0"/>
              <a:t>Místní</a:t>
            </a:r>
            <a:r>
              <a:rPr lang="cs-CZ" dirty="0"/>
              <a:t> příslušnost je tedy nutné odvodit od pravomoci a příslušnosti správce daně (zákon o Finanční správě ČR, zákon o Celní správě ČR)</a:t>
            </a:r>
          </a:p>
          <a:p>
            <a:r>
              <a:rPr lang="cs-CZ" dirty="0"/>
              <a:t>Výjimka: § 12a zákona č. 456/2011 Sb., o Finanční správě ČR: </a:t>
            </a:r>
          </a:p>
          <a:p>
            <a:pPr marL="72000" indent="0">
              <a:buNone/>
            </a:pPr>
            <a:r>
              <a:rPr lang="cs-CZ" b="1" i="1" dirty="0"/>
              <a:t>	Zvláštní ustanovení o příslušnosti soudů ve správním 	soudnictví: </a:t>
            </a:r>
            <a:r>
              <a:rPr lang="cs-CZ" i="1" dirty="0"/>
              <a:t>V oblasti působnosti Specializovaného finančního 	úřadu jako správního orgánu </a:t>
            </a:r>
            <a:r>
              <a:rPr lang="cs-CZ" i="1" u="sng" dirty="0"/>
              <a:t>prvního</a:t>
            </a:r>
            <a:r>
              <a:rPr lang="cs-CZ" i="1" dirty="0"/>
              <a:t> stupně je k řízení ve 	správním soudnictví místně příslušný krajský soud, v jehož 	obvodu má navrhovatel bydliště nebo sídlo, popřípadě v jehož 	obvodu se zdržuje.</a:t>
            </a:r>
          </a:p>
        </p:txBody>
      </p:sp>
    </p:spTree>
    <p:extLst>
      <p:ext uri="{BB962C8B-B14F-4D97-AF65-F5344CB8AC3E}">
        <p14:creationId xmlns:p14="http://schemas.microsoft.com/office/powerpoint/2010/main" val="1860614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ACB072-9BD0-4B70-9A88-D0DD95BD29CC}"/>
              </a:ext>
            </a:extLst>
          </p:cNvPr>
          <p:cNvSpPr>
            <a:spLocks noGrp="1"/>
          </p:cNvSpPr>
          <p:nvPr>
            <p:ph type="title"/>
          </p:nvPr>
        </p:nvSpPr>
        <p:spPr/>
        <p:txBody>
          <a:bodyPr/>
          <a:lstStyle/>
          <a:p>
            <a:r>
              <a:rPr lang="cs-CZ" dirty="0"/>
              <a:t>Organizace správního soudnictví v praxi</a:t>
            </a:r>
          </a:p>
        </p:txBody>
      </p:sp>
      <p:sp>
        <p:nvSpPr>
          <p:cNvPr id="3" name="Zástupný obsah 2">
            <a:extLst>
              <a:ext uri="{FF2B5EF4-FFF2-40B4-BE49-F238E27FC236}">
                <a16:creationId xmlns:a16="http://schemas.microsoft.com/office/drawing/2014/main" id="{8705A33D-4085-41C5-A54F-EAFAFB4C7E96}"/>
              </a:ext>
            </a:extLst>
          </p:cNvPr>
          <p:cNvSpPr>
            <a:spLocks noGrp="1"/>
          </p:cNvSpPr>
          <p:nvPr>
            <p:ph idx="1"/>
          </p:nvPr>
        </p:nvSpPr>
        <p:spPr/>
        <p:txBody>
          <a:bodyPr/>
          <a:lstStyle/>
          <a:p>
            <a:r>
              <a:rPr lang="cs-CZ" dirty="0"/>
              <a:t>Určení místní příslušnosti krajského soudu:</a:t>
            </a:r>
          </a:p>
          <a:p>
            <a:pPr lvl="1"/>
            <a:r>
              <a:rPr lang="cs-CZ" dirty="0"/>
              <a:t>Který správce daně vydal rozhodnutí v </a:t>
            </a:r>
            <a:r>
              <a:rPr lang="cs-CZ" u="sng" dirty="0"/>
              <a:t>prvním</a:t>
            </a:r>
            <a:r>
              <a:rPr lang="cs-CZ" dirty="0"/>
              <a:t> stupni?</a:t>
            </a:r>
          </a:p>
          <a:p>
            <a:pPr lvl="1"/>
            <a:r>
              <a:rPr lang="cs-CZ" dirty="0"/>
              <a:t>1. SFÚ -&gt; krajský soud, v jehož obvodu má navrhovatel bydliště nebo sídlo, popřípadě v jehož obvodu se zdržuje</a:t>
            </a:r>
          </a:p>
          <a:p>
            <a:pPr lvl="1"/>
            <a:r>
              <a:rPr lang="cs-CZ" dirty="0"/>
              <a:t>2. Jiný správce daně -&gt; krajský soud, v jehož obvodu je sídlo správního orgánu, který ve věci vydal rozhodnutí v </a:t>
            </a:r>
            <a:r>
              <a:rPr lang="cs-CZ" u="sng" dirty="0"/>
              <a:t>prvním</a:t>
            </a:r>
            <a:r>
              <a:rPr lang="cs-CZ" dirty="0"/>
              <a:t> stupni</a:t>
            </a:r>
          </a:p>
          <a:p>
            <a:endParaRPr lang="cs-CZ" dirty="0"/>
          </a:p>
          <a:p>
            <a:r>
              <a:rPr lang="cs-CZ" dirty="0"/>
              <a:t>Jde o úpravu umožňující řešení sporů u různých soudů v ČR</a:t>
            </a:r>
          </a:p>
          <a:p>
            <a:pPr lvl="1"/>
            <a:r>
              <a:rPr lang="cs-CZ" dirty="0"/>
              <a:t>Pokud by byla místní příslušnost dle sídla odvolacího orgánu, tak by byly spory v převážné většině řešeny u jednoho soudu</a:t>
            </a:r>
          </a:p>
          <a:p>
            <a:pPr lvl="1"/>
            <a:endParaRPr lang="cs-CZ" dirty="0"/>
          </a:p>
        </p:txBody>
      </p:sp>
    </p:spTree>
    <p:extLst>
      <p:ext uri="{BB962C8B-B14F-4D97-AF65-F5344CB8AC3E}">
        <p14:creationId xmlns:p14="http://schemas.microsoft.com/office/powerpoint/2010/main" val="260484934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0</TotalTime>
  <Words>2585</Words>
  <Application>Microsoft Office PowerPoint</Application>
  <PresentationFormat>Širokoúhlá obrazovka</PresentationFormat>
  <Paragraphs>205</Paragraphs>
  <Slides>31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31</vt:i4>
      </vt:variant>
    </vt:vector>
  </HeadingPairs>
  <TitlesOfParts>
    <vt:vector size="35" baseType="lpstr">
      <vt:lpstr>Arial</vt:lpstr>
      <vt:lpstr>Tahoma</vt:lpstr>
      <vt:lpstr>Wingdings</vt:lpstr>
      <vt:lpstr>Prezentace_MU_CZ</vt:lpstr>
      <vt:lpstr>Soudní přezkum rozhodnutí  ve finanční správě</vt:lpstr>
      <vt:lpstr>Správní soudnictví a finanční správa</vt:lpstr>
      <vt:lpstr>Správní soudnictví a finanční správa</vt:lpstr>
      <vt:lpstr>Právo na soudní ochranu</vt:lpstr>
      <vt:lpstr>Soudní řád správní</vt:lpstr>
      <vt:lpstr>Organizace správního soudnictví v ČR</vt:lpstr>
      <vt:lpstr>Organizace správního soudnictví</vt:lpstr>
      <vt:lpstr>Organizace správního soudnictví</vt:lpstr>
      <vt:lpstr>Organizace správního soudnictví v praxi</vt:lpstr>
      <vt:lpstr>Pravomoc krajských „správních“ soudů</vt:lpstr>
      <vt:lpstr>Kasační stížnost</vt:lpstr>
      <vt:lpstr>Úprava v s.ř.s.</vt:lpstr>
      <vt:lpstr>Žaloba proti rozhodnutí správního orgánu</vt:lpstr>
      <vt:lpstr>Žaloba proti rozhodnutí správního orgánu</vt:lpstr>
      <vt:lpstr>Žaloba proti rozhodnutí správního orgánu</vt:lpstr>
      <vt:lpstr>Žaloba proti rozhodnutí správního orgánu</vt:lpstr>
      <vt:lpstr>Žaloba proti rozhodnutí správního orgánu</vt:lpstr>
      <vt:lpstr>Žaloba proti rozhodnutí správního orgánu</vt:lpstr>
      <vt:lpstr>Žaloba proti rozhodnutí správního orgánu</vt:lpstr>
      <vt:lpstr>Žaloba proti rozhodnutí správního orgánu</vt:lpstr>
      <vt:lpstr>Žaloba proti rozhodnutí správního orgánu</vt:lpstr>
      <vt:lpstr>Prejudiciální přezkum</vt:lpstr>
      <vt:lpstr>Kasační stížnost</vt:lpstr>
      <vt:lpstr>Kasační stížnost</vt:lpstr>
      <vt:lpstr>Kasační stížnost</vt:lpstr>
      <vt:lpstr>Žaloba na ochranu před nečinností</vt:lpstr>
      <vt:lpstr>Žaloba na ochranu před nečinností</vt:lpstr>
      <vt:lpstr>Žaloba na ochranu před nezákonným zásahem správního orgánu</vt:lpstr>
      <vt:lpstr>Žaloba na ochranu před nezákonným zásahem správního orgánu</vt:lpstr>
      <vt:lpstr>Žaloba na ochranu před nezákonným zásahem správního orgánu</vt:lpstr>
      <vt:lpstr>     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Kontrola poskytování dotací</dc:title>
  <dc:creator>JN</dc:creator>
  <cp:lastModifiedBy>Jan Neckář</cp:lastModifiedBy>
  <cp:revision>55</cp:revision>
  <cp:lastPrinted>1601-01-01T00:00:00Z</cp:lastPrinted>
  <dcterms:created xsi:type="dcterms:W3CDTF">2020-12-10T09:33:34Z</dcterms:created>
  <dcterms:modified xsi:type="dcterms:W3CDTF">2022-12-13T12:47:03Z</dcterms:modified>
</cp:coreProperties>
</file>