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8"/>
  </p:notesMasterIdLst>
  <p:handoutMasterIdLst>
    <p:handoutMasterId r:id="rId49"/>
  </p:handoutMasterIdLst>
  <p:sldIdLst>
    <p:sldId id="256" r:id="rId2"/>
    <p:sldId id="344" r:id="rId3"/>
    <p:sldId id="313" r:id="rId4"/>
    <p:sldId id="314" r:id="rId5"/>
    <p:sldId id="345" r:id="rId6"/>
    <p:sldId id="315" r:id="rId7"/>
    <p:sldId id="316" r:id="rId8"/>
    <p:sldId id="343" r:id="rId9"/>
    <p:sldId id="272" r:id="rId10"/>
    <p:sldId id="349" r:id="rId11"/>
    <p:sldId id="369" r:id="rId12"/>
    <p:sldId id="368" r:id="rId13"/>
    <p:sldId id="350" r:id="rId14"/>
    <p:sldId id="322" r:id="rId15"/>
    <p:sldId id="319" r:id="rId16"/>
    <p:sldId id="370" r:id="rId17"/>
    <p:sldId id="331" r:id="rId18"/>
    <p:sldId id="338" r:id="rId19"/>
    <p:sldId id="360" r:id="rId20"/>
    <p:sldId id="442" r:id="rId21"/>
    <p:sldId id="352" r:id="rId22"/>
    <p:sldId id="325" r:id="rId23"/>
    <p:sldId id="326" r:id="rId24"/>
    <p:sldId id="361" r:id="rId25"/>
    <p:sldId id="363" r:id="rId26"/>
    <p:sldId id="364" r:id="rId27"/>
    <p:sldId id="362" r:id="rId28"/>
    <p:sldId id="357" r:id="rId29"/>
    <p:sldId id="451" r:id="rId30"/>
    <p:sldId id="335" r:id="rId31"/>
    <p:sldId id="452" r:id="rId32"/>
    <p:sldId id="371" r:id="rId33"/>
    <p:sldId id="394" r:id="rId34"/>
    <p:sldId id="443" r:id="rId35"/>
    <p:sldId id="396" r:id="rId36"/>
    <p:sldId id="351" r:id="rId37"/>
    <p:sldId id="282" r:id="rId38"/>
    <p:sldId id="297" r:id="rId39"/>
    <p:sldId id="303" r:id="rId40"/>
    <p:sldId id="365" r:id="rId41"/>
    <p:sldId id="450" r:id="rId42"/>
    <p:sldId id="383" r:id="rId43"/>
    <p:sldId id="380" r:id="rId44"/>
    <p:sldId id="445" r:id="rId45"/>
    <p:sldId id="447" r:id="rId46"/>
    <p:sldId id="449" r:id="rId4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86" autoAdjust="0"/>
    <p:restoredTop sz="93883" autoAdjust="0"/>
  </p:normalViewPr>
  <p:slideViewPr>
    <p:cSldViewPr snapToGrid="0">
      <p:cViewPr varScale="1">
        <p:scale>
          <a:sx n="68" d="100"/>
          <a:sy n="68" d="100"/>
        </p:scale>
        <p:origin x="492" y="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70902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920158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381279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438571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872429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09119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044679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577331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247988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7304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987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13020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19995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099457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6851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8821789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75217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0388867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517650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5737402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34430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4552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812937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998333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4537624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1970265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632820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0881549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3833328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6401432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0952949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2799088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46019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2212475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334845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07420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863039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98417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C0C2C5-B6FF-4C7A-8778-DE8693D207D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3681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6183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00" y="2241796"/>
            <a:ext cx="11361600" cy="1171580"/>
          </a:xfrm>
        </p:spPr>
        <p:txBody>
          <a:bodyPr/>
          <a:lstStyle/>
          <a:p>
            <a:r>
              <a:rPr lang="cs-CZ" b="0" dirty="0"/>
              <a:t>Základy správního práva</a:t>
            </a:r>
            <a:br>
              <a:rPr lang="cs-CZ" dirty="0"/>
            </a:b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200" y="3413376"/>
            <a:ext cx="11361600" cy="698497"/>
          </a:xfrm>
        </p:spPr>
        <p:txBody>
          <a:bodyPr/>
          <a:lstStyle/>
          <a:p>
            <a:r>
              <a:rPr lang="cs-CZ" dirty="0"/>
              <a:t>JUDr. David Hejč, Ph.D.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06972" y="252703"/>
            <a:ext cx="8086635" cy="647700"/>
          </a:xfrm>
        </p:spPr>
        <p:txBody>
          <a:bodyPr/>
          <a:lstStyle/>
          <a:p>
            <a:r>
              <a:rPr lang="cs-CZ" dirty="0"/>
              <a:t>Zásady veřejné správy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6000" y="900403"/>
            <a:ext cx="7837360" cy="579977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b="1" dirty="0"/>
              <a:t>zásada legality </a:t>
            </a:r>
            <a:r>
              <a:rPr lang="cs-CZ" sz="2400" dirty="0"/>
              <a:t>(zákonnosti) = správní orgán může ve své působnosti postupovat pouze na základě zákona, v jeho mezích a v jím stanoveným způsobem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zásada rovnosti </a:t>
            </a:r>
            <a:r>
              <a:rPr lang="cs-CZ" sz="2400" dirty="0"/>
              <a:t>= zákonná omezení musí být ukládána všem stejně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zásada legitimního očekávání </a:t>
            </a:r>
            <a:r>
              <a:rPr lang="cs-CZ" sz="2400" dirty="0"/>
              <a:t>= ve skutkově stejných/obdobných případech musí správní orgán postupovat stejně/obdobně a bez neodůvodněných rozdílů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zásada transparentnosti </a:t>
            </a:r>
            <a:r>
              <a:rPr lang="cs-CZ" sz="2400" dirty="0"/>
              <a:t>= veřejná správa má být otevřená vůči veřejnosti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zásada proporcionality </a:t>
            </a:r>
            <a:r>
              <a:rPr lang="cs-CZ" sz="2400" dirty="0"/>
              <a:t>= správní orgán může do práv dotčených osob zasahovat pouze v nezbytném minimálním rozsahu a pouze tehdy, pokud nelze účelu dosáhnout jinak</a:t>
            </a:r>
          </a:p>
          <a:p>
            <a:endParaRPr lang="cs-CZ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52882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77F2064-B76C-470A-99D5-965897AE30E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747E233-9BE0-4A7C-9BA8-F253744FAF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4E7DFF-39FF-4ED0-B845-5F57A80AC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veřejné správy</a:t>
            </a:r>
            <a:endParaRPr lang="en-US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99672E3-5C06-477E-9C8D-C10092107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7688020" cy="4139998"/>
          </a:xfrm>
        </p:spPr>
        <p:txBody>
          <a:bodyPr/>
          <a:lstStyle/>
          <a:p>
            <a:r>
              <a:rPr lang="cs-CZ" sz="3200" b="1" dirty="0"/>
              <a:t>Státní správa</a:t>
            </a:r>
            <a:r>
              <a:rPr lang="cs-CZ" sz="3200" dirty="0"/>
              <a:t> </a:t>
            </a:r>
          </a:p>
          <a:p>
            <a:pPr lvl="1"/>
            <a:r>
              <a:rPr lang="cs-CZ" sz="2400" i="1" dirty="0"/>
              <a:t>uskutečňovaná státem jménem státu a v zájmu státu (základ veřejné správy)</a:t>
            </a:r>
          </a:p>
          <a:p>
            <a:pPr lvl="1"/>
            <a:endParaRPr lang="cs-CZ" sz="2400" i="1" dirty="0"/>
          </a:p>
          <a:p>
            <a:pPr lvl="1"/>
            <a:endParaRPr lang="cs-CZ" sz="2400" i="1" dirty="0"/>
          </a:p>
          <a:p>
            <a:pPr marL="457200" indent="-457200"/>
            <a:r>
              <a:rPr lang="cs-CZ" sz="3200" b="1" dirty="0"/>
              <a:t>Samospráva</a:t>
            </a:r>
          </a:p>
          <a:p>
            <a:pPr lvl="1" algn="just"/>
            <a:r>
              <a:rPr lang="cs-CZ" sz="2400" i="1" dirty="0"/>
              <a:t>uskutečňována jinými subjekty než je stát svým jménem a ve svém zájmu (spravují sami sebe) je od státní správy odvozena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101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7B1E63-2A14-42FF-A654-6826C3330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9276" y="567273"/>
            <a:ext cx="8086635" cy="647700"/>
          </a:xfrm>
        </p:spPr>
        <p:txBody>
          <a:bodyPr/>
          <a:lstStyle/>
          <a:p>
            <a:r>
              <a:rPr lang="cs-CZ" dirty="0"/>
              <a:t>Organizace veřejné správy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CC3E3A0-726A-4C21-B89A-6DBA31257E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360" y="1371600"/>
            <a:ext cx="8082321" cy="4919127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Státní správa</a:t>
            </a:r>
          </a:p>
          <a:p>
            <a:r>
              <a:rPr lang="cs-CZ" dirty="0"/>
              <a:t>vláda</a:t>
            </a:r>
          </a:p>
          <a:p>
            <a:r>
              <a:rPr lang="cs-CZ" dirty="0"/>
              <a:t>ústřední orgány státní správy</a:t>
            </a:r>
          </a:p>
          <a:p>
            <a:r>
              <a:rPr lang="cs-CZ" dirty="0"/>
              <a:t>územně dekoncentrované orgány státní správy</a:t>
            </a:r>
          </a:p>
          <a:p>
            <a:r>
              <a:rPr lang="cs-CZ" dirty="0"/>
              <a:t>PO a FO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Samospráva</a:t>
            </a:r>
          </a:p>
          <a:p>
            <a:r>
              <a:rPr lang="cs-CZ" dirty="0"/>
              <a:t>územní</a:t>
            </a:r>
          </a:p>
          <a:p>
            <a:r>
              <a:rPr lang="cs-CZ" dirty="0"/>
              <a:t>profesní</a:t>
            </a:r>
          </a:p>
          <a:p>
            <a:r>
              <a:rPr lang="cs-CZ" dirty="0"/>
              <a:t>zájmová</a:t>
            </a:r>
          </a:p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65F028B-128C-4815-B662-458DC4A377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378086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1059" y="182880"/>
            <a:ext cx="8086635" cy="647700"/>
          </a:xfrm>
        </p:spPr>
        <p:txBody>
          <a:bodyPr/>
          <a:lstStyle/>
          <a:p>
            <a:r>
              <a:rPr lang="cs-CZ" dirty="0"/>
              <a:t>Správní orgán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1734" y="1028152"/>
            <a:ext cx="8629865" cy="4352607"/>
          </a:xfrm>
        </p:spPr>
        <p:txBody>
          <a:bodyPr/>
          <a:lstStyle/>
          <a:p>
            <a:r>
              <a:rPr lang="cs-CZ" b="1" dirty="0"/>
              <a:t>správní orgán</a:t>
            </a:r>
            <a:r>
              <a:rPr lang="cs-CZ" dirty="0"/>
              <a:t> = orgán, který vykonává veřejnou správu</a:t>
            </a:r>
          </a:p>
          <a:p>
            <a:r>
              <a:rPr lang="cs-CZ" dirty="0"/>
              <a:t>Každý správní orgán má určitou:</a:t>
            </a:r>
          </a:p>
          <a:p>
            <a:r>
              <a:rPr lang="cs-CZ" b="1" dirty="0"/>
              <a:t>působnost </a:t>
            </a:r>
            <a:r>
              <a:rPr lang="cs-CZ" dirty="0"/>
              <a:t> – určuje okruh otázek, kterými se orgán zabývá z odborného (</a:t>
            </a:r>
            <a:r>
              <a:rPr lang="cs-CZ" b="1" dirty="0"/>
              <a:t>věcná</a:t>
            </a:r>
            <a:r>
              <a:rPr lang="cs-CZ" dirty="0"/>
              <a:t> působnost) a geografického (</a:t>
            </a:r>
            <a:r>
              <a:rPr lang="cs-CZ" b="1" dirty="0"/>
              <a:t>místní</a:t>
            </a:r>
            <a:r>
              <a:rPr lang="cs-CZ" dirty="0"/>
              <a:t> působnost) hlediska</a:t>
            </a:r>
          </a:p>
          <a:p>
            <a:pPr lvl="1"/>
            <a:r>
              <a:rPr lang="cs-CZ" dirty="0"/>
              <a:t>např. stavební povolení v městské části Brno-Střed uděluje stavební úřad (věcná působnost) městské části Brno-Střed (místní působnost)</a:t>
            </a:r>
          </a:p>
          <a:p>
            <a:r>
              <a:rPr lang="cs-CZ" b="1" dirty="0"/>
              <a:t>pravomoc </a:t>
            </a:r>
            <a:r>
              <a:rPr lang="cs-CZ" dirty="0"/>
              <a:t>– určuje nástroje, které může orgán uplatnit</a:t>
            </a:r>
          </a:p>
          <a:p>
            <a:pPr lvl="1"/>
            <a:r>
              <a:rPr lang="cs-CZ" dirty="0"/>
              <a:t>např. stavební úřad může udělit stavební povolení nebo provést stavební dozor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832417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34434" y="209720"/>
            <a:ext cx="7103994" cy="827773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Pojem samosprávy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378000"/>
            <a:ext cx="8203679" cy="4869796"/>
          </a:xfrm>
        </p:spPr>
        <p:txBody>
          <a:bodyPr/>
          <a:lstStyle/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správa části veřejných záležitostí těmi, jichž se bezprostředně týká / správa veřejných záležitostí jménem a v zájmu autonomních veřejnoprávních korporací</a:t>
            </a:r>
          </a:p>
          <a:p>
            <a:pPr algn="just"/>
            <a:r>
              <a:rPr lang="cs-CZ" sz="2000" b="1" dirty="0"/>
              <a:t>subjekt:</a:t>
            </a:r>
            <a:r>
              <a:rPr lang="cs-CZ" sz="2000" dirty="0"/>
              <a:t> </a:t>
            </a:r>
            <a:r>
              <a:rPr lang="cs-CZ" sz="2000" b="1" dirty="0"/>
              <a:t>územní samosprávné celky </a:t>
            </a:r>
            <a:r>
              <a:rPr lang="cs-CZ" sz="2000" dirty="0"/>
              <a:t>(obce a kraje) a další/jiné  </a:t>
            </a:r>
            <a:r>
              <a:rPr lang="cs-CZ" sz="2000" b="1" dirty="0"/>
              <a:t>veřejnoprávní korporace </a:t>
            </a:r>
            <a:r>
              <a:rPr lang="cs-CZ" sz="2000" dirty="0"/>
              <a:t>(profesní komory, vysoké školy), </a:t>
            </a:r>
            <a:r>
              <a:rPr lang="cs-CZ" sz="2000" b="1" dirty="0"/>
              <a:t>právo na samosprávu </a:t>
            </a:r>
            <a:r>
              <a:rPr lang="cs-CZ" sz="2000" dirty="0"/>
              <a:t>(ústavně či zákonem zaručené) a </a:t>
            </a:r>
            <a:r>
              <a:rPr lang="cs-CZ" sz="2000" b="1" dirty="0"/>
              <a:t>povinnost ji vykonávat</a:t>
            </a:r>
          </a:p>
          <a:p>
            <a:pPr algn="just"/>
            <a:r>
              <a:rPr lang="cs-CZ" sz="2000" b="1" dirty="0"/>
              <a:t>vykonavatel:</a:t>
            </a:r>
            <a:r>
              <a:rPr lang="cs-CZ" sz="2000" dirty="0"/>
              <a:t> </a:t>
            </a:r>
            <a:r>
              <a:rPr lang="cs-CZ" sz="2000" b="1" dirty="0"/>
              <a:t>orgány ÚSC, orgány VŘPK </a:t>
            </a:r>
          </a:p>
          <a:p>
            <a:pPr algn="just"/>
            <a:r>
              <a:rPr lang="cs-CZ" sz="2000" b="1" dirty="0"/>
              <a:t>nezávislost </a:t>
            </a:r>
            <a:r>
              <a:rPr lang="cs-CZ" sz="2000" dirty="0"/>
              <a:t>při výkonu samosprávy (i tak však vázanost zákony + státní dohled)</a:t>
            </a:r>
          </a:p>
          <a:p>
            <a:pPr algn="just"/>
            <a:r>
              <a:rPr lang="cs-CZ" sz="2000" dirty="0"/>
              <a:t>samospráva</a:t>
            </a:r>
          </a:p>
          <a:p>
            <a:pPr lvl="1" algn="just"/>
            <a:r>
              <a:rPr lang="cs-CZ" b="1" dirty="0"/>
              <a:t>územní – </a:t>
            </a:r>
            <a:r>
              <a:rPr lang="cs-CZ" dirty="0"/>
              <a:t>obce, kraje</a:t>
            </a:r>
          </a:p>
          <a:p>
            <a:pPr lvl="1" algn="just"/>
            <a:r>
              <a:rPr lang="cs-CZ" b="1" dirty="0"/>
              <a:t>zájmová </a:t>
            </a:r>
            <a:r>
              <a:rPr lang="cs-CZ" dirty="0"/>
              <a:t>(profesní, vysokoškolská)</a:t>
            </a:r>
            <a:endParaRPr lang="cs-CZ" b="1" dirty="0"/>
          </a:p>
          <a:p>
            <a:pPr algn="just"/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711413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2682" y="243008"/>
            <a:ext cx="8086635" cy="647700"/>
          </a:xfrm>
        </p:spPr>
        <p:txBody>
          <a:bodyPr/>
          <a:lstStyle/>
          <a:p>
            <a:r>
              <a:rPr lang="cs-CZ" dirty="0"/>
              <a:t>Ústavní základy samosprávy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765457"/>
            <a:ext cx="8238240" cy="4248464"/>
          </a:xfrm>
        </p:spPr>
        <p:txBody>
          <a:bodyPr/>
          <a:lstStyle/>
          <a:p>
            <a:pPr marL="0" indent="0">
              <a:buNone/>
            </a:pPr>
            <a:endParaRPr lang="cs-CZ" sz="2300" i="1" dirty="0"/>
          </a:p>
          <a:p>
            <a:pPr algn="just"/>
            <a:r>
              <a:rPr lang="cs-CZ" sz="2300" dirty="0"/>
              <a:t>Čl. 8 Ústavy ČR: </a:t>
            </a:r>
            <a:r>
              <a:rPr lang="cs-CZ" sz="2300" i="1" dirty="0"/>
              <a:t>Zaručuje se samospráva územních samosprávných celků.		</a:t>
            </a:r>
            <a:r>
              <a:rPr lang="cs-CZ" sz="2300" b="1" dirty="0"/>
              <a:t>Ústavní soud považuje místní samosprávu a nezastupitelnou složku rozvoje demokracie</a:t>
            </a:r>
            <a:endParaRPr lang="cs-CZ" sz="2300" dirty="0"/>
          </a:p>
          <a:p>
            <a:pPr algn="just"/>
            <a:r>
              <a:rPr lang="cs-CZ" sz="2300" dirty="0"/>
              <a:t>Hlava sedmá Ústavy ČR „Územní samospráva“ (čl. 99 až 105)</a:t>
            </a:r>
          </a:p>
          <a:p>
            <a:pPr algn="just"/>
            <a:r>
              <a:rPr lang="cs-CZ" sz="2300" dirty="0"/>
              <a:t>Ústavní zákon č. 347/1997 Sb., o vytvoření vyšších územních samosprávných celků a o změně ústavního zákona České národní rady č. 1/1993 Sb., Ústava České republiky</a:t>
            </a:r>
          </a:p>
          <a:p>
            <a:pPr algn="just"/>
            <a:r>
              <a:rPr lang="cs-CZ" sz="2300" dirty="0"/>
              <a:t>Listina základních práv a svobod</a:t>
            </a:r>
          </a:p>
          <a:p>
            <a:pPr algn="just"/>
            <a:r>
              <a:rPr lang="cs-CZ" sz="2300" dirty="0"/>
              <a:t>Evropská charta místní samosprávy (č. 181/1999 Sb.):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776435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13F702-65B1-4DD6-A2A3-1C258D2A9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9276" y="529794"/>
            <a:ext cx="8086635" cy="647700"/>
          </a:xfrm>
        </p:spPr>
        <p:txBody>
          <a:bodyPr/>
          <a:lstStyle/>
          <a:p>
            <a:r>
              <a:rPr lang="cs-CZ" dirty="0"/>
              <a:t>Územní samospráva v procesu reformy veřejné správy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B84894-3769-4328-91DA-45DD5F100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2260996"/>
            <a:ext cx="10753200" cy="4139998"/>
          </a:xfrm>
        </p:spPr>
        <p:txBody>
          <a:bodyPr/>
          <a:lstStyle/>
          <a:p>
            <a:pPr marL="0" indent="0">
              <a:buNone/>
            </a:pPr>
            <a:r>
              <a:rPr kumimoji="1" lang="cs-CZ" b="1" kern="1200" dirty="0">
                <a:latin typeface="Arial" charset="0"/>
              </a:rPr>
              <a:t>Reformování veřejné správy</a:t>
            </a:r>
            <a:r>
              <a:rPr kumimoji="1" lang="cs-CZ" kern="1200" dirty="0">
                <a:latin typeface="Arial" charset="0"/>
              </a:rPr>
              <a:t> po roce 1989:</a:t>
            </a:r>
          </a:p>
          <a:p>
            <a:pPr marL="0" indent="0">
              <a:buNone/>
            </a:pPr>
            <a:endParaRPr kumimoji="1" lang="cs-CZ" sz="3200" kern="1200" dirty="0">
              <a:latin typeface="Arial" charset="0"/>
            </a:endParaRPr>
          </a:p>
          <a:p>
            <a:pPr lvl="1"/>
            <a:r>
              <a:rPr kumimoji="1" lang="cs-CZ" sz="2400" kern="1200" dirty="0">
                <a:latin typeface="Arial" charset="0"/>
              </a:rPr>
              <a:t>obnova místní samosprávy</a:t>
            </a:r>
          </a:p>
          <a:p>
            <a:pPr marL="457200" lvl="1" indent="0">
              <a:buNone/>
            </a:pPr>
            <a:endParaRPr kumimoji="1" lang="cs-CZ" sz="2400" kern="1200" dirty="0">
              <a:latin typeface="Arial" charset="0"/>
            </a:endParaRPr>
          </a:p>
          <a:p>
            <a:pPr lvl="1"/>
            <a:r>
              <a:rPr kumimoji="1" lang="cs-CZ" sz="2400" kern="1200" dirty="0">
                <a:latin typeface="Arial" charset="0"/>
              </a:rPr>
              <a:t>vytvoření vyšších územních samosprávných celků</a:t>
            </a:r>
          </a:p>
          <a:p>
            <a:pPr marL="457200" lvl="1" indent="0">
              <a:buNone/>
            </a:pPr>
            <a:endParaRPr kumimoji="1" lang="cs-CZ" sz="2400" kern="1200" dirty="0">
              <a:latin typeface="Arial" charset="0"/>
            </a:endParaRPr>
          </a:p>
          <a:p>
            <a:pPr lvl="1"/>
            <a:r>
              <a:rPr kumimoji="1" lang="cs-CZ" sz="2400" kern="1200" dirty="0">
                <a:latin typeface="Arial" charset="0"/>
              </a:rPr>
              <a:t>ukončení činnosti okresních úřadů</a:t>
            </a:r>
          </a:p>
          <a:p>
            <a:endParaRPr kumimoji="1" lang="cs-CZ" kern="1200" dirty="0">
              <a:latin typeface="Arial" charset="0"/>
            </a:endParaRPr>
          </a:p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04F097C-29E4-4DF8-BB80-37E1D4405A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259478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 jako základní územní samosprávný celek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2365200"/>
            <a:ext cx="8082321" cy="4114800"/>
          </a:xfrm>
        </p:spPr>
        <p:txBody>
          <a:bodyPr/>
          <a:lstStyle/>
          <a:p>
            <a:pPr lvl="1" algn="just"/>
            <a:r>
              <a:rPr lang="cs-CZ" sz="2400" b="1" dirty="0"/>
              <a:t>základ obce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osobní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územní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ekonomický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kumimoji="1" lang="cs-CZ" sz="2400" kern="1200" dirty="0">
                <a:latin typeface="Arial" charset="0"/>
              </a:rPr>
              <a:t>mocenský aspekt obce</a:t>
            </a:r>
            <a:endParaRPr lang="cs-CZ" sz="2400" dirty="0"/>
          </a:p>
          <a:p>
            <a:pPr lvl="1" algn="just"/>
            <a:endParaRPr lang="cs-CZ" sz="2400" b="1" dirty="0"/>
          </a:p>
          <a:p>
            <a:pPr lvl="1" algn="just"/>
            <a:r>
              <a:rPr lang="cs-CZ" sz="2400" b="1" dirty="0"/>
              <a:t>veřejnoprávní korporace</a:t>
            </a:r>
          </a:p>
          <a:p>
            <a:pPr lvl="1" algn="just"/>
            <a:r>
              <a:rPr lang="cs-CZ" sz="2400" b="1" dirty="0"/>
              <a:t>vlastní majetek </a:t>
            </a:r>
            <a:r>
              <a:rPr lang="cs-CZ" sz="2400" dirty="0"/>
              <a:t>(hospodaří podle vlastního rozpočtu)</a:t>
            </a:r>
            <a:endParaRPr lang="cs-CZ" sz="2400" b="1" dirty="0"/>
          </a:p>
          <a:p>
            <a:pPr lvl="1" algn="just"/>
            <a:r>
              <a:rPr lang="cs-CZ" sz="2400" b="1" dirty="0"/>
              <a:t>vystupuje vlastním jménem na vlastní odpovědnost</a:t>
            </a:r>
          </a:p>
          <a:p>
            <a:pPr lvl="1" algn="just"/>
            <a:endParaRPr lang="cs-CZ" dirty="0"/>
          </a:p>
          <a:p>
            <a:pPr lvl="1" algn="just"/>
            <a:endParaRPr lang="cs-CZ" dirty="0"/>
          </a:p>
          <a:p>
            <a:pPr lvl="1" algn="just"/>
            <a:endParaRPr lang="cs-CZ" dirty="0"/>
          </a:p>
          <a:p>
            <a:pPr lvl="1" algn="just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071096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32219" y="356115"/>
            <a:ext cx="8086635" cy="647700"/>
          </a:xfrm>
        </p:spPr>
        <p:txBody>
          <a:bodyPr/>
          <a:lstStyle/>
          <a:p>
            <a:r>
              <a:rPr lang="cs-CZ" dirty="0"/>
              <a:t>Samostatná a přenesená působnost obce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6000" y="1442843"/>
            <a:ext cx="7928554" cy="4324531"/>
          </a:xfrm>
        </p:spPr>
        <p:txBody>
          <a:bodyPr/>
          <a:lstStyle/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samostatná působnost </a:t>
            </a:r>
            <a:r>
              <a:rPr lang="cs-CZ" sz="2000" dirty="0"/>
              <a:t>– autonomní správa svých záležitostí</a:t>
            </a:r>
          </a:p>
          <a:p>
            <a:pPr lvl="1" algn="just"/>
            <a:r>
              <a:rPr lang="cs-CZ" dirty="0"/>
              <a:t>např. vydávání obecně závazných vyhlášek</a:t>
            </a:r>
          </a:p>
          <a:p>
            <a:pPr lvl="1" algn="just"/>
            <a:r>
              <a:rPr lang="cs-CZ" dirty="0"/>
              <a:t>dozor a kontrola – Ministerstvo vnitra</a:t>
            </a:r>
          </a:p>
          <a:p>
            <a:pPr marL="72000" indent="0" algn="just">
              <a:buNone/>
            </a:pPr>
            <a:endParaRPr lang="cs-CZ" sz="2000" b="1" dirty="0"/>
          </a:p>
          <a:p>
            <a:pPr algn="just"/>
            <a:r>
              <a:rPr lang="cs-CZ" sz="2000" b="1" dirty="0"/>
              <a:t>přenesená působnost </a:t>
            </a:r>
            <a:r>
              <a:rPr lang="cs-CZ" sz="2000" dirty="0"/>
              <a:t>– (dekoncentrovaný/delegovaný) výkon státní správy</a:t>
            </a:r>
          </a:p>
          <a:p>
            <a:pPr lvl="1" algn="just"/>
            <a:r>
              <a:rPr lang="cs-CZ" dirty="0"/>
              <a:t>např. vydávání nařízení</a:t>
            </a:r>
          </a:p>
          <a:p>
            <a:pPr lvl="1" algn="just"/>
            <a:r>
              <a:rPr lang="cs-CZ" dirty="0"/>
              <a:t>zmíněná kategorizace obcí</a:t>
            </a:r>
          </a:p>
          <a:p>
            <a:pPr lvl="1" algn="just"/>
            <a:r>
              <a:rPr lang="cs-CZ" dirty="0"/>
              <a:t>dozor a kontrola – krajský úřad</a:t>
            </a:r>
          </a:p>
          <a:p>
            <a:pPr lvl="1" algn="just"/>
            <a:endParaRPr lang="cs-CZ" dirty="0"/>
          </a:p>
          <a:p>
            <a:pPr algn="just"/>
            <a:r>
              <a:rPr lang="cs-CZ" sz="2000" b="1" dirty="0"/>
              <a:t>smíšený model územní veřejné správy</a:t>
            </a:r>
          </a:p>
          <a:p>
            <a:pPr marL="457200" lvl="1" indent="0" algn="just">
              <a:buNone/>
            </a:pPr>
            <a:endParaRPr lang="cs-CZ" dirty="0"/>
          </a:p>
          <a:p>
            <a:pPr lvl="1" algn="just"/>
            <a:endParaRPr lang="cs-CZ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447592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2FC719-430D-4901-A208-7E8BEDE57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2250" y="297514"/>
            <a:ext cx="8086635" cy="647700"/>
          </a:xfrm>
        </p:spPr>
        <p:txBody>
          <a:bodyPr/>
          <a:lstStyle/>
          <a:p>
            <a:r>
              <a:rPr lang="cs-CZ" dirty="0"/>
              <a:t>Obecní právní předpisy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318D954-6F0F-4ED6-9442-71E7AC8ABB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1D6A480E-ACB6-459B-920E-CD893F17D0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739146"/>
              </p:ext>
            </p:extLst>
          </p:nvPr>
        </p:nvGraphicFramePr>
        <p:xfrm>
          <a:off x="1090285" y="1043859"/>
          <a:ext cx="7596306" cy="29509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2102">
                  <a:extLst>
                    <a:ext uri="{9D8B030D-6E8A-4147-A177-3AD203B41FA5}">
                      <a16:colId xmlns:a16="http://schemas.microsoft.com/office/drawing/2014/main" val="895163128"/>
                    </a:ext>
                  </a:extLst>
                </a:gridCol>
                <a:gridCol w="2532102">
                  <a:extLst>
                    <a:ext uri="{9D8B030D-6E8A-4147-A177-3AD203B41FA5}">
                      <a16:colId xmlns:a16="http://schemas.microsoft.com/office/drawing/2014/main" val="2905853447"/>
                    </a:ext>
                  </a:extLst>
                </a:gridCol>
                <a:gridCol w="2532102">
                  <a:extLst>
                    <a:ext uri="{9D8B030D-6E8A-4147-A177-3AD203B41FA5}">
                      <a16:colId xmlns:a16="http://schemas.microsoft.com/office/drawing/2014/main" val="3128316806"/>
                    </a:ext>
                  </a:extLst>
                </a:gridCol>
              </a:tblGrid>
              <a:tr h="1273485">
                <a:tc>
                  <a:txBody>
                    <a:bodyPr/>
                    <a:lstStyle/>
                    <a:p>
                      <a:r>
                        <a:rPr lang="cs-CZ" dirty="0"/>
                        <a:t>Podzákonný právní předpis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Který orgán vydává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Ústavněrávní</a:t>
                      </a:r>
                      <a:r>
                        <a:rPr lang="cs-CZ" dirty="0"/>
                        <a:t> východisko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061582"/>
                  </a:ext>
                </a:extLst>
              </a:tr>
              <a:tr h="939644">
                <a:tc>
                  <a:txBody>
                    <a:bodyPr/>
                    <a:lstStyle/>
                    <a:p>
                      <a:r>
                        <a:rPr lang="cs-CZ" dirty="0"/>
                        <a:t>Obecně závazná vyhláška obce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zastupitelstvo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čl. 104 odst. 3 Ústavy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2159129"/>
                  </a:ext>
                </a:extLst>
              </a:tr>
              <a:tr h="737812">
                <a:tc>
                  <a:txBody>
                    <a:bodyPr/>
                    <a:lstStyle/>
                    <a:p>
                      <a:r>
                        <a:rPr lang="cs-CZ" dirty="0"/>
                        <a:t>Nařízení obce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rada/zastupitelstvo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čl. 79 odst. 3 Ústavy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4181833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67402178-8531-4D21-B960-5C16C15B51B8}"/>
              </a:ext>
            </a:extLst>
          </p:cNvPr>
          <p:cNvSpPr txBox="1"/>
          <p:nvPr/>
        </p:nvSpPr>
        <p:spPr>
          <a:xfrm>
            <a:off x="1828591" y="4125367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Proces: vydání – platnost – účinnost</a:t>
            </a:r>
          </a:p>
        </p:txBody>
      </p:sp>
      <p:sp>
        <p:nvSpPr>
          <p:cNvPr id="8" name="Zástupný symbol pro obsah 4">
            <a:extLst>
              <a:ext uri="{FF2B5EF4-FFF2-40B4-BE49-F238E27FC236}">
                <a16:creationId xmlns:a16="http://schemas.microsoft.com/office/drawing/2014/main" id="{899333EC-E159-4034-9030-3B8E2D40090C}"/>
              </a:ext>
            </a:extLst>
          </p:cNvPr>
          <p:cNvSpPr txBox="1">
            <a:spLocks/>
          </p:cNvSpPr>
          <p:nvPr/>
        </p:nvSpPr>
        <p:spPr>
          <a:xfrm>
            <a:off x="1225140" y="4223862"/>
            <a:ext cx="8064901" cy="1538093"/>
          </a:xfrm>
          <a:prstGeom prst="rect">
            <a:avLst/>
          </a:prstGeom>
        </p:spPr>
        <p:txBody>
          <a:bodyPr vert="horz" lIns="0" tIns="0" rIns="0" bIns="0" numCol="1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obecně závazná vyhláška je originální právní předpis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nařízení je odvozený (prováděcí) právní předpis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endParaRPr lang="cs-CZ" sz="2400" b="1" dirty="0"/>
          </a:p>
          <a:p>
            <a:pPr>
              <a:buFont typeface="Arial" panose="020B0604020202020204" pitchFamily="34" charset="0"/>
              <a:buChar char="•"/>
            </a:pPr>
            <a:endParaRPr lang="cs-CZ" sz="2400" kern="0" dirty="0"/>
          </a:p>
          <a:p>
            <a:pPr>
              <a:buFont typeface="Arial" panose="020B0604020202020204" pitchFamily="34" charset="0"/>
              <a:buChar char="•"/>
            </a:pPr>
            <a:endParaRPr lang="cs-CZ" sz="2400" kern="0" dirty="0"/>
          </a:p>
          <a:p>
            <a:pPr marL="71986" indent="0" algn="ctr">
              <a:buNone/>
            </a:pPr>
            <a:endParaRPr lang="cs-CZ" sz="2400" b="1" kern="0" dirty="0"/>
          </a:p>
          <a:p>
            <a:pPr marL="71986" indent="0">
              <a:buNone/>
            </a:pPr>
            <a:endParaRPr lang="cs-CZ" sz="2799" kern="0" dirty="0"/>
          </a:p>
        </p:txBody>
      </p:sp>
    </p:spTree>
    <p:extLst>
      <p:ext uri="{BB962C8B-B14F-4D97-AF65-F5344CB8AC3E}">
        <p14:creationId xmlns:p14="http://schemas.microsoft.com/office/powerpoint/2010/main" val="287284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82325" y="1232138"/>
            <a:ext cx="3661665" cy="745074"/>
          </a:xfrm>
        </p:spPr>
        <p:txBody>
          <a:bodyPr/>
          <a:lstStyle/>
          <a:p>
            <a:pPr marL="72000" indent="0">
              <a:buNone/>
            </a:pPr>
            <a:r>
              <a:rPr lang="pt-BR" b="1" dirty="0"/>
              <a:t>Mgr. Mirai Navrátil</a:t>
            </a:r>
          </a:p>
          <a:p>
            <a:pPr marL="72000" indent="0">
              <a:buNone/>
            </a:pPr>
            <a:r>
              <a:rPr lang="pt-BR" dirty="0"/>
              <a:t>absolvent 2016, učo 392853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807" y="1058478"/>
            <a:ext cx="1898256" cy="2304173"/>
          </a:xfrm>
          <a:prstGeom prst="rect">
            <a:avLst/>
          </a:prstGeom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1969807" y="3362650"/>
            <a:ext cx="7886700" cy="3590708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100" b="1" dirty="0"/>
              <a:t>Jaké odvětví vás bavilo nejvíc?</a:t>
            </a:r>
            <a:r>
              <a:rPr lang="cs-CZ" sz="2100" dirty="0"/>
              <a:t> </a:t>
            </a:r>
            <a:br>
              <a:rPr lang="cs-CZ" sz="2100" dirty="0"/>
            </a:br>
            <a:r>
              <a:rPr lang="cs-CZ" sz="2100" dirty="0"/>
              <a:t>„</a:t>
            </a:r>
            <a:r>
              <a:rPr lang="cs-CZ" sz="2100" i="1" dirty="0"/>
              <a:t>Od prvopočátku jsem se chtěl věnovat právu duševního vlastnictví, které je značně propojené s hudebním prostředím, kde se pohybuju. Naopak k méně oblíbeným patřilo správní právo, které mi připadalo nepotřebné. Dneska mám ale jiný názor. Vidím, že má využití v mnoha oblastech každodenního života.“</a:t>
            </a:r>
          </a:p>
          <a:p>
            <a:endParaRPr lang="cs-CZ" sz="2100" i="1" dirty="0"/>
          </a:p>
          <a:p>
            <a:pPr marL="0" indent="0">
              <a:buNone/>
            </a:pPr>
            <a:r>
              <a:rPr lang="cs-CZ" sz="1350" dirty="0"/>
              <a:t>Zdroj: https://online.muni.cz/absolventi, publikováno dne 21. března 2018</a:t>
            </a:r>
          </a:p>
        </p:txBody>
      </p:sp>
    </p:spTree>
    <p:extLst>
      <p:ext uri="{BB962C8B-B14F-4D97-AF65-F5344CB8AC3E}">
        <p14:creationId xmlns:p14="http://schemas.microsoft.com/office/powerpoint/2010/main" val="27238440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6945" y="820091"/>
            <a:ext cx="6487426" cy="5889722"/>
          </a:xfrm>
          <a:prstGeom prst="rect">
            <a:avLst/>
          </a:prstGeom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798653" y="264631"/>
            <a:ext cx="11042248" cy="647700"/>
          </a:xfrm>
        </p:spPr>
        <p:txBody>
          <a:bodyPr/>
          <a:lstStyle/>
          <a:p>
            <a:r>
              <a:rPr lang="cs-CZ" dirty="0"/>
              <a:t>Dozor samostatné vs. přenesené působnosti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57614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69117" y="557940"/>
            <a:ext cx="8086635" cy="647700"/>
          </a:xfrm>
        </p:spPr>
        <p:txBody>
          <a:bodyPr/>
          <a:lstStyle/>
          <a:p>
            <a:r>
              <a:rPr lang="cs-CZ" dirty="0"/>
              <a:t>Počet obcí v ČR -  6259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9" name="Obdélník 8"/>
          <p:cNvSpPr/>
          <p:nvPr/>
        </p:nvSpPr>
        <p:spPr>
          <a:xfrm>
            <a:off x="414001" y="1205640"/>
            <a:ext cx="8587598" cy="9140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Velikostní struktura obcí k 1. 1. 2012</a:t>
            </a:r>
          </a:p>
          <a:p>
            <a:pPr eaLnBrk="1" hangingPunct="1">
              <a:defRPr/>
            </a:pPr>
            <a:endParaRPr lang="cs-CZ" sz="3200" dirty="0">
              <a:latin typeface="Arial" charset="0"/>
            </a:endParaRPr>
          </a:p>
          <a:p>
            <a:pPr eaLnBrk="1" hangingPunct="1"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Celkem 56,0 % všech obcí jsou obce do 500 obyvatel.</a:t>
            </a:r>
          </a:p>
          <a:p>
            <a:pPr lvl="2" eaLnBrk="1" hangingPunct="1">
              <a:defRPr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kategorie obcí do 199 obyvatel (24,4 %)</a:t>
            </a:r>
          </a:p>
          <a:p>
            <a:pPr lvl="2" eaLnBrk="1" hangingPunct="1">
              <a:defRPr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kategorie obcí od 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200 - 499 obyvatel (31,6 %), </a:t>
            </a:r>
          </a:p>
          <a:p>
            <a:pPr eaLnBrk="1" hangingPunct="1">
              <a:defRPr/>
            </a:pP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obcích do 500 obyvatel žije pouze 7,9 % celkové populace České republiky. </a:t>
            </a:r>
          </a:p>
          <a:p>
            <a:pPr lvl="1" eaLnBrk="1" hangingPunct="1">
              <a:defRPr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Tyto obce však zabírají víc než 1/3 rozlohy České republiky. </a:t>
            </a:r>
          </a:p>
          <a:p>
            <a:pPr eaLnBrk="1" hangingPunct="1">
              <a:defRPr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Velký počet obcí do 1 000 obyvatel.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>
              <a:defRPr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kategorie od 500-999 obyvatel (21,7 %).</a:t>
            </a: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829238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Obce a jejich členění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8506" y="1443788"/>
            <a:ext cx="7936578" cy="4384092"/>
          </a:xfrm>
        </p:spPr>
        <p:txBody>
          <a:bodyPr/>
          <a:lstStyle/>
          <a:p>
            <a:pPr algn="just"/>
            <a:endParaRPr lang="cs-CZ" sz="2400" b="1" dirty="0"/>
          </a:p>
          <a:p>
            <a:pPr algn="just"/>
            <a:r>
              <a:rPr lang="cs-CZ" sz="2400" b="1" dirty="0"/>
              <a:t>kategorizace obcí</a:t>
            </a:r>
          </a:p>
          <a:p>
            <a:pPr lvl="1" algn="just"/>
            <a:r>
              <a:rPr lang="cs-CZ" sz="2400" b="1" dirty="0"/>
              <a:t>obce</a:t>
            </a:r>
            <a:r>
              <a:rPr lang="cs-CZ" sz="2400" dirty="0"/>
              <a:t> (jedničkové) – 6259</a:t>
            </a:r>
          </a:p>
          <a:p>
            <a:pPr lvl="1" algn="just"/>
            <a:r>
              <a:rPr lang="cs-CZ" sz="2400" b="1" dirty="0"/>
              <a:t>obce s pověřeným obecním úřadem</a:t>
            </a:r>
            <a:r>
              <a:rPr lang="cs-CZ" sz="2400" dirty="0"/>
              <a:t> (dvojkové) - </a:t>
            </a:r>
            <a:r>
              <a:rPr lang="cs-CZ" sz="2400" i="1" dirty="0">
                <a:latin typeface="Arial" charset="0"/>
              </a:rPr>
              <a:t>388</a:t>
            </a:r>
            <a:endParaRPr lang="cs-CZ" sz="2400" dirty="0"/>
          </a:p>
          <a:p>
            <a:pPr lvl="1" algn="just"/>
            <a:r>
              <a:rPr lang="cs-CZ" sz="2400" b="1" dirty="0"/>
              <a:t>obce s rozšířenou působností</a:t>
            </a:r>
            <a:r>
              <a:rPr lang="cs-CZ" sz="2400" dirty="0"/>
              <a:t> (trojkové) - 205</a:t>
            </a:r>
          </a:p>
          <a:p>
            <a:pPr marL="457200" lvl="1" indent="0" algn="just">
              <a:buNone/>
            </a:pPr>
            <a:endParaRPr lang="cs-CZ" sz="2400" dirty="0"/>
          </a:p>
          <a:p>
            <a:pPr algn="just"/>
            <a:r>
              <a:rPr lang="cs-CZ" sz="2400" b="1" dirty="0"/>
              <a:t>další členění</a:t>
            </a:r>
          </a:p>
          <a:p>
            <a:pPr lvl="1" algn="just"/>
            <a:r>
              <a:rPr lang="cs-CZ" sz="2400" b="1" dirty="0"/>
              <a:t>obec</a:t>
            </a:r>
          </a:p>
          <a:p>
            <a:pPr lvl="1" algn="just"/>
            <a:r>
              <a:rPr lang="cs-CZ" sz="2400" b="1" dirty="0"/>
              <a:t>město a městys</a:t>
            </a:r>
          </a:p>
          <a:p>
            <a:pPr lvl="1" algn="just"/>
            <a:r>
              <a:rPr lang="cs-CZ" sz="2400" b="1" dirty="0"/>
              <a:t>statutární město</a:t>
            </a:r>
          </a:p>
          <a:p>
            <a:pPr lvl="1" algn="just"/>
            <a:r>
              <a:rPr lang="cs-CZ" sz="2400" b="1" dirty="0"/>
              <a:t>hl. m. Praha</a:t>
            </a:r>
          </a:p>
          <a:p>
            <a:pPr lvl="1" algn="just"/>
            <a:endParaRPr lang="cs-CZ" sz="18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184319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2840" y="621509"/>
            <a:ext cx="8086635" cy="647700"/>
          </a:xfrm>
        </p:spPr>
        <p:txBody>
          <a:bodyPr/>
          <a:lstStyle/>
          <a:p>
            <a:r>
              <a:rPr lang="cs-CZ" dirty="0"/>
              <a:t>Orgány obce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7443" y="1096093"/>
            <a:ext cx="8924517" cy="4951433"/>
          </a:xfrm>
        </p:spPr>
        <p:txBody>
          <a:bodyPr/>
          <a:lstStyle/>
          <a:p>
            <a:pPr algn="just"/>
            <a:endParaRPr lang="cs-CZ" sz="2000" b="1" dirty="0"/>
          </a:p>
          <a:p>
            <a:pPr algn="just"/>
            <a:r>
              <a:rPr lang="cs-CZ" b="1" dirty="0"/>
              <a:t>zastupitelstvo obce</a:t>
            </a:r>
          </a:p>
          <a:p>
            <a:pPr lvl="1" algn="just"/>
            <a:r>
              <a:rPr lang="cs-CZ" sz="2800" dirty="0"/>
              <a:t>výbory zastupitelstva (finanční a kontrolní,</a:t>
            </a:r>
          </a:p>
          <a:p>
            <a:pPr marL="324000" lvl="1" indent="0" algn="just">
              <a:buNone/>
            </a:pPr>
            <a:r>
              <a:rPr lang="cs-CZ" sz="2800" dirty="0"/>
              <a:t> další fakultativně)</a:t>
            </a:r>
          </a:p>
          <a:p>
            <a:pPr algn="just"/>
            <a:r>
              <a:rPr lang="cs-CZ" b="1" dirty="0"/>
              <a:t>rada obce</a:t>
            </a:r>
          </a:p>
          <a:p>
            <a:pPr lvl="1" algn="just"/>
            <a:r>
              <a:rPr lang="cs-CZ" sz="2800" dirty="0"/>
              <a:t>komise rady</a:t>
            </a:r>
          </a:p>
          <a:p>
            <a:pPr algn="just"/>
            <a:r>
              <a:rPr lang="cs-CZ" b="1" dirty="0"/>
              <a:t>starosta</a:t>
            </a:r>
          </a:p>
          <a:p>
            <a:pPr algn="just"/>
            <a:r>
              <a:rPr lang="cs-CZ" b="1" dirty="0"/>
              <a:t>obecní úřad</a:t>
            </a:r>
          </a:p>
          <a:p>
            <a:pPr lvl="1" algn="just"/>
            <a:r>
              <a:rPr lang="cs-CZ" sz="2800" dirty="0"/>
              <a:t>(tajemník)</a:t>
            </a:r>
          </a:p>
          <a:p>
            <a:pPr algn="just"/>
            <a:r>
              <a:rPr lang="cs-CZ" b="1" dirty="0"/>
              <a:t>zvláštní orgány obce</a:t>
            </a:r>
          </a:p>
          <a:p>
            <a:pPr algn="just"/>
            <a:r>
              <a:rPr lang="cs-CZ" b="1" dirty="0"/>
              <a:t>obecní policie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815265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60057" y="129940"/>
            <a:ext cx="8086635" cy="647700"/>
          </a:xfrm>
        </p:spPr>
        <p:txBody>
          <a:bodyPr/>
          <a:lstStyle/>
          <a:p>
            <a:r>
              <a:rPr lang="cs-CZ" dirty="0"/>
              <a:t>Zastupitelstvo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6939" y="731921"/>
            <a:ext cx="10050126" cy="45719"/>
          </a:xfrm>
        </p:spPr>
        <p:txBody>
          <a:bodyPr/>
          <a:lstStyle/>
          <a:p>
            <a:pPr algn="just"/>
            <a:r>
              <a:rPr lang="cs-CZ" dirty="0"/>
              <a:t>vrcholný orgán (vyjádření ústavního práva občanů podílet se na správě veřejných záležitostí)</a:t>
            </a:r>
          </a:p>
          <a:p>
            <a:pPr algn="just"/>
            <a:r>
              <a:rPr lang="cs-CZ" dirty="0"/>
              <a:t>přímo volený orgán</a:t>
            </a:r>
          </a:p>
          <a:p>
            <a:pPr algn="just"/>
            <a:r>
              <a:rPr lang="cs-CZ" dirty="0"/>
              <a:t>stěžejní úloha především v rámci </a:t>
            </a:r>
          </a:p>
          <a:p>
            <a:pPr marL="72000" indent="0" algn="just">
              <a:buNone/>
            </a:pPr>
            <a:r>
              <a:rPr lang="cs-CZ" dirty="0"/>
              <a:t>  samostatné působnosti</a:t>
            </a:r>
          </a:p>
          <a:p>
            <a:pPr algn="just"/>
            <a:r>
              <a:rPr lang="cs-CZ" dirty="0"/>
              <a:t>veřejná zasedání nejméně jednou za tři měsíce</a:t>
            </a:r>
          </a:p>
          <a:p>
            <a:pPr algn="just"/>
            <a:r>
              <a:rPr lang="cs-CZ" dirty="0"/>
              <a:t>občané mohou v otázkách samostatné </a:t>
            </a:r>
          </a:p>
          <a:p>
            <a:pPr marL="72000" indent="0" algn="just">
              <a:buNone/>
            </a:pPr>
            <a:r>
              <a:rPr lang="cs-CZ" dirty="0"/>
              <a:t>  působnosti vytvořit bod programu zasedání,</a:t>
            </a:r>
          </a:p>
          <a:p>
            <a:pPr algn="just"/>
            <a:r>
              <a:rPr lang="cs-CZ" dirty="0"/>
              <a:t>zápisy ze zasedání veřejné, možno nahlížet</a:t>
            </a:r>
          </a:p>
          <a:p>
            <a:pPr marL="72000" indent="0" algn="just">
              <a:buNone/>
            </a:pPr>
            <a:r>
              <a:rPr lang="cs-CZ" dirty="0"/>
              <a:t>  a činit výpisy</a:t>
            </a:r>
          </a:p>
          <a:p>
            <a:pPr algn="just"/>
            <a:r>
              <a:rPr lang="cs-CZ" dirty="0"/>
              <a:t>vytváří </a:t>
            </a:r>
            <a:r>
              <a:rPr lang="cs-CZ" b="1" dirty="0"/>
              <a:t>výbory </a:t>
            </a:r>
            <a:r>
              <a:rPr lang="cs-CZ" dirty="0"/>
              <a:t>jako poradní a iniciativní</a:t>
            </a:r>
          </a:p>
          <a:p>
            <a:pPr marL="72000" indent="0" algn="just">
              <a:buNone/>
            </a:pPr>
            <a:r>
              <a:rPr lang="cs-CZ" dirty="0"/>
              <a:t>  orgány (povinně finanční a kontrolní)</a:t>
            </a:r>
          </a:p>
          <a:p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96992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67082" y="285749"/>
            <a:ext cx="8086635" cy="647700"/>
          </a:xfrm>
        </p:spPr>
        <p:txBody>
          <a:bodyPr/>
          <a:lstStyle/>
          <a:p>
            <a:r>
              <a:rPr lang="cs-CZ" dirty="0"/>
              <a:t>Starosta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5308" y="2142403"/>
            <a:ext cx="8624324" cy="4715597"/>
          </a:xfrm>
        </p:spPr>
        <p:txBody>
          <a:bodyPr/>
          <a:lstStyle/>
          <a:p>
            <a:pPr algn="just"/>
            <a:r>
              <a:rPr lang="cs-CZ" dirty="0"/>
              <a:t>specifický orgán, který zastupuje obec navenek (podepisuje za ni např. právní předpisy obce)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volen zastupitelstvem, kterému je odpovědný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v případě potřeby zastupován místostarosty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936195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Obecní úřad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239200"/>
            <a:ext cx="8082321" cy="4114800"/>
          </a:xfrm>
        </p:spPr>
        <p:txBody>
          <a:bodyPr/>
          <a:lstStyle/>
          <a:p>
            <a:r>
              <a:rPr lang="cs-CZ" dirty="0"/>
              <a:t>orgán působící hlavně v přenesené působnosti – v rámci ní vytváří specializované odbory (např. odbor životního prostředí, dopravy, přestupkový, odbor stavebního úřadu, ...)</a:t>
            </a:r>
          </a:p>
          <a:p>
            <a:r>
              <a:rPr lang="cs-CZ" dirty="0"/>
              <a:t>podpůrně působí též v samostatné působnosti obce</a:t>
            </a:r>
          </a:p>
          <a:p>
            <a:r>
              <a:rPr lang="cs-CZ" dirty="0"/>
              <a:t>tajemník obecního úřadu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273668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3658" y="228707"/>
            <a:ext cx="8086635" cy="647700"/>
          </a:xfrm>
        </p:spPr>
        <p:txBody>
          <a:bodyPr/>
          <a:lstStyle/>
          <a:p>
            <a:r>
              <a:rPr lang="cs-CZ" dirty="0"/>
              <a:t>Rada obce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6000" y="693874"/>
            <a:ext cx="8082321" cy="4114800"/>
          </a:xfrm>
        </p:spPr>
        <p:txBody>
          <a:bodyPr/>
          <a:lstStyle/>
          <a:p>
            <a:pPr algn="just"/>
            <a:r>
              <a:rPr lang="cs-CZ" sz="2500" dirty="0"/>
              <a:t>výkonný orgán vykonávající působnost jak samostatnou, tak přenesenou</a:t>
            </a:r>
          </a:p>
          <a:p>
            <a:pPr algn="just"/>
            <a:r>
              <a:rPr lang="cs-CZ" sz="2500" dirty="0"/>
              <a:t>volena z řad zastupitelstva, kterému je také odpovědná (pokud je alespoň 15 zastupitelů, jinak její pravomoci vykonává starosta a zastupitelstvo)</a:t>
            </a:r>
          </a:p>
          <a:p>
            <a:pPr algn="just"/>
            <a:r>
              <a:rPr lang="cs-CZ" sz="2500" dirty="0"/>
              <a:t>neveřejná zasedání</a:t>
            </a:r>
          </a:p>
          <a:p>
            <a:pPr algn="just"/>
            <a:r>
              <a:rPr lang="cs-CZ" sz="2500" dirty="0"/>
              <a:t>v otázkách samostatné působnosti obce mohou občané podat žádost podepsanou 0,5 % oprávněných občanů o projednání určité věci (rada ji musí do 60 dnů projednat)</a:t>
            </a:r>
          </a:p>
          <a:p>
            <a:pPr algn="just"/>
            <a:r>
              <a:rPr lang="cs-CZ" sz="2500" dirty="0"/>
              <a:t>zápisy ze zasedání veřejné, možno nahlížet a činit výpisy</a:t>
            </a:r>
          </a:p>
          <a:p>
            <a:pPr algn="just"/>
            <a:r>
              <a:rPr lang="cs-CZ" sz="2500" dirty="0"/>
              <a:t>vytváří komise</a:t>
            </a:r>
            <a:r>
              <a:rPr lang="cs-CZ" sz="2500" b="1" dirty="0"/>
              <a:t> </a:t>
            </a:r>
            <a:r>
              <a:rPr lang="cs-CZ" sz="2500" dirty="0"/>
              <a:t>jako poradní a iniciativní orgány</a:t>
            </a:r>
          </a:p>
          <a:p>
            <a:pPr algn="just"/>
            <a:endParaRPr lang="cs-CZ" sz="25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821988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8148" y="280341"/>
            <a:ext cx="10535132" cy="647700"/>
          </a:xfrm>
        </p:spPr>
        <p:txBody>
          <a:bodyPr/>
          <a:lstStyle/>
          <a:p>
            <a:r>
              <a:rPr lang="cs-CZ" dirty="0"/>
              <a:t>Kraj jako vyšší územní samosprávný celek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720" y="929650"/>
            <a:ext cx="11617579" cy="4012936"/>
          </a:xfrm>
        </p:spPr>
        <p:txBody>
          <a:bodyPr/>
          <a:lstStyle/>
          <a:p>
            <a:pPr lvl="1" algn="just"/>
            <a:r>
              <a:rPr lang="cs-CZ" b="1" dirty="0"/>
              <a:t>Veřejnoprávní korporace</a:t>
            </a:r>
            <a:r>
              <a:rPr lang="cs-CZ" dirty="0"/>
              <a:t> – obdobné znaky a postavení jako obce</a:t>
            </a:r>
          </a:p>
          <a:p>
            <a:pPr lvl="1" algn="just"/>
            <a:r>
              <a:rPr lang="cs-CZ" dirty="0"/>
              <a:t>ústavní zákon č. 347/1997 Sb., o vytvoření vyšších územních samosprávných celků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i="1" dirty="0"/>
              <a:t>Při výkonu samostatné působnosti kraj spolupracuje s obcemi; nesmí přitom zasahovat 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i="1" dirty="0"/>
              <a:t>do jejich samostatné působnosti.</a:t>
            </a:r>
          </a:p>
          <a:p>
            <a:pPr lvl="1" algn="just"/>
            <a:r>
              <a:rPr lang="cs-CZ" dirty="0"/>
              <a:t>respektování „autonomie“ samosprávného postavení obce</a:t>
            </a:r>
          </a:p>
          <a:p>
            <a:pPr lvl="1" algn="just"/>
            <a:r>
              <a:rPr lang="cs-CZ" dirty="0"/>
              <a:t>kraj má vyšší nikoliv nadřízené postavení</a:t>
            </a:r>
          </a:p>
          <a:p>
            <a:pPr lvl="1" algn="just"/>
            <a:endParaRPr lang="cs-CZ" dirty="0"/>
          </a:p>
          <a:p>
            <a:pPr marL="324000" lvl="1" indent="0" algn="just">
              <a:buNone/>
            </a:pPr>
            <a:r>
              <a:rPr lang="cs-CZ" b="1" dirty="0"/>
              <a:t>Orgány:</a:t>
            </a:r>
          </a:p>
          <a:p>
            <a:pPr algn="just"/>
            <a:r>
              <a:rPr lang="cs-CZ" sz="2000" b="1" dirty="0"/>
              <a:t>zastupitelstvo kraje</a:t>
            </a:r>
          </a:p>
          <a:p>
            <a:pPr lvl="1" algn="just"/>
            <a:r>
              <a:rPr lang="cs-CZ" dirty="0"/>
              <a:t>výbory zastupitelstva</a:t>
            </a:r>
          </a:p>
          <a:p>
            <a:pPr algn="just"/>
            <a:r>
              <a:rPr lang="cs-CZ" sz="2000" b="1" dirty="0"/>
              <a:t>rada kraje</a:t>
            </a:r>
          </a:p>
          <a:p>
            <a:pPr lvl="1" algn="just"/>
            <a:r>
              <a:rPr lang="cs-CZ" dirty="0"/>
              <a:t>komise rady</a:t>
            </a:r>
          </a:p>
          <a:p>
            <a:pPr algn="just"/>
            <a:r>
              <a:rPr lang="cs-CZ" sz="2000" b="1" dirty="0"/>
              <a:t>hejtman</a:t>
            </a:r>
          </a:p>
          <a:p>
            <a:pPr algn="just"/>
            <a:r>
              <a:rPr lang="cs-CZ" sz="2000" b="1" dirty="0"/>
              <a:t>krajský úřad</a:t>
            </a:r>
          </a:p>
          <a:p>
            <a:pPr lvl="1" algn="just"/>
            <a:r>
              <a:rPr lang="cs-CZ" dirty="0"/>
              <a:t>ředitel KÚ</a:t>
            </a:r>
          </a:p>
          <a:p>
            <a:pPr algn="just"/>
            <a:r>
              <a:rPr lang="cs-CZ" sz="2000" b="1" dirty="0"/>
              <a:t>zvláštní orgány kraje</a:t>
            </a:r>
            <a:endParaRPr lang="cs-CZ" sz="20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943554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9908" y="329816"/>
            <a:ext cx="7886700" cy="497681"/>
          </a:xfrm>
        </p:spPr>
        <p:txBody>
          <a:bodyPr>
            <a:normAutofit fontScale="90000"/>
          </a:bodyPr>
          <a:lstStyle/>
          <a:p>
            <a:r>
              <a:rPr lang="cs-CZ" dirty="0"/>
              <a:t>Specifické rysy profesní samosprávy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2936" y="1628777"/>
            <a:ext cx="8936414" cy="4899407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cs-CZ" dirty="0"/>
              <a:t>exkluzivita osobního substrátu zájmové korporace  X personální základ obce </a:t>
            </a:r>
          </a:p>
          <a:p>
            <a:pPr lvl="0" algn="just"/>
            <a:r>
              <a:rPr lang="cs-CZ" dirty="0"/>
              <a:t>k získání členství se vyžadují předpoklady – určité vzdělání, absolvování praxe a vykonání zvláštních profesních zkoušek X u obce každý občan ČR</a:t>
            </a:r>
          </a:p>
          <a:p>
            <a:pPr lvl="0"/>
            <a:r>
              <a:rPr lang="cs-CZ" dirty="0"/>
              <a:t>Vydávány tzv. stavovské předpisy – vnitřní předpisy korporace (srov. právní předpisy obcí a krajů)</a:t>
            </a:r>
          </a:p>
          <a:p>
            <a:pPr lvl="0"/>
            <a:r>
              <a:rPr lang="cs-CZ" dirty="0"/>
              <a:t>existence dohledu (kontroly) orgánů komory nad kvalitou výkonu povolání – možnost kárného potrestání za porušení právních předpisů nebo i stavovských předpisů – zajištěno skrze povinné členství</a:t>
            </a:r>
          </a:p>
          <a:p>
            <a:pPr lvl="0"/>
            <a:r>
              <a:rPr lang="cs-CZ" dirty="0"/>
              <a:t>nucené povinné členství jako podmínka k výkonu příslušného povolání</a:t>
            </a:r>
          </a:p>
          <a:p>
            <a:pPr lvl="0"/>
            <a:r>
              <a:rPr lang="cs-CZ" dirty="0"/>
              <a:t>povinnost platit pravidelně příspěvky na provoz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8758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právo jako samostatné právní odvětví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2644109"/>
            <a:ext cx="10753200" cy="4139998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Předmět</a:t>
            </a:r>
          </a:p>
          <a:p>
            <a:pPr marL="609600" indent="-6096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Metoda právní regulace</a:t>
            </a:r>
          </a:p>
          <a:p>
            <a:pPr marL="609600" indent="-6096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Soudržnost právních norem</a:t>
            </a:r>
          </a:p>
          <a:p>
            <a:pPr marL="609600" indent="-609600">
              <a:buFont typeface="Wingdings" panose="05000000000000000000" pitchFamily="2" charset="2"/>
              <a:buAutoNum type="arabicPeriod"/>
              <a:defRPr/>
            </a:pPr>
            <a:r>
              <a:rPr lang="cs-CZ" dirty="0"/>
              <a:t>Zájem společnosti 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03099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Profesní samospráva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46695" y="1773239"/>
            <a:ext cx="8082321" cy="4114800"/>
          </a:xfrm>
        </p:spPr>
        <p:txBody>
          <a:bodyPr/>
          <a:lstStyle/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advokátní komora, notářská komora, exekutorská komora,</a:t>
            </a:r>
          </a:p>
          <a:p>
            <a:pPr algn="just"/>
            <a:r>
              <a:rPr lang="cs-CZ" sz="2000" dirty="0"/>
              <a:t>lékařská komora, stomatologická komora, lékárnická komora, komora veterinárních lékařů,</a:t>
            </a:r>
          </a:p>
          <a:p>
            <a:pPr algn="just"/>
            <a:r>
              <a:rPr lang="cs-CZ" sz="2000" dirty="0"/>
              <a:t>komora architektů, komora autorizovaných inženýrů a techniků činných ve výstavbě,</a:t>
            </a:r>
          </a:p>
          <a:p>
            <a:pPr algn="just"/>
            <a:r>
              <a:rPr lang="cs-CZ" sz="2000" dirty="0"/>
              <a:t>komora daňových poradců, komora auditorů, komora patentových zástupců 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889633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05365" y="232210"/>
            <a:ext cx="8086635" cy="647700"/>
          </a:xfrm>
        </p:spPr>
        <p:txBody>
          <a:bodyPr/>
          <a:lstStyle/>
          <a:p>
            <a:r>
              <a:rPr lang="cs-CZ" dirty="0"/>
              <a:t>Vysoké školy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54839" y="1030381"/>
            <a:ext cx="8082321" cy="4508250"/>
          </a:xfrm>
        </p:spPr>
        <p:txBody>
          <a:bodyPr/>
          <a:lstStyle/>
          <a:p>
            <a:r>
              <a:rPr lang="cs-CZ" sz="2300" dirty="0"/>
              <a:t>nejvyšší článek vzdělávací soustavy – terciální vzdělávání – pouze vysoká škola má oprávnění udělovat akademické tituly</a:t>
            </a:r>
          </a:p>
          <a:p>
            <a:r>
              <a:rPr lang="cs-CZ" sz="2300" dirty="0"/>
              <a:t>Dělení vysokých škol:</a:t>
            </a:r>
          </a:p>
          <a:p>
            <a:pPr lvl="1"/>
            <a:r>
              <a:rPr lang="cs-CZ" sz="2300" b="1" dirty="0"/>
              <a:t>veřejné</a:t>
            </a:r>
          </a:p>
          <a:p>
            <a:pPr lvl="1"/>
            <a:r>
              <a:rPr lang="cs-CZ" sz="2300" b="1" dirty="0"/>
              <a:t>soukromé</a:t>
            </a:r>
          </a:p>
          <a:p>
            <a:pPr lvl="1"/>
            <a:r>
              <a:rPr lang="cs-CZ" sz="2300" b="1" dirty="0"/>
              <a:t>státní</a:t>
            </a:r>
          </a:p>
          <a:p>
            <a:r>
              <a:rPr lang="cs-CZ" sz="2300" b="1" dirty="0"/>
              <a:t>Veřejná vysoká škola</a:t>
            </a:r>
          </a:p>
          <a:p>
            <a:pPr lvl="1" algn="just"/>
            <a:r>
              <a:rPr lang="cs-CZ" dirty="0"/>
              <a:t>přiznává akademické tituly</a:t>
            </a:r>
          </a:p>
          <a:p>
            <a:pPr lvl="1" algn="just"/>
            <a:r>
              <a:rPr lang="cs-CZ" dirty="0"/>
              <a:t>koná habilitační řízení</a:t>
            </a:r>
          </a:p>
          <a:p>
            <a:pPr lvl="1" algn="just"/>
            <a:r>
              <a:rPr lang="cs-CZ" dirty="0"/>
              <a:t>koná řízení ke jmenování profesorem</a:t>
            </a:r>
          </a:p>
          <a:p>
            <a:pPr lvl="1" algn="just"/>
            <a:r>
              <a:rPr lang="cs-CZ" dirty="0"/>
              <a:t>používá akademické insignie a koná akademické obřady</a:t>
            </a:r>
          </a:p>
          <a:p>
            <a:pPr lvl="1" algn="just"/>
            <a:r>
              <a:rPr lang="cs-CZ" b="1" dirty="0"/>
              <a:t>financovány</a:t>
            </a:r>
            <a:r>
              <a:rPr lang="cs-CZ" dirty="0"/>
              <a:t> ze státního rozpočtu, poplatky spojené se studiem, výnosy z doplňkové činnosti, dary, rozpočet ÚSC a další.</a:t>
            </a:r>
          </a:p>
          <a:p>
            <a:pPr marL="0" indent="0">
              <a:buNone/>
            </a:pPr>
            <a:endParaRPr lang="cs-CZ" sz="2300" b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298494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83747" y="310742"/>
            <a:ext cx="8086635" cy="647700"/>
          </a:xfrm>
        </p:spPr>
        <p:txBody>
          <a:bodyPr/>
          <a:lstStyle/>
          <a:p>
            <a:r>
              <a:rPr lang="cs-CZ" dirty="0"/>
              <a:t>Veřejná vysoká škola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61400" y="1239336"/>
            <a:ext cx="8082321" cy="4508250"/>
          </a:xfrm>
        </p:spPr>
        <p:txBody>
          <a:bodyPr/>
          <a:lstStyle/>
          <a:p>
            <a:pPr algn="just"/>
            <a:r>
              <a:rPr lang="cs-CZ" b="1" dirty="0"/>
              <a:t>samospráva </a:t>
            </a:r>
            <a:r>
              <a:rPr lang="cs-CZ" dirty="0"/>
              <a:t>– rozhoduje o vnitřní organizační struktuře, počet přijatých uchazečů, tvorba a uskutečňování studijních programů, organizace studia, vědecké/výzkumné a další tvůrčí činnosti, rozhoduje v pracovněprávních věcech, hospodaření, výše poplatku za studium…</a:t>
            </a:r>
          </a:p>
          <a:p>
            <a:pPr algn="just"/>
            <a:endParaRPr lang="cs-CZ" b="1" dirty="0"/>
          </a:p>
          <a:p>
            <a:r>
              <a:rPr lang="cs-CZ" dirty="0"/>
              <a:t>Samosprávné</a:t>
            </a:r>
          </a:p>
          <a:p>
            <a:pPr lvl="1"/>
            <a:r>
              <a:rPr lang="cs-CZ" dirty="0"/>
              <a:t>Akademický senát</a:t>
            </a:r>
          </a:p>
          <a:p>
            <a:pPr lvl="1"/>
            <a:r>
              <a:rPr lang="cs-CZ" dirty="0"/>
              <a:t>Rektor</a:t>
            </a:r>
          </a:p>
          <a:p>
            <a:pPr lvl="1"/>
            <a:r>
              <a:rPr lang="cs-CZ" dirty="0"/>
              <a:t>Vědecká (akad.) rada</a:t>
            </a:r>
          </a:p>
          <a:p>
            <a:pPr lvl="1"/>
            <a:r>
              <a:rPr lang="cs-CZ" i="1" dirty="0"/>
              <a:t>Disciplinární komise</a:t>
            </a:r>
          </a:p>
          <a:p>
            <a:pPr lvl="1"/>
            <a:r>
              <a:rPr lang="cs-CZ" i="1" dirty="0"/>
              <a:t>Rada pro vnitřní hodnocení</a:t>
            </a:r>
          </a:p>
          <a:p>
            <a:pPr algn="just"/>
            <a:endParaRPr lang="cs-CZ" b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67682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49692" y="336303"/>
            <a:ext cx="7886700" cy="994172"/>
          </a:xfrm>
        </p:spPr>
        <p:txBody>
          <a:bodyPr>
            <a:normAutofit fontScale="90000"/>
          </a:bodyPr>
          <a:lstStyle/>
          <a:p>
            <a:r>
              <a:rPr lang="cs-CZ" dirty="0"/>
              <a:t>Podíl občanů na veřejné správě.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9400" y="1215189"/>
            <a:ext cx="8063653" cy="4785253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</a:pPr>
            <a:r>
              <a:rPr lang="cs-CZ" sz="5000" dirty="0"/>
              <a:t>Čl.21 odst. 1 Listiny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5000" i="1" dirty="0"/>
              <a:t>Občané mají právo podílet se na správě veřejných věcí přímo nebo svobodnou volbou svých zástupců.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5000" i="1" dirty="0"/>
          </a:p>
          <a:p>
            <a:pPr algn="just">
              <a:lnSpc>
                <a:spcPct val="120000"/>
              </a:lnSpc>
            </a:pPr>
            <a:r>
              <a:rPr lang="cs-CZ" sz="5000" dirty="0"/>
              <a:t>základní předpoklad pro výkon přímé i zastupitelské demokracie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5000" dirty="0"/>
          </a:p>
          <a:p>
            <a:pPr algn="just">
              <a:lnSpc>
                <a:spcPct val="120000"/>
              </a:lnSpc>
            </a:pPr>
            <a:r>
              <a:rPr lang="pt-BR" sz="5000" dirty="0"/>
              <a:t>institucionální mechanism</a:t>
            </a:r>
            <a:r>
              <a:rPr lang="cs-CZ" sz="5000" dirty="0" err="1"/>
              <a:t>us</a:t>
            </a:r>
            <a:r>
              <a:rPr lang="pt-BR" sz="5000" dirty="0"/>
              <a:t> k řešen</a:t>
            </a:r>
            <a:r>
              <a:rPr lang="cs-CZ" sz="5000" dirty="0"/>
              <a:t>í rozporů :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5000" i="1" dirty="0"/>
              <a:t>je spíše pravidlem než výjimkou, že obecný zájem je odlišný od všech zájmů individuálních. Nutnost společenského spolužití proto vyvolává neustálé napětí, a tím i potřebu hledání souladu a rozhodování kolizních případů </a:t>
            </a:r>
          </a:p>
          <a:p>
            <a:endParaRPr 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62730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1861A3-BEA6-41E7-B0AB-95B314053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653" y="241091"/>
            <a:ext cx="8086635" cy="647700"/>
          </a:xfrm>
        </p:spPr>
        <p:txBody>
          <a:bodyPr/>
          <a:lstStyle/>
          <a:p>
            <a:r>
              <a:rPr lang="cs-CZ" dirty="0"/>
              <a:t>Referendum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0370BB-FF03-4B5B-A0F9-950CCC9DA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8653" y="951158"/>
            <a:ext cx="7651421" cy="5413751"/>
          </a:xfrm>
        </p:spPr>
        <p:txBody>
          <a:bodyPr/>
          <a:lstStyle/>
          <a:p>
            <a:r>
              <a:rPr lang="cs-CZ" b="1" dirty="0"/>
              <a:t>Místní referendum</a:t>
            </a:r>
          </a:p>
          <a:p>
            <a:pPr lvl="1" algn="just"/>
            <a:r>
              <a:rPr lang="cs-CZ" sz="2400" dirty="0"/>
              <a:t>zákon 22/2004 Sb., o místním referendu</a:t>
            </a:r>
          </a:p>
          <a:p>
            <a:pPr lvl="1" algn="just"/>
            <a:r>
              <a:rPr lang="cs-CZ" sz="2400" dirty="0"/>
              <a:t>oprávněné osoby (právo volit do zastupitelstva)</a:t>
            </a:r>
          </a:p>
          <a:p>
            <a:pPr lvl="1" algn="just"/>
            <a:r>
              <a:rPr lang="cs-CZ" sz="2400" dirty="0"/>
              <a:t>souhlas/nesouhlas s konkrétně položenou otázkou</a:t>
            </a:r>
          </a:p>
          <a:p>
            <a:pPr lvl="2" algn="just"/>
            <a:r>
              <a:rPr lang="cs-CZ" sz="1800" dirty="0"/>
              <a:t>pouze v samostatné působnosti + některé výjimky (§ 7)</a:t>
            </a:r>
          </a:p>
          <a:p>
            <a:pPr lvl="1" algn="just"/>
            <a:r>
              <a:rPr lang="cs-CZ" sz="2400" dirty="0"/>
              <a:t>v některých případech je obligatorní (zásadní změny území obce)</a:t>
            </a:r>
          </a:p>
          <a:p>
            <a:pPr lvl="1" algn="just"/>
            <a:r>
              <a:rPr lang="cs-CZ" sz="2400" dirty="0"/>
              <a:t>koná se  - na základě usnesení zastupitelstva nebo na návrh přípravného výboru</a:t>
            </a:r>
          </a:p>
          <a:p>
            <a:pPr lvl="1" algn="just"/>
            <a:r>
              <a:rPr lang="cs-CZ" sz="2400" dirty="0"/>
              <a:t>platnost a závaznost</a:t>
            </a:r>
          </a:p>
          <a:p>
            <a:pPr algn="just"/>
            <a:r>
              <a:rPr lang="cs-CZ" b="1" dirty="0"/>
              <a:t>Krajské referendum </a:t>
            </a:r>
          </a:p>
          <a:p>
            <a:pPr marL="72000" indent="0" algn="just">
              <a:buNone/>
            </a:pPr>
            <a:r>
              <a:rPr lang="cs-CZ" sz="2400" dirty="0"/>
              <a:t>– zákon č. 118/2010 Sb., o krajském referendu – právní úprava obdobná jako u místního referenda + specifika</a:t>
            </a:r>
          </a:p>
          <a:p>
            <a:pPr marL="400050"/>
            <a:endParaRPr lang="cs-CZ" dirty="0"/>
          </a:p>
          <a:p>
            <a:pPr lvl="2"/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6B422C3-69E5-41C6-B19E-90A4789702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215879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7786" y="303878"/>
            <a:ext cx="8086635" cy="647700"/>
          </a:xfrm>
        </p:spPr>
        <p:txBody>
          <a:bodyPr/>
          <a:lstStyle/>
          <a:p>
            <a:r>
              <a:rPr lang="cs-CZ" dirty="0"/>
              <a:t>Petice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3686" y="813820"/>
            <a:ext cx="8931159" cy="24188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kern="1200" dirty="0"/>
              <a:t>Každý má právo sám nebo společně s jinými obracet se na státní orgány se žádostmi, návrhy a stížnostmi ve věcech veřejného nebo jiného společného zájmu, které patří do působnosti těchto orgánů (dále jen "</a:t>
            </a:r>
            <a:r>
              <a:rPr lang="cs-CZ" sz="2400" b="1" kern="1200" dirty="0"/>
              <a:t>petice</a:t>
            </a:r>
            <a:r>
              <a:rPr lang="cs-CZ" sz="2400" kern="1200" dirty="0"/>
              <a:t>").</a:t>
            </a:r>
          </a:p>
          <a:p>
            <a:pPr marL="0" indent="0" algn="just">
              <a:buNone/>
            </a:pPr>
            <a:endParaRPr lang="cs-CZ" sz="1600" i="1" kern="1200" dirty="0"/>
          </a:p>
          <a:p>
            <a:pPr marL="0" indent="0" algn="just">
              <a:buNone/>
            </a:pPr>
            <a:endParaRPr lang="cs-CZ" sz="1600" i="1" kern="1200" dirty="0"/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endParaRPr lang="cs-CZ" sz="1600" dirty="0"/>
          </a:p>
          <a:p>
            <a:endParaRPr lang="cs-CZ" sz="1600" dirty="0"/>
          </a:p>
          <a:p>
            <a:endParaRPr lang="cs-CZ" sz="1600" dirty="0"/>
          </a:p>
          <a:p>
            <a:pPr marL="0" indent="0" algn="just">
              <a:buNone/>
            </a:pPr>
            <a:endParaRPr lang="cs-CZ" sz="1600" dirty="0"/>
          </a:p>
          <a:p>
            <a:pPr marL="0" indent="0" algn="just">
              <a:buNone/>
            </a:pPr>
            <a:endParaRPr lang="cs-CZ" sz="1600" i="1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F9A7135C-87D0-47C8-811C-7EB676219713}"/>
              </a:ext>
            </a:extLst>
          </p:cNvPr>
          <p:cNvSpPr txBox="1">
            <a:spLocks/>
          </p:cNvSpPr>
          <p:nvPr/>
        </p:nvSpPr>
        <p:spPr bwMode="auto">
          <a:xfrm>
            <a:off x="803686" y="2434828"/>
            <a:ext cx="7886700" cy="994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  <a:normAutofit fontScale="92500"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sz="3600" kern="0" dirty="0"/>
              <a:t>Právo na informace ve veřejné správě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2B605431-170B-4B8C-8520-9EF887F61CDA}"/>
              </a:ext>
            </a:extLst>
          </p:cNvPr>
          <p:cNvSpPr txBox="1">
            <a:spLocks/>
          </p:cNvSpPr>
          <p:nvPr/>
        </p:nvSpPr>
        <p:spPr bwMode="auto">
          <a:xfrm>
            <a:off x="803686" y="3625364"/>
            <a:ext cx="8096198" cy="3603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None/>
            </a:pPr>
            <a:r>
              <a:rPr lang="cs-CZ" dirty="0"/>
              <a:t>Zákon č. 106/1999 Sb., o svobodném přístupu k informacím</a:t>
            </a:r>
          </a:p>
          <a:p>
            <a:pPr marL="0" indent="0" algn="just">
              <a:buNone/>
            </a:pPr>
            <a:r>
              <a:rPr lang="cs-CZ" i="1" dirty="0"/>
              <a:t>§ 2 </a:t>
            </a:r>
          </a:p>
          <a:p>
            <a:pPr marL="0" indent="0">
              <a:buNone/>
            </a:pPr>
            <a:r>
              <a:rPr lang="cs-CZ" b="1" i="1" dirty="0"/>
              <a:t>Povinnost poskytovat informace</a:t>
            </a:r>
          </a:p>
          <a:p>
            <a:pPr algn="just"/>
            <a:r>
              <a:rPr lang="cs-CZ" i="1" dirty="0"/>
              <a:t>(1) Povinnými subjekty, které mají podle tohoto zákona povinnost poskytovat informace vztahující se k jejich působnosti, jsou státní orgány, </a:t>
            </a:r>
            <a:r>
              <a:rPr lang="cs-CZ" b="1" i="1" dirty="0"/>
              <a:t>územní samosprávné celky a jejich orgány a veřejné instituce.</a:t>
            </a:r>
          </a:p>
          <a:p>
            <a:pPr marL="0" indent="0" algn="just">
              <a:buNone/>
            </a:pPr>
            <a:endParaRPr lang="cs-CZ" i="1" dirty="0"/>
          </a:p>
          <a:p>
            <a:pPr marL="0" indent="0" algn="just">
              <a:buNone/>
            </a:pPr>
            <a:endParaRPr lang="cs-CZ" i="1" dirty="0"/>
          </a:p>
          <a:p>
            <a:pPr marL="0" indent="0">
              <a:buNone/>
            </a:pPr>
            <a:endParaRPr lang="cs-CZ" kern="0" dirty="0"/>
          </a:p>
          <a:p>
            <a:pPr marL="0" indent="0">
              <a:buNone/>
            </a:pPr>
            <a:endParaRPr lang="cs-CZ" kern="0" dirty="0"/>
          </a:p>
          <a:p>
            <a:endParaRPr lang="cs-CZ" kern="0" dirty="0"/>
          </a:p>
          <a:p>
            <a:endParaRPr lang="cs-CZ" kern="0" dirty="0"/>
          </a:p>
          <a:p>
            <a:pPr marL="0" indent="0" algn="just">
              <a:buNone/>
            </a:pPr>
            <a:endParaRPr lang="cs-CZ" kern="0" dirty="0"/>
          </a:p>
          <a:p>
            <a:pPr marL="0" indent="0" algn="just">
              <a:buNone/>
            </a:pPr>
            <a:endParaRPr lang="cs-CZ" i="1" kern="0" dirty="0"/>
          </a:p>
        </p:txBody>
      </p:sp>
    </p:spTree>
    <p:extLst>
      <p:ext uri="{BB962C8B-B14F-4D97-AF65-F5344CB8AC3E}">
        <p14:creationId xmlns:p14="http://schemas.microsoft.com/office/powerpoint/2010/main" val="3473923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31605" y="135730"/>
            <a:ext cx="8086635" cy="647700"/>
          </a:xfrm>
        </p:spPr>
        <p:txBody>
          <a:bodyPr/>
          <a:lstStyle/>
          <a:p>
            <a:r>
              <a:rPr lang="cs-CZ" dirty="0"/>
              <a:t>Svobodný přístup k informacím ve veřejné správě</a:t>
            </a:r>
            <a:br>
              <a:rPr lang="cs-CZ" b="0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7693" y="1240129"/>
            <a:ext cx="10700139" cy="511387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900" dirty="0"/>
              <a:t>žádost dle zákona č. 106/1999 Sb., o svobodném přístupu k informacím – ústavně garantované právo </a:t>
            </a:r>
          </a:p>
          <a:p>
            <a:pPr>
              <a:lnSpc>
                <a:spcPct val="100000"/>
              </a:lnSpc>
            </a:pPr>
            <a:r>
              <a:rPr lang="cs-CZ" sz="1900" dirty="0"/>
              <a:t>povinnost veřejných subjektů na žádost subjektu (fyzická i právnická osoba; tedy jak člověk, tak obchodní společnost) dle tohoto zákona poskytovat informace vztahující se k jejich činnosti</a:t>
            </a:r>
          </a:p>
          <a:p>
            <a:pPr>
              <a:lnSpc>
                <a:spcPct val="100000"/>
              </a:lnSpc>
            </a:pPr>
            <a:r>
              <a:rPr lang="cs-CZ" sz="1900" dirty="0"/>
              <a:t>nezveřejňují se citlivé osobní údaje s výjimkou poskytnutí základních osobních údajů o osobě, které byly poskytnuty veřejné prostředky (§ 8b zákona 106/1999 Sb.), obchodní tajemství apod.</a:t>
            </a:r>
          </a:p>
          <a:p>
            <a:pPr>
              <a:lnSpc>
                <a:spcPct val="100000"/>
              </a:lnSpc>
            </a:pPr>
            <a:r>
              <a:rPr lang="cs-CZ" sz="1900" dirty="0"/>
              <a:t>forma</a:t>
            </a:r>
          </a:p>
          <a:p>
            <a:pPr lvl="1"/>
            <a:r>
              <a:rPr lang="cs-CZ" sz="1900" dirty="0"/>
              <a:t>osobně na úřadě</a:t>
            </a:r>
          </a:p>
          <a:p>
            <a:pPr lvl="1"/>
            <a:r>
              <a:rPr lang="cs-CZ" sz="1900" dirty="0"/>
              <a:t>poštou</a:t>
            </a:r>
          </a:p>
          <a:p>
            <a:pPr lvl="1"/>
            <a:r>
              <a:rPr lang="cs-CZ" sz="1900" dirty="0"/>
              <a:t>e-mailem (bez zaručeného elektronického podpisu)</a:t>
            </a:r>
          </a:p>
          <a:p>
            <a:pPr lvl="1"/>
            <a:r>
              <a:rPr lang="cs-CZ" sz="1900" dirty="0"/>
              <a:t>datovou schránkou</a:t>
            </a:r>
          </a:p>
          <a:p>
            <a:pPr>
              <a:lnSpc>
                <a:spcPct val="100000"/>
              </a:lnSpc>
            </a:pPr>
            <a:r>
              <a:rPr lang="cs-CZ" sz="1900" dirty="0"/>
              <a:t>náležitosti:</a:t>
            </a:r>
          </a:p>
          <a:p>
            <a:pPr lvl="1"/>
            <a:r>
              <a:rPr lang="cs-CZ" sz="1900" dirty="0"/>
              <a:t>identifikace žadatele</a:t>
            </a:r>
          </a:p>
          <a:p>
            <a:pPr lvl="2"/>
            <a:r>
              <a:rPr lang="cs-CZ" sz="1900" dirty="0"/>
              <a:t>FO – jméno, příjmení, datum narození, trvalé bydliště</a:t>
            </a:r>
          </a:p>
          <a:p>
            <a:pPr lvl="2"/>
            <a:r>
              <a:rPr lang="cs-CZ" sz="1900" dirty="0"/>
              <a:t>PO – název, sídlo, IČO</a:t>
            </a:r>
          </a:p>
          <a:p>
            <a:pPr lvl="1"/>
            <a:r>
              <a:rPr lang="cs-CZ" sz="1900" dirty="0"/>
              <a:t>identifikace úřadu</a:t>
            </a:r>
          </a:p>
          <a:p>
            <a:pPr lvl="1"/>
            <a:r>
              <a:rPr lang="cs-CZ" sz="1900" dirty="0"/>
              <a:t>přesná formulace dotazu</a:t>
            </a:r>
          </a:p>
          <a:p>
            <a:pPr lvl="1"/>
            <a:r>
              <a:rPr lang="cs-CZ" sz="1900" dirty="0"/>
              <a:t>informace, že je žádost podána podle zákona č. 106/1999 Sb.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0834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719400" y="372759"/>
            <a:ext cx="10753200" cy="451576"/>
          </a:xfrm>
        </p:spPr>
        <p:txBody>
          <a:bodyPr/>
          <a:lstStyle/>
          <a:p>
            <a:r>
              <a:rPr lang="cs-CZ" altLang="cs-CZ" dirty="0"/>
              <a:t>Pojem přestupek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0311" y="824335"/>
            <a:ext cx="7643974" cy="5308424"/>
          </a:xfrm>
        </p:spPr>
        <p:txBody>
          <a:bodyPr/>
          <a:lstStyle/>
          <a:p>
            <a:pPr algn="just"/>
            <a:r>
              <a:rPr lang="cs-CZ" altLang="cs-CZ" sz="2000" b="1" dirty="0"/>
              <a:t>§ 5 a přestupek</a:t>
            </a:r>
          </a:p>
          <a:p>
            <a:pPr algn="just"/>
            <a:r>
              <a:rPr lang="cs-CZ" altLang="cs-CZ" sz="2000" i="1" dirty="0"/>
              <a:t>Přestupkem je společensky škodlivý protiprávní čin, který je v zákoně za přestupek výslovně označen a který vykazuje znaky stanovení zákonem, nejde-li o trestný čin.</a:t>
            </a:r>
          </a:p>
          <a:p>
            <a:pPr marL="0" indent="0" algn="just">
              <a:buNone/>
            </a:pPr>
            <a:endParaRPr lang="cs-CZ" altLang="cs-CZ" sz="2000" i="1" dirty="0"/>
          </a:p>
          <a:p>
            <a:pPr algn="just"/>
            <a:r>
              <a:rPr lang="cs-CZ" altLang="cs-CZ" sz="2000" b="1" dirty="0"/>
              <a:t>Pozitivní a negativní vymezení přestupku</a:t>
            </a:r>
          </a:p>
          <a:p>
            <a:pPr algn="just"/>
            <a:r>
              <a:rPr lang="cs-CZ" altLang="cs-CZ" sz="2000" b="1" dirty="0"/>
              <a:t>Formálně – materiální (společenská škodlivost) </a:t>
            </a:r>
            <a:r>
              <a:rPr lang="cs-CZ" altLang="cs-CZ" sz="2000" dirty="0"/>
              <a:t>pojetí:</a:t>
            </a:r>
          </a:p>
          <a:p>
            <a:pPr marL="0" indent="0" algn="just">
              <a:buNone/>
            </a:pPr>
            <a:r>
              <a:rPr lang="cs-CZ" altLang="cs-CZ" sz="2000" dirty="0"/>
              <a:t>NSS sp. zn. 5 As 104/2008: </a:t>
            </a:r>
            <a:r>
              <a:rPr lang="cs-CZ" altLang="cs-CZ" sz="2000" i="1" dirty="0"/>
              <a:t>Pokud se k okolnostem jednání, jež naplní formální znaky skutkové podstaty přestupku, přidruží takové další významné okolnosti, které vylučují, aby takovým jednáním byl porušen nebo ohrožen právem chráněný zájem společnosti, nedojde k naplnění materiálního znaku přestupku a takové jednání potom nemůže být označeno za přestupek</a:t>
            </a:r>
            <a:endParaRPr lang="cs-CZ" altLang="cs-CZ" sz="2000" dirty="0"/>
          </a:p>
          <a:p>
            <a:pPr marL="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249981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96183" y="295899"/>
            <a:ext cx="8086635" cy="647700"/>
          </a:xfrm>
        </p:spPr>
        <p:txBody>
          <a:bodyPr/>
          <a:lstStyle/>
          <a:p>
            <a:r>
              <a:rPr lang="pl-PL" sz="2400" dirty="0"/>
              <a:t>ODPOVĚDNOST FYZICKÉ OSOBY ZA PŘESTUPEK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6000" y="817599"/>
            <a:ext cx="8181523" cy="5565600"/>
          </a:xfrm>
        </p:spPr>
        <p:txBody>
          <a:bodyPr/>
          <a:lstStyle/>
          <a:p>
            <a:pPr algn="just"/>
            <a:r>
              <a:rPr lang="cs-CZ" sz="1800" dirty="0" err="1"/>
              <a:t>FO</a:t>
            </a:r>
            <a:r>
              <a:rPr lang="cs-CZ" sz="1800" dirty="0"/>
              <a:t> může být subjektem, resp. pachatelem přestupku pouze osoba:</a:t>
            </a:r>
          </a:p>
          <a:p>
            <a:pPr lvl="1" algn="just"/>
            <a:r>
              <a:rPr lang="cs-CZ" sz="1800" dirty="0"/>
              <a:t>odpovídajícího </a:t>
            </a:r>
            <a:r>
              <a:rPr lang="cs-CZ" sz="1800" b="1" dirty="0"/>
              <a:t>věku</a:t>
            </a:r>
            <a:r>
              <a:rPr lang="cs-CZ" sz="1800" dirty="0"/>
              <a:t> – </a:t>
            </a:r>
            <a:r>
              <a:rPr lang="cs-CZ" sz="1800" i="1" dirty="0"/>
              <a:t>dovršení patnáctého roku věku </a:t>
            </a:r>
            <a:r>
              <a:rPr lang="cs-CZ" sz="1800" dirty="0"/>
              <a:t>= den následující po 15. narozeninách (§ 18)</a:t>
            </a:r>
          </a:p>
          <a:p>
            <a:pPr lvl="1" algn="just"/>
            <a:r>
              <a:rPr lang="cs-CZ" sz="1800" b="1" dirty="0"/>
              <a:t>příčetná</a:t>
            </a:r>
            <a:r>
              <a:rPr lang="cs-CZ" sz="1800" dirty="0"/>
              <a:t> X duševní porucha v době spáchání přestupku neumožňující rozpoznat protiprávnost jednání nebo  jednání ovládat X t</a:t>
            </a:r>
            <a:r>
              <a:rPr lang="it-IT" sz="1800" dirty="0"/>
              <a:t>en, kdo se do stavu nepříčetnosti přivedl, byť i z nedbalosti</a:t>
            </a:r>
            <a:r>
              <a:rPr lang="cs-CZ" sz="1800" dirty="0"/>
              <a:t> (§ 19)</a:t>
            </a:r>
          </a:p>
          <a:p>
            <a:pPr algn="just"/>
            <a:r>
              <a:rPr lang="cs-CZ" sz="1800" dirty="0" err="1"/>
              <a:t>FO</a:t>
            </a:r>
            <a:r>
              <a:rPr lang="cs-CZ" sz="1800" dirty="0"/>
              <a:t> je </a:t>
            </a:r>
            <a:r>
              <a:rPr lang="cs-CZ" sz="1800" b="1" dirty="0"/>
              <a:t>pachatelem</a:t>
            </a:r>
            <a:r>
              <a:rPr lang="cs-CZ" sz="1800" dirty="0"/>
              <a:t>, jestliže svým </a:t>
            </a:r>
            <a:r>
              <a:rPr lang="cs-CZ" sz="1800" b="1" dirty="0"/>
              <a:t>zaviněným</a:t>
            </a:r>
            <a:r>
              <a:rPr lang="cs-CZ" sz="1800" dirty="0"/>
              <a:t> jednáním naplnila </a:t>
            </a:r>
            <a:r>
              <a:rPr lang="cs-CZ" sz="1800" b="1" dirty="0"/>
              <a:t>znaky přestupku </a:t>
            </a:r>
            <a:r>
              <a:rPr lang="cs-CZ" sz="1800" dirty="0"/>
              <a:t>nebo jeho </a:t>
            </a:r>
            <a:r>
              <a:rPr lang="cs-CZ" sz="1800" b="1" dirty="0"/>
              <a:t>pokusu</a:t>
            </a:r>
            <a:r>
              <a:rPr lang="cs-CZ" sz="1800" dirty="0"/>
              <a:t>, je-li trestný (§ 13 odst. 1)</a:t>
            </a:r>
          </a:p>
          <a:p>
            <a:pPr algn="just"/>
            <a:r>
              <a:rPr lang="cs-CZ" sz="1800" b="1" dirty="0"/>
              <a:t>nepřímý pachatel - </a:t>
            </a:r>
            <a:r>
              <a:rPr lang="cs-CZ" sz="1800" dirty="0"/>
              <a:t> k provedení činu užita jiná fyzická osoba (§ 13/2), která však nebude moci být odpovědná za přestupek (nedostatek věku nebo pro nepříčetnost nebo proto, že jednala za okolnosti vylučující protiprávnost) - tzv. „živý nástroj“ + „nástrojem“ může být i PO, která </a:t>
            </a:r>
            <a:r>
              <a:rPr lang="cs-CZ" sz="1800" b="1" dirty="0"/>
              <a:t>není za přestupek sama odpovědná </a:t>
            </a:r>
            <a:r>
              <a:rPr lang="cs-CZ" sz="1800" dirty="0"/>
              <a:t>(§ 13/3)</a:t>
            </a:r>
          </a:p>
          <a:p>
            <a:pPr algn="just"/>
            <a:r>
              <a:rPr lang="cs-CZ" sz="1800" dirty="0"/>
              <a:t>Pachatelem další fyzické osoby (</a:t>
            </a:r>
            <a:r>
              <a:rPr lang="cs-CZ" sz="1800" b="1" dirty="0"/>
              <a:t>úmyslné </a:t>
            </a:r>
            <a:r>
              <a:rPr lang="cs-CZ" sz="1800" dirty="0"/>
              <a:t>jednání)</a:t>
            </a:r>
            <a:r>
              <a:rPr lang="cs-CZ" sz="1800" b="1" dirty="0"/>
              <a:t>:</a:t>
            </a:r>
          </a:p>
          <a:p>
            <a:pPr lvl="1" algn="just"/>
            <a:r>
              <a:rPr lang="cs-CZ" sz="1800" dirty="0"/>
              <a:t>organizátor; návodce; pomocník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91498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6000" y="335279"/>
            <a:ext cx="10753200" cy="451576"/>
          </a:xfrm>
        </p:spPr>
        <p:txBody>
          <a:bodyPr/>
          <a:lstStyle/>
          <a:p>
            <a:r>
              <a:rPr lang="pl-PL" sz="3200" dirty="0"/>
              <a:t>ODPOVĚDNOST FYZICKÉ OSOBY ZA PŘESTUPEK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8114" y="1641260"/>
            <a:ext cx="8500200" cy="4418036"/>
          </a:xfrm>
        </p:spPr>
        <p:txBody>
          <a:bodyPr/>
          <a:lstStyle/>
          <a:p>
            <a:pPr algn="just"/>
            <a:r>
              <a:rPr lang="cs-CZ" dirty="0"/>
              <a:t>K odpovědnosti fyzické osoby za přestupek se vyžaduje </a:t>
            </a:r>
            <a:r>
              <a:rPr lang="cs-CZ" b="1" dirty="0"/>
              <a:t>zavinění</a:t>
            </a:r>
            <a:r>
              <a:rPr lang="cs-CZ" dirty="0"/>
              <a:t> – subjektivní stránka – formy zavinění:</a:t>
            </a:r>
          </a:p>
          <a:p>
            <a:pPr lvl="1" algn="just"/>
            <a:r>
              <a:rPr lang="cs-CZ" dirty="0"/>
              <a:t>úmysl – přímý, nepřímý</a:t>
            </a:r>
          </a:p>
          <a:p>
            <a:pPr lvl="1" algn="just"/>
            <a:r>
              <a:rPr lang="cs-CZ" dirty="0"/>
              <a:t>nedbalost – vědomá, nevědomá</a:t>
            </a:r>
          </a:p>
          <a:p>
            <a:pPr algn="just"/>
            <a:r>
              <a:rPr lang="cs-CZ" dirty="0"/>
              <a:t>postačí zavinění z </a:t>
            </a:r>
            <a:r>
              <a:rPr lang="cs-CZ" b="1" dirty="0"/>
              <a:t>nedbalosti</a:t>
            </a:r>
            <a:r>
              <a:rPr lang="cs-CZ" dirty="0"/>
              <a:t>, nestanoví-li </a:t>
            </a:r>
            <a:r>
              <a:rPr lang="cs-CZ" b="1" dirty="0"/>
              <a:t>zákon</a:t>
            </a:r>
            <a:r>
              <a:rPr lang="cs-CZ" dirty="0"/>
              <a:t> výslovně, že je třeba </a:t>
            </a:r>
            <a:r>
              <a:rPr lang="cs-CZ" b="1" dirty="0"/>
              <a:t>úmyslného</a:t>
            </a:r>
            <a:r>
              <a:rPr lang="cs-CZ" dirty="0"/>
              <a:t> zavinění</a:t>
            </a:r>
          </a:p>
          <a:p>
            <a:pPr algn="just"/>
            <a:r>
              <a:rPr lang="cs-CZ" dirty="0"/>
              <a:t>Forma zavinění může mít význam při určení druhu správního trestu a jeho výměry (§ 37)</a:t>
            </a:r>
          </a:p>
          <a:p>
            <a:pPr lvl="1" algn="just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25379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4635" y="304801"/>
            <a:ext cx="10753200" cy="451576"/>
          </a:xfrm>
        </p:spPr>
        <p:txBody>
          <a:bodyPr/>
          <a:lstStyle/>
          <a:p>
            <a:r>
              <a:rPr lang="cs-CZ" dirty="0"/>
              <a:t>Veřejná správa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0720" y="1003761"/>
            <a:ext cx="8240956" cy="5476239"/>
          </a:xfrm>
        </p:spPr>
        <p:txBody>
          <a:bodyPr/>
          <a:lstStyle/>
          <a:p>
            <a:pPr algn="just">
              <a:defRPr/>
            </a:pPr>
            <a:r>
              <a:rPr lang="cs-CZ" sz="2400" b="1" dirty="0"/>
              <a:t>Veřejná správa</a:t>
            </a:r>
            <a:r>
              <a:rPr lang="cs-CZ" sz="2400" dirty="0"/>
              <a:t>:</a:t>
            </a:r>
          </a:p>
          <a:p>
            <a:pPr marL="0" indent="0" algn="just">
              <a:buNone/>
              <a:defRPr/>
            </a:pPr>
            <a:r>
              <a:rPr lang="cs-CZ" sz="2400" dirty="0"/>
              <a:t>správa veřejných záležitostí ve společnosti zorganizované ve stát, je projevem </a:t>
            </a:r>
            <a:r>
              <a:rPr lang="cs-CZ" sz="2400" b="1" dirty="0"/>
              <a:t>realizace moci výkonné ve státě</a:t>
            </a:r>
          </a:p>
          <a:p>
            <a:pPr marL="0" indent="0" algn="just">
              <a:buNone/>
              <a:defRPr/>
            </a:pPr>
            <a:r>
              <a:rPr lang="cs-CZ" sz="2400" dirty="0"/>
              <a:t>X soukromá správa: </a:t>
            </a:r>
            <a:r>
              <a:rPr lang="cs-CZ" sz="2400" i="1" dirty="0"/>
              <a:t>- správa soukromých záležitostí, v soukromém zájmu, soukromými osobami, sledující určitý vlastní cíl a řídící se přitom vlastní vůlí</a:t>
            </a:r>
          </a:p>
          <a:p>
            <a:pPr marL="0" indent="0" algn="just">
              <a:buNone/>
              <a:defRPr/>
            </a:pPr>
            <a:endParaRPr lang="cs-CZ" sz="2400" i="1" dirty="0"/>
          </a:p>
          <a:p>
            <a:pPr algn="just"/>
            <a:r>
              <a:rPr lang="cs-CZ" sz="2400" b="1" dirty="0"/>
              <a:t>veřejná správa</a:t>
            </a:r>
            <a:r>
              <a:rPr lang="cs-CZ" sz="2400" dirty="0"/>
              <a:t> = správa záležitostí ve veřejném zájmu</a:t>
            </a:r>
          </a:p>
          <a:p>
            <a:pPr marL="72000" indent="0" algn="just">
              <a:buNone/>
            </a:pPr>
            <a:endParaRPr lang="cs-CZ" sz="2400" dirty="0"/>
          </a:p>
          <a:p>
            <a:pPr algn="just"/>
            <a:r>
              <a:rPr lang="cs-CZ" sz="2400" b="1" dirty="0"/>
              <a:t>veřejný zájem</a:t>
            </a:r>
            <a:r>
              <a:rPr lang="cs-CZ" sz="2400" dirty="0"/>
              <a:t> = obecně prospěšný zájem sloužící společnosti jako celku</a:t>
            </a:r>
          </a:p>
          <a:p>
            <a:pPr marL="0" indent="0" algn="just">
              <a:buNone/>
              <a:defRPr/>
            </a:pPr>
            <a:endParaRPr lang="cs-CZ" sz="2400" dirty="0"/>
          </a:p>
          <a:p>
            <a:pPr algn="just"/>
            <a:endParaRPr lang="cs-CZ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1278175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3254" y="284205"/>
            <a:ext cx="9213868" cy="1030110"/>
          </a:xfrm>
        </p:spPr>
        <p:txBody>
          <a:bodyPr/>
          <a:lstStyle/>
          <a:p>
            <a:r>
              <a:rPr lang="cs-CZ" dirty="0"/>
              <a:t>Zahájení řízení o přestupku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6001" y="1075038"/>
            <a:ext cx="8315556" cy="5605850"/>
          </a:xfrm>
        </p:spPr>
        <p:txBody>
          <a:bodyPr/>
          <a:lstStyle/>
          <a:p>
            <a:r>
              <a:rPr lang="cs-CZ" b="1" dirty="0"/>
              <a:t>Zásada oficiality </a:t>
            </a:r>
            <a:r>
              <a:rPr lang="cs-CZ" dirty="0"/>
              <a:t>– řízení z moci úřední zahajované z iniciativy správního orgánu – obecná úprava viz § 46 SpŘ</a:t>
            </a:r>
          </a:p>
          <a:p>
            <a:r>
              <a:rPr lang="cs-CZ" b="1" dirty="0"/>
              <a:t>Zásada legality </a:t>
            </a:r>
            <a:r>
              <a:rPr lang="cs-CZ" dirty="0"/>
              <a:t>- správní orgán je povinen zahájit řízení o každém přestupku, o němž se dozví</a:t>
            </a:r>
          </a:p>
          <a:p>
            <a:r>
              <a:rPr lang="cs-CZ" b="1" dirty="0"/>
              <a:t>Okamžik zahájení</a:t>
            </a:r>
          </a:p>
          <a:p>
            <a:pPr lvl="1"/>
            <a:r>
              <a:rPr lang="cs-CZ" dirty="0"/>
              <a:t>doručením oznámení o zahájení řízení podezřelému z přestupku</a:t>
            </a:r>
          </a:p>
          <a:p>
            <a:pPr lvl="1"/>
            <a:r>
              <a:rPr lang="cs-CZ" dirty="0"/>
              <a:t>jeho ústním vyhlášením (na požádání potvrzení)</a:t>
            </a:r>
          </a:p>
          <a:p>
            <a:r>
              <a:rPr lang="cs-CZ" b="1" dirty="0"/>
              <a:t>Náležitosti oznámení </a:t>
            </a:r>
            <a:r>
              <a:rPr lang="cs-CZ" dirty="0"/>
              <a:t>(potvrzení):</a:t>
            </a:r>
          </a:p>
          <a:p>
            <a:pPr lvl="1"/>
            <a:r>
              <a:rPr lang="cs-CZ" dirty="0"/>
              <a:t>popis skutku a jeho předběžná právní kvalifikace</a:t>
            </a:r>
          </a:p>
          <a:p>
            <a:pPr lvl="1"/>
            <a:r>
              <a:rPr lang="cs-CZ" dirty="0"/>
              <a:t>právní kvalifikace může být v průběhu řízení o přestupku změněna – obviněný se o tom vyrozumí</a:t>
            </a:r>
          </a:p>
          <a:p>
            <a:pPr lvl="1"/>
            <a:endParaRPr lang="cs-CZ" b="1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3698945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F67847-CD5D-4A45-9538-E5CD4948AA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7E3C83-D0A1-4E1B-ABF1-B9DDDAAF4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232320"/>
            <a:ext cx="10753200" cy="451576"/>
          </a:xfrm>
        </p:spPr>
        <p:txBody>
          <a:bodyPr/>
          <a:lstStyle/>
          <a:p>
            <a:r>
              <a:rPr lang="cs-CZ" dirty="0"/>
              <a:t>Průběh správního řízení o přestupku</a:t>
            </a:r>
            <a:endParaRPr lang="en-US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462B0FD-0436-447E-8505-E69996366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90320"/>
            <a:ext cx="7895680" cy="4541680"/>
          </a:xfrm>
        </p:spPr>
        <p:txBody>
          <a:bodyPr/>
          <a:lstStyle/>
          <a:p>
            <a:r>
              <a:rPr lang="cs-CZ" dirty="0"/>
              <a:t>řetězec úkonů respektujících logickou posloupnost směřujících k vydání rozhodnutí ve věci</a:t>
            </a:r>
          </a:p>
          <a:p>
            <a:r>
              <a:rPr lang="cs-CZ" b="1" dirty="0"/>
              <a:t>Účastníci řízení</a:t>
            </a:r>
            <a:r>
              <a:rPr lang="cs-CZ" dirty="0"/>
              <a:t> – obviněný popř. i poškozený</a:t>
            </a:r>
          </a:p>
          <a:p>
            <a:r>
              <a:rPr lang="cs-CZ" b="1" dirty="0"/>
              <a:t>Ústní jednání – </a:t>
            </a:r>
            <a:r>
              <a:rPr lang="cs-CZ" dirty="0"/>
              <a:t>fakultativní (může nemusí)</a:t>
            </a:r>
          </a:p>
          <a:p>
            <a:pPr lvl="1"/>
            <a:r>
              <a:rPr lang="cs-CZ" dirty="0"/>
              <a:t>nařídí </a:t>
            </a:r>
            <a:r>
              <a:rPr lang="cs-CZ" b="1" dirty="0"/>
              <a:t>vždy</a:t>
            </a:r>
            <a:r>
              <a:rPr lang="cs-CZ" dirty="0"/>
              <a:t>, </a:t>
            </a:r>
          </a:p>
          <a:p>
            <a:pPr lvl="2"/>
            <a:r>
              <a:rPr lang="cs-CZ" dirty="0"/>
              <a:t>- pokud o to obviněný </a:t>
            </a:r>
            <a:r>
              <a:rPr lang="cs-CZ" b="1" dirty="0"/>
              <a:t>požádá + je-li to nezbytné k  uplatnění jeho práv </a:t>
            </a:r>
            <a:r>
              <a:rPr lang="cs-CZ" dirty="0"/>
              <a:t>– jinak usnesením zamítne, nebo</a:t>
            </a:r>
          </a:p>
          <a:p>
            <a:pPr marL="1257300" lvl="2" indent="-342900">
              <a:buFontTx/>
              <a:buChar char="-"/>
            </a:pPr>
            <a:r>
              <a:rPr lang="cs-CZ" dirty="0"/>
              <a:t>je-li to </a:t>
            </a:r>
            <a:r>
              <a:rPr lang="cs-CZ" b="1" dirty="0"/>
              <a:t>nezbytné pro zjištění stavu věci </a:t>
            </a:r>
            <a:r>
              <a:rPr lang="cs-CZ" dirty="0"/>
              <a:t>(například výslechy svědků apod.)</a:t>
            </a:r>
          </a:p>
          <a:p>
            <a:pPr lvl="2"/>
            <a:endParaRPr lang="cs-CZ" dirty="0"/>
          </a:p>
          <a:p>
            <a:pPr marL="342900" indent="-342900">
              <a:buFontTx/>
              <a:buChar char="-"/>
            </a:pPr>
            <a:r>
              <a:rPr lang="cs-CZ" b="1" dirty="0"/>
              <a:t>Dokazování - </a:t>
            </a:r>
            <a:r>
              <a:rPr lang="cs-CZ" dirty="0"/>
              <a:t>právo účastníků řízení vyjádřit se ke všem prováděným důkazům</a:t>
            </a:r>
          </a:p>
          <a:p>
            <a:pPr marL="720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34934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6261" y="290914"/>
            <a:ext cx="8086635" cy="647700"/>
          </a:xfrm>
        </p:spPr>
        <p:txBody>
          <a:bodyPr/>
          <a:lstStyle/>
          <a:p>
            <a:r>
              <a:rPr lang="cs-CZ" dirty="0"/>
              <a:t>ROZHODNUTÍ O PŘESTUPKU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059591"/>
            <a:ext cx="7300133" cy="550749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správní rozhodnutí je cílem a účelem každého správního řízení – individuální správní akt – akt aplikace práva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dirty="0"/>
              <a:t>rozhodnutí o přestupku je správním rozhodnutím které je deklaratorní (konstatování viny) i konstitutivní (uložení sankce)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dirty="0"/>
              <a:t>rozhodnutí obsahuje výrokovou část, odůvodnění a poučení účastníků.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dirty="0"/>
              <a:t>možnost podat odvolání, případně žalobu ke správnímu soudu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4850194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88710" y="386399"/>
            <a:ext cx="8086635" cy="647700"/>
          </a:xfrm>
        </p:spPr>
        <p:txBody>
          <a:bodyPr/>
          <a:lstStyle/>
          <a:p>
            <a:r>
              <a:rPr lang="cs-CZ" dirty="0"/>
              <a:t>Příkaz vydaný na místě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6001" y="1328739"/>
            <a:ext cx="7837920" cy="5529261"/>
          </a:xfrm>
        </p:spPr>
        <p:txBody>
          <a:bodyPr/>
          <a:lstStyle/>
          <a:p>
            <a:r>
              <a:rPr lang="cs-CZ" dirty="0"/>
              <a:t>zvláštní formou příkazu</a:t>
            </a:r>
          </a:p>
          <a:p>
            <a:r>
              <a:rPr lang="cs-CZ" dirty="0"/>
              <a:t>obecná úprava § 150 odst. 5 SpŘ</a:t>
            </a:r>
          </a:p>
          <a:p>
            <a:r>
              <a:rPr lang="cs-CZ" dirty="0"/>
              <a:t>§ 91 zvláštní úprava podmínek pro uložení pokuty nebo napomenutí příkazem na místě – jiný druh trestu nelze</a:t>
            </a:r>
          </a:p>
          <a:p>
            <a:pPr lvl="1" algn="just"/>
            <a:r>
              <a:rPr lang="cs-CZ" dirty="0"/>
              <a:t>pokud obviněný nebo osoba jednající za obviněného (za PO nebo podnikající </a:t>
            </a:r>
            <a:r>
              <a:rPr lang="cs-CZ" dirty="0" err="1"/>
              <a:t>FO</a:t>
            </a:r>
            <a:r>
              <a:rPr lang="cs-CZ" dirty="0"/>
              <a:t>) souhlasí se: 1) zjištěným stavem věci, s 2) právní kvalifikací skutku, s 3) uložením pokuty a její výší a s 4) vydáním příkazového bloku (netýká se napomenutí)</a:t>
            </a:r>
          </a:p>
          <a:p>
            <a:pPr lvl="1" algn="just"/>
            <a:r>
              <a:rPr lang="cs-CZ" dirty="0"/>
              <a:t>lze uložit pokutu nejvýše 10 000 Kč, mladistvému nejvýše 2 500 Kč, není-li podnikající fyzickou osobou</a:t>
            </a:r>
          </a:p>
          <a:p>
            <a:pPr lvl="1" algn="just"/>
            <a:r>
              <a:rPr lang="cs-CZ" dirty="0"/>
              <a:t>kromě příslušného správního orgánu mohou i další orgány podle § 91 odst. 2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7327516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2681" y="605482"/>
            <a:ext cx="10429102" cy="914380"/>
          </a:xfrm>
        </p:spPr>
        <p:txBody>
          <a:bodyPr/>
          <a:lstStyle/>
          <a:p>
            <a:r>
              <a:rPr lang="cs-CZ" dirty="0"/>
              <a:t>SPRÁVNÍ TRESTY A JEJICH UKLÁDÁNÍ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6184" y="1416620"/>
            <a:ext cx="9144041" cy="5288981"/>
          </a:xfrm>
        </p:spPr>
        <p:txBody>
          <a:bodyPr/>
          <a:lstStyle/>
          <a:p>
            <a:r>
              <a:rPr lang="cs-CZ" dirty="0"/>
              <a:t>Správní trest/sankce je považována za právní </a:t>
            </a:r>
            <a:r>
              <a:rPr lang="cs-CZ" b="1" dirty="0"/>
              <a:t>následek</a:t>
            </a:r>
            <a:r>
              <a:rPr lang="cs-CZ" dirty="0"/>
              <a:t> spáchání přestupku</a:t>
            </a:r>
          </a:p>
          <a:p>
            <a:r>
              <a:rPr lang="cs-CZ" b="1" i="1" dirty="0" err="1"/>
              <a:t>Nulla</a:t>
            </a:r>
            <a:r>
              <a:rPr lang="cs-CZ" b="1" i="1" dirty="0"/>
              <a:t> </a:t>
            </a:r>
            <a:r>
              <a:rPr lang="cs-CZ" b="1" i="1" dirty="0" err="1"/>
              <a:t>poena</a:t>
            </a:r>
            <a:r>
              <a:rPr lang="cs-CZ" b="1" i="1" dirty="0"/>
              <a:t> sine lege</a:t>
            </a:r>
            <a:endParaRPr lang="cs-CZ" i="1" dirty="0"/>
          </a:p>
          <a:p>
            <a:r>
              <a:rPr lang="cs-CZ" b="1" dirty="0"/>
              <a:t>Druhy</a:t>
            </a:r>
            <a:r>
              <a:rPr lang="cs-CZ" dirty="0"/>
              <a:t> správních trestů:</a:t>
            </a:r>
          </a:p>
          <a:p>
            <a:pPr lvl="1"/>
            <a:r>
              <a:rPr lang="cs-CZ" b="1" dirty="0"/>
              <a:t>napomenutí,</a:t>
            </a:r>
          </a:p>
          <a:p>
            <a:pPr lvl="1"/>
            <a:r>
              <a:rPr lang="cs-CZ" b="1" dirty="0"/>
              <a:t>pokuta,</a:t>
            </a:r>
          </a:p>
          <a:p>
            <a:pPr lvl="1"/>
            <a:r>
              <a:rPr lang="cs-CZ" b="1" dirty="0"/>
              <a:t>zákaz činnosti,</a:t>
            </a:r>
          </a:p>
          <a:p>
            <a:pPr lvl="1"/>
            <a:r>
              <a:rPr lang="cs-CZ" b="1" dirty="0"/>
              <a:t>propadnutí věci nebo náhradní hodnoty,</a:t>
            </a:r>
          </a:p>
          <a:p>
            <a:pPr lvl="1"/>
            <a:r>
              <a:rPr lang="cs-CZ" b="1" u="sng" dirty="0"/>
              <a:t>zveřejnění rozhodnutí o přestupku</a:t>
            </a:r>
            <a:r>
              <a:rPr lang="cs-CZ" b="1" dirty="0"/>
              <a:t> (nově)</a:t>
            </a:r>
            <a:endParaRPr lang="cs-CZ" b="1" u="sng" dirty="0"/>
          </a:p>
          <a:p>
            <a:pPr lvl="1"/>
            <a:r>
              <a:rPr lang="cs-CZ" b="1" strike="sngStrike" dirty="0"/>
              <a:t>zákazu pobytu </a:t>
            </a:r>
            <a:r>
              <a:rPr lang="cs-CZ" b="1" dirty="0"/>
              <a:t>(předchozí právní úprava)</a:t>
            </a:r>
            <a:endParaRPr lang="cs-CZ" b="1" u="sng" strike="sngStrike" dirty="0"/>
          </a:p>
          <a:p>
            <a:r>
              <a:rPr lang="cs-CZ" dirty="0"/>
              <a:t>lze uložit </a:t>
            </a:r>
            <a:r>
              <a:rPr lang="cs-CZ" b="1" dirty="0"/>
              <a:t>samostatně nebo spolu s jinými X napomenutí nelze uložit spolu s pokutou.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9076174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9400" y="386367"/>
            <a:ext cx="10753200" cy="451576"/>
          </a:xfrm>
        </p:spPr>
        <p:txBody>
          <a:bodyPr/>
          <a:lstStyle/>
          <a:p>
            <a:r>
              <a:rPr lang="cs-CZ" dirty="0"/>
              <a:t>Určení druhu a výměry správního trestu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32693" y="1294958"/>
            <a:ext cx="7951051" cy="5185042"/>
          </a:xfrm>
        </p:spPr>
        <p:txBody>
          <a:bodyPr/>
          <a:lstStyle/>
          <a:p>
            <a:r>
              <a:rPr lang="cs-CZ" b="1" dirty="0"/>
              <a:t>Určení druhu a výměry správního trestu</a:t>
            </a:r>
          </a:p>
          <a:p>
            <a:pPr lvl="1"/>
            <a:r>
              <a:rPr lang="cs-CZ" altLang="cs-CZ" sz="2200" dirty="0"/>
              <a:t>§ 37 demonstrativní výčet – tzn. přihlédne se zejména: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it-IT" sz="2200" dirty="0"/>
              <a:t>k povaze a závažnosti přestupku</a:t>
            </a:r>
            <a:endParaRPr lang="cs-CZ" sz="2200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cs-CZ" sz="2200" dirty="0"/>
              <a:t>k přitěžujícím a polehčujícím okolnostem, atd.</a:t>
            </a:r>
          </a:p>
          <a:p>
            <a:endParaRPr lang="cs-CZ" sz="2200" dirty="0"/>
          </a:p>
          <a:p>
            <a:r>
              <a:rPr lang="cs-CZ" sz="2200" dirty="0"/>
              <a:t>Povaha a závažnost přestupku je dána zejména – viz § 38</a:t>
            </a:r>
          </a:p>
          <a:p>
            <a:r>
              <a:rPr lang="cs-CZ" sz="2200" dirty="0"/>
              <a:t>Jako k polehčující okolnosti se přihlédne zejména k – viz § 39</a:t>
            </a:r>
          </a:p>
          <a:p>
            <a:r>
              <a:rPr lang="cs-CZ" sz="2200" dirty="0"/>
              <a:t>Jako k přitěžující okolnosti se přihlédne zejména k – viz § 40</a:t>
            </a:r>
          </a:p>
          <a:p>
            <a:pPr marL="0" indent="0">
              <a:buNone/>
            </a:pPr>
            <a:endParaRPr lang="cs-CZ" sz="2200" dirty="0"/>
          </a:p>
          <a:p>
            <a:r>
              <a:rPr lang="cs-CZ" altLang="cs-CZ" dirty="0"/>
              <a:t>Nutnost se řádně vypořádat </a:t>
            </a:r>
            <a:r>
              <a:rPr lang="cs-CZ" altLang="cs-CZ" b="1" dirty="0"/>
              <a:t>v odůvodnění </a:t>
            </a:r>
            <a:r>
              <a:rPr lang="cs-CZ" altLang="cs-CZ" dirty="0"/>
              <a:t>rozhodnutí</a:t>
            </a:r>
            <a:endParaRPr lang="cs-CZ" sz="2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4431960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CEA744B-DFA9-48A4-916B-4AC12EDB10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500B510-5A19-4F2A-BDC6-1E0E5165E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5557" y="1337837"/>
            <a:ext cx="10753200" cy="451576"/>
          </a:xfrm>
        </p:spPr>
        <p:txBody>
          <a:bodyPr/>
          <a:lstStyle/>
          <a:p>
            <a:r>
              <a:rPr lang="cs-CZ" dirty="0"/>
              <a:t>Děkuji za pozornost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008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správa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8037920" cy="4139998"/>
          </a:xfrm>
        </p:spPr>
        <p:txBody>
          <a:bodyPr>
            <a:normAutofit/>
          </a:bodyPr>
          <a:lstStyle/>
          <a:p>
            <a:r>
              <a:rPr lang="cs-CZ" dirty="0"/>
              <a:t>obtížné veřejnou správu pozitivně vymezit</a:t>
            </a:r>
          </a:p>
          <a:p>
            <a:r>
              <a:rPr lang="cs-CZ" dirty="0"/>
              <a:t>negativní vymezení veřejné správy</a:t>
            </a:r>
          </a:p>
          <a:p>
            <a:pPr marL="0" indent="0">
              <a:buNone/>
            </a:pPr>
            <a:endParaRPr lang="cs-CZ" i="1" dirty="0"/>
          </a:p>
          <a:p>
            <a:pPr marL="0" indent="0" algn="just">
              <a:buNone/>
            </a:pPr>
            <a:r>
              <a:rPr lang="cs-CZ" i="1" dirty="0"/>
              <a:t>Veřejná správa je souhrnem činností veřejnoprávních subjektů, které nelze kvalifikovat jako zákonodárství nebo soudnictví.</a:t>
            </a:r>
          </a:p>
        </p:txBody>
      </p:sp>
    </p:spTree>
    <p:extLst>
      <p:ext uri="{BB962C8B-B14F-4D97-AF65-F5344CB8AC3E}">
        <p14:creationId xmlns:p14="http://schemas.microsoft.com/office/powerpoint/2010/main" val="4217328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správa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8017600" cy="4139998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cs-CZ" b="1" dirty="0"/>
              <a:t>veřejná správa vs. zákonodárství:</a:t>
            </a:r>
          </a:p>
          <a:p>
            <a:pPr marL="0" indent="0" algn="ctr">
              <a:buNone/>
              <a:defRPr/>
            </a:pPr>
            <a:endParaRPr lang="cs-CZ" b="1" dirty="0"/>
          </a:p>
          <a:p>
            <a:pPr lvl="1" algn="just">
              <a:defRPr/>
            </a:pPr>
            <a:r>
              <a:rPr lang="cs-CZ" sz="2400" dirty="0"/>
              <a:t>zákonodárství je veřejné správě nadřazeno - vytváří pro ni formou zákonů právní rámce </a:t>
            </a:r>
          </a:p>
          <a:p>
            <a:pPr lvl="1" algn="just">
              <a:defRPr/>
            </a:pPr>
            <a:endParaRPr lang="cs-CZ" sz="2400" dirty="0"/>
          </a:p>
          <a:p>
            <a:pPr lvl="1" algn="just">
              <a:defRPr/>
            </a:pPr>
            <a:r>
              <a:rPr lang="cs-CZ" sz="2400" dirty="0"/>
              <a:t>veřejná správa jako činnost výkonná, podzákonná a nařizovací je vázána zákony a zároveň zabezpečuje jejich provedení.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45266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správa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6001" y="1636296"/>
            <a:ext cx="8165766" cy="5221704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cs-CZ" b="1" dirty="0"/>
              <a:t>veřejná správa vs. soudnictví:</a:t>
            </a:r>
          </a:p>
          <a:p>
            <a:pPr marL="0" indent="0" algn="ctr">
              <a:buNone/>
              <a:defRPr/>
            </a:pPr>
            <a:endParaRPr lang="cs-CZ" b="1" dirty="0"/>
          </a:p>
          <a:p>
            <a:pPr lvl="1" algn="just">
              <a:defRPr/>
            </a:pPr>
            <a:r>
              <a:rPr lang="cs-CZ" sz="2400" dirty="0"/>
              <a:t>soudy jsou vázány jen zákony, jinak jsou nezávislé. Tato nezávislost bývá  ústavně zabezpečena instituty nesesaditelnosti a nepřeložitelnosti soudců</a:t>
            </a:r>
          </a:p>
          <a:p>
            <a:pPr lvl="1" algn="just">
              <a:defRPr/>
            </a:pPr>
            <a:r>
              <a:rPr lang="cs-CZ" sz="2400" dirty="0"/>
              <a:t>veřejná  správa je prováděna ve veřejném zájmu osobami, které nejsou nezávislé</a:t>
            </a:r>
          </a:p>
          <a:p>
            <a:pPr lvl="1" algn="just">
              <a:defRPr/>
            </a:pPr>
            <a:r>
              <a:rPr lang="cs-CZ" sz="2400" dirty="0"/>
              <a:t>veřejná správa je kontrolována soudy</a:t>
            </a:r>
          </a:p>
          <a:p>
            <a:pPr marL="457200" lvl="1" indent="0" algn="just">
              <a:buNone/>
              <a:defRPr/>
            </a:pPr>
            <a:endParaRPr lang="cs-CZ" sz="2400" dirty="0"/>
          </a:p>
          <a:p>
            <a:pPr marL="457200" lvl="1" indent="0" algn="just">
              <a:buNone/>
              <a:defRPr/>
            </a:pPr>
            <a:r>
              <a:rPr lang="cs-CZ" sz="2400" dirty="0"/>
              <a:t>Veřejná správa nevydává jen rozhodnutí v konkrétních věcech (IPA), ale další právní formy činnosti: </a:t>
            </a:r>
            <a:r>
              <a:rPr lang="cs-CZ" sz="2400" i="1" dirty="0"/>
              <a:t>právní předpisy, opatření obecné povahy, veřejnoprávní smlouvy, faktické zásahy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38841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6000" y="378000"/>
            <a:ext cx="8086635" cy="647700"/>
          </a:xfrm>
        </p:spPr>
        <p:txBody>
          <a:bodyPr/>
          <a:lstStyle/>
          <a:p>
            <a:r>
              <a:rPr lang="cs-CZ" dirty="0"/>
              <a:t>Členění veřejné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487489"/>
            <a:ext cx="7632263" cy="4344511"/>
          </a:xfrm>
        </p:spPr>
        <p:txBody>
          <a:bodyPr/>
          <a:lstStyle/>
          <a:p>
            <a:r>
              <a:rPr lang="cs-CZ" sz="3600" b="1" dirty="0"/>
              <a:t>Vrchnostenská</a:t>
            </a:r>
          </a:p>
          <a:p>
            <a:pPr lvl="1"/>
            <a:r>
              <a:rPr lang="cs-CZ" sz="2800" dirty="0"/>
              <a:t>autoritativně nařizuje, přikazuje, zakazuje, povoluje…</a:t>
            </a:r>
          </a:p>
          <a:p>
            <a:pPr marL="324000" lvl="1" indent="0">
              <a:buNone/>
            </a:pPr>
            <a:endParaRPr lang="cs-CZ" sz="2800" dirty="0"/>
          </a:p>
          <a:p>
            <a:pPr marL="324000" lvl="1" indent="0">
              <a:buNone/>
            </a:pPr>
            <a:endParaRPr lang="cs-CZ" sz="2800" dirty="0"/>
          </a:p>
          <a:p>
            <a:r>
              <a:rPr lang="cs-CZ" sz="3600" b="1" dirty="0" err="1"/>
              <a:t>Nevrchnostenská</a:t>
            </a:r>
            <a:endParaRPr lang="cs-CZ" sz="3600" b="1" dirty="0"/>
          </a:p>
          <a:p>
            <a:pPr lvl="1"/>
            <a:r>
              <a:rPr lang="cs-CZ" sz="2800" dirty="0"/>
              <a:t>neautoritativní (fiskální či pečovatelská)</a:t>
            </a:r>
          </a:p>
          <a:p>
            <a:endParaRPr lang="cs-CZ" b="1" dirty="0"/>
          </a:p>
          <a:p>
            <a:pPr marL="457200" lvl="1" indent="0" algn="just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19397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6368" y="200073"/>
            <a:ext cx="7886700" cy="994172"/>
          </a:xfrm>
        </p:spPr>
        <p:txBody>
          <a:bodyPr/>
          <a:lstStyle/>
          <a:p>
            <a:r>
              <a:rPr lang="cs-CZ" dirty="0"/>
              <a:t>Jde o veřejnou správu?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0861" y="659877"/>
            <a:ext cx="9990026" cy="5683172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i="1" dirty="0"/>
              <a:t>Městský úřad města Vyškova vydal dne 21. 7. 2020 rozhodnutí, kterým uznal Josefa Nedbalého vinným ze spáchání přestupku z oblasti provozu na pozemních komunikacích a jako trest mu uložil pokutu ve výši 3.000 Kč.</a:t>
            </a:r>
            <a:endParaRPr lang="cs-CZ" dirty="0"/>
          </a:p>
          <a:p>
            <a:pPr algn="just"/>
            <a:r>
              <a:rPr lang="cs-CZ" i="1" dirty="0"/>
              <a:t>Pan Hnízdil by si rád pořídil vlastní bydlení a proto se rozhodl si u jedné z bankovních institucí podat žádost o úvěr. Za tímto účelem si sjednal schůzku s bankovní úřednicí, která si od pana Hnízdila vyžádala občanský průkaz a pořídila si jeho kopii, kterou následně založila do spisu vedeného k jeho žádosti o úvěr.</a:t>
            </a:r>
          </a:p>
          <a:p>
            <a:pPr algn="just"/>
            <a:r>
              <a:rPr lang="cs-CZ" i="1" dirty="0"/>
              <a:t>Zastupitelstvo města Vyškov se na svém zasedání dne 7. 5. 2020 rozhodlo, že prodá obecní pozemek pozemku.</a:t>
            </a:r>
          </a:p>
          <a:p>
            <a:pPr algn="just"/>
            <a:r>
              <a:rPr lang="cs-CZ" i="1" dirty="0"/>
              <a:t>Revizor Dopravního podniku města Brna, a. s. při kontrole pasažérů prostředku hromadné dopravy zjistil, že pan Černota nemá správně označenou jízdenku a zahájil proto příslušný postup.</a:t>
            </a:r>
          </a:p>
          <a:p>
            <a:pPr algn="just"/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61294177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552</TotalTime>
  <Words>3154</Words>
  <Application>Microsoft Office PowerPoint</Application>
  <PresentationFormat>Širokoúhlá obrazovka</PresentationFormat>
  <Paragraphs>505</Paragraphs>
  <Slides>46</Slides>
  <Notes>40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51" baseType="lpstr">
      <vt:lpstr>Arial</vt:lpstr>
      <vt:lpstr>Tahoma</vt:lpstr>
      <vt:lpstr>Times New Roman</vt:lpstr>
      <vt:lpstr>Wingdings</vt:lpstr>
      <vt:lpstr>Prezentace_MU_CZ</vt:lpstr>
      <vt:lpstr>Základy správního práva </vt:lpstr>
      <vt:lpstr>Prezentace aplikace PowerPoint</vt:lpstr>
      <vt:lpstr>Správní právo jako samostatné právní odvětví </vt:lpstr>
      <vt:lpstr>Veřejná správa </vt:lpstr>
      <vt:lpstr>Veřejná správa</vt:lpstr>
      <vt:lpstr>Veřejná správa </vt:lpstr>
      <vt:lpstr>Veřejná správa </vt:lpstr>
      <vt:lpstr>Členění veřejné správy</vt:lpstr>
      <vt:lpstr>Jde o veřejnou správu?</vt:lpstr>
      <vt:lpstr>Zásady veřejné správy </vt:lpstr>
      <vt:lpstr>Členění veřejné správy</vt:lpstr>
      <vt:lpstr>Organizace veřejné správy</vt:lpstr>
      <vt:lpstr>Správní orgán</vt:lpstr>
      <vt:lpstr>Pojem samosprávy</vt:lpstr>
      <vt:lpstr>Ústavní základy samosprávy</vt:lpstr>
      <vt:lpstr>Územní samospráva v procesu reformy veřejné správy</vt:lpstr>
      <vt:lpstr>Obec jako základní územní samosprávný celek</vt:lpstr>
      <vt:lpstr>Samostatná a přenesená působnost obce</vt:lpstr>
      <vt:lpstr>Obecní právní předpisy</vt:lpstr>
      <vt:lpstr>Dozor samostatné vs. přenesené působnosti </vt:lpstr>
      <vt:lpstr>Počet obcí v ČR -  6259</vt:lpstr>
      <vt:lpstr>Obce a jejich členění</vt:lpstr>
      <vt:lpstr>Orgány obce</vt:lpstr>
      <vt:lpstr>Zastupitelstvo</vt:lpstr>
      <vt:lpstr>Starosta </vt:lpstr>
      <vt:lpstr>Obecní úřad</vt:lpstr>
      <vt:lpstr>Rada obce </vt:lpstr>
      <vt:lpstr>Kraj jako vyšší územní samosprávný celek</vt:lpstr>
      <vt:lpstr>Specifické rysy profesní samosprávy </vt:lpstr>
      <vt:lpstr>Profesní samospráva</vt:lpstr>
      <vt:lpstr>Vysoké školy</vt:lpstr>
      <vt:lpstr>Veřejná vysoká škola</vt:lpstr>
      <vt:lpstr>Podíl občanů na veřejné správě.  </vt:lpstr>
      <vt:lpstr>Referendum</vt:lpstr>
      <vt:lpstr>Petice </vt:lpstr>
      <vt:lpstr>Svobodný přístup k informacím ve veřejné správě </vt:lpstr>
      <vt:lpstr>Pojem přestupek</vt:lpstr>
      <vt:lpstr>ODPOVĚDNOST FYZICKÉ OSOBY ZA PŘESTUPEK</vt:lpstr>
      <vt:lpstr>ODPOVĚDNOST FYZICKÉ OSOBY ZA PŘESTUPEK</vt:lpstr>
      <vt:lpstr>Zahájení řízení o přestupku</vt:lpstr>
      <vt:lpstr>Průběh správního řízení o přestupku</vt:lpstr>
      <vt:lpstr>ROZHODNUTÍ O PŘESTUPKU</vt:lpstr>
      <vt:lpstr>Příkaz vydaný na místě</vt:lpstr>
      <vt:lpstr>SPRÁVNÍ TRESTY A JEJICH UKLÁDÁNÍ</vt:lpstr>
      <vt:lpstr>Určení druhu a výměry správního trestu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Občan a veřejná správa  (struktura úřadů, fungování obcí a krajů, přestupky a jejich řešení)</dc:title>
  <dc:creator>David Hejč</dc:creator>
  <cp:lastModifiedBy>David Hejč</cp:lastModifiedBy>
  <cp:revision>41</cp:revision>
  <cp:lastPrinted>1601-01-01T00:00:00Z</cp:lastPrinted>
  <dcterms:created xsi:type="dcterms:W3CDTF">2021-10-24T18:52:24Z</dcterms:created>
  <dcterms:modified xsi:type="dcterms:W3CDTF">2021-11-18T12:14:40Z</dcterms:modified>
</cp:coreProperties>
</file>