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57" r:id="rId1"/>
  </p:sldMasterIdLst>
  <p:notesMasterIdLst>
    <p:notesMasterId r:id="rId73"/>
  </p:notesMasterIdLst>
  <p:handoutMasterIdLst>
    <p:handoutMasterId r:id="rId74"/>
  </p:handoutMasterIdLst>
  <p:sldIdLst>
    <p:sldId id="256" r:id="rId2"/>
    <p:sldId id="422" r:id="rId3"/>
    <p:sldId id="364" r:id="rId4"/>
    <p:sldId id="316" r:id="rId5"/>
    <p:sldId id="322" r:id="rId6"/>
    <p:sldId id="314" r:id="rId7"/>
    <p:sldId id="315" r:id="rId8"/>
    <p:sldId id="345" r:id="rId9"/>
    <p:sldId id="346" r:id="rId10"/>
    <p:sldId id="347" r:id="rId11"/>
    <p:sldId id="425" r:id="rId12"/>
    <p:sldId id="426" r:id="rId13"/>
    <p:sldId id="427" r:id="rId14"/>
    <p:sldId id="428" r:id="rId15"/>
    <p:sldId id="429" r:id="rId16"/>
    <p:sldId id="430" r:id="rId17"/>
    <p:sldId id="421" r:id="rId18"/>
    <p:sldId id="324" r:id="rId19"/>
    <p:sldId id="323" r:id="rId20"/>
    <p:sldId id="348" r:id="rId21"/>
    <p:sldId id="351" r:id="rId22"/>
    <p:sldId id="352" r:id="rId23"/>
    <p:sldId id="353" r:id="rId24"/>
    <p:sldId id="354" r:id="rId25"/>
    <p:sldId id="356" r:id="rId26"/>
    <p:sldId id="357" r:id="rId27"/>
    <p:sldId id="359" r:id="rId28"/>
    <p:sldId id="344" r:id="rId29"/>
    <p:sldId id="341" r:id="rId30"/>
    <p:sldId id="325" r:id="rId31"/>
    <p:sldId id="362" r:id="rId32"/>
    <p:sldId id="363" r:id="rId33"/>
    <p:sldId id="360" r:id="rId34"/>
    <p:sldId id="326" r:id="rId35"/>
    <p:sldId id="342" r:id="rId36"/>
    <p:sldId id="328" r:id="rId37"/>
    <p:sldId id="329" r:id="rId38"/>
    <p:sldId id="330" r:id="rId39"/>
    <p:sldId id="332" r:id="rId40"/>
    <p:sldId id="423" r:id="rId41"/>
    <p:sldId id="367" r:id="rId42"/>
    <p:sldId id="368" r:id="rId43"/>
    <p:sldId id="369" r:id="rId44"/>
    <p:sldId id="370" r:id="rId45"/>
    <p:sldId id="371" r:id="rId46"/>
    <p:sldId id="372" r:id="rId47"/>
    <p:sldId id="373" r:id="rId48"/>
    <p:sldId id="374" r:id="rId49"/>
    <p:sldId id="376" r:id="rId50"/>
    <p:sldId id="378" r:id="rId51"/>
    <p:sldId id="432" r:id="rId52"/>
    <p:sldId id="379" r:id="rId53"/>
    <p:sldId id="380" r:id="rId54"/>
    <p:sldId id="381" r:id="rId55"/>
    <p:sldId id="382" r:id="rId56"/>
    <p:sldId id="383" r:id="rId57"/>
    <p:sldId id="424" r:id="rId58"/>
    <p:sldId id="390" r:id="rId59"/>
    <p:sldId id="391" r:id="rId60"/>
    <p:sldId id="392" r:id="rId61"/>
    <p:sldId id="394" r:id="rId62"/>
    <p:sldId id="395" r:id="rId63"/>
    <p:sldId id="396" r:id="rId64"/>
    <p:sldId id="431" r:id="rId65"/>
    <p:sldId id="397" r:id="rId66"/>
    <p:sldId id="398" r:id="rId67"/>
    <p:sldId id="404" r:id="rId68"/>
    <p:sldId id="405" r:id="rId69"/>
    <p:sldId id="402" r:id="rId70"/>
    <p:sldId id="403" r:id="rId71"/>
    <p:sldId id="413" r:id="rId7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01" autoAdjust="0"/>
    <p:restoredTop sz="70170" autoAdjust="0"/>
  </p:normalViewPr>
  <p:slideViewPr>
    <p:cSldViewPr snapToGrid="0">
      <p:cViewPr varScale="1">
        <p:scale>
          <a:sx n="67" d="100"/>
          <a:sy n="67" d="100"/>
        </p:scale>
        <p:origin x="1100" y="4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9261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17350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0031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4579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cs-CZ" sz="12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93741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56555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748015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415124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879059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378481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7425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65977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202840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491948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16199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72582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363044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499960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743674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102058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977332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47317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603762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071958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083729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729353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7128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034832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09522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840777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975622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755643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23988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265386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610321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269288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718804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54000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48275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65091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85498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9765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57179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/>
              <a:t>Kliknutím lze upravit styl.</a:t>
            </a:r>
            <a:endParaRPr lang="cs-CZ" altLang="cs-CZ" noProof="0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5143" y="914401"/>
            <a:ext cx="8824686" cy="4256768"/>
          </a:xfrm>
        </p:spPr>
        <p:txBody>
          <a:bodyPr/>
          <a:lstStyle/>
          <a:p>
            <a:pPr algn="ctr"/>
            <a:br>
              <a:rPr lang="cs-CZ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cs-CZ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cs-CZ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cs-CZ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cs-CZ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cs-CZ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u="sng" dirty="0"/>
              <a:t>BZ505Zk Vybrané otázky správního práva a veřejné správy</a:t>
            </a:r>
            <a:br>
              <a:rPr lang="cs-CZ" u="sng" dirty="0"/>
            </a:br>
            <a:br>
              <a:rPr lang="cs-CZ" sz="28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cs-CZ" sz="28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28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7. 10. 2022</a:t>
            </a:r>
            <a:br>
              <a:rPr lang="cs-CZ" sz="28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cs-CZ" sz="28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dirty="0"/>
              <a:t>Správa živnostenská </a:t>
            </a:r>
            <a:br>
              <a:rPr lang="cs-CZ" dirty="0"/>
            </a:br>
            <a:br>
              <a:rPr lang="cs-CZ" sz="25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cs-CZ" sz="25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sz="2500" b="0" dirty="0"/>
              <a:t>JUDr. David Hejč, Ph.D</a:t>
            </a:r>
            <a:r>
              <a:rPr lang="cs-CZ" altLang="cs-CZ" sz="2800" b="0" dirty="0"/>
              <a:t>.</a:t>
            </a:r>
            <a:br>
              <a:rPr lang="cs-CZ" altLang="cs-CZ" sz="2800" b="0" dirty="0"/>
            </a:br>
            <a:br>
              <a:rPr lang="cs-CZ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cs-CZ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cs-CZ" altLang="cs-CZ" dirty="0"/>
            </a:br>
            <a:endParaRPr lang="cs-CZ" alt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220134" y="1192561"/>
            <a:ext cx="8678768" cy="4857403"/>
          </a:xfrm>
        </p:spPr>
        <p:txBody>
          <a:bodyPr/>
          <a:lstStyle/>
          <a:p>
            <a:pPr eaLnBrk="1" hangingPunct="1">
              <a:buNone/>
            </a:pPr>
            <a:r>
              <a:rPr lang="cs-CZ" sz="2400" b="1" dirty="0"/>
              <a:t>Živností NENÍ (§3)</a:t>
            </a:r>
          </a:p>
          <a:p>
            <a:r>
              <a:rPr lang="cs-CZ" sz="2200" dirty="0"/>
              <a:t>další činnost v rozsahu </a:t>
            </a:r>
            <a:r>
              <a:rPr lang="cs-CZ" sz="2200" u="sng" dirty="0"/>
              <a:t>regulovaném dle zvláštních zákonů, např.</a:t>
            </a:r>
            <a:endParaRPr lang="cs-CZ" sz="2200" dirty="0"/>
          </a:p>
          <a:p>
            <a:pPr lvl="1"/>
            <a:r>
              <a:rPr lang="cs-CZ" sz="2000" dirty="0"/>
              <a:t>spektrum specifických finančních služeb (činnost bank, pojišťoven, obchodníků s CP)</a:t>
            </a:r>
          </a:p>
          <a:p>
            <a:pPr lvl="1"/>
            <a:r>
              <a:rPr lang="cs-CZ" sz="1800" dirty="0"/>
              <a:t>pořádání loterií a jiných podobných her</a:t>
            </a:r>
          </a:p>
          <a:p>
            <a:pPr lvl="1"/>
            <a:r>
              <a:rPr lang="cs-CZ" sz="1800" dirty="0"/>
              <a:t> hornická činnost</a:t>
            </a:r>
          </a:p>
          <a:p>
            <a:pPr lvl="1"/>
            <a:r>
              <a:rPr lang="cs-CZ" sz="1800" dirty="0"/>
              <a:t>výroba a distribuce elektřiny a plynu</a:t>
            </a:r>
          </a:p>
          <a:p>
            <a:pPr lvl="1"/>
            <a:r>
              <a:rPr lang="cs-CZ" sz="1800" dirty="0"/>
              <a:t>námořní doprava a rybolov, drážní doprava</a:t>
            </a:r>
          </a:p>
          <a:p>
            <a:pPr lvl="1"/>
            <a:r>
              <a:rPr lang="cs-CZ" sz="1800" dirty="0"/>
              <a:t>výkon inspekce práce, zprostředkování zaměstnání</a:t>
            </a:r>
          </a:p>
          <a:p>
            <a:pPr lvl="1"/>
            <a:r>
              <a:rPr lang="cs-CZ" sz="1800" dirty="0"/>
              <a:t>výchova a vzdělávání ve školách, předškolních a školských zařízeních zařazených do rejstříku škol a školských zařízení, vzdělávání v bakalářských, magisterských a doktorských studijních programech a programech celoživotního vzdělávání</a:t>
            </a:r>
          </a:p>
          <a:p>
            <a:pPr lvl="1"/>
            <a:r>
              <a:rPr lang="cs-CZ" sz="1800" dirty="0"/>
              <a:t>provozování letišť</a:t>
            </a:r>
          </a:p>
          <a:p>
            <a:pPr lvl="1"/>
            <a:r>
              <a:rPr lang="cs-CZ" sz="1800" dirty="0"/>
              <a:t>poskytování zdravotních služeb, provozování pohřebišť</a:t>
            </a:r>
          </a:p>
          <a:p>
            <a:pPr lvl="1"/>
            <a:r>
              <a:rPr lang="cs-CZ" sz="1800" dirty="0"/>
              <a:t>archivnictví</a:t>
            </a:r>
          </a:p>
          <a:p>
            <a:pPr lvl="1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211277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52689" y="2611439"/>
            <a:ext cx="8086635" cy="647700"/>
          </a:xfrm>
        </p:spPr>
        <p:txBody>
          <a:bodyPr/>
          <a:lstStyle/>
          <a:p>
            <a:r>
              <a:rPr lang="cs-CZ" sz="5400" dirty="0"/>
              <a:t>Organizace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65196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formální pojetí veřejné (živnostenské) správy</a:t>
            </a:r>
          </a:p>
          <a:p>
            <a:r>
              <a:rPr lang="cs-CZ" dirty="0"/>
              <a:t>vykonavatelé živnostenské (státní) správy - realizace vzniku, změny a zániku živnostenského oprávnění + kontrola živnostenského podnikání a správní trestání</a:t>
            </a:r>
          </a:p>
          <a:p>
            <a:r>
              <a:rPr lang="cs-CZ" b="1" dirty="0"/>
              <a:t>zákon 570/1991 Sb., o živnostenských úřadech</a:t>
            </a:r>
          </a:p>
          <a:p>
            <a:r>
              <a:rPr lang="cs-CZ" dirty="0"/>
              <a:t> Soustava živnostenských úřadů je podle zákona tvořena:</a:t>
            </a:r>
          </a:p>
          <a:p>
            <a:pPr marL="0" indent="0">
              <a:buNone/>
            </a:pPr>
            <a:r>
              <a:rPr lang="cs-CZ" dirty="0"/>
              <a:t>1. Živnostenským úřadem České republiky. </a:t>
            </a:r>
          </a:p>
          <a:p>
            <a:pPr marL="0" indent="0">
              <a:buNone/>
            </a:pPr>
            <a:r>
              <a:rPr lang="cs-CZ" dirty="0"/>
              <a:t>2. krajskými živnostenskými úřady.</a:t>
            </a:r>
          </a:p>
          <a:p>
            <a:pPr marL="0" indent="0">
              <a:buNone/>
            </a:pPr>
            <a:r>
              <a:rPr lang="cs-CZ" dirty="0"/>
              <a:t>3. obecními živnostenskými úřady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8033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u="sng" dirty="0"/>
              <a:t>Živnostenský úřadem České republiky (MPO)</a:t>
            </a:r>
          </a:p>
          <a:p>
            <a:pPr marL="0" indent="0">
              <a:buNone/>
            </a:pPr>
            <a:r>
              <a:rPr lang="cs-CZ" dirty="0"/>
              <a:t> - ústřední orgán</a:t>
            </a:r>
          </a:p>
          <a:p>
            <a:pPr marL="0" indent="0">
              <a:buNone/>
            </a:pPr>
            <a:r>
              <a:rPr lang="cs-CZ" dirty="0"/>
              <a:t>zpracovává </a:t>
            </a:r>
            <a:r>
              <a:rPr lang="cs-CZ" b="1" dirty="0"/>
              <a:t>koncepce</a:t>
            </a:r>
            <a:r>
              <a:rPr lang="cs-CZ" dirty="0"/>
              <a:t> v oblasti živnostenského podnikání,</a:t>
            </a:r>
          </a:p>
          <a:p>
            <a:pPr marL="0" indent="0">
              <a:buNone/>
            </a:pPr>
            <a:r>
              <a:rPr lang="cs-CZ" dirty="0"/>
              <a:t> - vykonává </a:t>
            </a:r>
            <a:r>
              <a:rPr lang="cs-CZ" b="1" dirty="0"/>
              <a:t>řídící, koordinační, kontrolní a metodickou </a:t>
            </a:r>
            <a:r>
              <a:rPr lang="cs-CZ" dirty="0"/>
              <a:t>činnost vůči krajským živnostenským úřadům</a:t>
            </a:r>
          </a:p>
          <a:p>
            <a:pPr marL="0" indent="0">
              <a:buNone/>
            </a:pPr>
            <a:r>
              <a:rPr lang="cs-CZ" dirty="0"/>
              <a:t>- rozhoduje jako správní orgán </a:t>
            </a:r>
            <a:r>
              <a:rPr lang="cs-CZ" b="1" dirty="0"/>
              <a:t>první instance</a:t>
            </a:r>
            <a:r>
              <a:rPr lang="cs-CZ" dirty="0"/>
              <a:t>,</a:t>
            </a:r>
          </a:p>
          <a:p>
            <a:pPr>
              <a:buFontTx/>
              <a:buChar char="-"/>
            </a:pPr>
            <a:r>
              <a:rPr lang="cs-CZ" dirty="0"/>
              <a:t>rozhoduje o </a:t>
            </a:r>
            <a:r>
              <a:rPr lang="cs-CZ" b="1" dirty="0"/>
              <a:t>odvolání</a:t>
            </a:r>
            <a:r>
              <a:rPr lang="cs-CZ" dirty="0"/>
              <a:t> proti rozhodnutím krajských živnostenských úřadů, </a:t>
            </a:r>
          </a:p>
          <a:p>
            <a:pPr>
              <a:buFontTx/>
              <a:buChar char="-"/>
            </a:pPr>
            <a:r>
              <a:rPr lang="cs-CZ" dirty="0"/>
              <a:t> může obecním živ. úřadům nařídit provedení kontroly</a:t>
            </a:r>
          </a:p>
          <a:p>
            <a:pPr>
              <a:buFontTx/>
              <a:buChar char="-"/>
            </a:pPr>
            <a:r>
              <a:rPr lang="cs-CZ" dirty="0"/>
              <a:t>je správcem </a:t>
            </a:r>
            <a:r>
              <a:rPr lang="cs-CZ" b="1" dirty="0"/>
              <a:t>živnostenského rejstříku</a:t>
            </a:r>
          </a:p>
          <a:p>
            <a:pPr>
              <a:buFontTx/>
              <a:buChar char="-"/>
            </a:pPr>
            <a:r>
              <a:rPr lang="cs-CZ" dirty="0"/>
              <a:t>…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58941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275" y="586524"/>
            <a:ext cx="8086635" cy="647700"/>
          </a:xfrm>
        </p:spPr>
        <p:txBody>
          <a:bodyPr/>
          <a:lstStyle/>
          <a:p>
            <a:r>
              <a:rPr lang="cs-CZ" dirty="0"/>
              <a:t>Organizace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392071"/>
            <a:ext cx="8082321" cy="4114800"/>
          </a:xfrm>
        </p:spPr>
        <p:txBody>
          <a:bodyPr/>
          <a:lstStyle/>
          <a:p>
            <a:pPr marL="0" indent="0">
              <a:buNone/>
            </a:pPr>
            <a:r>
              <a:rPr lang="cs-CZ" b="1" u="sng" dirty="0"/>
              <a:t>Krajské živnostenské úřady (krajské úřady/Magistrát hl. m.  Praha)</a:t>
            </a:r>
          </a:p>
          <a:p>
            <a:pPr marL="0" indent="0">
              <a:buNone/>
            </a:pPr>
            <a:endParaRPr lang="cs-CZ" b="1" u="sng" dirty="0"/>
          </a:p>
          <a:p>
            <a:pPr>
              <a:buFontTx/>
              <a:buChar char="-"/>
            </a:pPr>
            <a:r>
              <a:rPr lang="cs-CZ" dirty="0"/>
              <a:t>vykonává </a:t>
            </a:r>
            <a:r>
              <a:rPr lang="cs-CZ" b="1" dirty="0"/>
              <a:t>řídící, koordinační, kontrolní a metodickou činnost</a:t>
            </a:r>
            <a:r>
              <a:rPr lang="cs-CZ" dirty="0"/>
              <a:t>, vůči obecním živnostenským úřadům ve svém správním obvodu</a:t>
            </a:r>
          </a:p>
          <a:p>
            <a:pPr marL="0" indent="0">
              <a:buNone/>
            </a:pPr>
            <a:r>
              <a:rPr lang="cs-CZ" dirty="0"/>
              <a:t>- rozhoduje o </a:t>
            </a:r>
            <a:r>
              <a:rPr lang="cs-CZ" b="1" dirty="0"/>
              <a:t>odvolání</a:t>
            </a:r>
            <a:r>
              <a:rPr lang="cs-CZ" dirty="0"/>
              <a:t> proti rozhodnutím obecních živnostenských úřadů ve svém správním obvodu,</a:t>
            </a:r>
          </a:p>
          <a:p>
            <a:pPr>
              <a:buFontTx/>
              <a:buChar char="-"/>
            </a:pPr>
            <a:r>
              <a:rPr lang="cs-CZ" dirty="0"/>
              <a:t>může obecním živ. úřadům nařídit provedení kontroly</a:t>
            </a:r>
          </a:p>
          <a:p>
            <a:pPr>
              <a:buFontTx/>
              <a:buChar char="-"/>
            </a:pPr>
            <a:r>
              <a:rPr lang="cs-CZ" dirty="0"/>
              <a:t>13 krajských úřadů + Praha</a:t>
            </a:r>
          </a:p>
          <a:p>
            <a:pPr marL="0" indent="0">
              <a:buNone/>
            </a:pPr>
            <a:endParaRPr lang="cs-CZ" b="1" u="sng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79240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u="sng" dirty="0"/>
              <a:t>obecní živnostenské úřady</a:t>
            </a:r>
          </a:p>
          <a:p>
            <a:pPr marL="0" indent="0">
              <a:buNone/>
            </a:pPr>
            <a:r>
              <a:rPr lang="cs-CZ" dirty="0"/>
              <a:t>- obecní úřady s rozšířenou působností</a:t>
            </a:r>
          </a:p>
          <a:p>
            <a:pPr marL="0" indent="0">
              <a:buNone/>
            </a:pPr>
            <a:r>
              <a:rPr lang="cs-CZ" dirty="0"/>
              <a:t> - rozsah výkonu veřejné správy obecních živnostenských úřadů je primárně dán živnostenským zákonem</a:t>
            </a:r>
          </a:p>
          <a:p>
            <a:pPr marL="0" indent="0">
              <a:buNone/>
            </a:pPr>
            <a:r>
              <a:rPr lang="cs-CZ" dirty="0"/>
              <a:t>dále např.</a:t>
            </a:r>
          </a:p>
          <a:p>
            <a:pPr marL="0" indent="0" algn="just">
              <a:buNone/>
            </a:pPr>
            <a:r>
              <a:rPr lang="cs-CZ" dirty="0"/>
              <a:t>- přijímá oznámení a hlášení v oblasti sociálního zabezpečení od fyzických osob podnikajících na základě živnostenského oprávnění, a to v rozsahu stanoveném zvláštními právními předpisy</a:t>
            </a:r>
          </a:p>
          <a:p>
            <a:pPr marL="0" indent="0" algn="just">
              <a:buNone/>
            </a:pPr>
            <a:r>
              <a:rPr lang="cs-CZ" dirty="0"/>
              <a:t>- 205 III. obcí + 22 (Praha 1 až Praha 22) – celkem 227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6391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3903" y="1863708"/>
            <a:ext cx="8082321" cy="4114800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Samospráva:</a:t>
            </a:r>
          </a:p>
          <a:p>
            <a:pPr marL="0" indent="0">
              <a:buNone/>
            </a:pPr>
            <a:endParaRPr lang="cs-CZ" b="1" u="sng" dirty="0"/>
          </a:p>
          <a:p>
            <a:r>
              <a:rPr lang="cs-CZ" b="1" dirty="0"/>
              <a:t>Hospodářská komora České republiky</a:t>
            </a:r>
          </a:p>
          <a:p>
            <a:pPr marL="0" indent="0">
              <a:buNone/>
            </a:pPr>
            <a:r>
              <a:rPr lang="cs-CZ" dirty="0"/>
              <a:t>- Posláním je vytvářet příležitosti pro podnikání, prosazovat a podporovat opatření, která přispívají k rozvoji podnikání v ČR, a tím i k celkové ekonomické stabilitě státu.</a:t>
            </a:r>
          </a:p>
          <a:p>
            <a:r>
              <a:rPr lang="cs-CZ" b="1" dirty="0"/>
              <a:t>Živnostenská společenstva (sdružení, svazy, cechy, asociace apod.)</a:t>
            </a:r>
          </a:p>
          <a:p>
            <a:pPr marL="0" indent="0" algn="just">
              <a:buNone/>
            </a:pPr>
            <a:r>
              <a:rPr lang="cs-CZ" dirty="0"/>
              <a:t> - mohou zažádat o začlenění do HK ČR - stávají se tak složkou HK ČR a získávají v organizační struktuře HK ČR stejné postavení jako okresní nebo regionální komory.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06274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68917" y="1240972"/>
            <a:ext cx="8086635" cy="2246767"/>
          </a:xfrm>
        </p:spPr>
        <p:txBody>
          <a:bodyPr/>
          <a:lstStyle/>
          <a:p>
            <a:r>
              <a:rPr lang="cs-CZ" sz="4000" dirty="0"/>
              <a:t>Živnostenské oprávnění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7320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4584" y="0"/>
            <a:ext cx="8086635" cy="647700"/>
          </a:xfrm>
        </p:spPr>
        <p:txBody>
          <a:bodyPr/>
          <a:lstStyle/>
          <a:p>
            <a:r>
              <a:rPr lang="cs-CZ" dirty="0"/>
              <a:t>Subjekty oprávněné provozovat živnost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7419" y="872782"/>
            <a:ext cx="8082321" cy="6109909"/>
          </a:xfrm>
        </p:spPr>
        <p:txBody>
          <a:bodyPr/>
          <a:lstStyle/>
          <a:p>
            <a:r>
              <a:rPr lang="cs-CZ" sz="2200" dirty="0"/>
              <a:t>vůči nim je vykonávána veřejná správa</a:t>
            </a:r>
          </a:p>
          <a:p>
            <a:r>
              <a:rPr lang="cs-CZ" sz="2200" dirty="0"/>
              <a:t>fyzické i právnické osoby (podmínky musí splňovat odpovědný zástupce)</a:t>
            </a:r>
          </a:p>
          <a:p>
            <a:r>
              <a:rPr lang="cs-CZ" sz="2200" dirty="0"/>
              <a:t>Odpovědný zástupce</a:t>
            </a:r>
          </a:p>
          <a:p>
            <a:pPr lvl="1"/>
            <a:r>
              <a:rPr lang="cs-CZ" sz="2200" dirty="0"/>
              <a:t>je FO, která je ustanovená podnikatelem – je k podnikateli ve smluvním vztahu</a:t>
            </a:r>
          </a:p>
          <a:p>
            <a:pPr lvl="1"/>
            <a:r>
              <a:rPr lang="cs-CZ" sz="2200" dirty="0"/>
              <a:t>odpovídá za řádný provoz živnosti a za dodržování živnostenskoprávních předpisů - „navenek“ však stále odpovídá podnikatel</a:t>
            </a:r>
          </a:p>
          <a:p>
            <a:pPr lvl="1"/>
            <a:r>
              <a:rPr lang="cs-CZ" sz="2200" dirty="0"/>
              <a:t>povinen a současně oprávněn usměrňovat činnost pracovníků podnikatele a upozorňovat řídící orgány podnikatelského subjektu na zjištěné nedostatky a navrhovat či činit opatření k jejich odstranění – „odborný garant“</a:t>
            </a:r>
          </a:p>
          <a:p>
            <a:pPr lvl="1"/>
            <a:r>
              <a:rPr lang="cs-CZ" sz="2200" dirty="0"/>
              <a:t>obligatorně u PO a FO, pokud sami nesplňují podmínky, jinak fakultativně</a:t>
            </a:r>
          </a:p>
          <a:p>
            <a:pPr lvl="1"/>
            <a:endParaRPr lang="cs-CZ" sz="2200" dirty="0"/>
          </a:p>
          <a:p>
            <a:pPr lvl="1"/>
            <a:endParaRPr lang="cs-CZ" sz="2200" dirty="0"/>
          </a:p>
          <a:p>
            <a:pPr lvl="1"/>
            <a:endParaRPr lang="cs-CZ" sz="22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9842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076270"/>
            <a:ext cx="8086635" cy="647700"/>
          </a:xfrm>
        </p:spPr>
        <p:txBody>
          <a:bodyPr/>
          <a:lstStyle/>
          <a:p>
            <a:r>
              <a:rPr lang="cs-CZ" dirty="0"/>
              <a:t>Rozdělení živností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509712"/>
            <a:ext cx="8082321" cy="5195887"/>
          </a:xfrm>
        </p:spPr>
        <p:txBody>
          <a:bodyPr/>
          <a:lstStyle/>
          <a:p>
            <a:pPr marL="0" indent="0">
              <a:buNone/>
            </a:pPr>
            <a:endParaRPr lang="cs-CZ" b="1" u="sng" dirty="0"/>
          </a:p>
          <a:p>
            <a:pPr marL="0" indent="0">
              <a:buNone/>
            </a:pPr>
            <a:r>
              <a:rPr lang="cs-CZ" b="1" u="sng" dirty="0"/>
              <a:t>Podle rozdílů v přístupovém režimu k  oprávnění:</a:t>
            </a:r>
          </a:p>
          <a:p>
            <a:pPr marL="0" indent="0">
              <a:buNone/>
            </a:pPr>
            <a:endParaRPr lang="cs-CZ" b="1" u="sng" dirty="0"/>
          </a:p>
          <a:p>
            <a:pPr lvl="1"/>
            <a:r>
              <a:rPr lang="cs-CZ" b="1" dirty="0"/>
              <a:t>Ohlašovací</a:t>
            </a:r>
          </a:p>
          <a:p>
            <a:pPr lvl="2"/>
            <a:r>
              <a:rPr lang="cs-CZ" dirty="0"/>
              <a:t>volná</a:t>
            </a:r>
          </a:p>
          <a:p>
            <a:pPr lvl="2"/>
            <a:r>
              <a:rPr lang="cs-CZ" dirty="0"/>
              <a:t>řemeslné </a:t>
            </a:r>
          </a:p>
          <a:p>
            <a:pPr lvl="2"/>
            <a:r>
              <a:rPr lang="cs-CZ" dirty="0"/>
              <a:t>vázané</a:t>
            </a:r>
          </a:p>
          <a:p>
            <a:pPr lvl="1"/>
            <a:r>
              <a:rPr lang="cs-CZ" b="1" dirty="0"/>
              <a:t>Koncesované</a:t>
            </a:r>
          </a:p>
          <a:p>
            <a:pPr lvl="1"/>
            <a:endParaRPr lang="cs-CZ" b="1" dirty="0"/>
          </a:p>
          <a:p>
            <a:r>
              <a:rPr lang="cs-CZ" dirty="0"/>
              <a:t>obsahově lze dělit na obchodní, výrobní a poskytující služby</a:t>
            </a:r>
            <a:r>
              <a:rPr lang="cs-CZ" b="1" dirty="0"/>
              <a:t> </a:t>
            </a:r>
            <a:r>
              <a:rPr lang="cs-CZ" dirty="0"/>
              <a:t>(orientační význam)</a:t>
            </a:r>
            <a:endParaRPr lang="cs-CZ" b="1" dirty="0"/>
          </a:p>
          <a:p>
            <a:r>
              <a:rPr lang="cs-CZ" b="1" dirty="0"/>
              <a:t>nařízení vlády č. 278/2008 Sb.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08062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09689" y="3052310"/>
            <a:ext cx="8086635" cy="647700"/>
          </a:xfrm>
        </p:spPr>
        <p:txBody>
          <a:bodyPr/>
          <a:lstStyle/>
          <a:p>
            <a:r>
              <a:rPr lang="cs-CZ" sz="4400" dirty="0"/>
              <a:t>Základní východiska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87660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174815"/>
              </p:ext>
            </p:extLst>
          </p:nvPr>
        </p:nvGraphicFramePr>
        <p:xfrm>
          <a:off x="584199" y="736600"/>
          <a:ext cx="8024605" cy="5832204"/>
        </p:xfrm>
        <a:graphic>
          <a:graphicData uri="http://schemas.openxmlformats.org/drawingml/2006/table">
            <a:tbl>
              <a:tblPr/>
              <a:tblGrid>
                <a:gridCol w="4732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2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14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</a:rPr>
                        <a:t>Dle způsobu vzniku</a:t>
                      </a:r>
                      <a:endParaRPr lang="cs-CZ" sz="24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</a:rPr>
                        <a:t>Dle požadavků</a:t>
                      </a:r>
                      <a:endParaRPr lang="cs-CZ" sz="24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8014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cs-CZ" sz="2400" b="1" dirty="0">
                          <a:latin typeface="+mn-lt"/>
                          <a:ea typeface="Times New Roman"/>
                        </a:rPr>
                        <a:t>Ohlašovací živnosti 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2400" b="0" dirty="0">
                          <a:latin typeface="+mn-lt"/>
                          <a:ea typeface="Times New Roman"/>
                        </a:rPr>
                        <a:t>Vznikají na základě akceptovaného</a:t>
                      </a:r>
                      <a:r>
                        <a:rPr lang="cs-CZ" sz="2400" b="0" baseline="0" dirty="0">
                          <a:latin typeface="+mn-lt"/>
                          <a:ea typeface="Times New Roman"/>
                        </a:rPr>
                        <a:t> aktu ohlášení živnosti</a:t>
                      </a:r>
                      <a:endParaRPr lang="cs-CZ" sz="2400" b="0" dirty="0">
                        <a:latin typeface="+mn-lt"/>
                        <a:ea typeface="Times New Roman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cs-CZ" sz="2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2400" dirty="0">
                          <a:latin typeface="+mn-lt"/>
                          <a:ea typeface="Times New Roman"/>
                        </a:rPr>
                        <a:t>Volné 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2400" dirty="0">
                          <a:latin typeface="+mn-lt"/>
                          <a:ea typeface="Times New Roman"/>
                        </a:rPr>
                        <a:t>Řemeslné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2400" dirty="0">
                          <a:latin typeface="+mn-lt"/>
                          <a:ea typeface="Times New Roman"/>
                        </a:rPr>
                        <a:t>Vázané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8014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cs-CZ" sz="2400" b="1" dirty="0">
                          <a:latin typeface="+mn-lt"/>
                          <a:ea typeface="Times New Roman"/>
                        </a:rPr>
                        <a:t>Koncesované živnosti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2400" b="0" dirty="0">
                          <a:latin typeface="+mn-lt"/>
                          <a:ea typeface="Times New Roman"/>
                        </a:rPr>
                        <a:t>Vznikají na základě konstitutivního rozhodnutí příslušného ŽÚ o udělení koncese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24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6240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89" y="143405"/>
            <a:ext cx="8086635" cy="647700"/>
          </a:xfrm>
        </p:spPr>
        <p:txBody>
          <a:bodyPr/>
          <a:lstStyle/>
          <a:p>
            <a:r>
              <a:rPr lang="cs-CZ" dirty="0"/>
              <a:t>Živnosti volné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7351" y="1107976"/>
            <a:ext cx="8784976" cy="5256584"/>
          </a:xfrm>
        </p:spPr>
        <p:txBody>
          <a:bodyPr numCol="2"/>
          <a:lstStyle/>
          <a:p>
            <a:pPr>
              <a:buNone/>
            </a:pPr>
            <a:r>
              <a:rPr lang="cs-CZ" sz="1600" dirty="0"/>
              <a:t>5.   Chov   zvířat   a   jejich   výcvik   (s   výjimkou   živočišné   výroby)</a:t>
            </a:r>
          </a:p>
          <a:p>
            <a:pPr>
              <a:buNone/>
            </a:pPr>
            <a:r>
              <a:rPr lang="cs-CZ" sz="1600" dirty="0"/>
              <a:t>8.   Pěstitelské   pálení</a:t>
            </a:r>
          </a:p>
          <a:p>
            <a:pPr>
              <a:buNone/>
            </a:pPr>
            <a:r>
              <a:rPr lang="cs-CZ" sz="1600" dirty="0"/>
              <a:t>10.   Výroba   textilií,   textilních   výrobků,   oděvů   a   oděvních   doplňků</a:t>
            </a:r>
          </a:p>
          <a:p>
            <a:pPr>
              <a:buNone/>
            </a:pPr>
            <a:r>
              <a:rPr lang="cs-CZ" sz="1600" dirty="0"/>
              <a:t>34.  Výroba,  vývoj, projektování,   zkoušky, instalace,  údržba, opravy,  modifikace a konstrukční   změny   letadel, motorů letadel, vrtulí, letadlových částí a zařízení a  leteckých pozemních  zařízení </a:t>
            </a:r>
          </a:p>
          <a:p>
            <a:pPr>
              <a:buNone/>
            </a:pPr>
            <a:r>
              <a:rPr lang="cs-CZ" sz="1600" dirty="0"/>
              <a:t>45.   Přípravné   a   dokončovací   stavební   práce,   specializované   stavební   činnosti </a:t>
            </a:r>
          </a:p>
          <a:p>
            <a:pPr>
              <a:buNone/>
            </a:pPr>
            <a:r>
              <a:rPr lang="cs-CZ" sz="1600" dirty="0"/>
              <a:t> 47.   Zprostředkování   obchodu   a   služeb</a:t>
            </a:r>
          </a:p>
          <a:p>
            <a:pPr>
              <a:buNone/>
            </a:pPr>
            <a:r>
              <a:rPr lang="cs-CZ" sz="1600" dirty="0"/>
              <a:t> 48.   Velkoobchod   a   maloobchod </a:t>
            </a:r>
          </a:p>
          <a:p>
            <a:pPr>
              <a:buNone/>
            </a:pPr>
            <a:r>
              <a:rPr lang="cs-CZ" sz="1600" dirty="0"/>
              <a:t> 49.   Zastavárenská   činnost   a   maloobchod   s   použitým   zbožím </a:t>
            </a:r>
          </a:p>
          <a:p>
            <a:pPr>
              <a:buNone/>
            </a:pPr>
            <a:r>
              <a:rPr lang="cs-CZ" sz="1600" dirty="0"/>
              <a:t> 50.   Údržba   motorových   vozidel   a   jejich   příslušenství </a:t>
            </a:r>
          </a:p>
          <a:p>
            <a:pPr>
              <a:buNone/>
            </a:pPr>
            <a:r>
              <a:rPr lang="cs-CZ" sz="1600" dirty="0"/>
              <a:t>55.   Ubytovací   služby </a:t>
            </a:r>
          </a:p>
          <a:p>
            <a:pPr>
              <a:buNone/>
            </a:pPr>
            <a:r>
              <a:rPr lang="cs-CZ" sz="1600" dirty="0"/>
              <a:t>58.   Realitní   činnost,   správa   a   údržba   nemovitostí</a:t>
            </a:r>
          </a:p>
          <a:p>
            <a:pPr>
              <a:buNone/>
            </a:pPr>
            <a:r>
              <a:rPr lang="cs-CZ" sz="1600" dirty="0"/>
              <a:t>60.   Poradenská   a   konzultační   činnost,   zpracování   odborných   studií   a   posudků</a:t>
            </a:r>
          </a:p>
          <a:p>
            <a:pPr>
              <a:buNone/>
            </a:pPr>
            <a:r>
              <a:rPr lang="cs-CZ" sz="1600" dirty="0"/>
              <a:t>69.   Překladatelská   a   tlumočnická   činnost </a:t>
            </a:r>
          </a:p>
          <a:p>
            <a:pPr>
              <a:buNone/>
            </a:pPr>
            <a:r>
              <a:rPr lang="cs-CZ" sz="1600" dirty="0"/>
              <a:t>75.   Praní   pro   domácnost,   žehlení,   opravy   a   údržba   oděvů,   bytového   textilu   a</a:t>
            </a:r>
          </a:p>
          <a:p>
            <a:pPr>
              <a:buNone/>
            </a:pPr>
            <a:r>
              <a:rPr lang="cs-CZ" sz="1600" dirty="0"/>
              <a:t>      osobního   zboží</a:t>
            </a:r>
          </a:p>
          <a:p>
            <a:pPr>
              <a:buNone/>
            </a:pPr>
            <a:r>
              <a:rPr lang="cs-CZ" sz="1600" dirty="0"/>
              <a:t> 76.   Poskytování   technických   služeb </a:t>
            </a:r>
          </a:p>
          <a:p>
            <a:pPr>
              <a:buNone/>
            </a:pPr>
            <a:r>
              <a:rPr lang="cs-CZ" sz="1600" dirty="0"/>
              <a:t> 77.   Opravy   a   údržba   potřeb   pro   domácnost,   předmětů   kulturní   povahy,</a:t>
            </a:r>
          </a:p>
          <a:p>
            <a:pPr>
              <a:buNone/>
            </a:pPr>
            <a:r>
              <a:rPr lang="cs-CZ" sz="1600" dirty="0"/>
              <a:t>      výrobků   jemné   mechaniky,   optických   přístrojů   a   měřidel</a:t>
            </a:r>
          </a:p>
          <a:p>
            <a:pPr>
              <a:buNone/>
            </a:pPr>
            <a:r>
              <a:rPr lang="cs-CZ" sz="1600" dirty="0"/>
              <a:t> 78.   Poskytování   služeb   osobního   charakteru   a   pro   osobní   hygienu </a:t>
            </a:r>
          </a:p>
          <a:p>
            <a:pPr>
              <a:buNone/>
            </a:pPr>
            <a:r>
              <a:rPr lang="cs-CZ" sz="1600" dirty="0"/>
              <a:t> 79.   Poskytování   služeb   pro   rodinu   a   domácnost</a:t>
            </a:r>
          </a:p>
          <a:p>
            <a:pPr>
              <a:buNone/>
            </a:pPr>
            <a:r>
              <a:rPr lang="cs-CZ" sz="1600" dirty="0"/>
              <a:t> 80.  </a:t>
            </a:r>
            <a:r>
              <a:rPr lang="cs-CZ" sz="1600" b="1" dirty="0"/>
              <a:t>Výroba,   obchod   a   služby   jinde   nezařazené</a:t>
            </a:r>
          </a:p>
        </p:txBody>
      </p:sp>
    </p:spTree>
    <p:extLst>
      <p:ext uri="{BB962C8B-B14F-4D97-AF65-F5344CB8AC3E}">
        <p14:creationId xmlns:p14="http://schemas.microsoft.com/office/powerpoint/2010/main" val="1275930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80928"/>
            <a:ext cx="8229600" cy="1143000"/>
          </a:xfrm>
        </p:spPr>
        <p:txBody>
          <a:bodyPr/>
          <a:lstStyle/>
          <a:p>
            <a:r>
              <a:rPr lang="cs-CZ" dirty="0">
                <a:latin typeface="+mn-lt"/>
              </a:rPr>
              <a:t>Výroba,   obchod   a   služby jinde nezařazené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8"/>
          </a:xfrm>
        </p:spPr>
        <p:txBody>
          <a:bodyPr/>
          <a:lstStyle/>
          <a:p>
            <a:pPr>
              <a:buNone/>
            </a:pPr>
            <a:r>
              <a:rPr lang="cs-CZ" sz="2400" dirty="0"/>
              <a:t>Výroba    ovocných   destilátů   pro   pěstitele   ovoce   v   pěstitelských pálenicích.</a:t>
            </a:r>
          </a:p>
        </p:txBody>
      </p:sp>
      <p:sp>
        <p:nvSpPr>
          <p:cNvPr id="4" name="Obdélník 3"/>
          <p:cNvSpPr/>
          <p:nvPr/>
        </p:nvSpPr>
        <p:spPr>
          <a:xfrm>
            <a:off x="539552" y="4221088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2400" dirty="0">
                <a:latin typeface="+mn-lt"/>
              </a:rPr>
              <a:t>Výroba,    obchod    a   služby   v   oblastech,   které   nejsou předmětem jinde   nezařazené   živností    koncesovaných,   vázaných   a   řemeslných,   ani    nespadají    pod  jinou      činnost      uvedenou     v     příloze     č.      4      k      zákonu  č.    455/1991    Sb.,   o   živnostenském   podnikání   (živnostenský    zákon), ve   znění   pozdějších   předpisů.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Pěstitelské pálení</a:t>
            </a:r>
          </a:p>
        </p:txBody>
      </p:sp>
    </p:spTree>
    <p:extLst>
      <p:ext uri="{BB962C8B-B14F-4D97-AF65-F5344CB8AC3E}">
        <p14:creationId xmlns:p14="http://schemas.microsoft.com/office/powerpoint/2010/main" val="2525619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0522" y="118005"/>
            <a:ext cx="8086635" cy="647700"/>
          </a:xfrm>
        </p:spPr>
        <p:txBody>
          <a:bodyPr/>
          <a:lstStyle/>
          <a:p>
            <a:r>
              <a:rPr lang="cs-CZ" dirty="0"/>
              <a:t>Živnosti   řemeslné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5018" y="856432"/>
            <a:ext cx="8784976" cy="5112568"/>
          </a:xfrm>
        </p:spPr>
        <p:txBody>
          <a:bodyPr numCol="3"/>
          <a:lstStyle/>
          <a:p>
            <a:pPr marL="95250" indent="-95250">
              <a:buNone/>
            </a:pPr>
            <a:r>
              <a:rPr lang="cs-CZ" sz="1600" dirty="0"/>
              <a:t>Řeznictví   a   uzenářství </a:t>
            </a:r>
          </a:p>
          <a:p>
            <a:pPr marL="95250" indent="-95250">
              <a:buNone/>
            </a:pPr>
            <a:r>
              <a:rPr lang="cs-CZ" sz="1600" dirty="0"/>
              <a:t>Mlékárenství </a:t>
            </a:r>
          </a:p>
          <a:p>
            <a:pPr marL="95250" indent="-95250">
              <a:buNone/>
            </a:pPr>
            <a:r>
              <a:rPr lang="cs-CZ" sz="1600" dirty="0"/>
              <a:t>Mlynářství</a:t>
            </a:r>
          </a:p>
          <a:p>
            <a:pPr marL="95250" indent="-95250">
              <a:buNone/>
            </a:pPr>
            <a:r>
              <a:rPr lang="cs-CZ" sz="1600" dirty="0"/>
              <a:t>Pekařství,   cukrářství</a:t>
            </a:r>
          </a:p>
          <a:p>
            <a:pPr marL="95250" indent="-95250">
              <a:buNone/>
            </a:pPr>
            <a:r>
              <a:rPr lang="cs-CZ" sz="1600" dirty="0"/>
              <a:t>Pivovarnictví   a   sladovnictví </a:t>
            </a:r>
          </a:p>
          <a:p>
            <a:pPr marL="95250" indent="-95250">
              <a:buNone/>
            </a:pPr>
            <a:r>
              <a:rPr lang="cs-CZ" sz="1600" dirty="0"/>
              <a:t>Zpracování   kůží   a   kožešin </a:t>
            </a:r>
          </a:p>
          <a:p>
            <a:pPr marL="95250" indent="-95250">
              <a:buNone/>
            </a:pPr>
            <a:r>
              <a:rPr lang="cs-CZ" sz="1600" dirty="0"/>
              <a:t>Aplikace,   výroba   a   opravy   ortopedické   obuvi</a:t>
            </a:r>
          </a:p>
          <a:p>
            <a:pPr marL="95250" indent="-95250">
              <a:buNone/>
            </a:pPr>
            <a:r>
              <a:rPr lang="cs-CZ" sz="1600" dirty="0"/>
              <a:t>Broušení   a   leptání   skla</a:t>
            </a:r>
          </a:p>
          <a:p>
            <a:pPr marL="95250" indent="-95250">
              <a:buNone/>
            </a:pPr>
            <a:r>
              <a:rPr lang="cs-CZ" sz="1600" dirty="0"/>
              <a:t>Zpracování   gumárenských   směsí</a:t>
            </a:r>
          </a:p>
          <a:p>
            <a:pPr marL="95250" indent="-95250">
              <a:buNone/>
            </a:pPr>
            <a:r>
              <a:rPr lang="cs-CZ" sz="1600" dirty="0"/>
              <a:t>Zpracování   kamene </a:t>
            </a:r>
          </a:p>
          <a:p>
            <a:pPr marL="95250" indent="-95250">
              <a:buNone/>
            </a:pPr>
            <a:r>
              <a:rPr lang="cs-CZ" sz="1600" dirty="0"/>
              <a:t>Slévárenství,   modelářství</a:t>
            </a:r>
          </a:p>
          <a:p>
            <a:pPr marL="95250" indent="-95250">
              <a:buNone/>
            </a:pPr>
            <a:r>
              <a:rPr lang="cs-CZ" sz="1600" dirty="0"/>
              <a:t>Kovářství,   podkovářství </a:t>
            </a:r>
          </a:p>
          <a:p>
            <a:pPr marL="95250" indent="-95250">
              <a:buNone/>
            </a:pPr>
            <a:r>
              <a:rPr lang="cs-CZ" sz="1600" dirty="0" err="1"/>
              <a:t>Obráběčství</a:t>
            </a:r>
            <a:r>
              <a:rPr lang="cs-CZ" sz="1600" dirty="0"/>
              <a:t> </a:t>
            </a:r>
          </a:p>
          <a:p>
            <a:pPr marL="95250" indent="-95250">
              <a:buNone/>
            </a:pPr>
            <a:r>
              <a:rPr lang="cs-CZ" sz="1600" dirty="0"/>
              <a:t>Zámečnictví,   </a:t>
            </a:r>
            <a:r>
              <a:rPr lang="cs-CZ" sz="1600" dirty="0" err="1"/>
              <a:t>nástrojářství</a:t>
            </a:r>
            <a:endParaRPr lang="cs-CZ" sz="1600" dirty="0"/>
          </a:p>
          <a:p>
            <a:pPr marL="95250" indent="-95250">
              <a:buNone/>
            </a:pPr>
            <a:r>
              <a:rPr lang="cs-CZ" sz="1600" dirty="0"/>
              <a:t>Galvanizérství,   </a:t>
            </a:r>
            <a:r>
              <a:rPr lang="cs-CZ" sz="1600" dirty="0" err="1"/>
              <a:t>smaltérství</a:t>
            </a:r>
            <a:endParaRPr lang="cs-CZ" sz="1600" dirty="0"/>
          </a:p>
          <a:p>
            <a:pPr marL="95250" indent="-95250">
              <a:buNone/>
            </a:pPr>
            <a:r>
              <a:rPr lang="cs-CZ" sz="1600" dirty="0"/>
              <a:t>Výroba,  instalace,  opravy   el.   strojů  a přístrojů, el. a telekomunikačních  zařízení</a:t>
            </a:r>
          </a:p>
          <a:p>
            <a:pPr marL="95250" indent="-95250">
              <a:buNone/>
            </a:pPr>
            <a:r>
              <a:rPr lang="cs-CZ" sz="1600" dirty="0"/>
              <a:t>Hodinářství </a:t>
            </a:r>
          </a:p>
          <a:p>
            <a:pPr marL="95250" indent="-95250">
              <a:buNone/>
            </a:pPr>
            <a:r>
              <a:rPr lang="cs-CZ" sz="1600" dirty="0"/>
              <a:t>  Zlatnictví   a   klenotnictví</a:t>
            </a:r>
          </a:p>
          <a:p>
            <a:pPr marL="95250" indent="-95250">
              <a:buNone/>
            </a:pPr>
            <a:r>
              <a:rPr lang="cs-CZ" sz="1600" dirty="0"/>
              <a:t>Truhlářství,  </a:t>
            </a:r>
            <a:r>
              <a:rPr lang="cs-CZ" sz="1600" dirty="0" err="1"/>
              <a:t>podlahářství</a:t>
            </a:r>
            <a:endParaRPr lang="cs-CZ" sz="1600" dirty="0"/>
          </a:p>
          <a:p>
            <a:pPr marL="95250" indent="-95250">
              <a:buNone/>
            </a:pPr>
            <a:r>
              <a:rPr lang="cs-CZ" sz="1600" dirty="0"/>
              <a:t>Výroba  a  opravy </a:t>
            </a:r>
            <a:r>
              <a:rPr lang="cs-CZ" sz="1600" dirty="0" err="1"/>
              <a:t>hud</a:t>
            </a:r>
            <a:r>
              <a:rPr lang="cs-CZ" sz="1600" dirty="0"/>
              <a:t>.  nástrojů </a:t>
            </a:r>
          </a:p>
          <a:p>
            <a:pPr marL="95250" indent="-95250">
              <a:buNone/>
            </a:pPr>
            <a:r>
              <a:rPr lang="cs-CZ" sz="1600" dirty="0"/>
              <a:t>Opravy   ostatních   dopravních   prostředků   a  pracovních  strojů</a:t>
            </a:r>
          </a:p>
          <a:p>
            <a:pPr marL="95250" indent="-95250">
              <a:buNone/>
            </a:pPr>
            <a:r>
              <a:rPr lang="cs-CZ" sz="1600" dirty="0"/>
              <a:t>Zednictví </a:t>
            </a:r>
          </a:p>
          <a:p>
            <a:pPr marL="95250" indent="-95250">
              <a:buNone/>
            </a:pPr>
            <a:r>
              <a:rPr lang="cs-CZ" sz="1600" dirty="0"/>
              <a:t>  Montáž,   opravy,   revize   a   zkoušky   elektrických   zařízení</a:t>
            </a:r>
          </a:p>
          <a:p>
            <a:pPr marL="95250" indent="-95250">
              <a:buNone/>
            </a:pPr>
            <a:r>
              <a:rPr lang="cs-CZ" sz="1600" dirty="0"/>
              <a:t> Montáž,   opravy   a   rekonstrukce   chladicích   zařízení   a   tepelných   čerpadel</a:t>
            </a:r>
          </a:p>
          <a:p>
            <a:pPr marL="95250" indent="-95250">
              <a:buNone/>
            </a:pPr>
            <a:r>
              <a:rPr lang="cs-CZ" sz="1600" dirty="0"/>
              <a:t> </a:t>
            </a:r>
            <a:r>
              <a:rPr lang="cs-CZ" sz="1600" dirty="0" err="1"/>
              <a:t>Vodoinstalatérství</a:t>
            </a:r>
            <a:r>
              <a:rPr lang="cs-CZ" sz="1600" dirty="0"/>
              <a:t>,   topenářství</a:t>
            </a:r>
          </a:p>
          <a:p>
            <a:pPr marL="95250" indent="-95250">
              <a:buNone/>
            </a:pPr>
            <a:r>
              <a:rPr lang="cs-CZ" sz="1600" dirty="0"/>
              <a:t> Montáž,  opravy, revize a zkoušky   plyn. </a:t>
            </a:r>
            <a:r>
              <a:rPr lang="cs-CZ" sz="1600" dirty="0" err="1"/>
              <a:t>zaříz</a:t>
            </a:r>
            <a:r>
              <a:rPr lang="cs-CZ" sz="1600" dirty="0"/>
              <a:t>. a plnění nádob plyny</a:t>
            </a:r>
          </a:p>
          <a:p>
            <a:pPr marL="95250" indent="-95250">
              <a:buNone/>
            </a:pPr>
            <a:r>
              <a:rPr lang="cs-CZ" sz="1600" dirty="0"/>
              <a:t> Montáž,   opravy,   revize   a   zkoušky   tlakových   zařízení   a   nádob   na   plyny</a:t>
            </a:r>
          </a:p>
          <a:p>
            <a:pPr marL="95250" indent="-95250">
              <a:buNone/>
            </a:pPr>
            <a:r>
              <a:rPr lang="cs-CZ" sz="1600" dirty="0"/>
              <a:t>Montáž,   opravy,   revize   a   zkoušky   zdvihacích   zařízení</a:t>
            </a:r>
          </a:p>
          <a:p>
            <a:pPr marL="95250" indent="-95250">
              <a:buNone/>
            </a:pPr>
            <a:r>
              <a:rPr lang="cs-CZ" sz="1600" dirty="0"/>
              <a:t>Izolatérství </a:t>
            </a:r>
          </a:p>
          <a:p>
            <a:pPr marL="95250" indent="-95250">
              <a:buNone/>
            </a:pPr>
            <a:r>
              <a:rPr lang="cs-CZ" sz="1600" dirty="0"/>
              <a:t>Malířství,  lakýrnictví, natěračství</a:t>
            </a:r>
          </a:p>
          <a:p>
            <a:pPr marL="95250" indent="-95250">
              <a:buNone/>
            </a:pPr>
            <a:r>
              <a:rPr lang="cs-CZ" sz="1600" dirty="0"/>
              <a:t>Pokrývačství,   tesařství</a:t>
            </a:r>
          </a:p>
          <a:p>
            <a:pPr marL="95250" indent="-95250">
              <a:buNone/>
            </a:pPr>
            <a:r>
              <a:rPr lang="cs-CZ" sz="1600" dirty="0"/>
              <a:t>Klempířství   a   oprava   karoserií</a:t>
            </a:r>
          </a:p>
          <a:p>
            <a:pPr marL="95250" indent="-95250">
              <a:buNone/>
            </a:pPr>
            <a:r>
              <a:rPr lang="cs-CZ" sz="1600" dirty="0"/>
              <a:t>Kamnářství </a:t>
            </a:r>
          </a:p>
          <a:p>
            <a:pPr marL="95250" indent="-95250">
              <a:buNone/>
            </a:pPr>
            <a:r>
              <a:rPr lang="cs-CZ" sz="1600" dirty="0"/>
              <a:t>Opravy   silničních   vozidel</a:t>
            </a:r>
          </a:p>
          <a:p>
            <a:pPr marL="95250" indent="-95250">
              <a:buNone/>
            </a:pPr>
            <a:r>
              <a:rPr lang="cs-CZ" sz="1600" dirty="0"/>
              <a:t>Holičství,   kadeřnictví</a:t>
            </a:r>
          </a:p>
          <a:p>
            <a:pPr marL="95250" indent="-95250">
              <a:buNone/>
            </a:pPr>
            <a:r>
              <a:rPr lang="cs-CZ" sz="1600" dirty="0"/>
              <a:t>Barvení  a chemická  úprava textilií</a:t>
            </a:r>
          </a:p>
          <a:p>
            <a:pPr marL="95250" indent="-95250">
              <a:buNone/>
            </a:pPr>
            <a:r>
              <a:rPr lang="cs-CZ" sz="1600" dirty="0"/>
              <a:t> Čištění  a  praní   textilu   a   oděvů</a:t>
            </a:r>
          </a:p>
          <a:p>
            <a:pPr marL="95250" indent="-95250">
              <a:buNone/>
            </a:pPr>
            <a:r>
              <a:rPr lang="cs-CZ" sz="1600" dirty="0"/>
              <a:t>Kominictví </a:t>
            </a:r>
          </a:p>
          <a:p>
            <a:pPr marL="95250" indent="-95250">
              <a:buNone/>
            </a:pPr>
            <a:r>
              <a:rPr lang="cs-CZ" sz="1600" dirty="0"/>
              <a:t> Hostinská   činnost</a:t>
            </a:r>
          </a:p>
          <a:p>
            <a:pPr marL="95250" indent="-95250">
              <a:buNone/>
            </a:pPr>
            <a:r>
              <a:rPr lang="cs-CZ" sz="1600" dirty="0"/>
              <a:t> Kosmetické   služby </a:t>
            </a:r>
          </a:p>
          <a:p>
            <a:pPr marL="95250" indent="-95250">
              <a:buNone/>
            </a:pPr>
            <a:r>
              <a:rPr lang="cs-CZ" sz="1600" dirty="0"/>
              <a:t> Pedikúra,   </a:t>
            </a:r>
            <a:r>
              <a:rPr lang="cs-CZ" sz="1550" dirty="0"/>
              <a:t>manikúra</a:t>
            </a:r>
          </a:p>
        </p:txBody>
      </p:sp>
    </p:spTree>
    <p:extLst>
      <p:ext uri="{BB962C8B-B14F-4D97-AF65-F5344CB8AC3E}">
        <p14:creationId xmlns:p14="http://schemas.microsoft.com/office/powerpoint/2010/main" val="3281411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Hostinská   činnost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/>
              <a:t>Činnosti   spočívající    v    přípravě    a    prodeji     pokrmů    a    nápojů   k bezprostřední   spotřebě   v   provozovně,   v   níž    jsou prodávány.</a:t>
            </a:r>
          </a:p>
          <a:p>
            <a:pPr>
              <a:buNone/>
            </a:pPr>
            <a:r>
              <a:rPr lang="cs-CZ" sz="2000" dirty="0"/>
              <a:t>                      </a:t>
            </a:r>
            <a:r>
              <a:rPr lang="cs-CZ" sz="1900" dirty="0"/>
              <a:t>V    rámci    živnosti    je    možno   poskytovat    ubytování    ve všech    ubytovacích   zařízeních   (například   hotel,   motel,   kemp, ubytovna)    a    v    bytových   domech,   rodinných   domech   nebo ve</a:t>
            </a:r>
          </a:p>
          <a:p>
            <a:pPr>
              <a:buNone/>
            </a:pPr>
            <a:r>
              <a:rPr lang="cs-CZ" sz="1900" dirty="0"/>
              <a:t>     stavbách    pro    rodinnou    rekreaci.   Pokud    zůstane    zachována</a:t>
            </a:r>
          </a:p>
          <a:p>
            <a:pPr>
              <a:buNone/>
            </a:pPr>
            <a:r>
              <a:rPr lang="cs-CZ" sz="1900" dirty="0"/>
              <a:t>    povaha     živnosti,    lze    provádět    prodej    pomocí     automatů</a:t>
            </a:r>
          </a:p>
          <a:p>
            <a:pPr>
              <a:buNone/>
            </a:pPr>
            <a:r>
              <a:rPr lang="cs-CZ" sz="1900" dirty="0"/>
              <a:t>    (nápojové,     občerstvovací),    doplňkový    prodej     (například tabákové    výrobky,   upomínkové   předměty,   základní    hygienické</a:t>
            </a:r>
          </a:p>
          <a:p>
            <a:pPr>
              <a:buNone/>
            </a:pPr>
            <a:r>
              <a:rPr lang="cs-CZ" sz="1900" dirty="0"/>
              <a:t>  potřeby),    prodej    pokrmů    a   nápojů    přes    ulici,    půjčování</a:t>
            </a:r>
          </a:p>
          <a:p>
            <a:pPr>
              <a:buNone/>
            </a:pPr>
            <a:r>
              <a:rPr lang="cs-CZ" sz="1900" dirty="0"/>
              <a:t>   novin    a    časopisů,    půjčování    stolních    společenských    her</a:t>
            </a:r>
          </a:p>
          <a:p>
            <a:pPr>
              <a:buNone/>
            </a:pPr>
            <a:r>
              <a:rPr lang="cs-CZ" sz="1900" dirty="0"/>
              <a:t>   (například     karty,    šachy),    provozování     her     (například kulečník,   bowling).</a:t>
            </a:r>
          </a:p>
        </p:txBody>
      </p:sp>
    </p:spTree>
    <p:extLst>
      <p:ext uri="{BB962C8B-B14F-4D97-AF65-F5344CB8AC3E}">
        <p14:creationId xmlns:p14="http://schemas.microsoft.com/office/powerpoint/2010/main" val="3426123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78717" y="640630"/>
            <a:ext cx="8086635" cy="647700"/>
          </a:xfrm>
        </p:spPr>
        <p:txBody>
          <a:bodyPr/>
          <a:lstStyle/>
          <a:p>
            <a:r>
              <a:rPr lang="cs-CZ" dirty="0"/>
              <a:t>Živnosti vázané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5069160"/>
          </a:xfrm>
        </p:spPr>
        <p:txBody>
          <a:bodyPr numCol="2"/>
          <a:lstStyle/>
          <a:p>
            <a:pPr marL="95250" indent="-95250">
              <a:buNone/>
            </a:pPr>
            <a:r>
              <a:rPr lang="cs-CZ" sz="1700" dirty="0"/>
              <a:t>Diagnostická,   zkušební   a   poradenská  činnost   v   ochraně   rostlin  a   ošetřování   rostlin,   rostlinných   produktů,   objektů   a   půdy   proti   škodlivým  organismům   přípravky   na   ochranu   rostlin   nebo   biocidními   přípravky </a:t>
            </a:r>
          </a:p>
          <a:p>
            <a:pPr marL="95250" indent="-95250">
              <a:buNone/>
            </a:pPr>
            <a:r>
              <a:rPr lang="cs-CZ" sz="1700" dirty="0"/>
              <a:t> Geologické   práce</a:t>
            </a:r>
          </a:p>
          <a:p>
            <a:pPr marL="95250" indent="-95250">
              <a:buNone/>
            </a:pPr>
            <a:r>
              <a:rPr lang="cs-CZ" sz="1700" dirty="0"/>
              <a:t> Zpracování   tabáku   a   výroba   tabákových   výrobků </a:t>
            </a:r>
          </a:p>
          <a:p>
            <a:pPr marL="95250" indent="-95250">
              <a:buNone/>
            </a:pPr>
            <a:r>
              <a:rPr lang="cs-CZ" sz="1700" dirty="0"/>
              <a:t> Výroba   a   zpracování   paliv   a   maziv</a:t>
            </a:r>
          </a:p>
          <a:p>
            <a:pPr marL="95250" indent="-95250">
              <a:buNone/>
            </a:pPr>
            <a:r>
              <a:rPr lang="cs-CZ" sz="1700" dirty="0"/>
              <a:t> Výroba nebezpečných </a:t>
            </a:r>
            <a:r>
              <a:rPr lang="cs-CZ" sz="1700" dirty="0" err="1"/>
              <a:t>chem</a:t>
            </a:r>
            <a:r>
              <a:rPr lang="cs-CZ" sz="1700" dirty="0"/>
              <a:t>. látek   a   </a:t>
            </a:r>
            <a:r>
              <a:rPr lang="cs-CZ" sz="1700" dirty="0" err="1"/>
              <a:t>nebezp</a:t>
            </a:r>
            <a:r>
              <a:rPr lang="cs-CZ" sz="1700" dirty="0"/>
              <a:t>.   chemických  přípravků   a   prodej   chemických   látek   a   chemických  přípravků klasifikovaných   jako   vysoce   toxické   a   toxické</a:t>
            </a:r>
          </a:p>
          <a:p>
            <a:pPr marL="95250" indent="-95250">
              <a:buNone/>
            </a:pPr>
            <a:r>
              <a:rPr lang="cs-CZ" sz="1700" dirty="0"/>
              <a:t>...</a:t>
            </a:r>
          </a:p>
          <a:p>
            <a:pPr marL="95250" indent="-95250">
              <a:buNone/>
            </a:pPr>
            <a:r>
              <a:rPr lang="cs-CZ" sz="1700" dirty="0"/>
              <a:t> Oční   optika </a:t>
            </a:r>
          </a:p>
          <a:p>
            <a:pPr marL="95250" indent="-95250">
              <a:buNone/>
            </a:pPr>
            <a:r>
              <a:rPr lang="cs-CZ" sz="1700" dirty="0"/>
              <a:t> Podnikání   v   oblasti   nakládání   s nebezpečnými   odpady</a:t>
            </a:r>
          </a:p>
          <a:p>
            <a:pPr marL="95250" indent="-95250">
              <a:buNone/>
            </a:pPr>
            <a:r>
              <a:rPr lang="cs-CZ" sz="1700" dirty="0"/>
              <a:t> Projektová   činnost   ve   výstavbě</a:t>
            </a:r>
          </a:p>
          <a:p>
            <a:pPr marL="95250" indent="-95250">
              <a:buNone/>
            </a:pPr>
            <a:r>
              <a:rPr lang="cs-CZ" sz="1700" dirty="0"/>
              <a:t> Provádění   staveb,  jejich změn a odstraňování</a:t>
            </a:r>
          </a:p>
          <a:p>
            <a:pPr marL="95250" indent="-95250">
              <a:buNone/>
            </a:pPr>
            <a:r>
              <a:rPr lang="cs-CZ" sz="1700" dirty="0"/>
              <a:t> Nákup   a   prodej   kulturních   památek   nebo   předmětů   kulturní   hodnoty.</a:t>
            </a:r>
          </a:p>
          <a:p>
            <a:pPr marL="95250" indent="-95250">
              <a:buNone/>
            </a:pPr>
            <a:r>
              <a:rPr lang="cs-CZ" sz="1700" dirty="0"/>
              <a:t> Obchod se zvířaty určenými pro zájmové chovy</a:t>
            </a:r>
          </a:p>
          <a:p>
            <a:pPr marL="95250" indent="-95250">
              <a:buNone/>
            </a:pPr>
            <a:r>
              <a:rPr lang="cs-CZ" sz="1700" dirty="0"/>
              <a:t> Činnost   účetních   poradců,   vedení  účetnictví,   vedení   daňové   evidence</a:t>
            </a:r>
          </a:p>
          <a:p>
            <a:pPr marL="95250" indent="-95250">
              <a:buNone/>
            </a:pPr>
            <a:r>
              <a:rPr lang="cs-CZ" sz="1700" dirty="0"/>
              <a:t> ...</a:t>
            </a:r>
          </a:p>
          <a:p>
            <a:pPr marL="95250" indent="-95250">
              <a:buNone/>
            </a:pPr>
            <a:r>
              <a:rPr lang="cs-CZ" sz="1700" dirty="0"/>
              <a:t> Průvodcovská   činnost   horská</a:t>
            </a:r>
          </a:p>
          <a:p>
            <a:pPr marL="95250" indent="-95250">
              <a:buNone/>
            </a:pPr>
            <a:r>
              <a:rPr lang="cs-CZ" sz="1700" dirty="0"/>
              <a:t> Vodní   záchranářská   služba</a:t>
            </a:r>
          </a:p>
          <a:p>
            <a:pPr marL="95250" indent="-95250">
              <a:buNone/>
            </a:pPr>
            <a:r>
              <a:rPr lang="cs-CZ" sz="1700" dirty="0"/>
              <a:t> ...</a:t>
            </a:r>
          </a:p>
          <a:p>
            <a:pPr marL="95250" indent="-95250">
              <a:buNone/>
            </a:pPr>
            <a:r>
              <a:rPr lang="cs-CZ" sz="1700" dirty="0"/>
              <a:t> Péče   o   dítě do tří let  věku  v  denním režimu</a:t>
            </a:r>
          </a:p>
          <a:p>
            <a:pPr marL="95250" indent="-95250">
              <a:buNone/>
            </a:pPr>
            <a:r>
              <a:rPr lang="cs-CZ" sz="1700" dirty="0"/>
              <a:t> Psychologické   poradenství   a   diagnostika </a:t>
            </a:r>
          </a:p>
          <a:p>
            <a:pPr marL="95250" indent="-95250">
              <a:buNone/>
            </a:pPr>
            <a:r>
              <a:rPr lang="cs-CZ" sz="1700" dirty="0"/>
              <a:t> ...</a:t>
            </a:r>
          </a:p>
          <a:p>
            <a:pPr marL="95250" indent="-95250">
              <a:buNone/>
            </a:pPr>
            <a:r>
              <a:rPr lang="cs-CZ" sz="1700" dirty="0"/>
              <a:t> Provozování   solárií</a:t>
            </a:r>
          </a:p>
        </p:txBody>
      </p:sp>
    </p:spTree>
    <p:extLst>
      <p:ext uri="{BB962C8B-B14F-4D97-AF65-F5344CB8AC3E}">
        <p14:creationId xmlns:p14="http://schemas.microsoft.com/office/powerpoint/2010/main" val="3710434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Průvodcovská činnost horská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1800" dirty="0"/>
              <a:t>Činnost   horského   průvodce   spočívá   v   organizování a   provádění   jednotlivců   nebo   skupin   v   horském   prostředí, s   výjimkou   oblastí   ledovců,   skal,   </a:t>
            </a:r>
            <a:r>
              <a:rPr lang="cs-CZ" sz="1800" dirty="0" err="1"/>
              <a:t>kaňoningu</a:t>
            </a:r>
            <a:r>
              <a:rPr lang="cs-CZ" sz="1800" dirty="0"/>
              <a:t>   a   všech dalších   terénů,   v   nichž   postup   vyžaduje   použití horolezecké   techniky,   horolezeckých   pomůcek   a   materiálu  (zejména   stoupacích   želez,   cepínů,   lan,   jistících prostředků),   kdy   v   zasněžených   horských   terénech   je provádění   možné   pouze   ve   zvlněných   terénech   severského typu   a   je   vyloučena   realizace   jakýchkoli   lyžařských, </a:t>
            </a:r>
            <a:r>
              <a:rPr lang="cs-CZ" sz="1800" dirty="0" err="1"/>
              <a:t>skialpinistických</a:t>
            </a:r>
            <a:r>
              <a:rPr lang="cs-CZ" sz="1800" dirty="0"/>
              <a:t>   a   obdobných   činností,   s   výjimkou   chůze na   sněžnicích   po   značených   turistických   cestách.</a:t>
            </a:r>
          </a:p>
          <a:p>
            <a:pPr>
              <a:buNone/>
            </a:pPr>
            <a:r>
              <a:rPr lang="cs-CZ" sz="1800" dirty="0"/>
              <a:t>Činnost   horského   vůdce,   kterou   je   organizování a   provádění   jednotlivců   nebo   skupin   ve    vysokohorském prostředí,   včetně   ledovců,   při   skalním   lezení a   horolezectví   na   zajištěných   cestách,   umělých   lezeckých stěnách,   při   </a:t>
            </a:r>
            <a:r>
              <a:rPr lang="cs-CZ" sz="1800" dirty="0" err="1"/>
              <a:t>skialpinistických</a:t>
            </a:r>
            <a:r>
              <a:rPr lang="cs-CZ" sz="1800" dirty="0"/>
              <a:t>   túrách,   vedení a   organizování   vysokohorských   expedic,   včetně  zajišťování   bezpečnosti.</a:t>
            </a:r>
          </a:p>
          <a:p>
            <a:pPr>
              <a:buNone/>
            </a:pPr>
            <a:r>
              <a:rPr lang="cs-CZ" sz="1800" dirty="0"/>
              <a:t>V   rámci   živnosti   je   možno   uskutečňovat   činnost informační,   půjčování   lezecké,   horolezecké, </a:t>
            </a:r>
            <a:r>
              <a:rPr lang="cs-CZ" sz="1800" dirty="0" err="1"/>
              <a:t>skialpinistické</a:t>
            </a:r>
            <a:r>
              <a:rPr lang="cs-CZ" sz="1800" dirty="0"/>
              <a:t>   a   obdobné   výzbroje   a   výstroje.</a:t>
            </a:r>
          </a:p>
        </p:txBody>
      </p:sp>
    </p:spTree>
    <p:extLst>
      <p:ext uri="{BB962C8B-B14F-4D97-AF65-F5344CB8AC3E}">
        <p14:creationId xmlns:p14="http://schemas.microsoft.com/office/powerpoint/2010/main" val="2973783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Živnosti koncesované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Nejrůznější doprava</a:t>
            </a:r>
          </a:p>
          <a:p>
            <a:r>
              <a:rPr lang="cs-CZ" dirty="0"/>
              <a:t>Provoz střelnic, krematorií...</a:t>
            </a:r>
          </a:p>
          <a:p>
            <a:r>
              <a:rPr lang="cs-CZ" dirty="0"/>
              <a:t>Ochrana majetku a osob, detektivní služby</a:t>
            </a:r>
          </a:p>
          <a:p>
            <a:r>
              <a:rPr lang="cs-CZ" dirty="0"/>
              <a:t>Provozování cestovní kanceláře</a:t>
            </a:r>
          </a:p>
          <a:p>
            <a:r>
              <a:rPr lang="cs-CZ" dirty="0"/>
              <a:t>Výroba a rozvod tepelné energie apod.</a:t>
            </a:r>
          </a:p>
        </p:txBody>
      </p:sp>
    </p:spTree>
    <p:extLst>
      <p:ext uri="{BB962C8B-B14F-4D97-AF65-F5344CB8AC3E}">
        <p14:creationId xmlns:p14="http://schemas.microsoft.com/office/powerpoint/2010/main" val="2975136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Celková roční statistika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961903"/>
              </p:ext>
            </p:extLst>
          </p:nvPr>
        </p:nvGraphicFramePr>
        <p:xfrm>
          <a:off x="59266" y="1871663"/>
          <a:ext cx="5329503" cy="3648601"/>
        </p:xfrm>
        <a:graphic>
          <a:graphicData uri="http://schemas.openxmlformats.org/drawingml/2006/table">
            <a:tbl>
              <a:tblPr/>
              <a:tblGrid>
                <a:gridCol w="2625564">
                  <a:extLst>
                    <a:ext uri="{9D8B030D-6E8A-4147-A177-3AD203B41FA5}">
                      <a16:colId xmlns:a16="http://schemas.microsoft.com/office/drawing/2014/main" val="1881329773"/>
                    </a:ext>
                  </a:extLst>
                </a:gridCol>
                <a:gridCol w="809876">
                  <a:extLst>
                    <a:ext uri="{9D8B030D-6E8A-4147-A177-3AD203B41FA5}">
                      <a16:colId xmlns:a16="http://schemas.microsoft.com/office/drawing/2014/main" val="1805375840"/>
                    </a:ext>
                  </a:extLst>
                </a:gridCol>
                <a:gridCol w="927438">
                  <a:extLst>
                    <a:ext uri="{9D8B030D-6E8A-4147-A177-3AD203B41FA5}">
                      <a16:colId xmlns:a16="http://schemas.microsoft.com/office/drawing/2014/main" val="2538903183"/>
                    </a:ext>
                  </a:extLst>
                </a:gridCol>
                <a:gridCol w="966625">
                  <a:extLst>
                    <a:ext uri="{9D8B030D-6E8A-4147-A177-3AD203B41FA5}">
                      <a16:colId xmlns:a16="http://schemas.microsoft.com/office/drawing/2014/main" val="4259869786"/>
                    </a:ext>
                  </a:extLst>
                </a:gridCol>
              </a:tblGrid>
              <a:tr h="32456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Počet ke dni :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31.12.2017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31.12.2016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31.12.2015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9957135"/>
                  </a:ext>
                </a:extLst>
              </a:tr>
              <a:tr h="36933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1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Celkem platných ŽO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3 660 644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3 645 647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3 556 358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6209054"/>
                  </a:ext>
                </a:extLst>
              </a:tr>
              <a:tr h="36933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1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  pro živnosti  :  koncesované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262 937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248 137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232 298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4001154"/>
                  </a:ext>
                </a:extLst>
              </a:tr>
              <a:tr h="36933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1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                       :  vázané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299 786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360 637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346 865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3821685"/>
                  </a:ext>
                </a:extLst>
              </a:tr>
              <a:tr h="36933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1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                       :  řemeslné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981 317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964 650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948 230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9305849"/>
                  </a:ext>
                </a:extLst>
              </a:tr>
              <a:tr h="36933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1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                       :  volné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2 116 604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2 072 223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2 028 965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6037842"/>
                  </a:ext>
                </a:extLst>
              </a:tr>
              <a:tr h="36933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1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ŽO pro fyzické osoby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2 854 598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2 871 189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2 819 905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702402"/>
                  </a:ext>
                </a:extLst>
              </a:tr>
              <a:tr h="36933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1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ŽO pro právnické osoby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806 046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774 458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736 453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4217608"/>
                  </a:ext>
                </a:extLst>
              </a:tr>
              <a:tr h="36933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1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9762633"/>
                  </a:ext>
                </a:extLst>
              </a:tr>
              <a:tr h="36933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1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ŽO pro cizince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113 817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111 034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107 255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0070573"/>
                  </a:ext>
                </a:extLst>
              </a:tr>
            </a:tbl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358838"/>
              </p:ext>
            </p:extLst>
          </p:nvPr>
        </p:nvGraphicFramePr>
        <p:xfrm>
          <a:off x="5388769" y="1881822"/>
          <a:ext cx="3207454" cy="3638441"/>
        </p:xfrm>
        <a:graphic>
          <a:graphicData uri="http://schemas.openxmlformats.org/drawingml/2006/table">
            <a:tbl>
              <a:tblPr/>
              <a:tblGrid>
                <a:gridCol w="1149842">
                  <a:extLst>
                    <a:ext uri="{9D8B030D-6E8A-4147-A177-3AD203B41FA5}">
                      <a16:colId xmlns:a16="http://schemas.microsoft.com/office/drawing/2014/main" val="824411670"/>
                    </a:ext>
                  </a:extLst>
                </a:gridCol>
                <a:gridCol w="1059065">
                  <a:extLst>
                    <a:ext uri="{9D8B030D-6E8A-4147-A177-3AD203B41FA5}">
                      <a16:colId xmlns:a16="http://schemas.microsoft.com/office/drawing/2014/main" val="4149635088"/>
                    </a:ext>
                  </a:extLst>
                </a:gridCol>
                <a:gridCol w="998547">
                  <a:extLst>
                    <a:ext uri="{9D8B030D-6E8A-4147-A177-3AD203B41FA5}">
                      <a16:colId xmlns:a16="http://schemas.microsoft.com/office/drawing/2014/main" val="881587118"/>
                    </a:ext>
                  </a:extLst>
                </a:gridCol>
              </a:tblGrid>
              <a:tr h="3073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31.12.1994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31.12.1993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31.12.1992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807940"/>
                  </a:ext>
                </a:extLst>
              </a:tr>
              <a:tr h="37012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1 595 077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1 263 758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940 334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441979"/>
                  </a:ext>
                </a:extLst>
              </a:tr>
              <a:tr h="37012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147 668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124 558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89 312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0796300"/>
                  </a:ext>
                </a:extLst>
              </a:tr>
              <a:tr h="37012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239 092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203 508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164 467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285634"/>
                  </a:ext>
                </a:extLst>
              </a:tr>
              <a:tr h="37012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245 711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224 947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190 517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218505"/>
                  </a:ext>
                </a:extLst>
              </a:tr>
              <a:tr h="37012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962 606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710 745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496 038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97895"/>
                  </a:ext>
                </a:extLst>
              </a:tr>
              <a:tr h="37012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1 276 164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1 030 631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799 127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381596"/>
                  </a:ext>
                </a:extLst>
              </a:tr>
              <a:tr h="37012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318 913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233 127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141 207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2314276"/>
                  </a:ext>
                </a:extLst>
              </a:tr>
              <a:tr h="37012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9792210"/>
                  </a:ext>
                </a:extLst>
              </a:tr>
              <a:tr h="37012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19 858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8 823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0 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685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562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0322" y="1049866"/>
            <a:ext cx="8086635" cy="880533"/>
          </a:xfrm>
        </p:spPr>
        <p:txBody>
          <a:bodyPr/>
          <a:lstStyle/>
          <a:p>
            <a:r>
              <a:rPr lang="cs-CZ" dirty="0"/>
              <a:t>Počet podnikajících fyzických osob a živnostenských oprávnění dle pohlaví 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10" name="Zástupný symbol pro obsah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2049635"/>
              </p:ext>
            </p:extLst>
          </p:nvPr>
        </p:nvGraphicFramePr>
        <p:xfrm>
          <a:off x="450322" y="1549399"/>
          <a:ext cx="8016343" cy="4868331"/>
        </p:xfrm>
        <a:graphic>
          <a:graphicData uri="http://schemas.openxmlformats.org/drawingml/2006/table">
            <a:tbl>
              <a:tblPr/>
              <a:tblGrid>
                <a:gridCol w="1050897">
                  <a:extLst>
                    <a:ext uri="{9D8B030D-6E8A-4147-A177-3AD203B41FA5}">
                      <a16:colId xmlns:a16="http://schemas.microsoft.com/office/drawing/2014/main" val="375553435"/>
                    </a:ext>
                  </a:extLst>
                </a:gridCol>
                <a:gridCol w="1129063">
                  <a:extLst>
                    <a:ext uri="{9D8B030D-6E8A-4147-A177-3AD203B41FA5}">
                      <a16:colId xmlns:a16="http://schemas.microsoft.com/office/drawing/2014/main" val="3221037401"/>
                    </a:ext>
                  </a:extLst>
                </a:gridCol>
                <a:gridCol w="833769">
                  <a:extLst>
                    <a:ext uri="{9D8B030D-6E8A-4147-A177-3AD203B41FA5}">
                      <a16:colId xmlns:a16="http://schemas.microsoft.com/office/drawing/2014/main" val="1258753566"/>
                    </a:ext>
                  </a:extLst>
                </a:gridCol>
                <a:gridCol w="833769">
                  <a:extLst>
                    <a:ext uri="{9D8B030D-6E8A-4147-A177-3AD203B41FA5}">
                      <a16:colId xmlns:a16="http://schemas.microsoft.com/office/drawing/2014/main" val="2126952858"/>
                    </a:ext>
                  </a:extLst>
                </a:gridCol>
                <a:gridCol w="833769">
                  <a:extLst>
                    <a:ext uri="{9D8B030D-6E8A-4147-A177-3AD203B41FA5}">
                      <a16:colId xmlns:a16="http://schemas.microsoft.com/office/drawing/2014/main" val="3285134226"/>
                    </a:ext>
                  </a:extLst>
                </a:gridCol>
                <a:gridCol w="555846">
                  <a:extLst>
                    <a:ext uri="{9D8B030D-6E8A-4147-A177-3AD203B41FA5}">
                      <a16:colId xmlns:a16="http://schemas.microsoft.com/office/drawing/2014/main" val="3418301271"/>
                    </a:ext>
                  </a:extLst>
                </a:gridCol>
                <a:gridCol w="555846">
                  <a:extLst>
                    <a:ext uri="{9D8B030D-6E8A-4147-A177-3AD203B41FA5}">
                      <a16:colId xmlns:a16="http://schemas.microsoft.com/office/drawing/2014/main" val="3388354793"/>
                    </a:ext>
                  </a:extLst>
                </a:gridCol>
                <a:gridCol w="555846">
                  <a:extLst>
                    <a:ext uri="{9D8B030D-6E8A-4147-A177-3AD203B41FA5}">
                      <a16:colId xmlns:a16="http://schemas.microsoft.com/office/drawing/2014/main" val="2765951166"/>
                    </a:ext>
                  </a:extLst>
                </a:gridCol>
                <a:gridCol w="555846">
                  <a:extLst>
                    <a:ext uri="{9D8B030D-6E8A-4147-A177-3AD203B41FA5}">
                      <a16:colId xmlns:a16="http://schemas.microsoft.com/office/drawing/2014/main" val="2826933372"/>
                    </a:ext>
                  </a:extLst>
                </a:gridCol>
                <a:gridCol w="555846">
                  <a:extLst>
                    <a:ext uri="{9D8B030D-6E8A-4147-A177-3AD203B41FA5}">
                      <a16:colId xmlns:a16="http://schemas.microsoft.com/office/drawing/2014/main" val="3997967256"/>
                    </a:ext>
                  </a:extLst>
                </a:gridCol>
                <a:gridCol w="555846">
                  <a:extLst>
                    <a:ext uri="{9D8B030D-6E8A-4147-A177-3AD203B41FA5}">
                      <a16:colId xmlns:a16="http://schemas.microsoft.com/office/drawing/2014/main" val="2898221710"/>
                    </a:ext>
                  </a:extLst>
                </a:gridCol>
              </a:tblGrid>
              <a:tr h="246922">
                <a:tc gridSpan="11">
                  <a:txBody>
                    <a:bodyPr/>
                    <a:lstStyle/>
                    <a:p>
                      <a:pPr algn="l" fontAlgn="b"/>
                      <a:endParaRPr lang="cs-CZ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20419"/>
                  </a:ext>
                </a:extLst>
              </a:tr>
              <a:tr h="238132">
                <a:tc>
                  <a:txBody>
                    <a:bodyPr/>
                    <a:lstStyle/>
                    <a:p>
                      <a:pPr algn="l" fontAlgn="b"/>
                      <a:endParaRPr lang="cs-CZ" sz="11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4198742"/>
                  </a:ext>
                </a:extLst>
              </a:tr>
              <a:tr h="23813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Období: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čtvrtletí 2018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1636580"/>
                  </a:ext>
                </a:extLst>
              </a:tr>
              <a:tr h="238132">
                <a:tc>
                  <a:txBody>
                    <a:bodyPr/>
                    <a:lstStyle/>
                    <a:p>
                      <a:pPr algn="l" fontAlgn="b"/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234074"/>
                  </a:ext>
                </a:extLst>
              </a:tr>
              <a:tr h="23813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"ŽO" je živnostenské oprávnění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6390465"/>
                  </a:ext>
                </a:extLst>
              </a:tr>
              <a:tr h="246344">
                <a:tc gridSpan="6"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717859"/>
                  </a:ext>
                </a:extLst>
              </a:tr>
              <a:tr h="24634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Pohlaví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Podnikatelé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731015"/>
                  </a:ext>
                </a:extLst>
              </a:tr>
              <a:tr h="23813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Muži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1288881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1927398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8973275"/>
                  </a:ext>
                </a:extLst>
              </a:tr>
              <a:tr h="24634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Ženy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729960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952824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800436"/>
                  </a:ext>
                </a:extLst>
              </a:tr>
              <a:tr h="24634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 ČR celkem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2018841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2880222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712459"/>
                  </a:ext>
                </a:extLst>
              </a:tr>
              <a:tr h="238132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1746116"/>
                  </a:ext>
                </a:extLst>
              </a:tr>
              <a:tr h="303824">
                <a:tc gridSpan="9">
                  <a:txBody>
                    <a:bodyPr/>
                    <a:lstStyle/>
                    <a:p>
                      <a:pPr algn="l" fontAlgn="b"/>
                      <a:r>
                        <a:rPr lang="cs-CZ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ŽO pro fyzické osoby podle typů živností a dle pohlaví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8934119"/>
                  </a:ext>
                </a:extLst>
              </a:tr>
              <a:tr h="246344">
                <a:tc gridSpan="6"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0622029"/>
                  </a:ext>
                </a:extLst>
              </a:tr>
              <a:tr h="24634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Kód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Muži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Ženy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624603"/>
                  </a:ext>
                </a:extLst>
              </a:tr>
              <a:tr h="23813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Koncese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140613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182833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4542270"/>
                  </a:ext>
                </a:extLst>
              </a:tr>
              <a:tr h="23813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Volná živnost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1034298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646448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1680746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1212665"/>
                  </a:ext>
                </a:extLst>
              </a:tr>
              <a:tr h="44177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Řemeslná živnost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650022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152986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803008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2265795"/>
                  </a:ext>
                </a:extLst>
              </a:tr>
              <a:tr h="24634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Vázaná živnost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102465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111170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213635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7517063"/>
                  </a:ext>
                </a:extLst>
              </a:tr>
              <a:tr h="24634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1927398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952824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2880222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2441974"/>
                  </a:ext>
                </a:extLst>
              </a:tr>
            </a:tbl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62551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4420" y="0"/>
            <a:ext cx="8086635" cy="647700"/>
          </a:xfrm>
        </p:spPr>
        <p:txBody>
          <a:bodyPr/>
          <a:lstStyle/>
          <a:p>
            <a:r>
              <a:rPr lang="cs-CZ" dirty="0"/>
              <a:t>Teoretická východiska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411" y="690831"/>
            <a:ext cx="8082321" cy="5786169"/>
          </a:xfrm>
        </p:spPr>
        <p:txBody>
          <a:bodyPr/>
          <a:lstStyle/>
          <a:p>
            <a:r>
              <a:rPr lang="cs-CZ" dirty="0"/>
              <a:t>postoj státu ke stanovení podmínek – přístupový režim k podnikatelským oprávněním</a:t>
            </a:r>
          </a:p>
          <a:p>
            <a:r>
              <a:rPr lang="cs-CZ" dirty="0"/>
              <a:t>míra ingerence státu – 2 přístupy/koncepce:</a:t>
            </a:r>
          </a:p>
          <a:p>
            <a:pPr lvl="1"/>
            <a:r>
              <a:rPr lang="cs-CZ" b="1" dirty="0"/>
              <a:t>reglementační</a:t>
            </a:r>
          </a:p>
          <a:p>
            <a:pPr lvl="2"/>
            <a:r>
              <a:rPr lang="cs-CZ" dirty="0"/>
              <a:t>- silnější vliv státu</a:t>
            </a:r>
          </a:p>
          <a:p>
            <a:pPr lvl="2"/>
            <a:r>
              <a:rPr lang="cs-CZ" dirty="0"/>
              <a:t>- přesné a poměrně přísné podmínky, které je nutno prokazovat a pro vznik oprávnění se posuzuje jejich splnění</a:t>
            </a:r>
          </a:p>
          <a:p>
            <a:pPr lvl="2"/>
            <a:r>
              <a:rPr lang="cs-CZ" dirty="0"/>
              <a:t>- kontrola</a:t>
            </a:r>
          </a:p>
          <a:p>
            <a:pPr lvl="1"/>
            <a:r>
              <a:rPr lang="cs-CZ" b="1" dirty="0"/>
              <a:t>liberalizační</a:t>
            </a:r>
          </a:p>
          <a:p>
            <a:pPr lvl="2"/>
            <a:r>
              <a:rPr lang="cs-CZ" dirty="0"/>
              <a:t>- minimalizace ingerence státu</a:t>
            </a:r>
          </a:p>
          <a:p>
            <a:pPr marL="1257300" lvl="2" indent="-342900">
              <a:buFontTx/>
              <a:buChar char="-"/>
            </a:pPr>
            <a:r>
              <a:rPr lang="cs-CZ" dirty="0"/>
              <a:t>minimální podmínky, prokazování jejich splnění se nevyžaduje</a:t>
            </a:r>
          </a:p>
          <a:p>
            <a:pPr marL="1257300" lvl="2" indent="-342900">
              <a:buFontTx/>
              <a:buChar char="-"/>
            </a:pPr>
            <a:r>
              <a:rPr lang="cs-CZ" dirty="0"/>
              <a:t>počítá se s působením pravidel tržního mechanismu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438616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Vznik živnostenského oprávnění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4260" y="2362200"/>
            <a:ext cx="8082321" cy="4114800"/>
          </a:xfrm>
        </p:spPr>
        <p:txBody>
          <a:bodyPr/>
          <a:lstStyle/>
          <a:p>
            <a:r>
              <a:rPr lang="cs-CZ" b="1" dirty="0"/>
              <a:t>živnostenské oprávnění </a:t>
            </a:r>
            <a:r>
              <a:rPr lang="cs-CZ" dirty="0"/>
              <a:t>- je svou povahou subjektivním právem veřejnoprávní povahy</a:t>
            </a:r>
          </a:p>
          <a:p>
            <a:r>
              <a:rPr lang="cs-CZ" dirty="0"/>
              <a:t>zákon stanoví </a:t>
            </a:r>
            <a:r>
              <a:rPr lang="cs-CZ" b="1" dirty="0"/>
              <a:t>podmínky vzniku a provozování </a:t>
            </a:r>
            <a:r>
              <a:rPr lang="cs-CZ" dirty="0"/>
              <a:t>živnosti (osobní charakteristiky subjektů  - FO)</a:t>
            </a:r>
          </a:p>
          <a:p>
            <a:pPr lvl="1"/>
            <a:r>
              <a:rPr lang="cs-CZ" dirty="0"/>
              <a:t>podmínky </a:t>
            </a:r>
            <a:r>
              <a:rPr lang="cs-CZ" b="1" dirty="0"/>
              <a:t>všeobecné </a:t>
            </a:r>
            <a:r>
              <a:rPr lang="cs-CZ" dirty="0"/>
              <a:t>(absolutní – vždy)</a:t>
            </a:r>
            <a:endParaRPr lang="cs-CZ" b="1" dirty="0"/>
          </a:p>
          <a:p>
            <a:pPr lvl="2"/>
            <a:r>
              <a:rPr lang="cs-CZ" b="1" dirty="0"/>
              <a:t>- </a:t>
            </a:r>
            <a:r>
              <a:rPr lang="cs-CZ" dirty="0"/>
              <a:t>plná svéprávnost - lze nahradit</a:t>
            </a:r>
          </a:p>
          <a:p>
            <a:pPr lvl="2"/>
            <a:r>
              <a:rPr lang="cs-CZ" dirty="0"/>
              <a:t>- bezúhonnost.</a:t>
            </a:r>
          </a:p>
          <a:p>
            <a:pPr lvl="1"/>
            <a:r>
              <a:rPr lang="cs-CZ" dirty="0"/>
              <a:t>podmínky </a:t>
            </a:r>
            <a:r>
              <a:rPr lang="cs-CZ" b="1" dirty="0"/>
              <a:t>zvláštní (</a:t>
            </a:r>
            <a:r>
              <a:rPr lang="cs-CZ" dirty="0"/>
              <a:t>relativní)</a:t>
            </a:r>
            <a:r>
              <a:rPr lang="cs-CZ" b="1" dirty="0"/>
              <a:t> </a:t>
            </a:r>
          </a:p>
          <a:p>
            <a:pPr marL="1257300" lvl="2" indent="-342900">
              <a:buFontTx/>
              <a:buChar char="-"/>
            </a:pPr>
            <a:r>
              <a:rPr lang="cs-CZ" dirty="0"/>
              <a:t>odborná nebo jiná způsobilost stanovená zákonem</a:t>
            </a:r>
          </a:p>
          <a:p>
            <a:endParaRPr lang="cs-CZ" dirty="0"/>
          </a:p>
          <a:p>
            <a:pPr lvl="2"/>
            <a:endParaRPr lang="cs-CZ" dirty="0"/>
          </a:p>
          <a:p>
            <a:pPr lvl="2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95264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Ohlašovací živnosti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spcAft>
                <a:spcPts val="0"/>
              </a:spcAft>
              <a:buFont typeface="Symbol"/>
              <a:buChar char=""/>
            </a:pPr>
            <a:r>
              <a:rPr lang="cs-CZ" sz="2800" dirty="0">
                <a:ea typeface="Times New Roman"/>
              </a:rPr>
              <a:t>Volné</a:t>
            </a:r>
          </a:p>
          <a:p>
            <a:pPr lvl="1" algn="just">
              <a:spcAft>
                <a:spcPts val="0"/>
              </a:spcAft>
              <a:buFont typeface="Symbol"/>
              <a:buChar char=""/>
            </a:pPr>
            <a:r>
              <a:rPr lang="cs-CZ" dirty="0">
                <a:ea typeface="Times New Roman"/>
              </a:rPr>
              <a:t>Netřeba prokázání odborné ani jiné způsobilosti</a:t>
            </a:r>
          </a:p>
          <a:p>
            <a:pPr lvl="0" algn="just">
              <a:spcAft>
                <a:spcPts val="0"/>
              </a:spcAft>
              <a:buFont typeface="Symbol"/>
              <a:buChar char=""/>
            </a:pPr>
            <a:r>
              <a:rPr lang="cs-CZ" sz="2800" dirty="0">
                <a:ea typeface="Times New Roman"/>
              </a:rPr>
              <a:t>Řemeslné</a:t>
            </a:r>
          </a:p>
          <a:p>
            <a:pPr marL="800100" lvl="1" indent="-342900" algn="just">
              <a:spcAft>
                <a:spcPts val="0"/>
              </a:spcAft>
              <a:buFont typeface="Symbol"/>
              <a:buChar char=""/>
            </a:pPr>
            <a:r>
              <a:rPr lang="cs-CZ" dirty="0">
                <a:ea typeface="Times New Roman"/>
              </a:rPr>
              <a:t>Potřebné prokázání odborné způsobilosti, zpravidla vyučením v oboru spojeným se získáním tříleté praxe v oboru</a:t>
            </a:r>
          </a:p>
          <a:p>
            <a:pPr lvl="0" algn="just">
              <a:spcAft>
                <a:spcPts val="0"/>
              </a:spcAft>
              <a:buFont typeface="Symbol"/>
              <a:buChar char=""/>
            </a:pPr>
            <a:r>
              <a:rPr lang="cs-CZ" sz="2800" dirty="0">
                <a:ea typeface="Times New Roman"/>
              </a:rPr>
              <a:t>Vázané</a:t>
            </a:r>
          </a:p>
          <a:p>
            <a:pPr marL="800100" lvl="1" indent="-342900" algn="just">
              <a:spcAft>
                <a:spcPts val="0"/>
              </a:spcAft>
              <a:buFont typeface="Symbol"/>
              <a:buChar char=""/>
            </a:pPr>
            <a:r>
              <a:rPr lang="cs-CZ" dirty="0">
                <a:ea typeface="Times New Roman"/>
              </a:rPr>
              <a:t>Potřebné prokázání složitějších kvalifikačních předpokladů, zpravidla zvláštního oprávnění či osvědčení , event. SŠ či VŠ vzdělání, popř. rekvalifikaci s praxí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24353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Koncesované živnosti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svou podstatou jde o živnosti složitější, s „většími možnými riziky“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kladeny vyšší odbornostní a kontrolní požadavky, než u živností ohlašovacích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ověření jejich splnění je náročnější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575127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0322" y="668339"/>
            <a:ext cx="8086635" cy="647700"/>
          </a:xfrm>
        </p:spPr>
        <p:txBody>
          <a:bodyPr/>
          <a:lstStyle/>
          <a:p>
            <a:r>
              <a:rPr lang="cs-CZ" dirty="0"/>
              <a:t>Živnosti koncesované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713387"/>
          </a:xfrm>
        </p:spPr>
        <p:txBody>
          <a:bodyPr/>
          <a:lstStyle/>
          <a:p>
            <a:pPr>
              <a:buNone/>
            </a:pPr>
            <a:r>
              <a:rPr lang="cs-CZ" sz="2000" b="1" dirty="0"/>
              <a:t>Výroba   a   úprava  kvasného   lihu, lihovin   a   ostatních alkoholických   </a:t>
            </a:r>
            <a:r>
              <a:rPr lang="cs-CZ" sz="2000" b="1" dirty="0" err="1"/>
              <a:t>nápo</a:t>
            </a:r>
            <a:r>
              <a:rPr lang="cs-CZ" sz="2000" b="1" dirty="0"/>
              <a:t> </a:t>
            </a:r>
            <a:r>
              <a:rPr lang="cs-CZ" sz="2000" b="1" dirty="0" err="1"/>
              <a:t>jů</a:t>
            </a:r>
            <a:r>
              <a:rPr lang="cs-CZ" sz="2000" b="1" dirty="0"/>
              <a:t> (s  výjimkou   piva,   ovocných vín,   ostatních   vín a   medoviny   a   ovocných  destilátů   získaných pěstitelským   pálením)  </a:t>
            </a:r>
            <a:r>
              <a:rPr lang="cs-CZ" sz="2000" dirty="0"/>
              <a:t>alternativně:</a:t>
            </a:r>
          </a:p>
          <a:p>
            <a:pPr marL="177800" indent="-177800"/>
            <a:r>
              <a:rPr lang="cs-CZ" sz="2000" dirty="0"/>
              <a:t>a)   vysokoškolské   vzdělání   ve   studijním programu   a   studijním   oboru   zaměřeném na   potravinářskou   technologii, chemii,   zemědělství,  farmacii, lékařství   nebo   veterinární lékařství, </a:t>
            </a:r>
          </a:p>
          <a:p>
            <a:pPr marL="177800" indent="-177800"/>
            <a:r>
              <a:rPr lang="cs-CZ" sz="2000" dirty="0"/>
              <a:t>b)   vyšší odborné vzdělání v oboru zaměřeném na potravinářskou technologii,   chemii, zemědělství, farmacii nebo veterinární lékařství a 3 roky praxe v oboru, </a:t>
            </a:r>
          </a:p>
          <a:p>
            <a:pPr marL="177800" indent="-177800"/>
            <a:r>
              <a:rPr lang="cs-CZ" sz="2000" dirty="0"/>
              <a:t>c)   střední   vzdělání   s   maturitní zkouškou   v   oboru   vzdělání   zaměřeném na   potravinářskou   technologii, chemii, zemědělství,   nebo   v   oboru laborant   pro farmaceutickou   výrobu a 3   roky   praxe   v   oboru,</a:t>
            </a:r>
          </a:p>
          <a:p>
            <a:pPr marL="177800" indent="-177800"/>
            <a:r>
              <a:rPr lang="cs-CZ" sz="2000" dirty="0"/>
              <a:t>d)   osvědčení   o   rekvalifikaci   nebo   jiný doklad   o   odborné   kvalifikaci   pro příslušnou   pracovní   činnost   vydaný zařízením   akr.  podle zvláštních   právních   předpisů, zařízením akreditovaným MŠMT,  nebo </a:t>
            </a:r>
            <a:r>
              <a:rPr lang="cs-CZ" sz="2000" dirty="0" err="1"/>
              <a:t>minist</a:t>
            </a:r>
            <a:r>
              <a:rPr lang="cs-CZ" sz="2000" dirty="0"/>
              <a:t>.,  do  jehož   působnosti   patří   odvětví, v   němž   je   živnost   provozována,   a   3 roky   praxe   v   oboru,  </a:t>
            </a:r>
          </a:p>
          <a:p>
            <a:pPr marL="177800" indent="-177800"/>
            <a:r>
              <a:rPr lang="cs-CZ" sz="2000" dirty="0"/>
              <a:t>e)   doklady   podle   §   7   odst.   5   písm.   a),  b),   c),   d)   nebo   e) </a:t>
            </a:r>
            <a:r>
              <a:rPr lang="cs-CZ" sz="2000" dirty="0" err="1"/>
              <a:t>ZoŽP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18290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Všeobecné podmínky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8384" y="1948544"/>
            <a:ext cx="8307840" cy="4216627"/>
          </a:xfrm>
        </p:spPr>
        <p:txBody>
          <a:bodyPr/>
          <a:lstStyle/>
          <a:p>
            <a:r>
              <a:rPr lang="cs-CZ" b="1" dirty="0"/>
              <a:t>plná svéprávnost</a:t>
            </a:r>
          </a:p>
          <a:p>
            <a:pPr lvl="1"/>
            <a:r>
              <a:rPr lang="cs-CZ" dirty="0"/>
              <a:t>zletilostí, které se nabývá dovršením 18 let</a:t>
            </a:r>
          </a:p>
          <a:p>
            <a:pPr marL="457200" lvl="1" indent="0">
              <a:buNone/>
            </a:pPr>
            <a:r>
              <a:rPr lang="cs-CZ" dirty="0"/>
              <a:t>	před tím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dirty="0"/>
              <a:t>přiznáním svéprávnosti (může přiznat soud, alespoň 16 let a podmínky)</a:t>
            </a:r>
          </a:p>
          <a:p>
            <a:pPr marL="457200" lvl="1" indent="0">
              <a:buNone/>
            </a:pPr>
            <a:endParaRPr lang="cs-CZ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dirty="0"/>
              <a:t>uzavřením manželství (může povolit soud, alespoň 16 let a důležité důvody)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734989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2532" y="986371"/>
            <a:ext cx="8086635" cy="647700"/>
          </a:xfrm>
        </p:spPr>
        <p:txBody>
          <a:bodyPr/>
          <a:lstStyle/>
          <a:p>
            <a:r>
              <a:rPr lang="cs-CZ" u="sng" dirty="0"/>
              <a:t>Počet podnikajících fyzických osob a živnostenských oprávnění dle věkové struktury</a:t>
            </a:r>
            <a:endParaRPr lang="cs-CZ" dirty="0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</p:nvPr>
        </p:nvGraphicFramePr>
        <p:xfrm>
          <a:off x="372530" y="1634071"/>
          <a:ext cx="8525936" cy="4817528"/>
        </p:xfrm>
        <a:graphic>
          <a:graphicData uri="http://schemas.openxmlformats.org/drawingml/2006/table">
            <a:tbl>
              <a:tblPr/>
              <a:tblGrid>
                <a:gridCol w="1062104">
                  <a:extLst>
                    <a:ext uri="{9D8B030D-6E8A-4147-A177-3AD203B41FA5}">
                      <a16:colId xmlns:a16="http://schemas.microsoft.com/office/drawing/2014/main" val="109901739"/>
                    </a:ext>
                  </a:extLst>
                </a:gridCol>
                <a:gridCol w="1847771">
                  <a:extLst>
                    <a:ext uri="{9D8B030D-6E8A-4147-A177-3AD203B41FA5}">
                      <a16:colId xmlns:a16="http://schemas.microsoft.com/office/drawing/2014/main" val="132092919"/>
                    </a:ext>
                  </a:extLst>
                </a:gridCol>
                <a:gridCol w="1556783">
                  <a:extLst>
                    <a:ext uri="{9D8B030D-6E8A-4147-A177-3AD203B41FA5}">
                      <a16:colId xmlns:a16="http://schemas.microsoft.com/office/drawing/2014/main" val="1312170244"/>
                    </a:ext>
                  </a:extLst>
                </a:gridCol>
                <a:gridCol w="1542235">
                  <a:extLst>
                    <a:ext uri="{9D8B030D-6E8A-4147-A177-3AD203B41FA5}">
                      <a16:colId xmlns:a16="http://schemas.microsoft.com/office/drawing/2014/main" val="4108327557"/>
                    </a:ext>
                  </a:extLst>
                </a:gridCol>
                <a:gridCol w="1818672">
                  <a:extLst>
                    <a:ext uri="{9D8B030D-6E8A-4147-A177-3AD203B41FA5}">
                      <a16:colId xmlns:a16="http://schemas.microsoft.com/office/drawing/2014/main" val="2531506659"/>
                    </a:ext>
                  </a:extLst>
                </a:gridCol>
                <a:gridCol w="698371">
                  <a:extLst>
                    <a:ext uri="{9D8B030D-6E8A-4147-A177-3AD203B41FA5}">
                      <a16:colId xmlns:a16="http://schemas.microsoft.com/office/drawing/2014/main" val="31912889"/>
                    </a:ext>
                  </a:extLst>
                </a:gridCol>
              </a:tblGrid>
              <a:tr h="21761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Období: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čtvrtletí 2018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4361911"/>
                  </a:ext>
                </a:extLst>
              </a:tr>
              <a:tr h="217614">
                <a:tc>
                  <a:txBody>
                    <a:bodyPr/>
                    <a:lstStyle/>
                    <a:p>
                      <a:pPr algn="l" fontAlgn="b"/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484015"/>
                  </a:ext>
                </a:extLst>
              </a:tr>
              <a:tr h="21761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"ŽO" je živnostenské oprávnění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"FO" je fyzická osoba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784301"/>
                  </a:ext>
                </a:extLst>
              </a:tr>
              <a:tr h="225119">
                <a:tc gridSpan="6"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258314"/>
                  </a:ext>
                </a:extLst>
              </a:tr>
              <a:tr h="22511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Věk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Podnikatelé (FO) - počet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Podnikatelé (FO) - 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Živnosti (FO) - počet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ŽO pro fyzické osoby - 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505678"/>
                  </a:ext>
                </a:extLst>
              </a:tr>
              <a:tr h="21761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Skupina &lt;18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169590"/>
                  </a:ext>
                </a:extLst>
              </a:tr>
              <a:tr h="21761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Skupina 18-20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0800112"/>
                  </a:ext>
                </a:extLst>
              </a:tr>
              <a:tr h="21761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Skupina 21-25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78964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5417398"/>
                  </a:ext>
                </a:extLst>
              </a:tr>
              <a:tr h="21761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Skupina 26-30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139291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191038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361726"/>
                  </a:ext>
                </a:extLst>
              </a:tr>
              <a:tr h="21761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Skupina 31-35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179039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250622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4396476"/>
                  </a:ext>
                </a:extLst>
              </a:tr>
              <a:tr h="21761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Skupina 36-40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230614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329340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557975"/>
                  </a:ext>
                </a:extLst>
              </a:tr>
              <a:tr h="21761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Skupina 41-45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307589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450726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5271708"/>
                  </a:ext>
                </a:extLst>
              </a:tr>
              <a:tr h="21761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Skupina 46-50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255122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377368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226160"/>
                  </a:ext>
                </a:extLst>
              </a:tr>
              <a:tr h="21761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Skupina 51-55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239556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353050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291142"/>
                  </a:ext>
                </a:extLst>
              </a:tr>
              <a:tr h="21761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Skupina 56-60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194447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282331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187123"/>
                  </a:ext>
                </a:extLst>
              </a:tr>
              <a:tr h="21761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Skupina 61-65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179033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255098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0626818"/>
                  </a:ext>
                </a:extLst>
              </a:tr>
              <a:tr h="21761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Skupina 66-70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123232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169274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0815151"/>
                  </a:ext>
                </a:extLst>
              </a:tr>
              <a:tr h="21761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Skupina 71-75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68548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89944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5298112"/>
                  </a:ext>
                </a:extLst>
              </a:tr>
              <a:tr h="21761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Skupina 76-80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31788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036012"/>
                  </a:ext>
                </a:extLst>
              </a:tr>
              <a:tr h="21761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Skupina 81-85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10090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3541260"/>
                  </a:ext>
                </a:extLst>
              </a:tr>
              <a:tr h="22511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Skupina &gt;85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2631430"/>
                  </a:ext>
                </a:extLst>
              </a:tr>
              <a:tr h="22511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 v ČR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2018841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2880222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9283159"/>
                  </a:ext>
                </a:extLst>
              </a:tr>
            </a:tbl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402086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Všeobecné podmínky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8384" y="1948544"/>
            <a:ext cx="8307840" cy="4663923"/>
          </a:xfrm>
        </p:spPr>
        <p:txBody>
          <a:bodyPr/>
          <a:lstStyle/>
          <a:p>
            <a:r>
              <a:rPr lang="cs-CZ" b="1" dirty="0"/>
              <a:t>Bezúhonnost </a:t>
            </a:r>
            <a:r>
              <a:rPr lang="cs-CZ" dirty="0"/>
              <a:t>(sleduje veřejný zájem)</a:t>
            </a:r>
            <a:endParaRPr lang="cs-CZ" b="1" dirty="0"/>
          </a:p>
          <a:p>
            <a:r>
              <a:rPr lang="cs-CZ" dirty="0"/>
              <a:t>nesplňuje </a:t>
            </a:r>
          </a:p>
          <a:p>
            <a:pPr lvl="1"/>
            <a:r>
              <a:rPr lang="cs-CZ" dirty="0"/>
              <a:t>osoba, která byla pravomocně odsouzena pro trestný čin spáchaný úmyslně, jestliže byl tento trestný čin spáchán v souvislosti s podnikáním, anebo s předmětem podnikání, o který žádá nebo který ohlašuje, </a:t>
            </a:r>
          </a:p>
          <a:p>
            <a:pPr lvl="1"/>
            <a:r>
              <a:rPr lang="cs-CZ" dirty="0"/>
              <a:t>neplatí, pokud se na ni hledí, jako by nebyla odsouzena</a:t>
            </a:r>
          </a:p>
          <a:p>
            <a:r>
              <a:rPr lang="cs-CZ" dirty="0"/>
              <a:t>prokazování bezúhonnosti – u občana ČR výpisem z evidence Rejstříku trestů; jiná je situace u zahraničních osob (</a:t>
            </a:r>
            <a:r>
              <a:rPr lang="pl-PL" dirty="0"/>
              <a:t>§ 46 odst. 1 písm. a) a b)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519054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Zvláštní podmínky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8384" y="1948544"/>
            <a:ext cx="8307840" cy="4663923"/>
          </a:xfrm>
        </p:spPr>
        <p:txBody>
          <a:bodyPr/>
          <a:lstStyle/>
          <a:p>
            <a:r>
              <a:rPr lang="cs-CZ" dirty="0"/>
              <a:t>liší se podle toho, zda jde o živnost řemeslnou, vázanou nebo koncesovanou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odborná a jiná způsobilost (profesní a jiné kvalifikační předpoklady)</a:t>
            </a:r>
          </a:p>
          <a:p>
            <a:pPr lvl="1"/>
            <a:r>
              <a:rPr lang="cs-CZ" dirty="0"/>
              <a:t>příloha č. 5 – živnosti, jejichž výkon může být zajištěn jen FO splňujícími stanovenou obornou způsobilost</a:t>
            </a:r>
          </a:p>
          <a:p>
            <a:pPr lvl="1"/>
            <a:r>
              <a:rPr lang="cs-CZ" dirty="0"/>
              <a:t>dále zvláštní zákony</a:t>
            </a:r>
          </a:p>
          <a:p>
            <a:r>
              <a:rPr lang="cs-CZ" dirty="0"/>
              <a:t>V případě živ. podnikání PO – podmínky musí splňovat tzv. odpovědní zástupci</a:t>
            </a:r>
          </a:p>
          <a:p>
            <a:pPr lvl="1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416618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14165" y="190676"/>
            <a:ext cx="8086635" cy="647700"/>
          </a:xfrm>
        </p:spPr>
        <p:txBody>
          <a:bodyPr/>
          <a:lstStyle/>
          <a:p>
            <a:r>
              <a:rPr lang="cs-CZ" dirty="0"/>
              <a:t>Překážky provozování živnosti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0674" y="942758"/>
            <a:ext cx="8307840" cy="4663923"/>
          </a:xfrm>
        </p:spPr>
        <p:txBody>
          <a:bodyPr/>
          <a:lstStyle/>
          <a:p>
            <a:pPr algn="just"/>
            <a:r>
              <a:rPr lang="cs-CZ" dirty="0"/>
              <a:t>skutečnosti, jejichž vznik má za následek znemožnění vzniku živnostenského oprávnění a provozování živnosti (tím doplňují všeobecné a zvláštní podmínky)</a:t>
            </a:r>
          </a:p>
          <a:p>
            <a:pPr algn="just"/>
            <a:r>
              <a:rPr lang="cs-CZ" dirty="0"/>
              <a:t>překážky:</a:t>
            </a:r>
          </a:p>
          <a:p>
            <a:pPr lvl="1" algn="just"/>
            <a:r>
              <a:rPr lang="cs-CZ" b="1" dirty="0"/>
              <a:t>Konkurz </a:t>
            </a:r>
            <a:r>
              <a:rPr lang="cs-CZ" dirty="0"/>
              <a:t>- prohlášení konkurzu na majetek podnikatele</a:t>
            </a:r>
          </a:p>
          <a:p>
            <a:pPr lvl="1" algn="just"/>
            <a:r>
              <a:rPr lang="cs-CZ" b="1" dirty="0"/>
              <a:t>Insolvenční řízení </a:t>
            </a:r>
            <a:r>
              <a:rPr lang="cs-CZ" dirty="0"/>
              <a:t>- zamítnutí insolvenčního návrhu proto, že 1) majetek dlužníka nebude postačovat k úhradě nákladů insolvenčního řízení nebo 2) je zcela nepostačující pro uspokojení věřitelů</a:t>
            </a:r>
          </a:p>
          <a:p>
            <a:pPr marL="457200" lvl="1" indent="0" algn="just">
              <a:buNone/>
            </a:pPr>
            <a:r>
              <a:rPr lang="cs-CZ" dirty="0"/>
              <a:t>	V průběhu insolvenčního řízení může podnikatel, na 	jehož majetek byl prohlášen konkurs, činit úkony 	související se vznikem, změnou nebo zrušením 	živnostenského oprávnění, jen s písemným 	souhlasem insolvenčního správce (obdobně u 	předběžného opatření v insolvenčním řízení)</a:t>
            </a:r>
          </a:p>
          <a:p>
            <a:pPr lvl="1" algn="just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70198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8383" y="655276"/>
            <a:ext cx="8086635" cy="647700"/>
          </a:xfrm>
        </p:spPr>
        <p:txBody>
          <a:bodyPr/>
          <a:lstStyle/>
          <a:p>
            <a:r>
              <a:rPr lang="cs-CZ" dirty="0"/>
              <a:t>Překážky provozování živnosti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8383" y="1302976"/>
            <a:ext cx="8307840" cy="4663923"/>
          </a:xfrm>
        </p:spPr>
        <p:txBody>
          <a:bodyPr/>
          <a:lstStyle/>
          <a:p>
            <a:pPr algn="just"/>
            <a:r>
              <a:rPr lang="cs-CZ" dirty="0"/>
              <a:t>Překážky</a:t>
            </a:r>
          </a:p>
          <a:p>
            <a:pPr lvl="1" algn="just"/>
            <a:r>
              <a:rPr lang="cs-CZ" b="1" dirty="0"/>
              <a:t>Zákaz činnosti – </a:t>
            </a:r>
            <a:r>
              <a:rPr lang="cs-CZ" dirty="0"/>
              <a:t>vyslovený v trestním nebo správním řízení (soud nebo správní orgán) - po dobu trvání tohoto zákazu živnost, do jejíž obsahové náplně tato činnost spadá, nemůže provozovat (živnost v oboru nebo příbuzném oboru)</a:t>
            </a:r>
          </a:p>
          <a:p>
            <a:pPr lvl="2" algn="just"/>
            <a:r>
              <a:rPr lang="cs-CZ" dirty="0"/>
              <a:t>Jedná-li se o živnost </a:t>
            </a:r>
            <a:r>
              <a:rPr lang="cs-CZ" b="1" dirty="0"/>
              <a:t>volnou</a:t>
            </a:r>
            <a:r>
              <a:rPr lang="cs-CZ" dirty="0"/>
              <a:t> - jen na kterou se vztahuje zákaz činnosti.</a:t>
            </a:r>
          </a:p>
          <a:p>
            <a:pPr marL="685800" algn="just">
              <a:buFont typeface="Arial" panose="020B0604020202020204" pitchFamily="34" charset="0"/>
              <a:buChar char="•"/>
            </a:pPr>
            <a:r>
              <a:rPr lang="cs-CZ" b="1" dirty="0"/>
              <a:t>zrušení živnostenského oprávnění </a:t>
            </a:r>
            <a:r>
              <a:rPr lang="cs-CZ" dirty="0"/>
              <a:t>živnostenským úřadem proto, že závažným způsobem porušuje povinnosti stanovené právními předpisy nebo rozhodnutím o udělení koncese (po stanovenou dobu, pak může ohlásit živnost nebo požádat o koncesi)</a:t>
            </a:r>
          </a:p>
          <a:p>
            <a:pPr lvl="1" algn="just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67474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567274"/>
            <a:ext cx="8086635" cy="647700"/>
          </a:xfrm>
        </p:spPr>
        <p:txBody>
          <a:bodyPr/>
          <a:lstStyle/>
          <a:p>
            <a:r>
              <a:rPr lang="cs-CZ" dirty="0"/>
              <a:t>Právní úprava živnostenské správy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8897" y="1214974"/>
            <a:ext cx="8457328" cy="5490626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/>
              <a:t>Čl. 2 odst. 3 a 4 Ústavy; čl. 2 odst. 2 a 3 Listiny; čl. 4 Listiny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Čl.26 Listiny</a:t>
            </a:r>
          </a:p>
          <a:p>
            <a:pPr marL="0" indent="0">
              <a:buNone/>
            </a:pPr>
            <a:r>
              <a:rPr lang="cs-CZ" sz="2000" i="1" dirty="0"/>
              <a:t>(1) Každý má právo na svobodnou volbu povolání a přípravu k němu, jakož i právo podnikat a provozovat jinou hospodářskou činnost.</a:t>
            </a:r>
          </a:p>
          <a:p>
            <a:pPr marL="0" indent="0">
              <a:buNone/>
            </a:pPr>
            <a:r>
              <a:rPr lang="cs-CZ" sz="2000" i="1" dirty="0"/>
              <a:t>(2) Zákon může stanovit podmínky a omezení pro výkon určitých povolání nebo činností.</a:t>
            </a:r>
          </a:p>
          <a:p>
            <a:pPr marL="0" indent="0">
              <a:buNone/>
            </a:pPr>
            <a:endParaRPr lang="cs-CZ" sz="2000" i="1" dirty="0"/>
          </a:p>
          <a:p>
            <a:pPr>
              <a:buNone/>
            </a:pPr>
            <a:r>
              <a:rPr lang="cs-CZ" sz="2000" b="1" dirty="0"/>
              <a:t>Čl.44 Listiny</a:t>
            </a:r>
          </a:p>
          <a:p>
            <a:pPr algn="just">
              <a:buNone/>
            </a:pPr>
            <a:r>
              <a:rPr lang="cs-CZ" sz="2000" dirty="0"/>
              <a:t>	Zákon může právo na podnikání a jinou hospodářskou činnost omezit </a:t>
            </a:r>
            <a:r>
              <a:rPr lang="cs-CZ" sz="2000" i="1" dirty="0"/>
              <a:t>soudcům, prokurátorům</a:t>
            </a:r>
            <a:r>
              <a:rPr lang="cs-CZ" sz="2000" dirty="0"/>
              <a:t>, </a:t>
            </a:r>
            <a:r>
              <a:rPr lang="cs-CZ" sz="2000" i="1" dirty="0"/>
              <a:t>zaměstnancům státní správy a územní samosprávy </a:t>
            </a:r>
            <a:r>
              <a:rPr lang="cs-CZ" sz="2000" dirty="0"/>
              <a:t>ve funkcích, které určí, </a:t>
            </a:r>
            <a:r>
              <a:rPr lang="cs-CZ" sz="2000" i="1" dirty="0"/>
              <a:t>příslušníkům bezpečnostních sborů</a:t>
            </a:r>
            <a:r>
              <a:rPr lang="cs-CZ" sz="2000" dirty="0"/>
              <a:t> a </a:t>
            </a:r>
            <a:r>
              <a:rPr lang="cs-CZ" sz="2000" i="1" dirty="0"/>
              <a:t>příslušníkům ozbrojených sil</a:t>
            </a:r>
            <a:r>
              <a:rPr lang="cs-CZ" sz="2000" dirty="0"/>
              <a:t>. </a:t>
            </a:r>
          </a:p>
          <a:p>
            <a:pPr algn="just">
              <a:buNone/>
            </a:pPr>
            <a:endParaRPr lang="cs-CZ" sz="2000" dirty="0"/>
          </a:p>
          <a:p>
            <a:pPr algn="just">
              <a:buNone/>
            </a:pPr>
            <a:r>
              <a:rPr lang="cs-CZ" sz="2000" dirty="0"/>
              <a:t>	- srov. nález Ústavního soudu </a:t>
            </a:r>
            <a:r>
              <a:rPr lang="cs-CZ" sz="2000" dirty="0" err="1"/>
              <a:t>sp</a:t>
            </a:r>
            <a:r>
              <a:rPr lang="cs-CZ" sz="2000" dirty="0"/>
              <a:t>. zn. </a:t>
            </a:r>
            <a:r>
              <a:rPr lang="cs-CZ" sz="2000" dirty="0" err="1"/>
              <a:t>Pl</a:t>
            </a:r>
            <a:r>
              <a:rPr lang="cs-CZ" sz="2000" dirty="0"/>
              <a:t>. ÚS 24/17</a:t>
            </a:r>
          </a:p>
          <a:p>
            <a:pPr marL="0" indent="0">
              <a:buNone/>
            </a:pPr>
            <a:endParaRPr lang="cs-CZ" sz="2000" i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128308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90" y="1125539"/>
            <a:ext cx="7981268" cy="2336118"/>
          </a:xfrm>
        </p:spPr>
        <p:txBody>
          <a:bodyPr/>
          <a:lstStyle/>
          <a:p>
            <a:r>
              <a:rPr lang="cs-CZ" sz="4000" dirty="0"/>
              <a:t>Vznik živnostenského oprávnění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494279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2694" y="806225"/>
            <a:ext cx="8086635" cy="647700"/>
          </a:xfrm>
        </p:spPr>
        <p:txBody>
          <a:bodyPr/>
          <a:lstStyle/>
          <a:p>
            <a:r>
              <a:rPr lang="cs-CZ" dirty="0"/>
              <a:t>Procedura vzniku živnostenského oprávnění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7008" y="1453924"/>
            <a:ext cx="8082321" cy="4946875"/>
          </a:xfrm>
        </p:spPr>
        <p:txBody>
          <a:bodyPr/>
          <a:lstStyle/>
          <a:p>
            <a:r>
              <a:rPr lang="cs-CZ" dirty="0"/>
              <a:t>Ohlašovací živnosti</a:t>
            </a:r>
          </a:p>
          <a:p>
            <a:pPr lvl="1"/>
            <a:r>
              <a:rPr lang="cs-CZ" dirty="0"/>
              <a:t>činnosti méně náročnými zvláštními podmínkami</a:t>
            </a:r>
          </a:p>
          <a:p>
            <a:pPr lvl="1"/>
            <a:r>
              <a:rPr lang="cs-CZ" dirty="0"/>
              <a:t>pro vznik oprávnění je rozhodující vůle subjektu</a:t>
            </a:r>
          </a:p>
          <a:p>
            <a:pPr lvl="1"/>
            <a:endParaRPr lang="cs-CZ" dirty="0"/>
          </a:p>
          <a:p>
            <a:r>
              <a:rPr lang="cs-CZ" dirty="0"/>
              <a:t> Koncesované živnosti</a:t>
            </a:r>
          </a:p>
          <a:p>
            <a:pPr lvl="1"/>
            <a:r>
              <a:rPr lang="cs-CZ" dirty="0"/>
              <a:t>činnosti vyžadující splnění nejpřísnějších zvláštních podmínek</a:t>
            </a:r>
          </a:p>
          <a:p>
            <a:pPr lvl="1"/>
            <a:r>
              <a:rPr lang="cs-CZ" dirty="0"/>
              <a:t>pro vznik oprávnění je rozhodující vůle živnostenského úřadu</a:t>
            </a:r>
          </a:p>
          <a:p>
            <a:pPr lvl="1"/>
            <a:endParaRPr lang="cs-CZ" dirty="0"/>
          </a:p>
          <a:p>
            <a:r>
              <a:rPr lang="cs-CZ" dirty="0"/>
              <a:t>Míra reglementace přístupového režimu k živnostenskému oprávnění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072411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4537" y="611972"/>
            <a:ext cx="8086635" cy="647700"/>
          </a:xfrm>
        </p:spPr>
        <p:txBody>
          <a:bodyPr/>
          <a:lstStyle/>
          <a:p>
            <a:r>
              <a:rPr lang="cs-CZ" dirty="0"/>
              <a:t>Ohlašovací živnost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5573" y="2041742"/>
            <a:ext cx="8693063" cy="4090770"/>
          </a:xfrm>
        </p:spPr>
        <p:txBody>
          <a:bodyPr/>
          <a:lstStyle/>
          <a:p>
            <a:r>
              <a:rPr lang="cs-CZ" dirty="0"/>
              <a:t>pokud subjekt splňuje všeobecné i zvláštní podmínky k provozování živnosti stačí, aby zamýšlené provozování živnosti ohlásil zákonem předepsaným způsobem</a:t>
            </a:r>
          </a:p>
          <a:p>
            <a:endParaRPr lang="cs-CZ" dirty="0"/>
          </a:p>
          <a:p>
            <a:pPr lvl="1"/>
            <a:r>
              <a:rPr lang="cs-CZ" dirty="0"/>
              <a:t>podmínky </a:t>
            </a:r>
            <a:r>
              <a:rPr lang="cs-CZ" b="1" dirty="0"/>
              <a:t>všeobecné </a:t>
            </a:r>
            <a:r>
              <a:rPr lang="cs-CZ" dirty="0"/>
              <a:t>(absolutní – vždy)</a:t>
            </a:r>
            <a:endParaRPr lang="cs-CZ" b="1" dirty="0"/>
          </a:p>
          <a:p>
            <a:pPr lvl="2"/>
            <a:r>
              <a:rPr lang="cs-CZ" b="1" dirty="0"/>
              <a:t>- </a:t>
            </a:r>
            <a:r>
              <a:rPr lang="cs-CZ" dirty="0"/>
              <a:t>plná svéprávnost - lze nahradit</a:t>
            </a:r>
          </a:p>
          <a:p>
            <a:pPr lvl="2"/>
            <a:r>
              <a:rPr lang="cs-CZ" dirty="0"/>
              <a:t>- bezúhonnost.</a:t>
            </a:r>
          </a:p>
          <a:p>
            <a:pPr lvl="1"/>
            <a:r>
              <a:rPr lang="cs-CZ" dirty="0"/>
              <a:t>podmínky </a:t>
            </a:r>
            <a:r>
              <a:rPr lang="cs-CZ" b="1" dirty="0"/>
              <a:t>zvláštní (</a:t>
            </a:r>
            <a:r>
              <a:rPr lang="cs-CZ" dirty="0"/>
              <a:t>relativní)</a:t>
            </a:r>
            <a:r>
              <a:rPr lang="cs-CZ" b="1" dirty="0"/>
              <a:t> </a:t>
            </a:r>
          </a:p>
          <a:p>
            <a:pPr marL="1257300" lvl="2" indent="-342900">
              <a:buFontTx/>
              <a:buChar char="-"/>
            </a:pPr>
            <a:r>
              <a:rPr lang="cs-CZ" dirty="0"/>
              <a:t>odborná nebo jiná způsobilost stanovená zákonem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800300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275" y="551493"/>
            <a:ext cx="8086635" cy="647700"/>
          </a:xfrm>
        </p:spPr>
        <p:txBody>
          <a:bodyPr/>
          <a:lstStyle/>
          <a:p>
            <a:r>
              <a:rPr lang="cs-CZ" dirty="0"/>
              <a:t>Ohlašovací živnost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199192"/>
            <a:ext cx="8082321" cy="5506407"/>
          </a:xfrm>
        </p:spPr>
        <p:txBody>
          <a:bodyPr/>
          <a:lstStyle/>
          <a:p>
            <a:r>
              <a:rPr lang="cs-CZ" dirty="0"/>
              <a:t>u kteréhokoliv </a:t>
            </a:r>
            <a:r>
              <a:rPr lang="cs-CZ" i="1" dirty="0"/>
              <a:t>obecního živnostenského úřadu</a:t>
            </a:r>
            <a:r>
              <a:rPr lang="cs-CZ" dirty="0"/>
              <a:t>, nebo kteréhokoliv </a:t>
            </a:r>
            <a:r>
              <a:rPr lang="cs-CZ" i="1" dirty="0"/>
              <a:t>kontaktního místa veřejné správy </a:t>
            </a:r>
            <a:r>
              <a:rPr lang="cs-CZ" dirty="0"/>
              <a:t>(následně neprodleně doručeno živ. úřadu)</a:t>
            </a:r>
          </a:p>
          <a:p>
            <a:endParaRPr lang="cs-CZ" i="1" dirty="0"/>
          </a:p>
          <a:p>
            <a:r>
              <a:rPr lang="cs-CZ" dirty="0"/>
              <a:t>náležitosti – vztahují se k osobě (ohlašovatel) a k předmětu podnikání (viz § 45) </a:t>
            </a:r>
          </a:p>
          <a:p>
            <a:endParaRPr lang="cs-CZ" dirty="0"/>
          </a:p>
          <a:p>
            <a:r>
              <a:rPr lang="cs-CZ" dirty="0"/>
              <a:t>+ potřeba připojit předepsané  odklady (viz § 46)</a:t>
            </a:r>
          </a:p>
          <a:p>
            <a:pPr lvl="1"/>
            <a:r>
              <a:rPr lang="cs-CZ" dirty="0"/>
              <a:t>doklad prokazující odbornou způsobilost, pokud ji zákon vyžaduje.</a:t>
            </a:r>
          </a:p>
          <a:p>
            <a:pPr lvl="1"/>
            <a:r>
              <a:rPr lang="cs-CZ" dirty="0"/>
              <a:t> doklad prokazující právní důvod pro užívání prostor, do nichž umístila sídlo</a:t>
            </a:r>
          </a:p>
          <a:p>
            <a:pPr lvl="1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256609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2636" y="715006"/>
            <a:ext cx="8082321" cy="10386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Ohlášení živnosti se předkládá na tiskopise vydaném Ministerstvem průmyslu a obchodu. (§ 45a odst. 3)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148" y="1610429"/>
            <a:ext cx="3722876" cy="524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312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7764" y="0"/>
            <a:ext cx="8086635" cy="647700"/>
          </a:xfrm>
        </p:spPr>
        <p:txBody>
          <a:bodyPr/>
          <a:lstStyle/>
          <a:p>
            <a:r>
              <a:rPr lang="cs-CZ" dirty="0"/>
              <a:t>§ 45 – náležitosti FO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3903" y="864296"/>
            <a:ext cx="8185837" cy="5724394"/>
          </a:xfrm>
        </p:spPr>
        <p:txBody>
          <a:bodyPr/>
          <a:lstStyle/>
          <a:p>
            <a:r>
              <a:rPr lang="cs-CZ" sz="1050" dirty="0"/>
              <a:t>2) Fyzická osoba v ohlášení uvede</a:t>
            </a:r>
          </a:p>
          <a:p>
            <a:r>
              <a:rPr lang="cs-CZ" sz="1050" dirty="0"/>
              <a:t> </a:t>
            </a:r>
          </a:p>
          <a:p>
            <a:r>
              <a:rPr lang="cs-CZ" sz="1050" dirty="0"/>
              <a:t>a) jméno a příjmení, popřípadě obchodní firmu, státní občanství, adresu bydliště, rodné číslo, bylo-li přiděleno, datum narození, místo narození (obec, okres, stát) a rodné příjmení,</a:t>
            </a:r>
          </a:p>
          <a:p>
            <a:r>
              <a:rPr lang="cs-CZ" sz="1050" dirty="0"/>
              <a:t> </a:t>
            </a:r>
          </a:p>
          <a:p>
            <a:r>
              <a:rPr lang="cs-CZ" sz="1050" dirty="0"/>
              <a:t>b) u odpovědného zástupce údaje uvedené v ustanovení písmene a) obdobně, provozuje-li živnost prostřednictvím jeho osoby,</a:t>
            </a:r>
          </a:p>
          <a:p>
            <a:r>
              <a:rPr lang="cs-CZ" sz="1050" dirty="0"/>
              <a:t> </a:t>
            </a:r>
          </a:p>
          <a:p>
            <a:r>
              <a:rPr lang="cs-CZ" sz="1050" dirty="0"/>
              <a:t>c) zahraniční fyzická osoba jméno, příjmení, popřípadě obchodní firmu, rodné číslo, bylo-li přiděleno, datum narození, dále adresu bydliště mimo území České republiky, adresu místa pobytu v České republice (pokud byl povolen), označení a adresu umístění odštěpného závodu v České republice; je-li odpovědným zástupcem osoba s bydlištěm mimo území České republiky, uvede též adresu místa jeho pobytu v České republice, pokud mu byl pobyt povolen,</a:t>
            </a:r>
          </a:p>
          <a:p>
            <a:r>
              <a:rPr lang="cs-CZ" sz="1050" dirty="0"/>
              <a:t> </a:t>
            </a:r>
          </a:p>
          <a:p>
            <a:r>
              <a:rPr lang="cs-CZ" sz="1050" dirty="0"/>
              <a:t>d) adresu sídla,</a:t>
            </a:r>
          </a:p>
          <a:p>
            <a:r>
              <a:rPr lang="cs-CZ" sz="1050" dirty="0"/>
              <a:t> </a:t>
            </a:r>
          </a:p>
          <a:p>
            <a:r>
              <a:rPr lang="cs-CZ" sz="1050" dirty="0"/>
              <a:t>e) předmět podnikání s vymezením podle odstavce 4, případně další doplňující údaje vztahující se k rozsahu živnostenského oprávnění,</a:t>
            </a:r>
          </a:p>
          <a:p>
            <a:r>
              <a:rPr lang="cs-CZ" sz="1050" dirty="0"/>
              <a:t> </a:t>
            </a:r>
          </a:p>
          <a:p>
            <a:r>
              <a:rPr lang="cs-CZ" sz="1050" dirty="0"/>
              <a:t>f) identifikační číslo osoby, bylo-li přiděleno,</a:t>
            </a:r>
          </a:p>
          <a:p>
            <a:r>
              <a:rPr lang="cs-CZ" sz="1050" dirty="0"/>
              <a:t> </a:t>
            </a:r>
          </a:p>
          <a:p>
            <a:r>
              <a:rPr lang="cs-CZ" sz="1050" dirty="0"/>
              <a:t>g) provozovnu nebo provozovny, ve kterých bude provozování živnosti zahájeno bezprostředně po vzniku živnostenského oprávnění, s výjimkou mobilních provozoven a automatů,</a:t>
            </a:r>
          </a:p>
          <a:p>
            <a:r>
              <a:rPr lang="cs-CZ" sz="1050" dirty="0"/>
              <a:t> </a:t>
            </a:r>
          </a:p>
          <a:p>
            <a:r>
              <a:rPr lang="cs-CZ" sz="1050" dirty="0"/>
              <a:t>h) dobu povoleného pobytu, jedná-li se o osobu, na kterou se vztahuje povinnost mít povolený pobyt podle § 5 odst. 5,</a:t>
            </a:r>
          </a:p>
          <a:p>
            <a:r>
              <a:rPr lang="cs-CZ" sz="1050" dirty="0"/>
              <a:t> </a:t>
            </a:r>
          </a:p>
          <a:p>
            <a:r>
              <a:rPr lang="cs-CZ" sz="1050" dirty="0"/>
              <a:t>i) titul nebo vědeckou hodnost osob uvedených v písmenech a) až c) zapisované do občanského průkazu podle zákona o občanských průkazech (dále jen „titul nebo vědecká hodnost“), pokud je budou při provozování živnosti používat,</a:t>
            </a:r>
          </a:p>
          <a:p>
            <a:r>
              <a:rPr lang="cs-CZ" sz="1050" dirty="0"/>
              <a:t> </a:t>
            </a:r>
          </a:p>
          <a:p>
            <a:r>
              <a:rPr lang="cs-CZ" sz="1050" dirty="0"/>
              <a:t>j) případný požadavek na automatickou změnu adresy sídla na adresu bydliště.</a:t>
            </a:r>
          </a:p>
          <a:p>
            <a:r>
              <a:rPr lang="cs-CZ" sz="1050" dirty="0"/>
              <a:t> </a:t>
            </a:r>
          </a:p>
          <a:p>
            <a:r>
              <a:rPr lang="cs-CZ" sz="1050" dirty="0"/>
              <a:t>k) případně adresu pro doručování všemi živnostenskými úřady.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767178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9769" y="0"/>
            <a:ext cx="8086635" cy="647700"/>
          </a:xfrm>
        </p:spPr>
        <p:txBody>
          <a:bodyPr/>
          <a:lstStyle/>
          <a:p>
            <a:r>
              <a:rPr lang="cs-CZ" dirty="0"/>
              <a:t>§ 45 – náležitosti PO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876822"/>
            <a:ext cx="8190151" cy="5828778"/>
          </a:xfrm>
        </p:spPr>
        <p:txBody>
          <a:bodyPr/>
          <a:lstStyle/>
          <a:p>
            <a:r>
              <a:rPr lang="cs-CZ" sz="1200" dirty="0"/>
              <a:t>(3) Právnická osoba v ohlášení uvede</a:t>
            </a:r>
          </a:p>
          <a:p>
            <a:r>
              <a:rPr lang="cs-CZ" sz="1200" dirty="0"/>
              <a:t> </a:t>
            </a:r>
          </a:p>
          <a:p>
            <a:r>
              <a:rPr lang="cs-CZ" sz="1200" dirty="0"/>
              <a:t>a) obchodní firmu nebo název, adresu sídla, u fyzické osoby nebo u fyzických osob, které jsou členy jejího statutárního orgánu anebo osobou oprávněnou zastupovat právnickou osobu, která je členem statutárního orgánu, jméno, příjmení, rodné číslo, bylo-li přiděleno, datum narození, adresu bydliště nebo adresu místa pobytu na území České republiky, pokud byl povolen, datum vzniku funkce, a u právnické osoby, která je členem jejího statutárního orgánu, obchodní firmu nebo název, adresu sídla a identifikační číslo osoby, bylo-li přiděleno, a datum vzniku funkce; údaje týkající se členů statutárního orgánu neuvádí právnická osoba, která vzniká zápisem do veřejného rejstříku vedeného rejstříkovým soudem68) (dále jen "veřejný rejstřík"),</a:t>
            </a:r>
          </a:p>
          <a:p>
            <a:r>
              <a:rPr lang="cs-CZ" sz="1200" dirty="0"/>
              <a:t> </a:t>
            </a:r>
          </a:p>
          <a:p>
            <a:r>
              <a:rPr lang="cs-CZ" sz="1200" dirty="0"/>
              <a:t>b) u odpovědného zástupce údaje uvedené v ustanovení odstavce 2 písm. a) obdobně, provozuje-li živnost prostřednictvím jeho osoby,</a:t>
            </a:r>
          </a:p>
          <a:p>
            <a:r>
              <a:rPr lang="cs-CZ" sz="1200" dirty="0"/>
              <a:t> </a:t>
            </a:r>
          </a:p>
          <a:p>
            <a:r>
              <a:rPr lang="cs-CZ" sz="1200" dirty="0"/>
              <a:t>c) označení a adresu umístění odštěpného závodu v České republice, jde-li o zahraniční právnickou osobu; je-li odpovědným zástupcem osoba s bydlištěm mimo území České republiky, uvede též adresu místa jeho pobytu v České republice, pokud mu byl pobyt povolen,</a:t>
            </a:r>
          </a:p>
          <a:p>
            <a:r>
              <a:rPr lang="cs-CZ" sz="1200" dirty="0"/>
              <a:t> </a:t>
            </a:r>
          </a:p>
          <a:p>
            <a:r>
              <a:rPr lang="cs-CZ" sz="1200" dirty="0"/>
              <a:t>d) identifikační číslo osoby, bylo-li přiděleno,</a:t>
            </a:r>
          </a:p>
          <a:p>
            <a:r>
              <a:rPr lang="cs-CZ" sz="1200" dirty="0"/>
              <a:t> </a:t>
            </a:r>
          </a:p>
          <a:p>
            <a:r>
              <a:rPr lang="cs-CZ" sz="1200" dirty="0"/>
              <a:t>e) předmět podnikání s vymezením podle odstavce 4, případně další doplňující údaje vztahující se k rozsahu živnostenského oprávnění,</a:t>
            </a:r>
          </a:p>
          <a:p>
            <a:r>
              <a:rPr lang="cs-CZ" sz="1200" dirty="0"/>
              <a:t> </a:t>
            </a:r>
          </a:p>
          <a:p>
            <a:r>
              <a:rPr lang="cs-CZ" sz="1200" dirty="0"/>
              <a:t>f) provozovnu nebo provozovny, ve kterých bude provozování živnosti zahájeno bezprostředně po vzniku živnostenského oprávnění, s výjimkou mobilních provozoven a automatů,</a:t>
            </a:r>
          </a:p>
          <a:p>
            <a:r>
              <a:rPr lang="cs-CZ" sz="1200" dirty="0"/>
              <a:t> </a:t>
            </a:r>
          </a:p>
          <a:p>
            <a:r>
              <a:rPr lang="cs-CZ" sz="1200" dirty="0"/>
              <a:t>g) titul nebo vědeckou hodnost osob uvedených v písmenech a) až c), pokud je budou při provozování živnosti používat.</a:t>
            </a:r>
          </a:p>
          <a:p>
            <a:r>
              <a:rPr lang="cs-CZ" sz="1200" dirty="0"/>
              <a:t> </a:t>
            </a:r>
          </a:p>
          <a:p>
            <a:r>
              <a:rPr lang="cs-CZ" sz="1200" dirty="0"/>
              <a:t>h) případně adresu pro doručování všemi živnostenskými úřady.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430820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7122" y="0"/>
            <a:ext cx="8086635" cy="647700"/>
          </a:xfrm>
        </p:spPr>
        <p:txBody>
          <a:bodyPr/>
          <a:lstStyle/>
          <a:p>
            <a:r>
              <a:rPr lang="cs-CZ" dirty="0"/>
              <a:t>Ohlašovací živnost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34" y="764522"/>
            <a:ext cx="8095792" cy="6093478"/>
          </a:xfrm>
        </p:spPr>
        <p:txBody>
          <a:bodyPr/>
          <a:lstStyle/>
          <a:p>
            <a:pPr algn="just"/>
            <a:r>
              <a:rPr lang="cs-CZ" dirty="0"/>
              <a:t>Vznik oprávnění – </a:t>
            </a:r>
            <a:r>
              <a:rPr lang="cs-CZ" b="1" dirty="0"/>
              <a:t>dnem ohlášení </a:t>
            </a:r>
            <a:r>
              <a:rPr lang="cs-CZ" dirty="0"/>
              <a:t>(neurčí-li ohlašovatel jinak)</a:t>
            </a:r>
          </a:p>
          <a:p>
            <a:pPr algn="just"/>
            <a:r>
              <a:rPr lang="cs-CZ" b="1" dirty="0"/>
              <a:t>Splnil-li</a:t>
            </a:r>
            <a:r>
              <a:rPr lang="cs-CZ" dirty="0"/>
              <a:t> ohlašovatel všechny podmínky stanovené zákonem, </a:t>
            </a:r>
            <a:r>
              <a:rPr lang="cs-CZ" b="1" dirty="0"/>
              <a:t>provede živnostenský úřad zápis </a:t>
            </a:r>
            <a:r>
              <a:rPr lang="cs-CZ" dirty="0"/>
              <a:t>do živnostenského rejstříku do 5 pracovních dnů ode dne doručení ohlášení a </a:t>
            </a:r>
            <a:r>
              <a:rPr lang="cs-CZ" b="1" dirty="0"/>
              <a:t>vydá podnikateli výpis</a:t>
            </a:r>
            <a:r>
              <a:rPr lang="cs-CZ" dirty="0"/>
              <a:t>.</a:t>
            </a:r>
          </a:p>
          <a:p>
            <a:pPr algn="just"/>
            <a:endParaRPr lang="cs-CZ" dirty="0"/>
          </a:p>
          <a:p>
            <a:pPr algn="just"/>
            <a:r>
              <a:rPr lang="cs-CZ" b="1" dirty="0"/>
              <a:t>Nesplňuje-li</a:t>
            </a:r>
            <a:r>
              <a:rPr lang="cs-CZ" dirty="0"/>
              <a:t> ohlašovatel podmínky stanovené tímto zákonem, živnostenský úřad </a:t>
            </a:r>
            <a:r>
              <a:rPr lang="cs-CZ" b="1" dirty="0"/>
              <a:t>zahájí řízení </a:t>
            </a:r>
            <a:r>
              <a:rPr lang="cs-CZ" dirty="0"/>
              <a:t>a </a:t>
            </a:r>
            <a:r>
              <a:rPr lang="cs-CZ" b="1" dirty="0"/>
              <a:t>rozhodne</a:t>
            </a:r>
            <a:r>
              <a:rPr lang="cs-CZ" dirty="0"/>
              <a:t> o tom, že živnostenské oprávnění </a:t>
            </a:r>
            <a:r>
              <a:rPr lang="cs-CZ" b="1" dirty="0"/>
              <a:t>ohlášením nevzniklo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do vydání výpisu prokazuje podnikatel své oprávnění stejnopisem ohlášení s prokázaným doručením živnostenskému úřadu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612235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275" y="551493"/>
            <a:ext cx="8086635" cy="647700"/>
          </a:xfrm>
        </p:spPr>
        <p:txBody>
          <a:bodyPr/>
          <a:lstStyle/>
          <a:p>
            <a:r>
              <a:rPr lang="cs-CZ" dirty="0"/>
              <a:t>Ohlašovací živnost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199192"/>
            <a:ext cx="8082321" cy="5506407"/>
          </a:xfrm>
        </p:spPr>
        <p:txBody>
          <a:bodyPr/>
          <a:lstStyle/>
          <a:p>
            <a:pPr marL="0" indent="0">
              <a:buNone/>
            </a:pPr>
            <a:endParaRPr lang="cs-CZ" sz="1800" dirty="0"/>
          </a:p>
          <a:p>
            <a:r>
              <a:rPr lang="cs-CZ" sz="1800" dirty="0"/>
              <a:t>Nemá-li ohlášení náležitosti, vyzve živnostenský úřad ohlašovatele ve lhůtě k odstranění závad – k tomu stanoví lhůtu nejméně 15 dnů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/>
              <a:t>Po dobu lhůty uvedené ve výzvě neběží lhůta pro provedení zápisu do živnostenského rejstříku a vydání výpisu.</a:t>
            </a:r>
          </a:p>
          <a:p>
            <a:endParaRPr lang="cs-CZ" sz="1800" dirty="0"/>
          </a:p>
          <a:p>
            <a:r>
              <a:rPr lang="cs-CZ" sz="1800" dirty="0"/>
              <a:t>Odstraní-li ohlašovatel závady ve stanovené lhůtě nebo ve lhůtě prodloužené, považuje se ohlášení </a:t>
            </a:r>
            <a:r>
              <a:rPr lang="cs-CZ" sz="1800" b="1" dirty="0"/>
              <a:t>od počátku za bezvadné.</a:t>
            </a:r>
          </a:p>
          <a:p>
            <a:pPr marL="0" indent="0">
              <a:buNone/>
            </a:pPr>
            <a:endParaRPr lang="cs-CZ" sz="1800" b="1" dirty="0"/>
          </a:p>
          <a:p>
            <a:pPr algn="just"/>
            <a:r>
              <a:rPr lang="cs-CZ" sz="1800" b="1" dirty="0"/>
              <a:t>Neodstraní-li</a:t>
            </a:r>
            <a:r>
              <a:rPr lang="cs-CZ" sz="1800" dirty="0"/>
              <a:t> ohlašovatel závady ve stanovené nebo prodloužené lhůtě, živnostenský úřad </a:t>
            </a:r>
            <a:r>
              <a:rPr lang="cs-CZ" sz="1800" b="1" dirty="0"/>
              <a:t>zahájí řízení</a:t>
            </a:r>
            <a:r>
              <a:rPr lang="cs-CZ" sz="1800" dirty="0"/>
              <a:t> a </a:t>
            </a:r>
            <a:r>
              <a:rPr lang="cs-CZ" sz="1800" b="1" dirty="0"/>
              <a:t>rozhodne</a:t>
            </a:r>
            <a:r>
              <a:rPr lang="cs-CZ" sz="1800" dirty="0"/>
              <a:t> o tom, že živnostenské oprávnění ohlášením </a:t>
            </a:r>
            <a:r>
              <a:rPr lang="cs-CZ" sz="1800" b="1" dirty="0"/>
              <a:t>nevzniklo</a:t>
            </a:r>
          </a:p>
          <a:p>
            <a:pPr algn="just"/>
            <a:endParaRPr lang="cs-CZ" sz="1800" b="1" dirty="0"/>
          </a:p>
          <a:p>
            <a:pPr algn="just"/>
            <a:r>
              <a:rPr lang="cs-CZ" sz="1800" dirty="0"/>
              <a:t>Pokud ohlašovatel před vydáním rozhodnutí </a:t>
            </a:r>
            <a:r>
              <a:rPr lang="cs-CZ" sz="1800" b="1" dirty="0"/>
              <a:t>závady odstraní</a:t>
            </a:r>
            <a:r>
              <a:rPr lang="cs-CZ" sz="1800" dirty="0"/>
              <a:t> a živnostenský úřad zjistí, že jsou splněny podmínky pro vznik živnostenského oprávnění, </a:t>
            </a:r>
            <a:r>
              <a:rPr lang="cs-CZ" sz="1800" b="1" dirty="0"/>
              <a:t>řízení ukončí zápisem do živnostenského rejstříku a vydá výpis</a:t>
            </a:r>
            <a:r>
              <a:rPr lang="cs-CZ" sz="1800" dirty="0"/>
              <a:t>.</a:t>
            </a:r>
          </a:p>
          <a:p>
            <a:endParaRPr lang="cs-CZ" sz="1800" b="1" dirty="0"/>
          </a:p>
          <a:p>
            <a:endParaRPr lang="cs-CZ" sz="1800" b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560884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543" y="-1"/>
            <a:ext cx="4988929" cy="6858001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37522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275" y="482073"/>
            <a:ext cx="8086635" cy="647700"/>
          </a:xfrm>
        </p:spPr>
        <p:txBody>
          <a:bodyPr/>
          <a:lstStyle/>
          <a:p>
            <a:r>
              <a:rPr lang="cs-CZ" dirty="0"/>
              <a:t>Právní úprava živnostenské správy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129773"/>
            <a:ext cx="8082321" cy="5906027"/>
          </a:xfrm>
        </p:spPr>
        <p:txBody>
          <a:bodyPr/>
          <a:lstStyle/>
          <a:p>
            <a:pPr marL="0" indent="0">
              <a:buNone/>
            </a:pPr>
            <a:r>
              <a:rPr lang="cs-CZ" b="1" i="1" dirty="0"/>
              <a:t>Zákon č. 455/1991 Sb. o živnostenském podnikání (živnostenský zákon)</a:t>
            </a:r>
          </a:p>
          <a:p>
            <a:r>
              <a:rPr lang="cs-CZ" dirty="0"/>
              <a:t>vymezuje podmínky pro podnikání – vznik, změna a zánik živnostenských oprávnění</a:t>
            </a:r>
          </a:p>
          <a:p>
            <a:pPr algn="just"/>
            <a:r>
              <a:rPr lang="cs-CZ" dirty="0"/>
              <a:t>úprava výkon kontroly nad dodržováním předmětných podmínek, resp. nad vlastním živnostenským podnikáním a správně-právní odpovědnost </a:t>
            </a:r>
          </a:p>
          <a:p>
            <a:pPr marL="0" indent="0">
              <a:buNone/>
            </a:pPr>
            <a:r>
              <a:rPr lang="cs-CZ" b="1" i="1" dirty="0"/>
              <a:t>Zákon 570/1991 Sb., o živnostenských úřadech</a:t>
            </a:r>
          </a:p>
          <a:p>
            <a:r>
              <a:rPr lang="cs-CZ" dirty="0"/>
              <a:t>organizace živnostenské správy (působnost a pravomoc živnostenských úřadů)</a:t>
            </a:r>
          </a:p>
          <a:p>
            <a:pPr marL="0" indent="0">
              <a:buNone/>
            </a:pPr>
            <a:r>
              <a:rPr lang="cs-CZ" b="1" i="1" dirty="0"/>
              <a:t>Nařízení vlády č. 278/2008 Sb.</a:t>
            </a:r>
          </a:p>
          <a:p>
            <a:r>
              <a:rPr lang="cs-CZ" dirty="0"/>
              <a:t>obsahové náplně jednotlivých živností</a:t>
            </a:r>
          </a:p>
          <a:p>
            <a:pPr marL="0" indent="0">
              <a:buNone/>
            </a:pPr>
            <a:r>
              <a:rPr lang="cs-CZ" b="1" i="1" dirty="0"/>
              <a:t>Správní řád</a:t>
            </a:r>
          </a:p>
          <a:p>
            <a:r>
              <a:rPr lang="cs-CZ" dirty="0"/>
              <a:t>obecná procení právní úprava</a:t>
            </a:r>
          </a:p>
          <a:p>
            <a:endParaRPr lang="cs-CZ" b="1" i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670001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8682" y="777879"/>
            <a:ext cx="8086635" cy="647700"/>
          </a:xfrm>
        </p:spPr>
        <p:txBody>
          <a:bodyPr/>
          <a:lstStyle/>
          <a:p>
            <a:r>
              <a:rPr lang="cs-CZ" dirty="0"/>
              <a:t>Koncesovaná živnost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9670" y="1634404"/>
            <a:ext cx="8082321" cy="4445717"/>
          </a:xfrm>
        </p:spPr>
        <p:txBody>
          <a:bodyPr/>
          <a:lstStyle/>
          <a:p>
            <a:r>
              <a:rPr lang="cs-CZ" sz="2000" dirty="0"/>
              <a:t>žádost se podává u </a:t>
            </a:r>
            <a:r>
              <a:rPr lang="cs-CZ" sz="2000" i="1" dirty="0"/>
              <a:t>obecního živnostenského úřadu</a:t>
            </a:r>
            <a:r>
              <a:rPr lang="cs-CZ" sz="2000" dirty="0"/>
              <a:t>, nebo </a:t>
            </a:r>
            <a:r>
              <a:rPr lang="cs-CZ" sz="2000" i="1" dirty="0"/>
              <a:t>kontaktního místa veřejné správy – </a:t>
            </a:r>
            <a:r>
              <a:rPr lang="cs-CZ" sz="2000" dirty="0"/>
              <a:t>opět tiskopis</a:t>
            </a:r>
          </a:p>
          <a:p>
            <a:r>
              <a:rPr lang="cs-CZ" sz="2000" dirty="0"/>
              <a:t>ke vzniku oprávnění a provozování živnosti musí živnostenský úřad nejprve posoudit žádost o koncesi  - splnění všeobecných a zvláštních podmínek</a:t>
            </a:r>
          </a:p>
          <a:p>
            <a:r>
              <a:rPr lang="cs-CZ" sz="2000" dirty="0"/>
              <a:t>pokud vady – úřad vyzve do 30 dnů a stanoví lhůtu – neodstraní-li vady, řízení se zastaví.</a:t>
            </a:r>
          </a:p>
          <a:p>
            <a:r>
              <a:rPr lang="cs-CZ" sz="2000" dirty="0"/>
              <a:t>oprávnění vzniká až rozhodnutím (jeho právní mocí) o udělení koncese (konstitutivní účinky) X nejsou splněny podmínky – rozhodnutím zamítne</a:t>
            </a:r>
          </a:p>
          <a:p>
            <a:r>
              <a:rPr lang="cs-CZ" sz="2000" dirty="0"/>
              <a:t>v rozhodnutí o povolení koncese může úřad pro výkon živnosti uložit závazné podmínky ke koncesované živnosti.</a:t>
            </a:r>
          </a:p>
          <a:p>
            <a:r>
              <a:rPr lang="cs-CZ" sz="2000" dirty="0"/>
              <a:t>oprávnění se dokládá výpisem ze živnostenského rejstříku (vydá se do 5 dnů od povolení) a do té doby se prokazuje samotným pravomocným rozhodnutím</a:t>
            </a:r>
          </a:p>
          <a:p>
            <a:endParaRPr lang="cs-CZ" sz="2000" dirty="0"/>
          </a:p>
          <a:p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163552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A0A5E82-D8F8-4AF2-8941-9F6C5D83DC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B6F625E-7685-4055-A613-CC3D9FD599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B855D60-960F-4CB4-803A-B50B1B46D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395" y="0"/>
            <a:ext cx="4498787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2B954E4-8C9B-488A-B404-17B6410C2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393" y="0"/>
            <a:ext cx="47066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2664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oprávnění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oznamují se změny týkající se údajů a dokladů sdělených při ohlášení živnosti nebo podání žádosti o povolení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Živnostenský úřad provede zápis do živ. rejstříku a vydá výpis.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Pokud změny budou takové povahy, že bude třeba oprávnění zrušit – zánik živnostenského oprávnění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725835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Zánik oprávnění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smrtí podnikatele, nejde-li o případy podle § 13,</a:t>
            </a:r>
          </a:p>
          <a:p>
            <a:r>
              <a:rPr lang="cs-CZ" dirty="0"/>
              <a:t>zánikem právnické osoby, nejde-li o případy podle § 14,</a:t>
            </a:r>
          </a:p>
          <a:p>
            <a:r>
              <a:rPr lang="cs-CZ" dirty="0"/>
              <a:t>uplynutím doby, pokud bylo živnostenské oprávnění omezeno na dobu určitou,</a:t>
            </a:r>
          </a:p>
          <a:p>
            <a:r>
              <a:rPr lang="cs-CZ" dirty="0"/>
              <a:t>výmazem zahraniční osoby povinně zapsané v obchodním rejstříku nebo jejího předmětu podnikání z obchodního rejstříku,</a:t>
            </a:r>
          </a:p>
          <a:p>
            <a:r>
              <a:rPr lang="cs-CZ" dirty="0"/>
              <a:t>stanoví-li tak zvláštní právní předpis,</a:t>
            </a:r>
          </a:p>
          <a:p>
            <a:r>
              <a:rPr lang="cs-CZ" dirty="0"/>
              <a:t>rozhodnutím živnostenského úřadu o zrušení živnostenského oprávnění.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703590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693052"/>
            <a:ext cx="8086635" cy="647700"/>
          </a:xfrm>
        </p:spPr>
        <p:txBody>
          <a:bodyPr/>
          <a:lstStyle/>
          <a:p>
            <a:r>
              <a:rPr lang="cs-CZ" dirty="0"/>
              <a:t>Zrušení živnostenského oprávnění rozhodnutím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560513"/>
            <a:ext cx="8082321" cy="505035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Nelze považovat za sankční opatření jako rozhodnutí o uložení pokuty – spíše preventivní povaha</a:t>
            </a:r>
          </a:p>
          <a:p>
            <a:pPr marL="0" indent="0">
              <a:buNone/>
            </a:pPr>
            <a:r>
              <a:rPr lang="cs-CZ" dirty="0"/>
              <a:t>Vedle zrušení lze pozastavení – správní uvážení (konkrétní okolnosti)</a:t>
            </a:r>
          </a:p>
          <a:p>
            <a:pPr marL="0" indent="0">
              <a:buNone/>
            </a:pPr>
            <a:r>
              <a:rPr lang="cs-CZ" b="1" dirty="0"/>
              <a:t>Obligatorně</a:t>
            </a:r>
            <a:r>
              <a:rPr lang="cs-CZ" dirty="0"/>
              <a:t>:</a:t>
            </a:r>
          </a:p>
          <a:p>
            <a:r>
              <a:rPr lang="cs-CZ" i="1" dirty="0"/>
              <a:t>podnikatel již nesplňuje podmínky svéprávnosti nebo bezúhonnosti,</a:t>
            </a:r>
          </a:p>
          <a:p>
            <a:r>
              <a:rPr lang="cs-CZ" i="1" dirty="0"/>
              <a:t>nastanou překážky podle § 8, nejedná-li se o překážku podle § 8 odst. 5 u živnosti volné,</a:t>
            </a:r>
          </a:p>
          <a:p>
            <a:r>
              <a:rPr lang="cs-CZ" i="1" dirty="0"/>
              <a:t>podnikatel o to požádá</a:t>
            </a:r>
          </a:p>
          <a:p>
            <a:r>
              <a:rPr lang="cs-CZ" i="1" dirty="0"/>
              <a:t>podnikatel neprokáže právní důvod užívání prostor podle § 31 odst. 2.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241704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606555"/>
            <a:ext cx="8086635" cy="647700"/>
          </a:xfrm>
        </p:spPr>
        <p:txBody>
          <a:bodyPr/>
          <a:lstStyle/>
          <a:p>
            <a:r>
              <a:rPr lang="cs-CZ" dirty="0"/>
              <a:t>Zrušení živnostenského oprávnění rozhodnutím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254254"/>
            <a:ext cx="8082321" cy="5451345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Obligatorně</a:t>
            </a:r>
            <a:r>
              <a:rPr lang="cs-CZ" dirty="0"/>
              <a:t>:</a:t>
            </a:r>
          </a:p>
          <a:p>
            <a:r>
              <a:rPr lang="cs-CZ" i="1" dirty="0"/>
              <a:t>na návrh orgánu státní správy vydávajícího stanovisko podle § 52 odst. 1 z důvodu, že podnikatel závažným způsobem porušil nebo porušuje podmínky stanovené rozhodnutím o udělení koncese, tímto zákonem nebo zvláštními právními předpisy.</a:t>
            </a:r>
          </a:p>
          <a:p>
            <a:r>
              <a:rPr lang="cs-CZ" i="1" dirty="0"/>
              <a:t>…</a:t>
            </a:r>
          </a:p>
          <a:p>
            <a:pPr marL="0" indent="0">
              <a:buNone/>
            </a:pPr>
            <a:r>
              <a:rPr lang="cs-CZ" b="1" dirty="0"/>
              <a:t>Fakultativně:</a:t>
            </a:r>
          </a:p>
          <a:p>
            <a:r>
              <a:rPr lang="cs-CZ" i="1" dirty="0"/>
              <a:t>jestliže podnikatel závažným způsobem porušil nebo porušuje podmínky stanovené rozhodnutím o udělení koncese, tímto zákonem nebo zvláštními právními předpisy</a:t>
            </a:r>
          </a:p>
          <a:p>
            <a:r>
              <a:rPr lang="cs-CZ" i="1" dirty="0"/>
              <a:t>jestliže podnikatel neprovozuje živnost po dobu delší než 4 roky; neoznámil-li přerušení provozování živnosti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738130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275" y="693053"/>
            <a:ext cx="8086635" cy="647700"/>
          </a:xfrm>
        </p:spPr>
        <p:txBody>
          <a:bodyPr/>
          <a:lstStyle/>
          <a:p>
            <a:r>
              <a:rPr lang="cs-CZ" dirty="0"/>
              <a:t>Živnostenský rejstřík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5275" y="1523442"/>
            <a:ext cx="8082321" cy="4840287"/>
          </a:xfrm>
        </p:spPr>
        <p:txBody>
          <a:bodyPr/>
          <a:lstStyle/>
          <a:p>
            <a:r>
              <a:rPr lang="cs-CZ" dirty="0"/>
              <a:t>je informačním systémem veřejné správy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správcem je Živnostenský úřad České republiky – vykonává Ministerstvo průmyslu a obchodu</a:t>
            </a:r>
          </a:p>
          <a:p>
            <a:endParaRPr lang="cs-CZ" dirty="0"/>
          </a:p>
          <a:p>
            <a:r>
              <a:rPr lang="cs-CZ" dirty="0"/>
              <a:t>provozovateli jsou obecní a krajské živ. úřady (vedou jej)</a:t>
            </a:r>
          </a:p>
          <a:p>
            <a:endParaRPr lang="cs-CZ" dirty="0"/>
          </a:p>
          <a:p>
            <a:r>
              <a:rPr lang="cs-CZ" dirty="0"/>
              <a:t>slouží k přesné evidenci živnostensky podnikajících subjektů a jejich živností a ke zveřejňování (některých) evidovaných údajů (mimo např. rodná čísla nebo přehled uložených pokut)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2377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14682" y="2889025"/>
            <a:ext cx="8086635" cy="647700"/>
          </a:xfrm>
        </p:spPr>
        <p:txBody>
          <a:bodyPr/>
          <a:lstStyle/>
          <a:p>
            <a:r>
              <a:rPr lang="cs-CZ" sz="6600" dirty="0"/>
              <a:t>Kontrola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876569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16819" y="0"/>
            <a:ext cx="8086635" cy="647700"/>
          </a:xfrm>
        </p:spPr>
        <p:txBody>
          <a:bodyPr/>
          <a:lstStyle/>
          <a:p>
            <a:r>
              <a:rPr lang="cs-CZ" dirty="0"/>
              <a:t>Živnostenská kontrola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2749" y="724371"/>
            <a:ext cx="8082321" cy="5524029"/>
          </a:xfrm>
        </p:spPr>
        <p:txBody>
          <a:bodyPr/>
          <a:lstStyle/>
          <a:p>
            <a:pPr algn="just"/>
            <a:r>
              <a:rPr lang="cs-CZ" dirty="0"/>
              <a:t>Zjišťuje se, nakolik odpovídá existující stav tomu, co býti mělo nebo býti má a zjišťují se příčiny nesplnění příslušných povinností, a ze zjištěného stavu se vyvozují závěry a stanoví příslušná opatření.</a:t>
            </a:r>
          </a:p>
          <a:p>
            <a:pPr algn="just"/>
            <a:r>
              <a:rPr lang="cs-CZ" dirty="0"/>
              <a:t>V případě, kdy již oprávnění vzniklo:</a:t>
            </a:r>
          </a:p>
          <a:p>
            <a:pPr lvl="1" algn="just"/>
            <a:r>
              <a:rPr lang="cs-CZ" dirty="0"/>
              <a:t>podmínky pro získání (musí být po celou dobu zachovány)</a:t>
            </a:r>
          </a:p>
          <a:p>
            <a:pPr lvl="1" algn="just"/>
            <a:r>
              <a:rPr lang="cs-CZ" dirty="0"/>
              <a:t>podmínky vlastního provozování živnosti (odvíjí se od vzniku oprávnění) – povinnosti stanovené živ. zákonem (§ 31), zvláštními zákony + popř. stanovené v rozhodnutí o udělení koncese</a:t>
            </a:r>
          </a:p>
          <a:p>
            <a:pPr algn="just"/>
            <a:r>
              <a:rPr lang="cs-CZ" dirty="0"/>
              <a:t>kontrola současně musí být racionální, aby nadmíru nenarušovala chod kontrolovaných činností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395705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961" y="533871"/>
            <a:ext cx="8086635" cy="647700"/>
          </a:xfrm>
        </p:spPr>
        <p:txBody>
          <a:bodyPr/>
          <a:lstStyle/>
          <a:p>
            <a:r>
              <a:rPr lang="cs-CZ" dirty="0"/>
              <a:t>Živnostenská kontrola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5275" y="1181571"/>
            <a:ext cx="8082321" cy="5524029"/>
          </a:xfrm>
        </p:spPr>
        <p:txBody>
          <a:bodyPr/>
          <a:lstStyle/>
          <a:p>
            <a:pPr algn="just"/>
            <a:r>
              <a:rPr lang="cs-CZ" dirty="0"/>
              <a:t>faktický výkon obecní živnostenské úřady; krajské živnostenské úřady a ministerstvo mohou provedení živnostenské kontroly nařídit.</a:t>
            </a:r>
          </a:p>
          <a:p>
            <a:pPr algn="just"/>
            <a:r>
              <a:rPr lang="cs-CZ" b="1" dirty="0"/>
              <a:t>obecná úprava kontrolní řád – zákon č. 255/2012 Sb</a:t>
            </a:r>
            <a:r>
              <a:rPr lang="cs-CZ" dirty="0"/>
              <a:t>.</a:t>
            </a:r>
          </a:p>
          <a:p>
            <a:pPr algn="just"/>
            <a:r>
              <a:rPr lang="cs-CZ" u="sng" dirty="0"/>
              <a:t>Zvláštní úprava v živ. zákoně (procesní)</a:t>
            </a:r>
          </a:p>
          <a:p>
            <a:pPr lvl="1" algn="just"/>
            <a:r>
              <a:rPr lang="cs-CZ" dirty="0"/>
              <a:t>Prokazování při kontrole průkazem nebo písemným pověřením k jednotlivé kontrole.</a:t>
            </a:r>
          </a:p>
          <a:p>
            <a:pPr lvl="1" algn="just"/>
            <a:r>
              <a:rPr lang="cs-CZ" dirty="0"/>
              <a:t>Podnikatel je oprávněn přizvat v průběhu kontroly jím zvolenou třetí osobu. Nepřítomnost třetí osoby není důvodem k přerušení kontroly.</a:t>
            </a:r>
          </a:p>
          <a:p>
            <a:pPr lvl="1" algn="just"/>
            <a:r>
              <a:rPr lang="cs-CZ" dirty="0"/>
              <a:t> Živnostenský úřad může rozhodnutím uložit podnikateli odstranění nedostatků zjištěných při provozování živnosti – odvolání nemá odkladný účinek.</a:t>
            </a:r>
          </a:p>
          <a:p>
            <a:pPr algn="just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7111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Pozitivní vymezení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Živnostenské podnikání – živnost (§ 2) – </a:t>
            </a:r>
            <a:r>
              <a:rPr lang="cs-CZ" i="1" dirty="0"/>
              <a:t>kumulativně</a:t>
            </a:r>
          </a:p>
          <a:p>
            <a:pPr marL="0" indent="0">
              <a:buNone/>
            </a:pPr>
            <a:endParaRPr lang="cs-CZ" i="1" dirty="0"/>
          </a:p>
          <a:p>
            <a:pPr lvl="1"/>
            <a:r>
              <a:rPr lang="cs-CZ" dirty="0"/>
              <a:t>činnost soustavná </a:t>
            </a:r>
          </a:p>
          <a:p>
            <a:pPr marL="457200" lvl="1" indent="0">
              <a:buNone/>
            </a:pPr>
            <a:endParaRPr lang="cs-CZ" dirty="0"/>
          </a:p>
          <a:p>
            <a:pPr lvl="1"/>
            <a:r>
              <a:rPr lang="cs-CZ" dirty="0"/>
              <a:t>provozovaná samostatně, vlastním jménem na vlastní odpovědnost</a:t>
            </a:r>
          </a:p>
          <a:p>
            <a:pPr marL="457200" lvl="1" indent="0">
              <a:buNone/>
            </a:pPr>
            <a:endParaRPr lang="cs-CZ" dirty="0"/>
          </a:p>
          <a:p>
            <a:pPr lvl="1"/>
            <a:r>
              <a:rPr lang="cs-CZ" dirty="0"/>
              <a:t>za účelem dosažení zisku</a:t>
            </a:r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cs-CZ" dirty="0"/>
              <a:t>požadavek souladu takové činnosti s podmínkami stanovenými živ. zákonem – soulad s veřejnými zájmy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615658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37972" y="73353"/>
            <a:ext cx="8086635" cy="647700"/>
          </a:xfrm>
        </p:spPr>
        <p:txBody>
          <a:bodyPr/>
          <a:lstStyle/>
          <a:p>
            <a:r>
              <a:rPr lang="cs-CZ" dirty="0"/>
              <a:t>Živnostenská kontrola – kontrolní řád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39660" y="864604"/>
            <a:ext cx="7352778" cy="5987185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476319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12875" y="148509"/>
            <a:ext cx="8086635" cy="647700"/>
          </a:xfrm>
        </p:spPr>
        <p:txBody>
          <a:bodyPr/>
          <a:lstStyle/>
          <a:p>
            <a:r>
              <a:rPr lang="cs-CZ" dirty="0"/>
              <a:t>Živnostenská kontrola – kontrolní řád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4224" y="889348"/>
            <a:ext cx="8509151" cy="5448822"/>
          </a:xfrm>
        </p:spPr>
        <p:txBody>
          <a:bodyPr numCol="2"/>
          <a:lstStyle/>
          <a:p>
            <a:pPr marL="0" indent="0">
              <a:buNone/>
            </a:pPr>
            <a:r>
              <a:rPr lang="cs-CZ" b="1" dirty="0"/>
              <a:t>Povinnosti kontrolujícího</a:t>
            </a:r>
          </a:p>
          <a:p>
            <a:r>
              <a:rPr lang="cs-CZ" dirty="0"/>
              <a:t>Předložit pověření k provedení kontroly </a:t>
            </a:r>
          </a:p>
          <a:p>
            <a:r>
              <a:rPr lang="cs-CZ" dirty="0"/>
              <a:t>Zjistit stav věci v rozsahu nezbytném pro dosažení účelu kontroly</a:t>
            </a:r>
          </a:p>
          <a:p>
            <a:r>
              <a:rPr lang="cs-CZ" dirty="0"/>
              <a:t>Šetřit práva a oprávněné zájmy kontrolované osoby</a:t>
            </a:r>
          </a:p>
          <a:p>
            <a:r>
              <a:rPr lang="cs-CZ" dirty="0"/>
              <a:t>Vydat potvrzení o zajištění originálních podkladů</a:t>
            </a:r>
          </a:p>
          <a:p>
            <a:r>
              <a:rPr lang="cs-CZ" dirty="0"/>
              <a:t>Umožnit podnikateli účastnit se kontrolních úkonů </a:t>
            </a:r>
          </a:p>
          <a:p>
            <a:r>
              <a:rPr lang="cs-CZ" dirty="0"/>
              <a:t>Vyhotovit protokol </a:t>
            </a:r>
          </a:p>
          <a:p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Práva kontrolujícího</a:t>
            </a:r>
          </a:p>
          <a:p>
            <a:r>
              <a:rPr lang="cs-CZ" dirty="0"/>
              <a:t>Požadovat prokázání totožnosti fyzické osoby, která je na místě kontroly</a:t>
            </a:r>
          </a:p>
          <a:p>
            <a:r>
              <a:rPr lang="cs-CZ" dirty="0"/>
              <a:t>Provádět kontrolní nákupy, odebírat vzorky, provádět měření</a:t>
            </a:r>
          </a:p>
          <a:p>
            <a:r>
              <a:rPr lang="cs-CZ" dirty="0"/>
              <a:t>Požadovat poskytnutí údajů a dokumentů</a:t>
            </a:r>
          </a:p>
          <a:p>
            <a:r>
              <a:rPr lang="cs-CZ" dirty="0"/>
              <a:t>Pořizovat obrazové nebo zvukové záznamy </a:t>
            </a:r>
          </a:p>
          <a:p>
            <a:r>
              <a:rPr lang="cs-CZ" dirty="0"/>
              <a:t>Užívat technických prostředků podnikatele (telefon, pokladna, váha) </a:t>
            </a:r>
          </a:p>
          <a:p>
            <a:r>
              <a:rPr lang="cs-CZ" dirty="0"/>
              <a:t>Vyžadovat součinnost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304514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12296" y="123457"/>
            <a:ext cx="8086635" cy="647700"/>
          </a:xfrm>
        </p:spPr>
        <p:txBody>
          <a:bodyPr/>
          <a:lstStyle/>
          <a:p>
            <a:r>
              <a:rPr lang="cs-CZ" dirty="0"/>
              <a:t>Živnostenská správa – kontrolní řád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3359" y="889348"/>
            <a:ext cx="8286381" cy="5674290"/>
          </a:xfrm>
        </p:spPr>
        <p:txBody>
          <a:bodyPr numCol="2"/>
          <a:lstStyle/>
          <a:p>
            <a:pPr marL="0" indent="0">
              <a:buNone/>
            </a:pPr>
            <a:r>
              <a:rPr lang="cs-CZ" b="1" dirty="0"/>
              <a:t>Práva kontrolovaného</a:t>
            </a:r>
          </a:p>
          <a:p>
            <a:r>
              <a:rPr lang="cs-CZ" dirty="0"/>
              <a:t>požadovat po kontrolorovi předložení pověření ke kontrole</a:t>
            </a:r>
          </a:p>
          <a:p>
            <a:r>
              <a:rPr lang="cs-CZ" dirty="0"/>
              <a:t>namítat podjatost kontrolora nebo přizvané osoby</a:t>
            </a:r>
          </a:p>
          <a:p>
            <a:r>
              <a:rPr lang="cs-CZ" dirty="0"/>
              <a:t>seznámit se s obsahem protokolu o kontrole</a:t>
            </a:r>
          </a:p>
          <a:p>
            <a:r>
              <a:rPr lang="cs-CZ" dirty="0"/>
              <a:t>podávat námitky proti kontrolním zjištěním uvedeným v protokolu o kontrole </a:t>
            </a:r>
          </a:p>
          <a:p>
            <a:endParaRPr lang="cs-CZ" b="1" dirty="0"/>
          </a:p>
          <a:p>
            <a:endParaRPr lang="cs-CZ" b="1" dirty="0"/>
          </a:p>
          <a:p>
            <a:pPr marL="0" indent="0">
              <a:buNone/>
            </a:pPr>
            <a:r>
              <a:rPr lang="cs-CZ" b="1" dirty="0"/>
              <a:t>Povinnosti kontrolovaného</a:t>
            </a:r>
          </a:p>
          <a:p>
            <a:r>
              <a:rPr lang="cs-CZ" dirty="0"/>
              <a:t>vytvořit podmínky pro realizaci kontroly</a:t>
            </a:r>
          </a:p>
          <a:p>
            <a:r>
              <a:rPr lang="cs-CZ" dirty="0"/>
              <a:t>umožnit kontrolorovi výkon jeho oprávnění</a:t>
            </a:r>
          </a:p>
          <a:p>
            <a:r>
              <a:rPr lang="cs-CZ" dirty="0"/>
              <a:t>poskytovat potřebnou součinnost</a:t>
            </a:r>
          </a:p>
          <a:p>
            <a:r>
              <a:rPr lang="cs-CZ" dirty="0"/>
              <a:t>podat ve lhůtě určené kontrolorem písemnou zprávu o odstranění nebo prevenci nedostatků zjištěných kontrolou</a:t>
            </a:r>
            <a:endParaRPr lang="cs-CZ" b="1" dirty="0"/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500933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2694" y="611972"/>
            <a:ext cx="8086635" cy="647700"/>
          </a:xfrm>
        </p:spPr>
        <p:txBody>
          <a:bodyPr/>
          <a:lstStyle/>
          <a:p>
            <a:r>
              <a:rPr lang="cs-CZ" dirty="0"/>
              <a:t>Živnostenská kontrola – kontrolní řád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4224" y="1466568"/>
            <a:ext cx="8365516" cy="4781832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Protokol o kontrole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Účelem je zachytit průběh kontroly a popsat, jaké skutečnosti byly kontrolou zjištěny. </a:t>
            </a:r>
          </a:p>
          <a:p>
            <a:r>
              <a:rPr lang="cs-CZ" dirty="0"/>
              <a:t>Protokol neobsahuje konkrétní sankci za porušení povinnosti. Pouze konstatuje, že podnikatel některou ze svých povinností nesplnil nebo ji splnil chybně. </a:t>
            </a:r>
          </a:p>
          <a:p>
            <a:r>
              <a:rPr lang="cs-CZ" dirty="0"/>
              <a:t>Případné ukládání sankcí je potom předmětem samotného správního řízení</a:t>
            </a:r>
          </a:p>
          <a:p>
            <a:r>
              <a:rPr lang="cs-CZ" dirty="0"/>
              <a:t>Námitky proti kontrolním zjištěním</a:t>
            </a:r>
          </a:p>
          <a:p>
            <a:r>
              <a:rPr lang="cs-CZ" dirty="0"/>
              <a:t>Nevyhoví-li námitkám vedoucí kontrolní skupiny nebo kontrolující ve lhůtě 7 dnů ode dne jejich doručení, vyřídí je nadřízená osoba kontrolujícího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388555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161" y="2611440"/>
            <a:ext cx="8086635" cy="647700"/>
          </a:xfrm>
        </p:spPr>
        <p:txBody>
          <a:bodyPr/>
          <a:lstStyle/>
          <a:p>
            <a:r>
              <a:rPr lang="cs-CZ" sz="8000" dirty="0"/>
              <a:t>Přestupky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098467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Přestupky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aby živ. úřady mohly plnit své úkoly, jsou vybaveny pravomocí ke správnímu trestání při zjištění porušení příslušných právních povinností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Dříve přestupky FO a jiné správní delikty PO a podnikajících FO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 od 1. 7. 2017 jen přestupky – zákon č. 250/2016 Sb.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4873692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66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Systematika právní úpravy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s-CZ" altLang="cs-CZ" dirty="0"/>
              <a:t>Zákon č. 250/2016 Sb.  – obecná hmotněprávní i procesně právní úprava - </a:t>
            </a:r>
            <a:r>
              <a:rPr lang="cs-CZ" altLang="cs-CZ" b="1" dirty="0"/>
              <a:t>lex </a:t>
            </a:r>
            <a:r>
              <a:rPr lang="cs-CZ" altLang="cs-CZ" b="1" dirty="0" err="1"/>
              <a:t>generalis</a:t>
            </a:r>
            <a:endParaRPr lang="cs-CZ" altLang="cs-CZ" b="1" dirty="0"/>
          </a:p>
          <a:p>
            <a:pPr lvl="1" algn="just"/>
            <a:r>
              <a:rPr lang="cs-CZ" altLang="cs-CZ" dirty="0" err="1"/>
              <a:t>procesněprávní</a:t>
            </a:r>
            <a:r>
              <a:rPr lang="cs-CZ" altLang="cs-CZ" dirty="0"/>
              <a:t> úprava – správní řád – lex </a:t>
            </a:r>
            <a:r>
              <a:rPr lang="cs-CZ" altLang="cs-CZ" dirty="0" err="1"/>
              <a:t>generalis</a:t>
            </a:r>
            <a:endParaRPr lang="cs-CZ" altLang="cs-CZ" dirty="0"/>
          </a:p>
          <a:p>
            <a:pPr marL="0" indent="0" algn="just">
              <a:buNone/>
            </a:pPr>
            <a:endParaRPr lang="cs-CZ" altLang="cs-CZ" b="1" dirty="0"/>
          </a:p>
          <a:p>
            <a:pPr algn="just"/>
            <a:r>
              <a:rPr lang="cs-CZ" altLang="cs-CZ" dirty="0"/>
              <a:t>Živnostenský zákon (</a:t>
            </a:r>
            <a:r>
              <a:rPr lang="cs-CZ" altLang="cs-CZ" b="1" dirty="0"/>
              <a:t>lex </a:t>
            </a:r>
            <a:r>
              <a:rPr lang="cs-CZ" altLang="cs-CZ" b="1" dirty="0" err="1"/>
              <a:t>specialis</a:t>
            </a:r>
            <a:r>
              <a:rPr lang="cs-CZ" altLang="cs-CZ" dirty="0"/>
              <a:t>) – skutkové podstaty jednotlivých přestupků</a:t>
            </a:r>
          </a:p>
          <a:p>
            <a:pPr marL="457200" lvl="1" indent="0" algn="just">
              <a:buNone/>
            </a:pPr>
            <a:r>
              <a:rPr lang="cs-CZ" altLang="cs-CZ" dirty="0"/>
              <a:t>+ v prvním stupni projednávají obecní živnostenské úřady; pokuty vybírá a vymáhá orgán, který je uložil.</a:t>
            </a:r>
          </a:p>
        </p:txBody>
      </p:sp>
    </p:spTree>
    <p:extLst>
      <p:ext uri="{BB962C8B-B14F-4D97-AF65-F5344CB8AC3E}">
        <p14:creationId xmlns:p14="http://schemas.microsoft.com/office/powerpoint/2010/main" val="26668875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858253"/>
            <a:ext cx="8086635" cy="647700"/>
          </a:xfrm>
        </p:spPr>
        <p:txBody>
          <a:bodyPr/>
          <a:lstStyle/>
          <a:p>
            <a:r>
              <a:rPr lang="pl-PL" dirty="0"/>
              <a:t>ODPOVĚDNOST PODNIKAJÍCÍ FYZICKÉ OSOBY ZA PŘESTUPEK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505953"/>
            <a:ext cx="7973229" cy="5352047"/>
          </a:xfrm>
        </p:spPr>
        <p:txBody>
          <a:bodyPr/>
          <a:lstStyle/>
          <a:p>
            <a:r>
              <a:rPr lang="cs-CZ" sz="2200" dirty="0"/>
              <a:t>Podnikající FO je pachatelem (</a:t>
            </a:r>
            <a:r>
              <a:rPr lang="cs-CZ" sz="2200" b="1" dirty="0"/>
              <a:t>případ kdy jedná sama)</a:t>
            </a:r>
            <a:r>
              <a:rPr lang="cs-CZ" sz="2200" dirty="0"/>
              <a:t>, jestliže:</a:t>
            </a:r>
          </a:p>
          <a:p>
            <a:pPr lvl="1" algn="just"/>
            <a:r>
              <a:rPr lang="cs-CZ" sz="2200" dirty="0"/>
              <a:t>k naplnění znaků přestupku došlo při jejím podnikání nebo v přímé souvislosti s ním a</a:t>
            </a:r>
          </a:p>
          <a:p>
            <a:pPr lvl="1" algn="just"/>
            <a:r>
              <a:rPr lang="cs-CZ" sz="2200" dirty="0"/>
              <a:t>byla porušena právní povinnost uložená FO/podnikající</a:t>
            </a:r>
          </a:p>
          <a:p>
            <a:pPr marL="457200" lvl="1" indent="0" algn="just">
              <a:buNone/>
            </a:pPr>
            <a:r>
              <a:rPr lang="cs-CZ" sz="2200" dirty="0"/>
              <a:t>= Podnikající FO je též pachatelem (</a:t>
            </a:r>
            <a:r>
              <a:rPr lang="cs-CZ" sz="2200" b="1" dirty="0"/>
              <a:t>jedná prostřednictvím</a:t>
            </a:r>
            <a:r>
              <a:rPr lang="cs-CZ" sz="2200" dirty="0"/>
              <a:t>)</a:t>
            </a:r>
            <a:r>
              <a:rPr lang="cs-CZ" sz="2200" b="1" dirty="0"/>
              <a:t>,</a:t>
            </a:r>
            <a:r>
              <a:rPr lang="cs-CZ" sz="2200" dirty="0"/>
              <a:t> jestliže:</a:t>
            </a:r>
          </a:p>
          <a:p>
            <a:pPr lvl="1"/>
            <a:r>
              <a:rPr lang="cs-CZ" sz="2200" dirty="0"/>
              <a:t>k naplnění znaků přestupku došlo jednáním FO, které je přičitatelné podnikající FO</a:t>
            </a:r>
          </a:p>
          <a:p>
            <a:pPr lvl="1"/>
            <a:r>
              <a:rPr lang="cs-CZ" sz="2200" dirty="0"/>
              <a:t>byla porušena právní povinnost uložená FO/podnikající a to:</a:t>
            </a:r>
          </a:p>
          <a:p>
            <a:pPr marL="1257300" lvl="2" indent="-342900" algn="just">
              <a:buFontTx/>
              <a:buChar char="-"/>
            </a:pPr>
            <a:r>
              <a:rPr lang="cs-CZ" sz="2200" dirty="0"/>
              <a:t>při podnikání FO, </a:t>
            </a:r>
          </a:p>
          <a:p>
            <a:pPr marL="1257300" lvl="2" indent="-342900" algn="just">
              <a:buFontTx/>
              <a:buChar char="-"/>
            </a:pPr>
            <a:r>
              <a:rPr lang="cs-CZ" sz="2200" dirty="0"/>
              <a:t>v přímé souvislosti s podnikáním FO, nebo</a:t>
            </a:r>
          </a:p>
          <a:p>
            <a:pPr marL="1257300" lvl="2" indent="-342900" algn="just">
              <a:buFontTx/>
              <a:buChar char="-"/>
            </a:pPr>
            <a:r>
              <a:rPr lang="cs-CZ" sz="2200" dirty="0"/>
              <a:t>ku prospěchu podnikající FO nebo v jejím zájmu</a:t>
            </a:r>
          </a:p>
          <a:p>
            <a:pPr lvl="2"/>
            <a:endParaRPr lang="cs-CZ" sz="2200" dirty="0"/>
          </a:p>
          <a:p>
            <a:pPr lvl="2"/>
            <a:endParaRPr lang="cs-CZ" sz="2200" dirty="0"/>
          </a:p>
          <a:p>
            <a:pPr lvl="1"/>
            <a:endParaRPr lang="cs-CZ" sz="22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440758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858253"/>
            <a:ext cx="8086635" cy="647700"/>
          </a:xfrm>
        </p:spPr>
        <p:txBody>
          <a:bodyPr/>
          <a:lstStyle/>
          <a:p>
            <a:r>
              <a:rPr lang="pl-PL" dirty="0"/>
              <a:t>ODPOVĚDNOST PODNIKAJÍCÍ FYZICKÉ OSOBY ZA PŘESTUPEK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505953"/>
            <a:ext cx="7973229" cy="5352047"/>
          </a:xfrm>
        </p:spPr>
        <p:txBody>
          <a:bodyPr/>
          <a:lstStyle/>
          <a:p>
            <a:pPr algn="just"/>
            <a:r>
              <a:rPr lang="cs-CZ" dirty="0"/>
              <a:t>Osoby, jejichž jednání je </a:t>
            </a:r>
            <a:r>
              <a:rPr lang="cs-CZ" b="1" dirty="0"/>
              <a:t>přičitatelné</a:t>
            </a:r>
            <a:r>
              <a:rPr lang="cs-CZ" dirty="0"/>
              <a:t> podnikající FO:</a:t>
            </a:r>
          </a:p>
          <a:p>
            <a:pPr lvl="1" algn="just"/>
            <a:r>
              <a:rPr lang="cs-CZ" sz="2200" dirty="0"/>
              <a:t>zaměstnanec nebo osoba v obdobném postavení při plnění úkolů vyplývajících z tohoto postavení,</a:t>
            </a:r>
          </a:p>
          <a:p>
            <a:pPr lvl="1" algn="just"/>
            <a:r>
              <a:rPr lang="cs-CZ" sz="2200" dirty="0"/>
              <a:t>fyzická osoba, která plní úkoly podnikající fyzické osoby,</a:t>
            </a:r>
          </a:p>
          <a:p>
            <a:pPr lvl="1" algn="just"/>
            <a:r>
              <a:rPr lang="cs-CZ" sz="2200" dirty="0"/>
              <a:t>fyzická osoba, kterou podnikající fyzická osoba používá při své činnosti, nebo</a:t>
            </a:r>
          </a:p>
          <a:p>
            <a:pPr lvl="1" algn="just"/>
            <a:r>
              <a:rPr lang="cs-CZ" sz="2200" dirty="0"/>
              <a:t>fyzická osoba, která za podnikající fyzickou osobu jednala, jestliže podnikající fyzická osoba výsledku takového jednání využila.</a:t>
            </a:r>
          </a:p>
          <a:p>
            <a:pPr algn="just"/>
            <a:r>
              <a:rPr lang="cs-CZ" sz="2200" b="1" dirty="0"/>
              <a:t>Obdobné použití</a:t>
            </a:r>
            <a:r>
              <a:rPr lang="cs-CZ" sz="2200" dirty="0"/>
              <a:t> právní úpravy odpovědnosti právnických osob, s výslovnými výjimkami, zohledňujícími odlišné povahy (podnikající) fyzické osoby a právnické osoby</a:t>
            </a:r>
          </a:p>
          <a:p>
            <a:pPr algn="just"/>
            <a:r>
              <a:rPr lang="cs-CZ" sz="2200" dirty="0"/>
              <a:t>Objektivní odpovědnost – možnost liberace</a:t>
            </a:r>
          </a:p>
          <a:p>
            <a:pPr algn="just"/>
            <a:r>
              <a:rPr lang="cs-CZ" sz="2200" dirty="0"/>
              <a:t>Odpovědnost </a:t>
            </a:r>
            <a:r>
              <a:rPr lang="cs-CZ" sz="2200" b="1" dirty="0"/>
              <a:t>nezaniká</a:t>
            </a:r>
            <a:r>
              <a:rPr lang="cs-CZ" sz="2200" dirty="0"/>
              <a:t> přestane-li FO podnikat (§ 23/2)</a:t>
            </a:r>
          </a:p>
          <a:p>
            <a:pPr lvl="1"/>
            <a:endParaRPr lang="cs-CZ" sz="22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8201276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ODPOVĚDNOST PRÁVNICKÉ OSOBY ZA PŘESTUPEK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 je subjektem, resp. pachatelem přestupku, jestliže:</a:t>
            </a:r>
          </a:p>
          <a:p>
            <a:pPr lvl="1" algn="just"/>
            <a:r>
              <a:rPr lang="cs-CZ" dirty="0"/>
              <a:t>k naplnění znaků přestupku došlo jednáním </a:t>
            </a:r>
            <a:r>
              <a:rPr lang="cs-CZ" dirty="0" err="1"/>
              <a:t>FO</a:t>
            </a:r>
            <a:r>
              <a:rPr lang="cs-CZ" dirty="0"/>
              <a:t>, které je přičitatelné PO</a:t>
            </a:r>
          </a:p>
          <a:p>
            <a:pPr lvl="1" algn="just"/>
            <a:r>
              <a:rPr lang="cs-CZ" dirty="0"/>
              <a:t>byla porušena právní povinnost uložená PO (nebo organizační složce nebo jinému útvaru, který je součástí PO), a to:</a:t>
            </a:r>
          </a:p>
          <a:p>
            <a:pPr marL="1257300" lvl="2" indent="-342900" algn="just">
              <a:buFontTx/>
              <a:buChar char="-"/>
            </a:pPr>
            <a:r>
              <a:rPr lang="cs-CZ" dirty="0"/>
              <a:t>při činnosti PO, </a:t>
            </a:r>
          </a:p>
          <a:p>
            <a:pPr marL="1257300" lvl="2" indent="-342900" algn="just">
              <a:buFontTx/>
              <a:buChar char="-"/>
            </a:pPr>
            <a:r>
              <a:rPr lang="cs-CZ" dirty="0"/>
              <a:t>v přímé souvislosti s činností PO</a:t>
            </a:r>
          </a:p>
          <a:p>
            <a:pPr marL="1257300" lvl="2" indent="-342900" algn="just">
              <a:buFontTx/>
              <a:buChar char="-"/>
            </a:pPr>
            <a:r>
              <a:rPr lang="cs-CZ" dirty="0"/>
              <a:t>nebo ku prospěchu PO nebo v jejím zájmu;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44760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Negativní vymezení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Živnostenské podnikání není (§ 3):</a:t>
            </a:r>
          </a:p>
          <a:p>
            <a:pPr lvl="1"/>
            <a:r>
              <a:rPr lang="cs-CZ" dirty="0"/>
              <a:t>činnosti, které sice jinak vyhovují pozitivnímu vymezení jsou z režimu zákona ex lege vyloučeny – taxativní výčet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457200" lvl="1" indent="0">
              <a:buNone/>
            </a:pPr>
            <a:r>
              <a:rPr lang="cs-CZ" i="1" dirty="0"/>
              <a:t>Živností se rozumí taková podnikatelská činnost, která není vyloučena z působnosti živnostenského zákona.</a:t>
            </a:r>
          </a:p>
          <a:p>
            <a:pPr lvl="1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3006737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ODPOVĚDNOST PRÁVNICKÉ OSOBY ZA PŘESTUPEK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2"/>
            <a:ext cx="8082321" cy="4600801"/>
          </a:xfrm>
        </p:spPr>
        <p:txBody>
          <a:bodyPr/>
          <a:lstStyle/>
          <a:p>
            <a:pPr algn="just"/>
            <a:r>
              <a:rPr lang="cs-CZ" dirty="0"/>
              <a:t>Osoby, jejichž jednání je přičitatelné PO:</a:t>
            </a:r>
          </a:p>
          <a:p>
            <a:pPr lvl="1" algn="just"/>
            <a:r>
              <a:rPr lang="cs-CZ" dirty="0"/>
              <a:t>statutární orgán nebo člen statutárního orgánu,</a:t>
            </a:r>
          </a:p>
          <a:p>
            <a:pPr lvl="1" algn="just"/>
            <a:r>
              <a:rPr lang="cs-CZ" dirty="0"/>
              <a:t>jiný orgán PO nebo jeho člen,</a:t>
            </a:r>
          </a:p>
          <a:p>
            <a:pPr lvl="1" algn="just"/>
            <a:r>
              <a:rPr lang="cs-CZ" dirty="0"/>
              <a:t>zaměstnanec nebo osoba v obdobném postavení při plnění úkolů vyplývajících z tohoto postavení,</a:t>
            </a:r>
          </a:p>
          <a:p>
            <a:pPr lvl="1" algn="just"/>
            <a:r>
              <a:rPr lang="cs-CZ" dirty="0" err="1"/>
              <a:t>FO</a:t>
            </a:r>
            <a:r>
              <a:rPr lang="cs-CZ" dirty="0"/>
              <a:t>, která plní úkoly PO,</a:t>
            </a:r>
          </a:p>
          <a:p>
            <a:pPr lvl="1" algn="just"/>
            <a:r>
              <a:rPr lang="cs-CZ" dirty="0" err="1"/>
              <a:t>FO</a:t>
            </a:r>
            <a:r>
              <a:rPr lang="cs-CZ" dirty="0"/>
              <a:t>, kterou PO používá při své činnosti,</a:t>
            </a:r>
          </a:p>
          <a:p>
            <a:pPr lvl="1" algn="just"/>
            <a:r>
              <a:rPr lang="cs-CZ" dirty="0"/>
              <a:t>FO, která za PO jednala, jestliže PO výsledku takového jednání využila</a:t>
            </a:r>
          </a:p>
          <a:p>
            <a:pPr algn="just"/>
            <a:r>
              <a:rPr lang="cs-CZ" dirty="0"/>
              <a:t>Objektivní odpovědnost PO – možnost liberace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3015253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50082" y="186087"/>
            <a:ext cx="8086635" cy="647700"/>
          </a:xfrm>
        </p:spPr>
        <p:txBody>
          <a:bodyPr/>
          <a:lstStyle/>
          <a:p>
            <a:r>
              <a:rPr lang="cs-CZ" dirty="0"/>
              <a:t>Příklad skutkových podstat v živ. zákoně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261" y="833787"/>
            <a:ext cx="8893478" cy="5298727"/>
          </a:xfrm>
        </p:spPr>
        <p:txBody>
          <a:bodyPr/>
          <a:lstStyle/>
          <a:p>
            <a:pPr marL="0" indent="0">
              <a:buNone/>
            </a:pPr>
            <a:r>
              <a:rPr lang="cs-CZ" i="1" dirty="0"/>
              <a:t>§ 63</a:t>
            </a:r>
          </a:p>
          <a:p>
            <a:pPr marL="0" indent="0">
              <a:buNone/>
            </a:pPr>
            <a:r>
              <a:rPr lang="cs-CZ" i="1" dirty="0"/>
              <a:t>(1) Právnická osoba se dopustí přestupku dále tím, že provozuje činnost, která je</a:t>
            </a:r>
          </a:p>
          <a:p>
            <a:pPr marL="0" indent="0">
              <a:buNone/>
            </a:pPr>
            <a:r>
              <a:rPr lang="cs-CZ" i="1" dirty="0"/>
              <a:t>a) živností volnou,</a:t>
            </a:r>
          </a:p>
          <a:p>
            <a:pPr marL="0" indent="0">
              <a:buNone/>
            </a:pPr>
            <a:r>
              <a:rPr lang="cs-CZ" i="1" dirty="0"/>
              <a:t>b) předmětem živnosti řemeslné nebo vázané, nebo</a:t>
            </a:r>
          </a:p>
          <a:p>
            <a:pPr marL="0" indent="0">
              <a:buNone/>
            </a:pPr>
            <a:r>
              <a:rPr lang="cs-CZ" i="1" dirty="0"/>
              <a:t>c) předmětem živnosti koncesované, aniž by pro tuto živnost měla živnostenské oprávnění.</a:t>
            </a:r>
          </a:p>
          <a:p>
            <a:pPr marL="0" indent="0">
              <a:buNone/>
            </a:pPr>
            <a:r>
              <a:rPr lang="cs-CZ" i="1" dirty="0"/>
              <a:t>(2) Za přestupek lze uložit pokutu</a:t>
            </a:r>
          </a:p>
          <a:p>
            <a:pPr marL="0" indent="0">
              <a:buNone/>
            </a:pPr>
            <a:r>
              <a:rPr lang="cs-CZ" i="1" dirty="0"/>
              <a:t>a) do 500 000 Kč, jde-li o přestupek podle odstavce 1 písm. a),</a:t>
            </a:r>
          </a:p>
          <a:p>
            <a:pPr marL="0" indent="0">
              <a:buNone/>
            </a:pPr>
            <a:r>
              <a:rPr lang="cs-CZ" i="1" dirty="0"/>
              <a:t>b) do 750 000 Kč, jde-li o přestupek podle odstavce 1 písm. b),</a:t>
            </a:r>
          </a:p>
          <a:p>
            <a:pPr marL="0" indent="0">
              <a:buNone/>
            </a:pPr>
            <a:r>
              <a:rPr lang="cs-CZ" i="1" dirty="0"/>
              <a:t>c) do 1 000 000 Kč, jde-li o přestupek podle odstavce 1 písm. c).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72868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238922" y="1060797"/>
            <a:ext cx="8678768" cy="4857403"/>
          </a:xfrm>
        </p:spPr>
        <p:txBody>
          <a:bodyPr/>
          <a:lstStyle/>
          <a:p>
            <a:pPr eaLnBrk="1" hangingPunct="1">
              <a:buNone/>
            </a:pPr>
            <a:r>
              <a:rPr lang="cs-CZ" sz="2400" b="1" dirty="0"/>
              <a:t>Živností NENÍ (§3)</a:t>
            </a:r>
          </a:p>
          <a:p>
            <a:r>
              <a:rPr lang="cs-CZ" sz="2200" dirty="0"/>
              <a:t>provozování činnosti vyhrazené zákonem státu nebo určené PO (tzv. </a:t>
            </a:r>
            <a:r>
              <a:rPr lang="cs-CZ" sz="2200" u="sng" dirty="0"/>
              <a:t>státní monopoly</a:t>
            </a:r>
            <a:r>
              <a:rPr lang="cs-CZ" sz="2200" dirty="0"/>
              <a:t>) – dříve poštovní služby</a:t>
            </a:r>
          </a:p>
          <a:p>
            <a:r>
              <a:rPr lang="cs-CZ" sz="2200" dirty="0"/>
              <a:t>využívání </a:t>
            </a:r>
            <a:r>
              <a:rPr lang="cs-CZ" sz="2200" u="sng" dirty="0"/>
              <a:t>výsledků duševní tvůrčí činnosti</a:t>
            </a:r>
            <a:r>
              <a:rPr lang="cs-CZ" sz="2200" dirty="0"/>
              <a:t>, chráněných zvl. zákony, jejich </a:t>
            </a:r>
            <a:r>
              <a:rPr lang="cs-CZ" sz="2200" u="sng" dirty="0"/>
              <a:t>původci nebo autory </a:t>
            </a:r>
            <a:r>
              <a:rPr lang="cs-CZ" sz="2200" dirty="0"/>
              <a:t>– např. činnost hudebních skupin a kapel</a:t>
            </a:r>
          </a:p>
          <a:p>
            <a:r>
              <a:rPr lang="cs-CZ" sz="2200" dirty="0"/>
              <a:t>výkon </a:t>
            </a:r>
            <a:r>
              <a:rPr lang="cs-CZ" sz="2200" u="sng" dirty="0"/>
              <a:t>kolektivní správy práva autorského </a:t>
            </a:r>
            <a:r>
              <a:rPr lang="cs-CZ" sz="2200" dirty="0"/>
              <a:t>a práv souvisejících s právem autorským podle zvláštního právního předpisu</a:t>
            </a:r>
          </a:p>
          <a:p>
            <a:r>
              <a:rPr lang="cs-CZ" sz="2200" u="sng" dirty="0"/>
              <a:t>restaurování</a:t>
            </a:r>
            <a:r>
              <a:rPr lang="cs-CZ" sz="2200" dirty="0"/>
              <a:t> kulturních památek nebo jejich částí, které jsou díly výtvarných umění nebo uměleckořemeslnými pracemi</a:t>
            </a:r>
          </a:p>
          <a:p>
            <a:r>
              <a:rPr lang="cs-CZ" sz="2200" dirty="0"/>
              <a:t>provádění </a:t>
            </a:r>
            <a:r>
              <a:rPr lang="cs-CZ" sz="2200" u="sng" dirty="0"/>
              <a:t>archeologických výzkumů</a:t>
            </a:r>
          </a:p>
          <a:p>
            <a:r>
              <a:rPr lang="cs-CZ" sz="2200" dirty="0"/>
              <a:t>další činnost v rozsahu </a:t>
            </a:r>
            <a:r>
              <a:rPr lang="cs-CZ" sz="2200" u="sng" dirty="0"/>
              <a:t>regulovaném dle zvláštních zákonů </a:t>
            </a:r>
            <a:r>
              <a:rPr lang="cs-CZ" sz="2200" dirty="0"/>
              <a:t>(včetně tzv. svobodných povolání) …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300601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171046" y="879293"/>
            <a:ext cx="8678768" cy="4857403"/>
          </a:xfrm>
        </p:spPr>
        <p:txBody>
          <a:bodyPr/>
          <a:lstStyle/>
          <a:p>
            <a:pPr eaLnBrk="1" hangingPunct="1">
              <a:buNone/>
            </a:pPr>
            <a:r>
              <a:rPr lang="cs-CZ" sz="2400" b="1" dirty="0"/>
              <a:t>Živností NENÍ (§3)</a:t>
            </a:r>
          </a:p>
          <a:p>
            <a:r>
              <a:rPr lang="cs-CZ" sz="2200" dirty="0"/>
              <a:t>výkon povolání regulovaný zvláštními zákony (mnohdy souvisejícími s profesními komorami) , tj. činnost</a:t>
            </a:r>
          </a:p>
          <a:p>
            <a:pPr lvl="1"/>
            <a:r>
              <a:rPr lang="cs-CZ" sz="2000" dirty="0"/>
              <a:t>lékařů, zubních lékařů a farmaceutů, nelékařských zdravotnických pracovníků</a:t>
            </a:r>
          </a:p>
          <a:p>
            <a:pPr lvl="1"/>
            <a:r>
              <a:rPr lang="cs-CZ" sz="2000" dirty="0"/>
              <a:t>veterinárních lékařů, dalších veterinárních pracovníků</a:t>
            </a:r>
          </a:p>
          <a:p>
            <a:pPr lvl="1"/>
            <a:r>
              <a:rPr lang="cs-CZ" sz="2000" dirty="0"/>
              <a:t>advokátů, notářů, patentových zástupců a soudních exekutorů </a:t>
            </a:r>
          </a:p>
          <a:p>
            <a:pPr lvl="1"/>
            <a:r>
              <a:rPr lang="cs-CZ" sz="2000" dirty="0"/>
              <a:t>znalců a tlumočníků</a:t>
            </a:r>
          </a:p>
          <a:p>
            <a:pPr lvl="1"/>
            <a:r>
              <a:rPr lang="cs-CZ" sz="2000" dirty="0"/>
              <a:t>auditorů a daňových poradců </a:t>
            </a:r>
          </a:p>
          <a:p>
            <a:pPr lvl="1"/>
            <a:r>
              <a:rPr lang="cs-CZ" sz="2000" dirty="0"/>
              <a:t>burzovních dohodců </a:t>
            </a:r>
          </a:p>
          <a:p>
            <a:pPr lvl="1"/>
            <a:r>
              <a:rPr lang="cs-CZ" sz="2000" dirty="0"/>
              <a:t>zprostředkovatelů a rozhodců, </a:t>
            </a:r>
            <a:r>
              <a:rPr lang="cs-CZ" sz="2000" dirty="0" err="1"/>
              <a:t>mediátorů</a:t>
            </a:r>
            <a:r>
              <a:rPr lang="cs-CZ" sz="2000" dirty="0"/>
              <a:t> (dle Z o mediaci)</a:t>
            </a:r>
          </a:p>
          <a:p>
            <a:pPr lvl="1"/>
            <a:r>
              <a:rPr lang="cs-CZ" sz="2000" dirty="0"/>
              <a:t>úředně oprávněných zeměměřických inženýrů </a:t>
            </a:r>
          </a:p>
          <a:p>
            <a:pPr lvl="1"/>
            <a:r>
              <a:rPr lang="cs-CZ" sz="2000" dirty="0"/>
              <a:t>autorizovaných architektů, aut. ing. činných ve výstavbě a aut. inspektorů</a:t>
            </a:r>
          </a:p>
          <a:p>
            <a:pPr lvl="1"/>
            <a:r>
              <a:rPr lang="cs-CZ" sz="2000" dirty="0"/>
              <a:t>auditorů bezpečnosti pozemních komunikací</a:t>
            </a:r>
          </a:p>
        </p:txBody>
      </p:sp>
    </p:spTree>
    <p:extLst>
      <p:ext uri="{BB962C8B-B14F-4D97-AF65-F5344CB8AC3E}">
        <p14:creationId xmlns:p14="http://schemas.microsoft.com/office/powerpoint/2010/main" val="279841300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law_sablona_cz</Template>
  <TotalTime>8165</TotalTime>
  <Words>5818</Words>
  <Application>Microsoft Office PowerPoint</Application>
  <PresentationFormat>Předvádění na obrazovce (4:3)</PresentationFormat>
  <Paragraphs>885</Paragraphs>
  <Slides>71</Slides>
  <Notes>43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71</vt:i4>
      </vt:variant>
    </vt:vector>
  </HeadingPairs>
  <TitlesOfParts>
    <vt:vector size="78" baseType="lpstr">
      <vt:lpstr>Arial</vt:lpstr>
      <vt:lpstr>Arial CE</vt:lpstr>
      <vt:lpstr>Calibri</vt:lpstr>
      <vt:lpstr>Symbol</vt:lpstr>
      <vt:lpstr>Tahoma</vt:lpstr>
      <vt:lpstr>Wingdings</vt:lpstr>
      <vt:lpstr>Prezentace_MU_CZ</vt:lpstr>
      <vt:lpstr>      BZ505Zk Vybrané otázky správního práva a veřejné správy   7. 10. 2022  Správa živnostenská    JUDr. David Hejč, Ph.D.    </vt:lpstr>
      <vt:lpstr>Základní východiska</vt:lpstr>
      <vt:lpstr>Teoretická východiska</vt:lpstr>
      <vt:lpstr>Právní úprava živnostenské správy</vt:lpstr>
      <vt:lpstr>Právní úprava živnostenské správy</vt:lpstr>
      <vt:lpstr>Pozitivní vymezení</vt:lpstr>
      <vt:lpstr>Negativní vymezení</vt:lpstr>
      <vt:lpstr>Prezentace aplikace PowerPoint</vt:lpstr>
      <vt:lpstr>Prezentace aplikace PowerPoint</vt:lpstr>
      <vt:lpstr>Prezentace aplikace PowerPoint</vt:lpstr>
      <vt:lpstr>Organizace</vt:lpstr>
      <vt:lpstr>Organizace</vt:lpstr>
      <vt:lpstr>Organizace</vt:lpstr>
      <vt:lpstr>Organizace</vt:lpstr>
      <vt:lpstr>Organizace</vt:lpstr>
      <vt:lpstr>Organizace</vt:lpstr>
      <vt:lpstr>Živnostenské oprávnění</vt:lpstr>
      <vt:lpstr>Subjekty oprávněné provozovat živnost</vt:lpstr>
      <vt:lpstr>Rozdělení živností</vt:lpstr>
      <vt:lpstr>Prezentace aplikace PowerPoint</vt:lpstr>
      <vt:lpstr>Živnosti volné</vt:lpstr>
      <vt:lpstr>Výroba,   obchod   a   služby jinde nezařazené</vt:lpstr>
      <vt:lpstr>Živnosti   řemeslné</vt:lpstr>
      <vt:lpstr>Hostinská   činnost</vt:lpstr>
      <vt:lpstr>Živnosti vázané</vt:lpstr>
      <vt:lpstr>Průvodcovská činnost horská</vt:lpstr>
      <vt:lpstr>Živnosti koncesované</vt:lpstr>
      <vt:lpstr>Celková roční statistika</vt:lpstr>
      <vt:lpstr>Počet podnikajících fyzických osob a živnostenských oprávnění dle pohlaví  </vt:lpstr>
      <vt:lpstr>Vznik živnostenského oprávnění</vt:lpstr>
      <vt:lpstr>Ohlašovací živnosti</vt:lpstr>
      <vt:lpstr>Koncesované živnosti</vt:lpstr>
      <vt:lpstr>Živnosti koncesované</vt:lpstr>
      <vt:lpstr>Všeobecné podmínky</vt:lpstr>
      <vt:lpstr>Počet podnikajících fyzických osob a živnostenských oprávnění dle věkové struktury</vt:lpstr>
      <vt:lpstr>Všeobecné podmínky</vt:lpstr>
      <vt:lpstr>Zvláštní podmínky</vt:lpstr>
      <vt:lpstr>Překážky provozování živnosti</vt:lpstr>
      <vt:lpstr>Překážky provozování živnosti</vt:lpstr>
      <vt:lpstr>Vznik živnostenského oprávnění</vt:lpstr>
      <vt:lpstr>Procedura vzniku živnostenského oprávnění</vt:lpstr>
      <vt:lpstr>Ohlašovací živnost</vt:lpstr>
      <vt:lpstr>Ohlašovací živnost</vt:lpstr>
      <vt:lpstr>Prezentace aplikace PowerPoint</vt:lpstr>
      <vt:lpstr>§ 45 – náležitosti FO</vt:lpstr>
      <vt:lpstr>§ 45 – náležitosti PO</vt:lpstr>
      <vt:lpstr>Ohlašovací živnost</vt:lpstr>
      <vt:lpstr>Ohlašovací živnost</vt:lpstr>
      <vt:lpstr>Prezentace aplikace PowerPoint</vt:lpstr>
      <vt:lpstr>Koncesovaná živnost</vt:lpstr>
      <vt:lpstr>Prezentace aplikace PowerPoint</vt:lpstr>
      <vt:lpstr>Změny oprávnění</vt:lpstr>
      <vt:lpstr>Zánik oprávnění</vt:lpstr>
      <vt:lpstr>Zrušení živnostenského oprávnění rozhodnutím</vt:lpstr>
      <vt:lpstr>Zrušení živnostenského oprávnění rozhodnutím</vt:lpstr>
      <vt:lpstr>Živnostenský rejstřík</vt:lpstr>
      <vt:lpstr>Kontrola</vt:lpstr>
      <vt:lpstr>Živnostenská kontrola</vt:lpstr>
      <vt:lpstr>Živnostenská kontrola</vt:lpstr>
      <vt:lpstr>Živnostenská kontrola – kontrolní řád</vt:lpstr>
      <vt:lpstr>Živnostenská kontrola – kontrolní řád</vt:lpstr>
      <vt:lpstr>Živnostenská správa – kontrolní řád </vt:lpstr>
      <vt:lpstr>Živnostenská kontrola – kontrolní řád</vt:lpstr>
      <vt:lpstr>Přestupky</vt:lpstr>
      <vt:lpstr>Přestupky</vt:lpstr>
      <vt:lpstr>Systematika právní úpravy</vt:lpstr>
      <vt:lpstr>ODPOVĚDNOST PODNIKAJÍCÍ FYZICKÉ OSOBY ZA PŘESTUPEK</vt:lpstr>
      <vt:lpstr>ODPOVĚDNOST PODNIKAJÍCÍ FYZICKÉ OSOBY ZA PŘESTUPEK</vt:lpstr>
      <vt:lpstr>ODPOVĚDNOST PRÁVNICKÉ OSOBY ZA PŘESTUPEK</vt:lpstr>
      <vt:lpstr>ODPOVĚDNOST PRÁVNICKÉ OSOBY ZA PŘESTUPEK</vt:lpstr>
      <vt:lpstr>Příklad skutkových podstat v živ. zákoně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Lukas Potesil</dc:creator>
  <cp:lastModifiedBy>David Hejč</cp:lastModifiedBy>
  <cp:revision>411</cp:revision>
  <cp:lastPrinted>1601-01-01T00:00:00Z</cp:lastPrinted>
  <dcterms:created xsi:type="dcterms:W3CDTF">2016-04-13T06:49:47Z</dcterms:created>
  <dcterms:modified xsi:type="dcterms:W3CDTF">2022-10-06T17:49:17Z</dcterms:modified>
</cp:coreProperties>
</file>