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35"/>
  </p:notesMasterIdLst>
  <p:handoutMasterIdLst>
    <p:handoutMasterId r:id="rId36"/>
  </p:handoutMasterIdLst>
  <p:sldIdLst>
    <p:sldId id="358" r:id="rId2"/>
    <p:sldId id="412" r:id="rId3"/>
    <p:sldId id="414" r:id="rId4"/>
    <p:sldId id="401" r:id="rId5"/>
    <p:sldId id="405" r:id="rId6"/>
    <p:sldId id="407" r:id="rId7"/>
    <p:sldId id="433" r:id="rId8"/>
    <p:sldId id="416" r:id="rId9"/>
    <p:sldId id="418" r:id="rId10"/>
    <p:sldId id="419" r:id="rId11"/>
    <p:sldId id="417" r:id="rId12"/>
    <p:sldId id="434" r:id="rId13"/>
    <p:sldId id="377" r:id="rId14"/>
    <p:sldId id="388" r:id="rId15"/>
    <p:sldId id="390" r:id="rId16"/>
    <p:sldId id="435" r:id="rId17"/>
    <p:sldId id="436" r:id="rId18"/>
    <p:sldId id="534" r:id="rId19"/>
    <p:sldId id="537" r:id="rId20"/>
    <p:sldId id="535" r:id="rId21"/>
    <p:sldId id="532" r:id="rId22"/>
    <p:sldId id="533" r:id="rId23"/>
    <p:sldId id="541" r:id="rId24"/>
    <p:sldId id="538" r:id="rId25"/>
    <p:sldId id="542" r:id="rId26"/>
    <p:sldId id="539" r:id="rId27"/>
    <p:sldId id="540" r:id="rId28"/>
    <p:sldId id="519" r:id="rId29"/>
    <p:sldId id="522" r:id="rId30"/>
    <p:sldId id="523" r:id="rId31"/>
    <p:sldId id="530" r:id="rId32"/>
    <p:sldId id="528" r:id="rId33"/>
    <p:sldId id="529" r:id="rId34"/>
  </p:sldIdLst>
  <p:sldSz cx="9144000" cy="6858000" type="screen4x3"/>
  <p:notesSz cx="6810375" cy="9942513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99FF99"/>
    <a:srgbClr val="FFCC66"/>
    <a:srgbClr val="CC99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6" autoAdjust="0"/>
    <p:restoredTop sz="94660"/>
  </p:normalViewPr>
  <p:slideViewPr>
    <p:cSldViewPr>
      <p:cViewPr varScale="1">
        <p:scale>
          <a:sx n="82" d="100"/>
          <a:sy n="82" d="100"/>
        </p:scale>
        <p:origin x="160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7625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BC2AF5-7354-4F2C-91CF-F636295CD574}" type="datetimeFigureOut">
              <a:rPr lang="sk-SK" smtClean="0"/>
              <a:pPr/>
              <a:t>3. 4. 2018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7625" y="9444038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0B4F4C-5591-4AC4-AD56-6A26B555183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61953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4E18AB0-FF0A-495E-BAF1-44B5799F3C4E}" type="datetimeFigureOut">
              <a:rPr lang="cs-CZ"/>
              <a:pPr>
                <a:defRPr/>
              </a:pPr>
              <a:t>03.04.2018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cs-CZ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B144BAB-4888-42B9-A1F6-6D097309B6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52597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4D092A53-FD1C-486F-91CC-43A71D491C47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3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16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716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694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27A71CA-5C3D-42DE-A707-6892444192BC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15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49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849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5715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4D092A53-FD1C-486F-91CC-43A71D491C47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16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16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716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8537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4DD7ED0-6B0E-4F4E-AF5C-5320F06D7E7D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17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70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870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7213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4DD7ED0-6B0E-4F4E-AF5C-5320F06D7E7D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18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70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870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7213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A74D2D2C-6C7F-4D6F-BC44-003528816DE8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19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65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665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4868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4DD7ED0-6B0E-4F4E-AF5C-5320F06D7E7D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20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70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870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7213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93B3905B-31A1-42CD-ABAF-8779B221373E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21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86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686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1247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B90D43E3-11A6-4648-B158-6389B94FF3E6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22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55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655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0050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B90D43E3-11A6-4648-B158-6389B94FF3E6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23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55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655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6511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4AF5B591-527D-4C6E-B6D9-490E9CF5156F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28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39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839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109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3020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9744" y="4693350"/>
            <a:ext cx="5815618" cy="4413716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sk-SK" smtClean="0"/>
          </a:p>
        </p:txBody>
      </p:sp>
    </p:spTree>
    <p:extLst>
      <p:ext uri="{BB962C8B-B14F-4D97-AF65-F5344CB8AC3E}">
        <p14:creationId xmlns:p14="http://schemas.microsoft.com/office/powerpoint/2010/main" val="33918308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B24D94C7-2D51-4F58-BEE5-0E279000CE0C}" type="slidenum">
              <a:rPr lang="cs-CZ">
                <a:ea typeface="Microsoft YaHei" charset="-122"/>
              </a:rPr>
              <a:pPr/>
              <a:t>29</a:t>
            </a:fld>
            <a:endParaRPr lang="cs-CZ">
              <a:ea typeface="Microsoft YaHei" charset="-122"/>
            </a:endParaRPr>
          </a:p>
        </p:txBody>
      </p:sp>
      <p:sp>
        <p:nvSpPr>
          <p:cNvPr id="9113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9114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010374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F5A2F0F1-8529-458F-9696-54467E31FFDF}" type="slidenum">
              <a:rPr lang="cs-CZ">
                <a:ea typeface="Microsoft YaHei" charset="-122"/>
              </a:rPr>
              <a:pPr/>
              <a:t>30</a:t>
            </a:fld>
            <a:endParaRPr lang="cs-CZ">
              <a:ea typeface="Microsoft YaHei" charset="-122"/>
            </a:endParaRPr>
          </a:p>
        </p:txBody>
      </p:sp>
      <p:sp>
        <p:nvSpPr>
          <p:cNvPr id="9216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9216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940957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144BAB-4888-42B9-A1F6-6D097309B697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77362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8F21FB1A-7B25-4A24-8D58-60AB64C17AAB}" type="slidenum">
              <a:rPr lang="cs-CZ">
                <a:ea typeface="Microsoft YaHei" charset="-122"/>
              </a:rPr>
              <a:pPr/>
              <a:t>32</a:t>
            </a:fld>
            <a:endParaRPr lang="cs-CZ">
              <a:ea typeface="Microsoft YaHei" charset="-122"/>
            </a:endParaRPr>
          </a:p>
        </p:txBody>
      </p:sp>
      <p:sp>
        <p:nvSpPr>
          <p:cNvPr id="9625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9626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438416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3020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9744" y="4693350"/>
            <a:ext cx="5815618" cy="4413716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sk-SK" smtClean="0"/>
          </a:p>
        </p:txBody>
      </p:sp>
    </p:spTree>
    <p:extLst>
      <p:ext uri="{BB962C8B-B14F-4D97-AF65-F5344CB8AC3E}">
        <p14:creationId xmlns:p14="http://schemas.microsoft.com/office/powerpoint/2010/main" val="4198826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3020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9744" y="4693350"/>
            <a:ext cx="5815618" cy="4413716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sk-SK" smtClean="0"/>
          </a:p>
        </p:txBody>
      </p:sp>
    </p:spTree>
    <p:extLst>
      <p:ext uri="{BB962C8B-B14F-4D97-AF65-F5344CB8AC3E}">
        <p14:creationId xmlns:p14="http://schemas.microsoft.com/office/powerpoint/2010/main" val="41988261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4D092A53-FD1C-486F-91CC-43A71D491C47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8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16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716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7233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63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</p:spPr>
        <p:txBody>
          <a:bodyPr wrap="none" anchor="ctr"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3078073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73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</p:spPr>
        <p:txBody>
          <a:bodyPr wrap="none" anchor="ctr"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0105878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4D092A53-FD1C-486F-91CC-43A71D491C47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13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16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716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8537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7858E43-6226-481B-A723-2776DC726ADD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14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29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829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288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10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11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14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15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32D52-76EA-4286-8B36-A76C5372693C}" type="datetimeFigureOut">
              <a:rPr lang="cs-CZ"/>
              <a:pPr>
                <a:defRPr/>
              </a:pPr>
              <a:t>03.04.2018</a:t>
            </a:fld>
            <a:endParaRPr lang="cs-CZ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AD1BC-F3CF-494D-A025-A4FAF56C19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02BF2-9900-4587-9D86-A1552E8A5B59}" type="datetimeFigureOut">
              <a:rPr lang="cs-CZ"/>
              <a:pPr>
                <a:defRPr/>
              </a:pPr>
              <a:t>03.04.2018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6B4AE-1C65-43F3-8CEF-A1A614BAA3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862EF-20C4-410D-A512-FC2A77DA7BD7}" type="datetimeFigureOut">
              <a:rPr lang="cs-CZ"/>
              <a:pPr>
                <a:defRPr/>
              </a:pPr>
              <a:t>03.04.2018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2C7D4-C394-4A60-9199-C1803429A0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03386-9969-4E05-A552-FD07F02152C1}" type="datetimeFigureOut">
              <a:rPr lang="cs-CZ"/>
              <a:pPr>
                <a:defRPr/>
              </a:pPr>
              <a:t>03.04.2018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9CDCD-4A79-4AE4-B8D4-1C82F19184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E0CD6-2C32-4472-8C03-7913B0B282B4}" type="datetimeFigureOut">
              <a:rPr lang="cs-CZ"/>
              <a:pPr>
                <a:defRPr/>
              </a:pPr>
              <a:t>03.04.2018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0F623-0695-407C-A37B-5360ED806C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10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11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14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15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9C957-31E6-4D48-AC57-7C02F39423D5}" type="datetimeFigureOut">
              <a:rPr lang="cs-CZ"/>
              <a:pPr>
                <a:defRPr/>
              </a:pPr>
              <a:t>03.04.2018</a:t>
            </a:fld>
            <a:endParaRPr lang="cs-CZ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7467C-437A-4F39-B8C0-F2FDC4EEE4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AC258-EDC1-4F1D-90A0-502C5E440CBF}" type="datetimeFigureOut">
              <a:rPr lang="cs-CZ"/>
              <a:pPr>
                <a:defRPr/>
              </a:pPr>
              <a:t>03.04.2018</a:t>
            </a:fld>
            <a:endParaRPr lang="cs-CZ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48898-C8C5-4BDD-89A4-0EC0A8A432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BDED4-A029-472B-A062-FEEB37B2115E}" type="datetimeFigureOut">
              <a:rPr lang="cs-CZ"/>
              <a:pPr>
                <a:defRPr/>
              </a:pPr>
              <a:t>03.04.2018</a:t>
            </a:fld>
            <a:endParaRPr lang="cs-CZ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67AFC-E505-4EF2-A25F-A868637A39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4EB6D-BA36-4654-8718-060E509E3BCF}" type="datetimeFigureOut">
              <a:rPr lang="cs-CZ"/>
              <a:pPr>
                <a:defRPr/>
              </a:pPr>
              <a:t>03.04.2018</a:t>
            </a:fld>
            <a:endParaRPr lang="cs-CZ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05792-4435-4DCD-B3ED-B23C48AE73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C2805-7353-40C7-B2A9-A4EF1A2ABDFD}" type="datetimeFigureOut">
              <a:rPr lang="cs-CZ"/>
              <a:pPr>
                <a:defRPr/>
              </a:pPr>
              <a:t>03.04.2018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21245-02ED-4AE9-9236-DC6155B8BE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10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38DF7-42C3-492C-A6E7-9BB5DE9E0BEA}" type="datetimeFigureOut">
              <a:rPr lang="cs-CZ"/>
              <a:pPr>
                <a:defRPr/>
              </a:pPr>
              <a:t>03.04.2018</a:t>
            </a:fld>
            <a:endParaRPr lang="cs-CZ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6419B-B913-4FBB-8901-8D19044FBB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93F1E-D25E-45DD-A060-BAB712C74F1C}" type="datetimeFigureOut">
              <a:rPr lang="cs-CZ"/>
              <a:pPr>
                <a:defRPr/>
              </a:pPr>
              <a:t>03.04.2018</a:t>
            </a:fld>
            <a:endParaRPr lang="cs-C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CE377-0ED9-45F9-B291-8DA10E017B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k-SK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k-SK" smtClean="0"/>
              <a:t>Click to edit Master text styles</a:t>
            </a:r>
          </a:p>
          <a:p>
            <a:pPr lvl="1"/>
            <a:r>
              <a:rPr lang="en-US" altLang="sk-SK" smtClean="0"/>
              <a:t>Second level</a:t>
            </a:r>
          </a:p>
          <a:p>
            <a:pPr lvl="2"/>
            <a:r>
              <a:rPr lang="en-US" altLang="sk-SK" smtClean="0"/>
              <a:t>Third level</a:t>
            </a:r>
          </a:p>
          <a:p>
            <a:pPr lvl="3"/>
            <a:r>
              <a:rPr lang="en-US" altLang="sk-SK" smtClean="0"/>
              <a:t>Fourth level</a:t>
            </a:r>
          </a:p>
          <a:p>
            <a:pPr lvl="4"/>
            <a:r>
              <a:rPr lang="en-US" altLang="sk-SK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2346CEA-483C-4A5D-B7D8-BF8C18FDE39A}" type="datetimeFigureOut">
              <a:rPr lang="cs-CZ"/>
              <a:pPr>
                <a:defRPr/>
              </a:pPr>
              <a:t>03.04.2018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 eaLnBrk="1" hangingPunct="1">
              <a:defRPr sz="1400">
                <a:solidFill>
                  <a:srgbClr val="FFFFFF"/>
                </a:solidFill>
                <a:latin typeface="Franklin Gothic Book" pitchFamily="34" charset="0"/>
              </a:defRPr>
            </a:lvl1pPr>
          </a:lstStyle>
          <a:p>
            <a:pPr>
              <a:defRPr/>
            </a:pPr>
            <a:fld id="{5447B59C-48EC-45EF-878E-468F4D3BD6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6" r:id="rId1"/>
    <p:sldLayoutId id="2147484018" r:id="rId2"/>
    <p:sldLayoutId id="2147484027" r:id="rId3"/>
    <p:sldLayoutId id="2147484019" r:id="rId4"/>
    <p:sldLayoutId id="2147484020" r:id="rId5"/>
    <p:sldLayoutId id="2147484021" r:id="rId6"/>
    <p:sldLayoutId id="2147484022" r:id="rId7"/>
    <p:sldLayoutId id="2147484028" r:id="rId8"/>
    <p:sldLayoutId id="2147484029" r:id="rId9"/>
    <p:sldLayoutId id="2147484023" r:id="rId10"/>
    <p:sldLayoutId id="2147484024" r:id="rId11"/>
    <p:sldLayoutId id="214748402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6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6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6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6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ubtitle 2"/>
          <p:cNvSpPr>
            <a:spLocks noGrp="1"/>
          </p:cNvSpPr>
          <p:nvPr>
            <p:ph type="subTitle" idx="1"/>
          </p:nvPr>
        </p:nvSpPr>
        <p:spPr>
          <a:xfrm>
            <a:off x="533400" y="3886200"/>
            <a:ext cx="7696200" cy="1752600"/>
          </a:xfrm>
        </p:spPr>
        <p:txBody>
          <a:bodyPr/>
          <a:lstStyle/>
          <a:p>
            <a:r>
              <a:rPr lang="cs-CZ" sz="2800" dirty="0" smtClean="0"/>
              <a:t>DPVP21 Výzkum v právu a metody vědecké práce</a:t>
            </a:r>
            <a:endParaRPr lang="cs-CZ" sz="2800" dirty="0"/>
          </a:p>
        </p:txBody>
      </p:sp>
      <p:sp>
        <p:nvSpPr>
          <p:cNvPr id="6147" name="Title 1"/>
          <p:cNvSpPr>
            <a:spLocks noGrp="1"/>
          </p:cNvSpPr>
          <p:nvPr>
            <p:ph type="ctrTitle"/>
          </p:nvPr>
        </p:nvSpPr>
        <p:spPr>
          <a:xfrm>
            <a:off x="0" y="2133600"/>
            <a:ext cx="9144000" cy="780306"/>
          </a:xfrm>
        </p:spPr>
        <p:txBody>
          <a:bodyPr/>
          <a:lstStyle/>
          <a:p>
            <a:pPr eaLnBrk="1" hangingPunct="1">
              <a:defRPr/>
            </a:pPr>
            <a:r>
              <a:rPr lang="sk-SK" altLang="cs-CZ" sz="3200" b="1" kern="1200" dirty="0">
                <a:solidFill>
                  <a:srgbClr val="FFFFFF"/>
                </a:solidFill>
              </a:rPr>
              <a:t>Prednáška </a:t>
            </a:r>
            <a:r>
              <a:rPr lang="sk-SK" altLang="cs-CZ" sz="3200" b="1" dirty="0" smtClean="0"/>
              <a:t>4: </a:t>
            </a:r>
            <a:r>
              <a:rPr lang="en-GB" altLang="cs-CZ" sz="3200" b="1" dirty="0" err="1" smtClean="0"/>
              <a:t>Kva</a:t>
            </a:r>
            <a:r>
              <a:rPr lang="sk-SK" altLang="cs-CZ" sz="3200" b="1" dirty="0" err="1" smtClean="0"/>
              <a:t>li</a:t>
            </a:r>
            <a:r>
              <a:rPr lang="en-GB" altLang="cs-CZ" sz="3200" b="1" dirty="0" err="1" smtClean="0"/>
              <a:t>tativní</a:t>
            </a:r>
            <a:r>
              <a:rPr lang="en-GB" altLang="cs-CZ" sz="3200" b="1" dirty="0" smtClean="0"/>
              <a:t> </a:t>
            </a:r>
            <a:r>
              <a:rPr lang="en-GB" altLang="cs-CZ" sz="3200" b="1" dirty="0" err="1" smtClean="0"/>
              <a:t>výzkumné</a:t>
            </a:r>
            <a:r>
              <a:rPr lang="en-GB" altLang="cs-CZ" sz="3200" b="1" dirty="0" smtClean="0"/>
              <a:t> metody a techniky a jejich použití v právu</a:t>
            </a:r>
            <a:r>
              <a:rPr lang="en-GB" sz="3200" dirty="0" smtClean="0"/>
              <a:t/>
            </a:r>
            <a:br>
              <a:rPr lang="en-GB" sz="3200" dirty="0" smtClean="0"/>
            </a:b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944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4000" b="1">
                <a:solidFill>
                  <a:srgbClr val="696464"/>
                </a:solidFill>
                <a:latin typeface="Franklin Gothic Book" pitchFamily="34" charset="0"/>
              </a:rPr>
              <a:t>Klasický dizajn experimentu</a:t>
            </a:r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381000" y="2514600"/>
            <a:ext cx="2286000" cy="1447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3050" indent="-271463" eaLnBrk="1" hangingPunct="1">
              <a:spcBef>
                <a:spcPts val="575"/>
              </a:spcBef>
              <a:buSzPct val="8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sk-SK" sz="2600" dirty="0">
              <a:solidFill>
                <a:srgbClr val="000000"/>
              </a:solidFill>
              <a:latin typeface="Perpetua" pitchFamily="18" charset="0"/>
            </a:endParaRPr>
          </a:p>
          <a:p>
            <a:pPr marL="273050" indent="-271463" eaLnBrk="1" hangingPunct="1">
              <a:spcBef>
                <a:spcPts val="575"/>
              </a:spcBef>
              <a:buSzPct val="8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sz="2600" dirty="0">
                <a:solidFill>
                  <a:srgbClr val="000000"/>
                </a:solidFill>
                <a:latin typeface="Perpetua" pitchFamily="18" charset="0"/>
              </a:rPr>
              <a:t>experimentálna </a:t>
            </a:r>
          </a:p>
          <a:p>
            <a:pPr marL="273050" indent="-271463" eaLnBrk="1" hangingPunct="1">
              <a:spcBef>
                <a:spcPts val="575"/>
              </a:spcBef>
              <a:buSzPct val="8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sz="2600" dirty="0">
                <a:solidFill>
                  <a:srgbClr val="000000"/>
                </a:solidFill>
                <a:latin typeface="Perpetua" pitchFamily="18" charset="0"/>
              </a:rPr>
              <a:t>skupina</a:t>
            </a:r>
          </a:p>
        </p:txBody>
      </p:sp>
      <p:sp>
        <p:nvSpPr>
          <p:cNvPr id="24580" name="Text Box 3"/>
          <p:cNvSpPr txBox="1">
            <a:spLocks noChangeArrowheads="1"/>
          </p:cNvSpPr>
          <p:nvPr/>
        </p:nvSpPr>
        <p:spPr bwMode="auto">
          <a:xfrm>
            <a:off x="457200" y="3962400"/>
            <a:ext cx="1600200" cy="1447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273050" indent="-271463" eaLnBrk="1" hangingPunct="1">
              <a:spcBef>
                <a:spcPts val="575"/>
              </a:spcBef>
              <a:buSzPct val="8500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</a:pPr>
            <a:endParaRPr lang="sk-SK" sz="2600">
              <a:solidFill>
                <a:srgbClr val="000000"/>
              </a:solidFill>
              <a:latin typeface="Perpetua" pitchFamily="18" charset="0"/>
            </a:endParaRPr>
          </a:p>
          <a:p>
            <a:pPr marL="273050" indent="-271463" eaLnBrk="1" hangingPunct="1">
              <a:spcBef>
                <a:spcPts val="575"/>
              </a:spcBef>
              <a:buSzPct val="8500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</a:pPr>
            <a:r>
              <a:rPr lang="sk-SK" sz="2600">
                <a:solidFill>
                  <a:srgbClr val="000000"/>
                </a:solidFill>
                <a:latin typeface="Perpetua" pitchFamily="18" charset="0"/>
              </a:rPr>
              <a:t>kontrolná </a:t>
            </a:r>
          </a:p>
          <a:p>
            <a:pPr marL="273050" indent="-271463" eaLnBrk="1" hangingPunct="1">
              <a:spcBef>
                <a:spcPts val="575"/>
              </a:spcBef>
              <a:buSzPct val="8500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</a:pPr>
            <a:r>
              <a:rPr lang="sk-SK" sz="2600">
                <a:solidFill>
                  <a:srgbClr val="000000"/>
                </a:solidFill>
                <a:latin typeface="Perpetua" pitchFamily="18" charset="0"/>
              </a:rPr>
              <a:t>skupina</a:t>
            </a:r>
          </a:p>
        </p:txBody>
      </p:sp>
      <p:sp>
        <p:nvSpPr>
          <p:cNvPr id="24581" name="Text Box 4"/>
          <p:cNvSpPr txBox="1">
            <a:spLocks noChangeArrowheads="1"/>
          </p:cNvSpPr>
          <p:nvPr/>
        </p:nvSpPr>
        <p:spPr bwMode="auto">
          <a:xfrm>
            <a:off x="2590800" y="1295400"/>
            <a:ext cx="16002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273050" indent="-271463" eaLnBrk="1" hangingPunct="1">
              <a:spcBef>
                <a:spcPts val="575"/>
              </a:spcBef>
              <a:buSzPct val="8500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</a:pPr>
            <a:endParaRPr lang="sk-SK" sz="2600">
              <a:solidFill>
                <a:srgbClr val="000000"/>
              </a:solidFill>
              <a:latin typeface="Perpetua" pitchFamily="18" charset="0"/>
            </a:endParaRPr>
          </a:p>
          <a:p>
            <a:pPr marL="273050" indent="-271463" eaLnBrk="1" hangingPunct="1">
              <a:spcBef>
                <a:spcPts val="575"/>
              </a:spcBef>
              <a:buSzPct val="8500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</a:pPr>
            <a:r>
              <a:rPr lang="sk-SK" sz="2600">
                <a:solidFill>
                  <a:srgbClr val="000000"/>
                </a:solidFill>
                <a:latin typeface="Perpetua" pitchFamily="18" charset="0"/>
              </a:rPr>
              <a:t>predtým</a:t>
            </a:r>
          </a:p>
        </p:txBody>
      </p:sp>
      <p:sp>
        <p:nvSpPr>
          <p:cNvPr id="24582" name="Text Box 5"/>
          <p:cNvSpPr txBox="1">
            <a:spLocks noChangeArrowheads="1"/>
          </p:cNvSpPr>
          <p:nvPr/>
        </p:nvSpPr>
        <p:spPr bwMode="auto">
          <a:xfrm>
            <a:off x="4495800" y="1295400"/>
            <a:ext cx="19812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273050" indent="-271463" eaLnBrk="1" hangingPunct="1">
              <a:spcBef>
                <a:spcPts val="575"/>
              </a:spcBef>
              <a:buSzPct val="8500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</a:pPr>
            <a:endParaRPr lang="sk-SK" sz="2600">
              <a:solidFill>
                <a:srgbClr val="000000"/>
              </a:solidFill>
              <a:latin typeface="Perpetua" pitchFamily="18" charset="0"/>
            </a:endParaRPr>
          </a:p>
          <a:p>
            <a:pPr marL="273050" indent="-271463" eaLnBrk="1" hangingPunct="1">
              <a:spcBef>
                <a:spcPts val="575"/>
              </a:spcBef>
              <a:buSzPct val="8500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</a:pPr>
            <a:r>
              <a:rPr lang="sk-SK" sz="2600">
                <a:solidFill>
                  <a:srgbClr val="000000"/>
                </a:solidFill>
                <a:latin typeface="Perpetua" pitchFamily="18" charset="0"/>
              </a:rPr>
              <a:t>intervencia</a:t>
            </a:r>
          </a:p>
        </p:txBody>
      </p:sp>
      <p:sp>
        <p:nvSpPr>
          <p:cNvPr id="24583" name="Text Box 6"/>
          <p:cNvSpPr txBox="1">
            <a:spLocks noChangeArrowheads="1"/>
          </p:cNvSpPr>
          <p:nvPr/>
        </p:nvSpPr>
        <p:spPr bwMode="auto">
          <a:xfrm>
            <a:off x="7162800" y="1295400"/>
            <a:ext cx="12954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273050" indent="-271463" eaLnBrk="1" hangingPunct="1">
              <a:spcBef>
                <a:spcPts val="575"/>
              </a:spcBef>
              <a:buSzPct val="8500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</a:pPr>
            <a:endParaRPr lang="sk-SK" sz="2600">
              <a:solidFill>
                <a:srgbClr val="000000"/>
              </a:solidFill>
              <a:latin typeface="Perpetua" pitchFamily="18" charset="0"/>
            </a:endParaRPr>
          </a:p>
          <a:p>
            <a:pPr marL="273050" indent="-271463" eaLnBrk="1" hangingPunct="1">
              <a:spcBef>
                <a:spcPts val="575"/>
              </a:spcBef>
              <a:buSzPct val="8500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</a:pPr>
            <a:r>
              <a:rPr lang="sk-SK" sz="2600">
                <a:solidFill>
                  <a:srgbClr val="000000"/>
                </a:solidFill>
                <a:latin typeface="Perpetua" pitchFamily="18" charset="0"/>
              </a:rPr>
              <a:t>potom</a:t>
            </a:r>
          </a:p>
        </p:txBody>
      </p:sp>
      <p:sp>
        <p:nvSpPr>
          <p:cNvPr id="24584" name="Text Box 7"/>
          <p:cNvSpPr txBox="1">
            <a:spLocks noChangeArrowheads="1"/>
          </p:cNvSpPr>
          <p:nvPr/>
        </p:nvSpPr>
        <p:spPr bwMode="auto">
          <a:xfrm>
            <a:off x="3048000" y="2895600"/>
            <a:ext cx="1143000" cy="520700"/>
          </a:xfrm>
          <a:prstGeom prst="rect">
            <a:avLst/>
          </a:prstGeom>
          <a:solidFill>
            <a:srgbClr val="D34817"/>
          </a:solidFill>
          <a:ln w="12600" cap="sq">
            <a:solidFill>
              <a:srgbClr val="9B320E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2800" b="1">
                <a:solidFill>
                  <a:srgbClr val="FFFFFF"/>
                </a:solidFill>
                <a:latin typeface="Perpetua" pitchFamily="18" charset="0"/>
              </a:rPr>
              <a:t>X1</a:t>
            </a:r>
          </a:p>
        </p:txBody>
      </p:sp>
      <p:sp>
        <p:nvSpPr>
          <p:cNvPr id="24585" name="Text Box 8"/>
          <p:cNvSpPr txBox="1">
            <a:spLocks noChangeArrowheads="1"/>
          </p:cNvSpPr>
          <p:nvPr/>
        </p:nvSpPr>
        <p:spPr bwMode="auto">
          <a:xfrm>
            <a:off x="7086600" y="2905125"/>
            <a:ext cx="1143000" cy="520700"/>
          </a:xfrm>
          <a:prstGeom prst="rect">
            <a:avLst/>
          </a:prstGeom>
          <a:solidFill>
            <a:srgbClr val="D34817"/>
          </a:solidFill>
          <a:ln w="12600" cap="sq">
            <a:solidFill>
              <a:srgbClr val="9B320E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2800" b="1">
                <a:solidFill>
                  <a:srgbClr val="FFFFFF"/>
                </a:solidFill>
                <a:latin typeface="Perpetua" pitchFamily="18" charset="0"/>
              </a:rPr>
              <a:t>X2</a:t>
            </a:r>
          </a:p>
        </p:txBody>
      </p:sp>
      <p:sp>
        <p:nvSpPr>
          <p:cNvPr id="24586" name="Text Box 9"/>
          <p:cNvSpPr txBox="1">
            <a:spLocks noChangeArrowheads="1"/>
          </p:cNvSpPr>
          <p:nvPr/>
        </p:nvSpPr>
        <p:spPr bwMode="auto">
          <a:xfrm>
            <a:off x="2971800" y="4495800"/>
            <a:ext cx="1143000" cy="520700"/>
          </a:xfrm>
          <a:prstGeom prst="rect">
            <a:avLst/>
          </a:prstGeom>
          <a:solidFill>
            <a:srgbClr val="D34817"/>
          </a:solidFill>
          <a:ln w="12600" cap="sq">
            <a:solidFill>
              <a:srgbClr val="9B320E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2800" b="1">
                <a:solidFill>
                  <a:srgbClr val="FFFFFF"/>
                </a:solidFill>
                <a:latin typeface="Perpetua" pitchFamily="18" charset="0"/>
              </a:rPr>
              <a:t>X</a:t>
            </a:r>
            <a:r>
              <a:rPr lang="sk-SK" sz="2800" b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sk-SK" sz="2800" b="1">
                <a:solidFill>
                  <a:srgbClr val="FFFFFF"/>
                </a:solidFill>
                <a:latin typeface="Perpetua" pitchFamily="18" charset="0"/>
              </a:rPr>
              <a:t>1</a:t>
            </a:r>
          </a:p>
        </p:txBody>
      </p:sp>
      <p:sp>
        <p:nvSpPr>
          <p:cNvPr id="24587" name="Text Box 10"/>
          <p:cNvSpPr txBox="1">
            <a:spLocks noChangeArrowheads="1"/>
          </p:cNvSpPr>
          <p:nvPr/>
        </p:nvSpPr>
        <p:spPr bwMode="auto">
          <a:xfrm>
            <a:off x="7086600" y="4505325"/>
            <a:ext cx="1143000" cy="520700"/>
          </a:xfrm>
          <a:prstGeom prst="rect">
            <a:avLst/>
          </a:prstGeom>
          <a:solidFill>
            <a:srgbClr val="D34817"/>
          </a:solidFill>
          <a:ln w="12600" cap="sq">
            <a:solidFill>
              <a:srgbClr val="9B320E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2800" b="1">
                <a:solidFill>
                  <a:srgbClr val="FFFFFF"/>
                </a:solidFill>
                <a:latin typeface="Perpetua" pitchFamily="18" charset="0"/>
              </a:rPr>
              <a:t>X</a:t>
            </a:r>
            <a:r>
              <a:rPr lang="sk-SK" sz="2800" b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sk-SK" sz="2800" b="1">
                <a:solidFill>
                  <a:srgbClr val="FFFFFF"/>
                </a:solidFill>
                <a:latin typeface="Perpetua" pitchFamily="18" charset="0"/>
              </a:rPr>
              <a:t>2</a:t>
            </a:r>
          </a:p>
        </p:txBody>
      </p:sp>
      <p:sp>
        <p:nvSpPr>
          <p:cNvPr id="24588" name="Text Box 11"/>
          <p:cNvSpPr txBox="1">
            <a:spLocks noChangeArrowheads="1"/>
          </p:cNvSpPr>
          <p:nvPr/>
        </p:nvSpPr>
        <p:spPr bwMode="auto">
          <a:xfrm>
            <a:off x="4648200" y="5334000"/>
            <a:ext cx="205740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273050" indent="-271463" eaLnBrk="1" hangingPunct="1">
              <a:spcBef>
                <a:spcPts val="575"/>
              </a:spcBef>
              <a:buSzPct val="8500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</a:pPr>
            <a:r>
              <a:rPr lang="sk-SK" sz="2600" dirty="0">
                <a:solidFill>
                  <a:srgbClr val="000000"/>
                </a:solidFill>
                <a:latin typeface="Perpetua" pitchFamily="18" charset="0"/>
              </a:rPr>
              <a:t>bez intervencie</a:t>
            </a:r>
          </a:p>
        </p:txBody>
      </p:sp>
      <p:sp>
        <p:nvSpPr>
          <p:cNvPr id="24589" name="Line 12"/>
          <p:cNvSpPr>
            <a:spLocks noChangeShapeType="1"/>
          </p:cNvSpPr>
          <p:nvPr/>
        </p:nvSpPr>
        <p:spPr bwMode="auto">
          <a:xfrm>
            <a:off x="4038600" y="3962400"/>
            <a:ext cx="3048000" cy="1588"/>
          </a:xfrm>
          <a:prstGeom prst="line">
            <a:avLst/>
          </a:prstGeom>
          <a:noFill/>
          <a:ln w="9360" cap="sq">
            <a:solidFill>
              <a:srgbClr val="AF3408"/>
            </a:solidFill>
            <a:miter lim="800000"/>
            <a:headEnd/>
            <a:tailEnd/>
          </a:ln>
        </p:spPr>
        <p:txBody>
          <a:bodyPr/>
          <a:lstStyle/>
          <a:p>
            <a:endParaRPr lang="sk-SK"/>
          </a:p>
        </p:txBody>
      </p:sp>
      <p:cxnSp>
        <p:nvCxnSpPr>
          <p:cNvPr id="24590" name="AutoShape 13"/>
          <p:cNvCxnSpPr>
            <a:cxnSpLocks noChangeShapeType="1"/>
          </p:cNvCxnSpPr>
          <p:nvPr/>
        </p:nvCxnSpPr>
        <p:spPr bwMode="auto">
          <a:xfrm>
            <a:off x="5486400" y="2286000"/>
            <a:ext cx="1588" cy="1524000"/>
          </a:xfrm>
          <a:prstGeom prst="straightConnector1">
            <a:avLst/>
          </a:prstGeom>
          <a:noFill/>
          <a:ln w="9360" cap="sq">
            <a:solidFill>
              <a:srgbClr val="AF3408"/>
            </a:solidFill>
            <a:miter lim="800000"/>
            <a:headEnd/>
            <a:tailEnd type="triangle" w="med" len="med"/>
          </a:ln>
        </p:spPr>
      </p:cxnSp>
      <p:cxnSp>
        <p:nvCxnSpPr>
          <p:cNvPr id="24591" name="AutoShape 14"/>
          <p:cNvCxnSpPr>
            <a:cxnSpLocks noChangeShapeType="1"/>
          </p:cNvCxnSpPr>
          <p:nvPr/>
        </p:nvCxnSpPr>
        <p:spPr bwMode="auto">
          <a:xfrm flipV="1">
            <a:off x="5486400" y="4114800"/>
            <a:ext cx="1588" cy="1219200"/>
          </a:xfrm>
          <a:prstGeom prst="straightConnector1">
            <a:avLst/>
          </a:prstGeom>
          <a:noFill/>
          <a:ln w="9360" cap="sq">
            <a:solidFill>
              <a:srgbClr val="AF3408"/>
            </a:solidFill>
            <a:miter lim="800000"/>
            <a:headEnd/>
            <a:tailEnd type="triangle" w="med" len="med"/>
          </a:ln>
        </p:spPr>
      </p:cxnSp>
      <p:sp>
        <p:nvSpPr>
          <p:cNvPr id="24592" name="Text Box 15"/>
          <p:cNvSpPr txBox="1">
            <a:spLocks noChangeArrowheads="1"/>
          </p:cNvSpPr>
          <p:nvPr/>
        </p:nvSpPr>
        <p:spPr bwMode="auto">
          <a:xfrm>
            <a:off x="609600" y="6096000"/>
            <a:ext cx="6934200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2800" b="1">
                <a:solidFill>
                  <a:srgbClr val="FF0000"/>
                </a:solidFill>
                <a:latin typeface="Perpetua" pitchFamily="18" charset="0"/>
              </a:rPr>
              <a:t>Efekt intervencie: (X2 - X1) – (X</a:t>
            </a:r>
            <a:r>
              <a:rPr lang="sk-SK" sz="2800" b="1">
                <a:solidFill>
                  <a:srgbClr val="FF0000"/>
                </a:solidFill>
                <a:latin typeface="Perpetua" pitchFamily="18" charset="0"/>
                <a:cs typeface="Times New Roman" pitchFamily="18" charset="0"/>
              </a:rPr>
              <a:t>*2 - X*1)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dirty="0" smtClean="0">
                <a:solidFill>
                  <a:srgbClr val="696464"/>
                </a:solidFill>
                <a:latin typeface="Franklin Gothic Book" pitchFamily="34" charset="0"/>
                <a:ea typeface="+mn-ea"/>
                <a:cs typeface="Arial" charset="0"/>
              </a:rPr>
              <a:t>Kritériá dôkazu kauzality</a:t>
            </a:r>
            <a:endParaRPr lang="cs-CZ" b="1" dirty="0" smtClean="0">
              <a:solidFill>
                <a:srgbClr val="696464"/>
              </a:solidFill>
              <a:latin typeface="Franklin Gothic Book" pitchFamily="34" charset="0"/>
              <a:ea typeface="+mn-ea"/>
              <a:cs typeface="Arial" charset="0"/>
            </a:endParaRPr>
          </a:p>
        </p:txBody>
      </p:sp>
      <p:sp>
        <p:nvSpPr>
          <p:cNvPr id="102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05000"/>
            <a:ext cx="8229600" cy="2553816"/>
          </a:xfrm>
        </p:spPr>
        <p:txBody>
          <a:bodyPr rtlCol="0">
            <a:normAutofit lnSpcReduction="1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GB" sz="3200" dirty="0" err="1" smtClean="0"/>
              <a:t>časová</a:t>
            </a:r>
            <a:r>
              <a:rPr lang="en-GB" sz="3200" dirty="0" smtClean="0"/>
              <a:t> pos</a:t>
            </a:r>
            <a:r>
              <a:rPr lang="sk-SK" sz="3200" dirty="0" smtClean="0"/>
              <a:t>t</a:t>
            </a:r>
            <a:r>
              <a:rPr lang="en-GB" sz="3200" dirty="0" smtClean="0"/>
              <a:t>upnos</a:t>
            </a:r>
            <a:r>
              <a:rPr lang="sk-SK" sz="3200" dirty="0" smtClean="0"/>
              <a:t>ť</a:t>
            </a:r>
            <a:r>
              <a:rPr lang="en-GB" sz="3200" dirty="0" smtClean="0"/>
              <a:t> = možnos</a:t>
            </a:r>
            <a:r>
              <a:rPr lang="sk-SK" sz="3200" dirty="0" smtClean="0"/>
              <a:t>ť</a:t>
            </a:r>
            <a:r>
              <a:rPr lang="en-GB" sz="3200" dirty="0" smtClean="0"/>
              <a:t> určen</a:t>
            </a:r>
            <a:r>
              <a:rPr lang="sk-SK" sz="3200" dirty="0" smtClean="0"/>
              <a:t>ia</a:t>
            </a:r>
            <a:r>
              <a:rPr lang="en-GB" sz="3200" dirty="0" smtClean="0"/>
              <a:t>, </a:t>
            </a:r>
            <a:r>
              <a:rPr lang="sk-SK" sz="3200" dirty="0" smtClean="0"/>
              <a:t>č</a:t>
            </a:r>
            <a:r>
              <a:rPr lang="en-GB" sz="3200" dirty="0" smtClean="0"/>
              <a:t>o b</a:t>
            </a:r>
            <a:r>
              <a:rPr lang="sk-SK" sz="3200" dirty="0" smtClean="0"/>
              <a:t>o</a:t>
            </a:r>
            <a:r>
              <a:rPr lang="en-GB" sz="3200" dirty="0" smtClean="0"/>
              <a:t>lo </a:t>
            </a:r>
            <a:r>
              <a:rPr lang="sk-SK" sz="3200" dirty="0" smtClean="0"/>
              <a:t>skôr</a:t>
            </a:r>
            <a:r>
              <a:rPr lang="en-GB" sz="3200" dirty="0" smtClean="0"/>
              <a:t> a </a:t>
            </a:r>
            <a:r>
              <a:rPr lang="sk-SK" sz="3200" dirty="0" smtClean="0"/>
              <a:t>č</a:t>
            </a:r>
            <a:r>
              <a:rPr lang="en-GB" sz="3200" dirty="0" smtClean="0"/>
              <a:t>o </a:t>
            </a:r>
            <a:r>
              <a:rPr lang="sk-SK" sz="3200" dirty="0" smtClean="0"/>
              <a:t>neskôr</a:t>
            </a:r>
            <a:endParaRPr lang="en-GB" sz="3200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GB" sz="3200" dirty="0" smtClean="0"/>
              <a:t>zm</a:t>
            </a:r>
            <a:r>
              <a:rPr lang="sk-SK" sz="3200" dirty="0" smtClean="0"/>
              <a:t>e</a:t>
            </a:r>
            <a:r>
              <a:rPr lang="en-GB" sz="3200" dirty="0" smtClean="0"/>
              <a:t>na musí pr</a:t>
            </a:r>
            <a:r>
              <a:rPr lang="sk-SK" sz="3200" dirty="0" smtClean="0"/>
              <a:t>e</a:t>
            </a:r>
            <a:r>
              <a:rPr lang="en-GB" sz="3200" dirty="0" smtClean="0"/>
              <a:t>b</a:t>
            </a:r>
            <a:r>
              <a:rPr lang="sk-SK" sz="3200" dirty="0" smtClean="0"/>
              <a:t>e</a:t>
            </a:r>
            <a:r>
              <a:rPr lang="en-GB" sz="3200" dirty="0" smtClean="0"/>
              <a:t>hn</a:t>
            </a:r>
            <a:r>
              <a:rPr lang="sk-SK" sz="3200" dirty="0" smtClean="0"/>
              <a:t>úť</a:t>
            </a:r>
            <a:r>
              <a:rPr lang="en-GB" sz="3200" dirty="0" smtClean="0"/>
              <a:t> s</a:t>
            </a:r>
            <a:r>
              <a:rPr lang="sk-SK" sz="3200" dirty="0" smtClean="0"/>
              <a:t>ú</a:t>
            </a:r>
            <a:r>
              <a:rPr lang="en-GB" sz="3200" dirty="0" smtClean="0"/>
              <a:t>b</a:t>
            </a:r>
            <a:r>
              <a:rPr lang="sk-SK" sz="3200" dirty="0" smtClean="0"/>
              <a:t>e</a:t>
            </a:r>
            <a:r>
              <a:rPr lang="en-GB" sz="3200" dirty="0" smtClean="0"/>
              <a:t>žn</a:t>
            </a:r>
            <a:r>
              <a:rPr lang="sk-SK" sz="3200" dirty="0" smtClean="0"/>
              <a:t>e</a:t>
            </a:r>
            <a:endParaRPr lang="en-GB" sz="3200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GB" sz="3200" dirty="0" smtClean="0"/>
              <a:t>možnos</a:t>
            </a:r>
            <a:r>
              <a:rPr lang="sk-SK" sz="3200" dirty="0" smtClean="0"/>
              <a:t>ť</a:t>
            </a:r>
            <a:r>
              <a:rPr lang="en-GB" sz="3200" dirty="0" smtClean="0"/>
              <a:t> vyl</a:t>
            </a:r>
            <a:r>
              <a:rPr lang="sk-SK" sz="3200" dirty="0" smtClean="0"/>
              <a:t>ú</a:t>
            </a:r>
            <a:r>
              <a:rPr lang="en-GB" sz="3200" dirty="0" smtClean="0"/>
              <a:t>čen</a:t>
            </a:r>
            <a:r>
              <a:rPr lang="sk-SK" sz="3200" dirty="0" smtClean="0"/>
              <a:t>ia</a:t>
            </a:r>
            <a:r>
              <a:rPr lang="en-GB" sz="3200" dirty="0" smtClean="0"/>
              <a:t> nekontrolovate</a:t>
            </a:r>
            <a:r>
              <a:rPr lang="sk-SK" sz="3200" dirty="0" smtClean="0"/>
              <a:t>ľ</a:t>
            </a:r>
            <a:r>
              <a:rPr lang="en-GB" sz="3200" dirty="0" smtClean="0"/>
              <a:t>ného v</a:t>
            </a:r>
            <a:r>
              <a:rPr lang="sk-SK" sz="3200" dirty="0" smtClean="0"/>
              <a:t>onkajšieho</a:t>
            </a:r>
            <a:r>
              <a:rPr lang="en-GB" sz="3200" dirty="0" smtClean="0"/>
              <a:t> v</a:t>
            </a:r>
            <a:r>
              <a:rPr lang="sk-SK" sz="3200" dirty="0" smtClean="0"/>
              <a:t>ply</a:t>
            </a:r>
            <a:r>
              <a:rPr lang="en-GB" sz="3200" dirty="0" smtClean="0"/>
              <a:t>vu</a:t>
            </a:r>
            <a:endParaRPr lang="cs-CZ" sz="3200" dirty="0" smtClean="0"/>
          </a:p>
          <a:p>
            <a:pPr eaLnBrk="1" fontAlgn="auto" hangingPunct="1">
              <a:spcAft>
                <a:spcPts val="0"/>
              </a:spcAft>
              <a:buFont typeface="StarSymbol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cs-CZ" sz="4000" dirty="0" smtClean="0"/>
          </a:p>
          <a:p>
            <a:pPr eaLnBrk="1" fontAlgn="auto" hangingPunct="1">
              <a:spcAft>
                <a:spcPts val="0"/>
              </a:spcAft>
              <a:buFont typeface="StarSymbol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cs-CZ" sz="4000" dirty="0" smtClean="0"/>
          </a:p>
          <a:p>
            <a:pPr eaLnBrk="1" fontAlgn="auto" hangingPunct="1">
              <a:spcAft>
                <a:spcPts val="0"/>
              </a:spcAft>
              <a:buFont typeface="StarSymbol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en-GB" sz="4000" dirty="0" smtClean="0"/>
          </a:p>
          <a:p>
            <a:pPr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cs-CZ" dirty="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 descr="correlati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981200"/>
            <a:ext cx="8557853" cy="3447896"/>
          </a:xfrm>
          <a:prstGeom prst="rect">
            <a:avLst/>
          </a:prstGeom>
        </p:spPr>
      </p:pic>
      <p:sp>
        <p:nvSpPr>
          <p:cNvPr id="6" name="Obdĺžnik 5"/>
          <p:cNvSpPr/>
          <p:nvPr/>
        </p:nvSpPr>
        <p:spPr>
          <a:xfrm>
            <a:off x="609600" y="5943600"/>
            <a:ext cx="44550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 smtClean="0"/>
              <a:t>http://tyerlvigen.com/spurious-correlations</a:t>
            </a:r>
            <a:endParaRPr lang="sk-SK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143000" y="2057400"/>
            <a:ext cx="6923087" cy="2520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indent="-7429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 startAt="3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600" b="1" dirty="0" smtClean="0">
                <a:solidFill>
                  <a:srgbClr val="000000"/>
                </a:solidFill>
                <a:latin typeface="+mn-lt"/>
              </a:rPr>
              <a:t>Výber výskumného súboru, </a:t>
            </a:r>
            <a:r>
              <a:rPr lang="sk-SK" altLang="cs-CZ" sz="3600" b="1" dirty="0" err="1" smtClean="0">
                <a:solidFill>
                  <a:srgbClr val="000000"/>
                </a:solidFill>
                <a:latin typeface="+mn-lt"/>
              </a:rPr>
              <a:t>validita</a:t>
            </a:r>
            <a:r>
              <a:rPr lang="sk-SK" altLang="cs-CZ" sz="3600" b="1" dirty="0" smtClean="0">
                <a:solidFill>
                  <a:srgbClr val="000000"/>
                </a:solidFill>
                <a:latin typeface="+mn-lt"/>
              </a:rPr>
              <a:t>, </a:t>
            </a:r>
            <a:r>
              <a:rPr lang="sk-SK" altLang="cs-CZ" sz="3600" b="1" dirty="0" err="1" smtClean="0">
                <a:solidFill>
                  <a:srgbClr val="000000"/>
                </a:solidFill>
                <a:latin typeface="+mn-lt"/>
              </a:rPr>
              <a:t>reliabilita</a:t>
            </a:r>
            <a:endParaRPr lang="sk-SK" altLang="cs-CZ" sz="3600" b="1" dirty="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 dirty="0">
                <a:solidFill>
                  <a:srgbClr val="696464"/>
                </a:solidFill>
                <a:latin typeface="Franklin Gothic Book" pitchFamily="34" charset="0"/>
              </a:rPr>
              <a:t>Veľkosť vzorky = </a:t>
            </a:r>
            <a:r>
              <a:rPr lang="sk-SK" altLang="cs-CZ" sz="4000" b="1" dirty="0" err="1">
                <a:solidFill>
                  <a:srgbClr val="696464"/>
                </a:solidFill>
                <a:latin typeface="Franklin Gothic Book" pitchFamily="34" charset="0"/>
              </a:rPr>
              <a:t>reprezentativita</a:t>
            </a:r>
            <a:endParaRPr lang="sk-SK" altLang="cs-CZ" sz="4000" b="1" dirty="0">
              <a:solidFill>
                <a:srgbClr val="696464"/>
              </a:solidFill>
              <a:latin typeface="Franklin Gothic Book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533400" y="1676400"/>
            <a:ext cx="81534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 smtClean="0">
                <a:solidFill>
                  <a:srgbClr val="000000"/>
                </a:solidFill>
                <a:latin typeface="+mn-lt"/>
              </a:rPr>
              <a:t>1936</a:t>
            </a: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: </a:t>
            </a:r>
            <a:r>
              <a:rPr lang="sk-SK" altLang="cs-CZ" sz="2400" dirty="0" err="1">
                <a:solidFill>
                  <a:srgbClr val="000000"/>
                </a:solidFill>
                <a:latin typeface="+mn-lt"/>
              </a:rPr>
              <a:t>Literary</a:t>
            </a: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sk-SK" altLang="cs-CZ" sz="2400" dirty="0" err="1">
                <a:solidFill>
                  <a:srgbClr val="000000"/>
                </a:solidFill>
                <a:latin typeface="+mn-lt"/>
              </a:rPr>
              <a:t>Digest</a:t>
            </a: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sk-SK" altLang="cs-CZ" sz="2400" dirty="0" err="1">
                <a:solidFill>
                  <a:srgbClr val="000000"/>
                </a:solidFill>
                <a:latin typeface="+mn-lt"/>
              </a:rPr>
              <a:t>vs</a:t>
            </a: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. </a:t>
            </a:r>
            <a:r>
              <a:rPr lang="sk-SK" altLang="cs-CZ" sz="2400" dirty="0" err="1">
                <a:solidFill>
                  <a:srgbClr val="000000"/>
                </a:solidFill>
                <a:latin typeface="+mn-lt"/>
              </a:rPr>
              <a:t>Gallup</a:t>
            </a:r>
            <a:endParaRPr lang="sk-SK" altLang="cs-CZ" sz="2400" dirty="0">
              <a:solidFill>
                <a:srgbClr val="000000"/>
              </a:solidFill>
              <a:latin typeface="+mn-lt"/>
            </a:endParaRP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prezidentské voľby v USA (</a:t>
            </a:r>
            <a:r>
              <a:rPr lang="sk-SK" altLang="cs-CZ" sz="2400" dirty="0" err="1">
                <a:solidFill>
                  <a:srgbClr val="000000"/>
                </a:solidFill>
                <a:latin typeface="+mn-lt"/>
              </a:rPr>
              <a:t>Landon</a:t>
            </a: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sk-SK" altLang="cs-CZ" sz="2400" dirty="0" err="1">
                <a:solidFill>
                  <a:srgbClr val="000000"/>
                </a:solidFill>
                <a:latin typeface="+mn-lt"/>
              </a:rPr>
              <a:t>vs</a:t>
            </a: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. </a:t>
            </a:r>
            <a:r>
              <a:rPr lang="sk-SK" altLang="cs-CZ" sz="2400" dirty="0" err="1">
                <a:solidFill>
                  <a:srgbClr val="000000"/>
                </a:solidFill>
                <a:latin typeface="+mn-lt"/>
              </a:rPr>
              <a:t>Roosevelt</a:t>
            </a: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)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 err="1">
                <a:solidFill>
                  <a:srgbClr val="000000"/>
                </a:solidFill>
                <a:latin typeface="+mn-lt"/>
              </a:rPr>
              <a:t>Literary</a:t>
            </a: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sk-SK" altLang="cs-CZ" sz="2400" dirty="0" err="1">
                <a:solidFill>
                  <a:srgbClr val="000000"/>
                </a:solidFill>
                <a:latin typeface="+mn-lt"/>
              </a:rPr>
              <a:t>Digest</a:t>
            </a: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: vzorka mala 2 000 </a:t>
            </a:r>
            <a:r>
              <a:rPr lang="sk-SK" altLang="cs-CZ" sz="2400" dirty="0" err="1">
                <a:solidFill>
                  <a:srgbClr val="000000"/>
                </a:solidFill>
                <a:latin typeface="+mn-lt"/>
              </a:rPr>
              <a:t>000</a:t>
            </a: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 respondentov (z 10 miliónov </a:t>
            </a:r>
            <a:r>
              <a:rPr lang="sk-SK" altLang="cs-CZ" sz="2400" dirty="0" err="1">
                <a:solidFill>
                  <a:srgbClr val="000000"/>
                </a:solidFill>
                <a:latin typeface="+mn-lt"/>
              </a:rPr>
              <a:t>oboslaných</a:t>
            </a: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 poštou)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adresy z telefónnych zoznamov a databázy držiteľov vodičských preukazov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predpoveď, že </a:t>
            </a:r>
            <a:r>
              <a:rPr lang="sk-SK" altLang="cs-CZ" sz="2400" dirty="0" err="1">
                <a:solidFill>
                  <a:srgbClr val="000000"/>
                </a:solidFill>
                <a:latin typeface="+mn-lt"/>
              </a:rPr>
              <a:t>Landon</a:t>
            </a: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 zvíťazí rozdielom 12%; ale </a:t>
            </a:r>
            <a:r>
              <a:rPr lang="sk-SK" altLang="cs-CZ" sz="2400" dirty="0" err="1">
                <a:solidFill>
                  <a:srgbClr val="000000"/>
                </a:solidFill>
                <a:latin typeface="+mn-lt"/>
              </a:rPr>
              <a:t>Roosevelt</a:t>
            </a: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 vyhral drvivou väčšinou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naopak </a:t>
            </a:r>
            <a:r>
              <a:rPr lang="sk-SK" altLang="cs-CZ" sz="2400" dirty="0" err="1">
                <a:solidFill>
                  <a:srgbClr val="000000"/>
                </a:solidFill>
                <a:latin typeface="+mn-lt"/>
              </a:rPr>
              <a:t>Gallup</a:t>
            </a: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 bol úspešnejší v predpovedi; kvótny výber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ako je to možné?</a:t>
            </a:r>
          </a:p>
        </p:txBody>
      </p:sp>
      <p:sp>
        <p:nvSpPr>
          <p:cNvPr id="32771" name="Line 3"/>
          <p:cNvSpPr>
            <a:spLocks noChangeShapeType="1"/>
          </p:cNvSpPr>
          <p:nvPr/>
        </p:nvSpPr>
        <p:spPr bwMode="auto">
          <a:xfrm flipH="1">
            <a:off x="4391025" y="682625"/>
            <a:ext cx="219075" cy="576263"/>
          </a:xfrm>
          <a:prstGeom prst="line">
            <a:avLst/>
          </a:prstGeom>
          <a:noFill/>
          <a:ln w="9360" cap="sq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3" dur="500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8" dur="5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3" dur="5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8" dur="5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33" dur="500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38" dur="500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43" dur="500"/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1"/>
          <p:cNvSpPr txBox="1">
            <a:spLocks noChangeArrowheads="1"/>
          </p:cNvSpPr>
          <p:nvPr/>
        </p:nvSpPr>
        <p:spPr bwMode="auto">
          <a:xfrm>
            <a:off x="685800" y="457200"/>
            <a:ext cx="7772400" cy="792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 dirty="0" err="1">
                <a:solidFill>
                  <a:srgbClr val="696464"/>
                </a:solidFill>
                <a:latin typeface="Franklin Gothic Book" pitchFamily="34" charset="0"/>
              </a:rPr>
              <a:t>Reliabilita</a:t>
            </a:r>
            <a:r>
              <a:rPr lang="sk-SK" altLang="cs-CZ" sz="4000" b="1" dirty="0">
                <a:solidFill>
                  <a:srgbClr val="696464"/>
                </a:solidFill>
                <a:latin typeface="Franklin Gothic Book" pitchFamily="34" charset="0"/>
              </a:rPr>
              <a:t> </a:t>
            </a:r>
            <a:r>
              <a:rPr lang="sk-SK" altLang="cs-CZ" sz="4000" b="1" dirty="0" smtClean="0">
                <a:solidFill>
                  <a:srgbClr val="696464"/>
                </a:solidFill>
                <a:latin typeface="Franklin Gothic Book" pitchFamily="34" charset="0"/>
              </a:rPr>
              <a:t>a </a:t>
            </a:r>
            <a:r>
              <a:rPr lang="sk-SK" altLang="cs-CZ" sz="4000" b="1" dirty="0" err="1" smtClean="0">
                <a:solidFill>
                  <a:srgbClr val="696464"/>
                </a:solidFill>
                <a:latin typeface="Franklin Gothic Book" pitchFamily="34" charset="0"/>
              </a:rPr>
              <a:t>validita</a:t>
            </a:r>
            <a:endParaRPr lang="sk-SK" altLang="cs-CZ" sz="4000" b="1" dirty="0">
              <a:solidFill>
                <a:srgbClr val="696464"/>
              </a:solidFill>
              <a:latin typeface="Franklin Gothic Book" pitchFamily="34" charset="0"/>
            </a:endParaRP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304800" y="1828800"/>
            <a:ext cx="8153400" cy="4705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b="1" dirty="0" err="1" smtClean="0">
                <a:solidFill>
                  <a:srgbClr val="000000"/>
                </a:solidFill>
                <a:latin typeface="+mn-lt"/>
              </a:rPr>
              <a:t>reliabilita</a:t>
            </a:r>
            <a:r>
              <a:rPr lang="sk-SK" altLang="cs-CZ" sz="2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= </a:t>
            </a:r>
            <a:r>
              <a:rPr lang="sk-SK" altLang="cs-CZ" sz="2400" dirty="0" smtClean="0">
                <a:solidFill>
                  <a:srgbClr val="000000"/>
                </a:solidFill>
                <a:latin typeface="+mn-lt"/>
              </a:rPr>
              <a:t>spoľahlivosť; stupeň </a:t>
            </a: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konzistencie merania vykonaného opakovane za rovnakých podmienok </a:t>
            </a:r>
            <a:endParaRPr lang="sk-SK" altLang="cs-CZ" sz="2400" dirty="0" smtClean="0">
              <a:solidFill>
                <a:srgbClr val="000000"/>
              </a:solidFill>
              <a:latin typeface="+mn-lt"/>
            </a:endParaRP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b="1" dirty="0" smtClean="0">
                <a:solidFill>
                  <a:srgbClr val="000000"/>
                </a:solidFill>
                <a:latin typeface="+mn-lt"/>
              </a:rPr>
              <a:t>validita</a:t>
            </a:r>
            <a:r>
              <a:rPr lang="sk-SK" altLang="cs-CZ" sz="2400" dirty="0" smtClean="0">
                <a:solidFill>
                  <a:srgbClr val="000000"/>
                </a:solidFill>
                <a:latin typeface="+mn-lt"/>
              </a:rPr>
              <a:t> = platnosť; </a:t>
            </a:r>
            <a:r>
              <a:rPr lang="sk-SK" altLang="cs-CZ" sz="2400" dirty="0" err="1" smtClean="0">
                <a:solidFill>
                  <a:srgbClr val="000000"/>
                </a:solidFill>
                <a:latin typeface="+mn-lt"/>
              </a:rPr>
              <a:t>validné</a:t>
            </a:r>
            <a:r>
              <a:rPr lang="sk-SK" altLang="cs-CZ" sz="2400" dirty="0" smtClean="0">
                <a:solidFill>
                  <a:srgbClr val="000000"/>
                </a:solidFill>
                <a:latin typeface="+mn-lt"/>
              </a:rPr>
              <a:t> je také meranie, ktoré meria to, čo sme zamýšľali merať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 smtClean="0">
                <a:solidFill>
                  <a:srgbClr val="000000"/>
                </a:solidFill>
                <a:latin typeface="+mn-lt"/>
              </a:rPr>
              <a:t>nízka </a:t>
            </a:r>
            <a:r>
              <a:rPr lang="sk-SK" altLang="cs-CZ" sz="2400" dirty="0" err="1" smtClean="0">
                <a:solidFill>
                  <a:srgbClr val="000000"/>
                </a:solidFill>
                <a:latin typeface="+mn-lt"/>
              </a:rPr>
              <a:t>reliabilita</a:t>
            </a:r>
            <a:r>
              <a:rPr lang="sk-SK" altLang="cs-CZ" sz="2400" dirty="0" smtClean="0">
                <a:solidFill>
                  <a:srgbClr val="000000"/>
                </a:solidFill>
                <a:latin typeface="+mn-lt"/>
              </a:rPr>
              <a:t> = &gt; nízka validita</a:t>
            </a: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 err="1" smtClean="0">
                <a:solidFill>
                  <a:srgbClr val="000000"/>
                </a:solidFill>
                <a:latin typeface="+mn-lt"/>
              </a:rPr>
              <a:t>nevalidné</a:t>
            </a:r>
            <a:r>
              <a:rPr lang="sk-SK" altLang="cs-CZ" sz="2400" dirty="0" smtClean="0">
                <a:solidFill>
                  <a:srgbClr val="000000"/>
                </a:solidFill>
                <a:latin typeface="+mn-lt"/>
              </a:rPr>
              <a:t> meranie môže byť (za istých okolností) </a:t>
            </a:r>
            <a:r>
              <a:rPr lang="sk-SK" altLang="cs-CZ" sz="2400" dirty="0" err="1" smtClean="0">
                <a:solidFill>
                  <a:srgbClr val="000000"/>
                </a:solidFill>
                <a:latin typeface="+mn-lt"/>
              </a:rPr>
              <a:t>reliabilné</a:t>
            </a:r>
            <a:r>
              <a:rPr lang="sk-SK" altLang="cs-CZ" sz="2400" dirty="0" smtClean="0">
                <a:solidFill>
                  <a:srgbClr val="000000"/>
                </a:solidFill>
                <a:latin typeface="+mn-lt"/>
              </a:rPr>
              <a:t> (opakovane dáva chybné výsledky)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3200" dirty="0">
              <a:solidFill>
                <a:srgbClr val="000000"/>
              </a:solidFill>
              <a:latin typeface="Arial Narrow" pitchFamily="34" charset="0"/>
            </a:endParaRPr>
          </a:p>
          <a:p>
            <a:pPr marL="741363" lvl="1" indent="-284163" eaLnBrk="1" hangingPunct="1">
              <a:lnSpc>
                <a:spcPct val="80000"/>
              </a:lnSpc>
              <a:spcBef>
                <a:spcPts val="375"/>
              </a:spcBef>
              <a:buClr>
                <a:srgbClr val="9B2D1F"/>
              </a:buClr>
              <a:buSzPct val="85000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3200" dirty="0">
              <a:solidFill>
                <a:srgbClr val="000000"/>
              </a:solidFill>
              <a:latin typeface="Arial Narrow" pitchFamily="34" charset="0"/>
            </a:endParaRPr>
          </a:p>
          <a:p>
            <a:pPr marL="741363" lvl="1" indent="-284163" eaLnBrk="1" hangingPunct="1">
              <a:lnSpc>
                <a:spcPct val="8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3000" dirty="0">
              <a:solidFill>
                <a:srgbClr val="000000"/>
              </a:solidFill>
              <a:latin typeface="Perpetua" pitchFamily="18" charset="0"/>
            </a:endParaRPr>
          </a:p>
          <a:p>
            <a:pPr marL="741363" lvl="1" indent="-284163" eaLnBrk="1" hangingPunct="1">
              <a:lnSpc>
                <a:spcPct val="8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3000" dirty="0">
              <a:solidFill>
                <a:srgbClr val="000000"/>
              </a:solidFill>
              <a:latin typeface="Perpetua" pitchFamily="18" charset="0"/>
            </a:endParaRPr>
          </a:p>
          <a:p>
            <a:pPr marL="741363" lvl="1" indent="-284163" eaLnBrk="1" hangingPunct="1">
              <a:lnSpc>
                <a:spcPct val="8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3000" dirty="0">
              <a:solidFill>
                <a:srgbClr val="000000"/>
              </a:solidFill>
              <a:latin typeface="Perpetua" pitchFamily="18" charset="0"/>
            </a:endParaRP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3000" dirty="0">
              <a:solidFill>
                <a:srgbClr val="000000"/>
              </a:solidFill>
              <a:latin typeface="Perpetua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7" dur="500"/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2" dur="500"/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763713" y="2276475"/>
            <a:ext cx="6923087" cy="2520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indent="-7429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 startAt="4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600" b="1" dirty="0" smtClean="0">
                <a:solidFill>
                  <a:srgbClr val="000000"/>
                </a:solidFill>
                <a:latin typeface="+mn-lt"/>
              </a:rPr>
              <a:t>Kvalitatívne výskumné metódy</a:t>
            </a:r>
            <a:endParaRPr lang="sk-SK" altLang="cs-CZ" sz="3600" b="1" dirty="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1"/>
          <p:cNvSpPr txBox="1">
            <a:spLocks noChangeArrowheads="1"/>
          </p:cNvSpPr>
          <p:nvPr/>
        </p:nvSpPr>
        <p:spPr bwMode="auto">
          <a:xfrm>
            <a:off x="827088" y="79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 dirty="0" smtClean="0">
                <a:solidFill>
                  <a:srgbClr val="696464"/>
                </a:solidFill>
                <a:latin typeface="Franklin Gothic Book" pitchFamily="34" charset="0"/>
              </a:rPr>
              <a:t>Prehľad</a:t>
            </a:r>
            <a:endParaRPr lang="sk-SK" altLang="cs-CZ" sz="4000" b="1" dirty="0">
              <a:solidFill>
                <a:srgbClr val="696464"/>
              </a:solidFill>
              <a:latin typeface="Franklin Gothic Book" pitchFamily="34" charset="0"/>
            </a:endParaRPr>
          </a:p>
        </p:txBody>
      </p:sp>
      <p:sp>
        <p:nvSpPr>
          <p:cNvPr id="46083" name="Text Box 2"/>
          <p:cNvSpPr txBox="1">
            <a:spLocks noChangeArrowheads="1"/>
          </p:cNvSpPr>
          <p:nvPr/>
        </p:nvSpPr>
        <p:spPr bwMode="auto">
          <a:xfrm>
            <a:off x="457200" y="1523999"/>
            <a:ext cx="8382000" cy="42672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dirty="0" err="1" smtClean="0">
                <a:solidFill>
                  <a:srgbClr val="000000"/>
                </a:solidFill>
                <a:latin typeface="+mn-lt"/>
              </a:rPr>
              <a:t>Pološtruktúrované</a:t>
            </a:r>
            <a:r>
              <a:rPr lang="sk-SK" altLang="cs-CZ" sz="2800" dirty="0" smtClean="0">
                <a:solidFill>
                  <a:srgbClr val="000000"/>
                </a:solidFill>
                <a:latin typeface="+mn-lt"/>
              </a:rPr>
              <a:t> a hĺbkové rozhovory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dirty="0" smtClean="0">
                <a:solidFill>
                  <a:srgbClr val="000000"/>
                </a:solidFill>
                <a:latin typeface="+mn-lt"/>
              </a:rPr>
              <a:t>Skupinové rozhovory (</a:t>
            </a:r>
            <a:r>
              <a:rPr lang="sk-SK" altLang="cs-CZ" sz="2800" dirty="0" err="1" smtClean="0">
                <a:solidFill>
                  <a:srgbClr val="000000"/>
                </a:solidFill>
                <a:latin typeface="+mn-lt"/>
              </a:rPr>
              <a:t>focus</a:t>
            </a:r>
            <a:r>
              <a:rPr lang="sk-SK" altLang="cs-CZ" sz="28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sk-SK" altLang="cs-CZ" sz="2800" dirty="0" err="1" smtClean="0">
                <a:solidFill>
                  <a:srgbClr val="000000"/>
                </a:solidFill>
                <a:latin typeface="+mn-lt"/>
              </a:rPr>
              <a:t>groups</a:t>
            </a:r>
            <a:r>
              <a:rPr lang="sk-SK" altLang="cs-CZ" sz="2800" dirty="0" smtClean="0">
                <a:solidFill>
                  <a:srgbClr val="000000"/>
                </a:solidFill>
                <a:latin typeface="+mn-lt"/>
              </a:rPr>
              <a:t>)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dirty="0" smtClean="0">
                <a:solidFill>
                  <a:srgbClr val="000000"/>
                </a:solidFill>
                <a:latin typeface="+mn-lt"/>
              </a:rPr>
              <a:t>Kvalitatívna obsahová analýza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dirty="0" smtClean="0">
                <a:solidFill>
                  <a:srgbClr val="000000"/>
                </a:solidFill>
                <a:latin typeface="+mn-lt"/>
              </a:rPr>
              <a:t>Pozorovanie (zúčastnené/nezúčastnené)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cs-CZ" altLang="cs-CZ" sz="2800" dirty="0" smtClean="0">
                <a:solidFill>
                  <a:srgbClr val="000000"/>
                </a:solidFill>
                <a:latin typeface="+mn-lt"/>
              </a:rPr>
              <a:t>     …</a:t>
            </a:r>
            <a:endParaRPr lang="sk-SK" altLang="cs-CZ" sz="2800" dirty="0">
              <a:solidFill>
                <a:srgbClr val="000000"/>
              </a:solidFill>
              <a:latin typeface="+mn-lt"/>
            </a:endParaRP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cs-CZ" altLang="cs-CZ" sz="2800" dirty="0">
              <a:solidFill>
                <a:srgbClr val="000000"/>
              </a:solidFill>
            </a:endParaRP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cs-CZ" altLang="cs-CZ" sz="2800" dirty="0">
              <a:solidFill>
                <a:srgbClr val="000000"/>
              </a:solidFill>
            </a:endParaRP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cs-CZ" altLang="cs-CZ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1"/>
          <p:cNvSpPr txBox="1">
            <a:spLocks noChangeArrowheads="1"/>
          </p:cNvSpPr>
          <p:nvPr/>
        </p:nvSpPr>
        <p:spPr bwMode="auto">
          <a:xfrm>
            <a:off x="609600" y="45720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3600" b="1" dirty="0" err="1" smtClean="0">
                <a:solidFill>
                  <a:srgbClr val="696464"/>
                </a:solidFill>
                <a:latin typeface="+mj-lt"/>
              </a:rPr>
              <a:t>Pološtruktúrovaný</a:t>
            </a:r>
            <a:r>
              <a:rPr lang="sk-SK" altLang="cs-CZ" sz="3600" b="1" dirty="0" smtClean="0">
                <a:solidFill>
                  <a:srgbClr val="696464"/>
                </a:solidFill>
                <a:latin typeface="+mj-lt"/>
              </a:rPr>
              <a:t> a hĺbkový/neštruktúrovaný rozhovor</a:t>
            </a:r>
            <a:endParaRPr lang="sk-SK" altLang="cs-CZ" sz="3600" b="1" dirty="0">
              <a:solidFill>
                <a:srgbClr val="696464"/>
              </a:solidFill>
              <a:latin typeface="+mj-lt"/>
            </a:endParaRPr>
          </a:p>
        </p:txBody>
      </p:sp>
      <p:sp>
        <p:nvSpPr>
          <p:cNvPr id="46083" name="Text Box 2"/>
          <p:cNvSpPr txBox="1">
            <a:spLocks noChangeArrowheads="1"/>
          </p:cNvSpPr>
          <p:nvPr/>
        </p:nvSpPr>
        <p:spPr bwMode="auto">
          <a:xfrm>
            <a:off x="457200" y="1828801"/>
            <a:ext cx="83820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 smtClean="0">
                <a:solidFill>
                  <a:srgbClr val="000000"/>
                </a:solidFill>
                <a:latin typeface="+mn-lt"/>
              </a:rPr>
              <a:t>Skúsenosti, perspektívy, vnímanie, názory, postoje, hodnoty, viery, pocity ľudí </a:t>
            </a: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 smtClean="0">
                <a:solidFill>
                  <a:srgbClr val="000000"/>
                </a:solidFill>
                <a:latin typeface="+mn-lt"/>
              </a:rPr>
              <a:t>Malá vzorka respondentov (často &lt; 20) </a:t>
            </a: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 smtClean="0">
                <a:solidFill>
                  <a:srgbClr val="000000"/>
                </a:solidFill>
                <a:latin typeface="+mn-lt"/>
              </a:rPr>
              <a:t>Cca 45-60 minút </a:t>
            </a: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 smtClean="0">
                <a:solidFill>
                  <a:srgbClr val="000000"/>
                </a:solidFill>
                <a:latin typeface="+mn-lt"/>
              </a:rPr>
              <a:t>Cieľom je porozumenie a interpretácia, nie zistenie počtov</a:t>
            </a: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 smtClean="0">
                <a:solidFill>
                  <a:srgbClr val="000000"/>
                </a:solidFill>
                <a:latin typeface="+mn-lt"/>
              </a:rPr>
              <a:t>Rozhovory nahrávame, prepisujeme a analyzujeme; zaznamenávame tiež vlastné pozorovania získané v priebehu rozhovoru</a:t>
            </a:r>
            <a:endParaRPr lang="sk-SK" altLang="cs-CZ" sz="2400" dirty="0">
              <a:solidFill>
                <a:srgbClr val="000000"/>
              </a:solidFill>
              <a:latin typeface="+mn-lt"/>
            </a:endParaRP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cs-CZ" altLang="cs-CZ" sz="2800" dirty="0">
              <a:solidFill>
                <a:srgbClr val="000000"/>
              </a:solidFill>
            </a:endParaRP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cs-CZ" altLang="cs-CZ" sz="2800" dirty="0">
              <a:solidFill>
                <a:srgbClr val="000000"/>
              </a:solidFill>
            </a:endParaRP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cs-CZ" altLang="cs-CZ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914400" y="45720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3600" b="1" dirty="0" err="1" smtClean="0">
                <a:solidFill>
                  <a:srgbClr val="696464"/>
                </a:solidFill>
                <a:latin typeface="+mj-lt"/>
              </a:rPr>
              <a:t>Pološtruktúrovaný</a:t>
            </a:r>
            <a:r>
              <a:rPr lang="sk-SK" altLang="cs-CZ" sz="3600" b="1" dirty="0" smtClean="0">
                <a:solidFill>
                  <a:srgbClr val="696464"/>
                </a:solidFill>
                <a:latin typeface="+mj-lt"/>
              </a:rPr>
              <a:t> a hĺbkový/neštruktúrovaný </a:t>
            </a:r>
            <a:r>
              <a:rPr lang="sk-SK" altLang="cs-CZ" sz="3600" b="1" dirty="0">
                <a:solidFill>
                  <a:srgbClr val="696464"/>
                </a:solidFill>
                <a:latin typeface="+mj-lt"/>
              </a:rPr>
              <a:t>rozhovor</a:t>
            </a:r>
          </a:p>
        </p:txBody>
      </p:sp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609600" y="1828800"/>
            <a:ext cx="8077200" cy="472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 dirty="0" err="1" smtClean="0">
                <a:solidFill>
                  <a:srgbClr val="000000"/>
                </a:solidFill>
                <a:latin typeface="+mn-lt"/>
              </a:rPr>
              <a:t>Pološtruktúrovaný</a:t>
            </a:r>
            <a:r>
              <a:rPr lang="sk-SK" altLang="cs-CZ" sz="2800" dirty="0" smtClean="0">
                <a:solidFill>
                  <a:srgbClr val="000000"/>
                </a:solidFill>
                <a:latin typeface="+mn-lt"/>
              </a:rPr>
              <a:t> rozhovor</a:t>
            </a:r>
          </a:p>
          <a:p>
            <a:pPr marL="728663" lvl="1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 dirty="0" smtClean="0">
                <a:solidFill>
                  <a:srgbClr val="000000"/>
                </a:solidFill>
                <a:latin typeface="+mn-lt"/>
              </a:rPr>
              <a:t>dopredu pripravené otázky, ale ich poradie je možné meniť, je možné ich upravovať, vynechávať, dopĺňať...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 dirty="0" smtClean="0">
                <a:solidFill>
                  <a:srgbClr val="000000"/>
                </a:solidFill>
                <a:latin typeface="+mn-lt"/>
              </a:rPr>
              <a:t>Hĺbkový rozhovor</a:t>
            </a:r>
          </a:p>
          <a:p>
            <a:pPr marL="728663" lvl="1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 dirty="0" smtClean="0">
                <a:solidFill>
                  <a:srgbClr val="000000"/>
                </a:solidFill>
                <a:latin typeface="+mn-lt"/>
              </a:rPr>
              <a:t>vopred 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pripravená len téma, čiastkové koncepty</a:t>
            </a:r>
          </a:p>
          <a:p>
            <a:pPr marL="728663" lvl="1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konkrétne otázky sa odvodzujú z priebehu </a:t>
            </a:r>
            <a:r>
              <a:rPr lang="sk-SK" altLang="cs-CZ" sz="2800" dirty="0" smtClean="0">
                <a:solidFill>
                  <a:srgbClr val="000000"/>
                </a:solidFill>
                <a:latin typeface="+mn-lt"/>
              </a:rPr>
              <a:t>rozhovoru</a:t>
            </a:r>
            <a:endParaRPr lang="sk-SK" altLang="cs-CZ" sz="2800" dirty="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7" dur="500"/>
                                        <p:tgtEl>
                                          <p:spTgt spid="37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2" dur="500"/>
                                        <p:tgtEl>
                                          <p:spTgt spid="378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7" dur="500"/>
                                        <p:tgtEl>
                                          <p:spTgt spid="378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r>
              <a:rPr lang="sk-SK" altLang="sk-SK" b="1" dirty="0" smtClean="0">
                <a:solidFill>
                  <a:srgbClr val="696464"/>
                </a:solidFill>
                <a:latin typeface="Franklin Gothic Book" pitchFamily="34" charset="0"/>
                <a:ea typeface="+mn-ea"/>
                <a:cs typeface="Arial" charset="0"/>
              </a:rPr>
              <a:t>Osnova</a:t>
            </a:r>
          </a:p>
        </p:txBody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720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Obsahová analýza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Experiment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Výběr výzkumného souboru, validita, </a:t>
            </a:r>
            <a:r>
              <a:rPr lang="cs-CZ" dirty="0" err="1" smtClean="0"/>
              <a:t>reliabilita</a:t>
            </a:r>
            <a:endParaRPr lang="en-GB" dirty="0" smtClean="0"/>
          </a:p>
          <a:p>
            <a:pPr marL="514350" indent="-514350">
              <a:buNone/>
            </a:pPr>
            <a:endParaRPr lang="cs-CZ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cs-CZ" dirty="0" smtClean="0"/>
              <a:t>Kvalitativní výzkumné metody</a:t>
            </a:r>
            <a:endParaRPr lang="en-GB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cs-CZ" dirty="0" smtClean="0"/>
              <a:t>Na co se zaměřit předtím, než začneme brát vážně výsledky empirického výzkumu</a:t>
            </a:r>
          </a:p>
          <a:p>
            <a:pPr marL="514350" indent="-514350">
              <a:buFont typeface="+mj-lt"/>
              <a:buAutoNum type="arabicPeriod" startAt="4"/>
            </a:pPr>
            <a:endParaRPr lang="sk-SK" dirty="0" smtClean="0"/>
          </a:p>
          <a:p>
            <a:pPr marL="514350" indent="-514350">
              <a:buFont typeface="+mj-lt"/>
              <a:buAutoNum type="arabicPeriod" startAt="4"/>
            </a:pPr>
            <a:endParaRPr lang="cs-CZ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1"/>
          <p:cNvSpPr txBox="1">
            <a:spLocks noChangeArrowheads="1"/>
          </p:cNvSpPr>
          <p:nvPr/>
        </p:nvSpPr>
        <p:spPr bwMode="auto">
          <a:xfrm>
            <a:off x="827088" y="79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 dirty="0" smtClean="0">
                <a:solidFill>
                  <a:srgbClr val="696464"/>
                </a:solidFill>
                <a:latin typeface="Franklin Gothic Book" pitchFamily="34" charset="0"/>
              </a:rPr>
              <a:t>Rozhovory - praktický priebeh</a:t>
            </a:r>
            <a:endParaRPr lang="sk-SK" altLang="cs-CZ" sz="4000" b="1" dirty="0">
              <a:solidFill>
                <a:srgbClr val="696464"/>
              </a:solidFill>
              <a:latin typeface="Franklin Gothic Book" pitchFamily="34" charset="0"/>
            </a:endParaRPr>
          </a:p>
        </p:txBody>
      </p:sp>
      <p:sp>
        <p:nvSpPr>
          <p:cNvPr id="46083" name="Text Box 2"/>
          <p:cNvSpPr txBox="1">
            <a:spLocks noChangeArrowheads="1"/>
          </p:cNvSpPr>
          <p:nvPr/>
        </p:nvSpPr>
        <p:spPr bwMode="auto">
          <a:xfrm>
            <a:off x="457200" y="1447800"/>
            <a:ext cx="8382000" cy="4571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514350" indent="-514350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 smtClean="0">
                <a:solidFill>
                  <a:srgbClr val="000000"/>
                </a:solidFill>
                <a:latin typeface="+mn-lt"/>
              </a:rPr>
              <a:t>Tvorba osnovy rozhovoru</a:t>
            </a:r>
          </a:p>
          <a:p>
            <a:pPr marL="514350" indent="-514350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 smtClean="0">
                <a:solidFill>
                  <a:srgbClr val="000000"/>
                </a:solidFill>
                <a:latin typeface="+mn-lt"/>
              </a:rPr>
              <a:t>Výber respondenta</a:t>
            </a:r>
          </a:p>
          <a:p>
            <a:pPr marL="514350" indent="-514350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 smtClean="0">
                <a:solidFill>
                  <a:srgbClr val="000000"/>
                </a:solidFill>
                <a:latin typeface="+mn-lt"/>
              </a:rPr>
              <a:t>Naviazanie kontaktu, získanie súhlasu s rozhovorom</a:t>
            </a:r>
          </a:p>
          <a:p>
            <a:pPr marL="514350" indent="-514350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 smtClean="0">
                <a:solidFill>
                  <a:srgbClr val="000000"/>
                </a:solidFill>
                <a:latin typeface="+mn-lt"/>
              </a:rPr>
              <a:t>Predstavenie témy, informovaný súhlas</a:t>
            </a:r>
          </a:p>
          <a:p>
            <a:pPr marL="514350" indent="-514350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 smtClean="0">
                <a:solidFill>
                  <a:srgbClr val="000000"/>
                </a:solidFill>
                <a:latin typeface="+mn-lt"/>
              </a:rPr>
              <a:t>Vytvorenie priateľskej, otvorenej, dôvernej atmosféry</a:t>
            </a:r>
          </a:p>
          <a:p>
            <a:pPr marL="514350" indent="-514350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 smtClean="0">
                <a:solidFill>
                  <a:srgbClr val="000000"/>
                </a:solidFill>
                <a:latin typeface="+mn-lt"/>
              </a:rPr>
              <a:t>Úvodné </a:t>
            </a:r>
            <a:r>
              <a:rPr lang="sk-SK" altLang="cs-CZ" sz="2400" dirty="0" err="1" smtClean="0">
                <a:solidFill>
                  <a:srgbClr val="000000"/>
                </a:solidFill>
                <a:latin typeface="+mn-lt"/>
              </a:rPr>
              <a:t>ice-breaking</a:t>
            </a:r>
            <a:r>
              <a:rPr lang="sk-SK" altLang="cs-CZ" sz="2400" dirty="0" smtClean="0">
                <a:solidFill>
                  <a:srgbClr val="000000"/>
                </a:solidFill>
                <a:latin typeface="+mn-lt"/>
              </a:rPr>
              <a:t> otázky</a:t>
            </a:r>
          </a:p>
          <a:p>
            <a:pPr marL="514350" indent="-514350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 smtClean="0">
                <a:solidFill>
                  <a:srgbClr val="000000"/>
                </a:solidFill>
                <a:latin typeface="+mn-lt"/>
              </a:rPr>
              <a:t>Jadro rozhovoru; empatické, trpezlivé, aktívne počúvanie</a:t>
            </a:r>
          </a:p>
          <a:p>
            <a:pPr marL="514350" indent="-514350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 smtClean="0">
                <a:solidFill>
                  <a:srgbClr val="000000"/>
                </a:solidFill>
                <a:latin typeface="+mn-lt"/>
              </a:rPr>
              <a:t>Záver – priestor pre komentáre; </a:t>
            </a:r>
            <a:r>
              <a:rPr lang="sk-SK" altLang="cs-CZ" sz="2400" dirty="0" err="1" smtClean="0">
                <a:solidFill>
                  <a:srgbClr val="000000"/>
                </a:solidFill>
                <a:latin typeface="+mn-lt"/>
              </a:rPr>
              <a:t>sumarizácia</a:t>
            </a:r>
            <a:r>
              <a:rPr lang="sk-SK" altLang="cs-CZ" sz="2400" dirty="0" smtClean="0">
                <a:solidFill>
                  <a:srgbClr val="000000"/>
                </a:solidFill>
                <a:latin typeface="+mn-lt"/>
              </a:rPr>
              <a:t>, </a:t>
            </a:r>
            <a:r>
              <a:rPr lang="sk-SK" altLang="cs-CZ" sz="2400" dirty="0" err="1" smtClean="0">
                <a:solidFill>
                  <a:srgbClr val="000000"/>
                </a:solidFill>
                <a:latin typeface="+mn-lt"/>
              </a:rPr>
              <a:t>feedback</a:t>
            </a:r>
            <a:r>
              <a:rPr lang="sk-SK" altLang="cs-CZ" sz="2400" dirty="0" smtClean="0">
                <a:solidFill>
                  <a:srgbClr val="000000"/>
                </a:solidFill>
                <a:latin typeface="+mn-lt"/>
              </a:rPr>
              <a:t>, poďakovanie</a:t>
            </a:r>
          </a:p>
          <a:p>
            <a:pPr marL="514350" indent="-514350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 smtClean="0">
                <a:solidFill>
                  <a:srgbClr val="000000"/>
                </a:solidFill>
                <a:latin typeface="+mn-lt"/>
              </a:rPr>
              <a:t>Čo najrýchlejšie vytvorenie záznamu o rozhovore (</a:t>
            </a:r>
            <a:r>
              <a:rPr lang="sk-SK" altLang="cs-CZ" sz="2400" dirty="0" err="1" smtClean="0">
                <a:solidFill>
                  <a:srgbClr val="000000"/>
                </a:solidFill>
                <a:latin typeface="+mn-lt"/>
              </a:rPr>
              <a:t>memo</a:t>
            </a:r>
            <a:r>
              <a:rPr lang="sk-SK" altLang="cs-CZ" sz="2400" dirty="0" smtClean="0">
                <a:solidFill>
                  <a:srgbClr val="000000"/>
                </a:solidFill>
                <a:latin typeface="+mn-lt"/>
              </a:rPr>
              <a:t>)</a:t>
            </a:r>
          </a:p>
          <a:p>
            <a:pPr marL="514350" indent="-514350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 smtClean="0">
                <a:solidFill>
                  <a:srgbClr val="000000"/>
                </a:solidFill>
                <a:latin typeface="+mn-lt"/>
              </a:rPr>
              <a:t>Prepis rozhovoru a analýza</a:t>
            </a:r>
          </a:p>
          <a:p>
            <a:pPr marL="514350" indent="-514350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2800" dirty="0">
              <a:solidFill>
                <a:srgbClr val="000000"/>
              </a:solidFill>
              <a:latin typeface="+mn-lt"/>
            </a:endParaRP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cs-CZ" altLang="cs-CZ" sz="2800" dirty="0">
              <a:solidFill>
                <a:srgbClr val="000000"/>
              </a:solidFill>
            </a:endParaRP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cs-CZ" altLang="cs-CZ" sz="2800" dirty="0">
              <a:solidFill>
                <a:srgbClr val="000000"/>
              </a:solidFill>
            </a:endParaRP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cs-CZ" altLang="cs-CZ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533400" y="-2346325"/>
            <a:ext cx="8229600" cy="3794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4000" b="1" dirty="0">
                <a:solidFill>
                  <a:srgbClr val="696464"/>
                </a:solidFill>
                <a:latin typeface="Franklin Gothic Book" pitchFamily="34" charset="0"/>
              </a:rPr>
              <a:t/>
            </a:r>
            <a:br>
              <a:rPr lang="cs-CZ" altLang="cs-CZ" sz="4000" b="1" dirty="0">
                <a:solidFill>
                  <a:srgbClr val="696464"/>
                </a:solidFill>
                <a:latin typeface="Franklin Gothic Book" pitchFamily="34" charset="0"/>
              </a:rPr>
            </a:br>
            <a:r>
              <a:rPr lang="cs-CZ" altLang="cs-CZ" sz="4000" b="1" dirty="0">
                <a:solidFill>
                  <a:srgbClr val="696464"/>
                </a:solidFill>
                <a:latin typeface="Franklin Gothic Book" pitchFamily="34" charset="0"/>
              </a:rPr>
              <a:t/>
            </a:r>
            <a:br>
              <a:rPr lang="cs-CZ" altLang="cs-CZ" sz="4000" b="1" dirty="0">
                <a:solidFill>
                  <a:srgbClr val="696464"/>
                </a:solidFill>
                <a:latin typeface="Franklin Gothic Book" pitchFamily="34" charset="0"/>
              </a:rPr>
            </a:br>
            <a:r>
              <a:rPr lang="cs-CZ" altLang="cs-CZ" sz="4000" b="1" dirty="0">
                <a:solidFill>
                  <a:srgbClr val="696464"/>
                </a:solidFill>
                <a:latin typeface="Franklin Gothic Book" pitchFamily="34" charset="0"/>
              </a:rPr>
              <a:t/>
            </a:r>
            <a:br>
              <a:rPr lang="cs-CZ" altLang="cs-CZ" sz="4000" b="1" dirty="0">
                <a:solidFill>
                  <a:srgbClr val="696464"/>
                </a:solidFill>
                <a:latin typeface="Franklin Gothic Book" pitchFamily="34" charset="0"/>
              </a:rPr>
            </a:br>
            <a:r>
              <a:rPr lang="cs-CZ" altLang="cs-CZ" sz="4000" b="1" dirty="0">
                <a:solidFill>
                  <a:srgbClr val="696464"/>
                </a:solidFill>
                <a:latin typeface="Franklin Gothic Book" pitchFamily="34" charset="0"/>
              </a:rPr>
              <a:t/>
            </a:r>
            <a:br>
              <a:rPr lang="cs-CZ" altLang="cs-CZ" sz="4000" b="1" dirty="0">
                <a:solidFill>
                  <a:srgbClr val="696464"/>
                </a:solidFill>
                <a:latin typeface="Franklin Gothic Book" pitchFamily="34" charset="0"/>
              </a:rPr>
            </a:br>
            <a:r>
              <a:rPr lang="cs-CZ" altLang="cs-CZ" sz="4000" b="1" dirty="0">
                <a:solidFill>
                  <a:srgbClr val="696464"/>
                </a:solidFill>
                <a:latin typeface="Franklin Gothic Book" pitchFamily="34" charset="0"/>
              </a:rPr>
              <a:t/>
            </a:r>
            <a:br>
              <a:rPr lang="cs-CZ" altLang="cs-CZ" sz="4000" b="1" dirty="0">
                <a:solidFill>
                  <a:srgbClr val="696464"/>
                </a:solidFill>
                <a:latin typeface="Franklin Gothic Book" pitchFamily="34" charset="0"/>
              </a:rPr>
            </a:br>
            <a:r>
              <a:rPr lang="cs-CZ" altLang="cs-CZ" sz="4000" b="1" dirty="0" err="1">
                <a:solidFill>
                  <a:srgbClr val="696464"/>
                </a:solidFill>
                <a:latin typeface="+mj-lt"/>
              </a:rPr>
              <a:t>Focus</a:t>
            </a:r>
            <a:r>
              <a:rPr lang="cs-CZ" altLang="cs-CZ" sz="4000" b="1" dirty="0">
                <a:solidFill>
                  <a:srgbClr val="696464"/>
                </a:solidFill>
                <a:latin typeface="+mj-lt"/>
              </a:rPr>
              <a:t> </a:t>
            </a:r>
            <a:r>
              <a:rPr lang="cs-CZ" altLang="cs-CZ" sz="4000" b="1" dirty="0" err="1">
                <a:solidFill>
                  <a:srgbClr val="696464"/>
                </a:solidFill>
                <a:latin typeface="+mj-lt"/>
              </a:rPr>
              <a:t>groups</a:t>
            </a:r>
            <a:r>
              <a:rPr lang="cs-CZ" altLang="cs-CZ" sz="4000" b="1" dirty="0">
                <a:solidFill>
                  <a:srgbClr val="696464"/>
                </a:solidFill>
                <a:latin typeface="+mj-lt"/>
              </a:rPr>
              <a:t> / skupinové interview </a:t>
            </a:r>
          </a:p>
        </p:txBody>
      </p:sp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457200" y="1752600"/>
            <a:ext cx="7772400" cy="487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 eaLnBrk="1" hangingPunct="1">
              <a:lnSpc>
                <a:spcPct val="85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moderovaný skupinový rozhovor</a:t>
            </a:r>
          </a:p>
          <a:p>
            <a:pPr marL="271463" indent="-271463" eaLnBrk="1" hangingPunct="1">
              <a:lnSpc>
                <a:spcPct val="85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predpoklad: ľudia si uvedomia lepšie svoju vlastnú perspektívu, keď je konfrontovaná s ostatnými názormi </a:t>
            </a:r>
          </a:p>
          <a:p>
            <a:pPr marL="271463" indent="-271463" eaLnBrk="1" hangingPunct="1">
              <a:lnSpc>
                <a:spcPct val="85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pôvod </a:t>
            </a:r>
            <a:r>
              <a:rPr lang="sk-SK" altLang="cs-CZ" sz="3200" dirty="0" err="1">
                <a:solidFill>
                  <a:srgbClr val="000000"/>
                </a:solidFill>
                <a:latin typeface="+mn-lt"/>
              </a:rPr>
              <a:t>focus</a:t>
            </a: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 </a:t>
            </a:r>
            <a:r>
              <a:rPr lang="sk-SK" altLang="cs-CZ" sz="3200" dirty="0" err="1">
                <a:solidFill>
                  <a:srgbClr val="000000"/>
                </a:solidFill>
                <a:latin typeface="+mn-lt"/>
              </a:rPr>
              <a:t>groups</a:t>
            </a: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:</a:t>
            </a:r>
          </a:p>
          <a:p>
            <a:pPr marL="741363" lvl="1" indent="-284163" eaLnBrk="1" hangingPunct="1">
              <a:lnSpc>
                <a:spcPct val="85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3200" dirty="0" smtClean="0">
                <a:solidFill>
                  <a:srgbClr val="000000"/>
                </a:solidFill>
                <a:latin typeface="+mn-lt"/>
              </a:rPr>
              <a:t>už </a:t>
            </a:r>
            <a:r>
              <a:rPr lang="sk-SK" altLang="cs-CZ" sz="3200" dirty="0" smtClean="0">
                <a:solidFill>
                  <a:srgbClr val="000000"/>
                </a:solidFill>
                <a:latin typeface="+mn-lt"/>
              </a:rPr>
              <a:t>existujúce </a:t>
            </a:r>
            <a:endParaRPr lang="sk-SK" altLang="cs-CZ" sz="3200" dirty="0">
              <a:solidFill>
                <a:srgbClr val="000000"/>
              </a:solidFill>
              <a:latin typeface="+mn-lt"/>
            </a:endParaRPr>
          </a:p>
          <a:p>
            <a:pPr marL="741363" lvl="1" indent="-284163" eaLnBrk="1" hangingPunct="1">
              <a:lnSpc>
                <a:spcPct val="85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vytvorené </a:t>
            </a:r>
            <a:r>
              <a:rPr lang="sk-SK" altLang="cs-CZ" sz="3200" dirty="0" smtClean="0">
                <a:solidFill>
                  <a:srgbClr val="000000"/>
                </a:solidFill>
                <a:latin typeface="+mn-lt"/>
              </a:rPr>
              <a:t>výskumníkom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7" dur="2000"/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7" dur="500"/>
                                        <p:tgtEl>
                                          <p:spTgt spid="39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2" dur="500"/>
                                        <p:tgtEl>
                                          <p:spTgt spid="399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 dirty="0">
                <a:solidFill>
                  <a:srgbClr val="696464"/>
                </a:solidFill>
                <a:latin typeface="+mj-lt"/>
              </a:rPr>
              <a:t>(Neštruktúrované) pozorovanie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914400" y="1447800"/>
            <a:ext cx="7772400" cy="5105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3050" indent="-271463" eaLnBrk="1" hangingPunct="1">
              <a:spcBef>
                <a:spcPts val="575"/>
              </a:spcBef>
              <a:buSzPct val="8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1. nezúčastnené pozorovanie („</a:t>
            </a:r>
            <a:r>
              <a:rPr lang="sk-SK" altLang="cs-CZ" sz="2800" dirty="0" err="1">
                <a:solidFill>
                  <a:srgbClr val="000000"/>
                </a:solidFill>
                <a:latin typeface="+mn-lt"/>
              </a:rPr>
              <a:t>fly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 on </a:t>
            </a:r>
            <a:r>
              <a:rPr lang="sk-SK" altLang="cs-CZ" sz="2800" dirty="0" err="1">
                <a:solidFill>
                  <a:srgbClr val="000000"/>
                </a:solidFill>
                <a:latin typeface="+mn-lt"/>
              </a:rPr>
              <a:t>the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+mn-lt"/>
              </a:rPr>
              <a:t>wall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“)</a:t>
            </a:r>
          </a:p>
          <a:p>
            <a:pPr marL="546100" lvl="1" indent="-228600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subjekt nevie, že je pozorovaný</a:t>
            </a:r>
          </a:p>
          <a:p>
            <a:pPr marL="546100" lvl="1" indent="-228600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sleduje vzorce každodenných </a:t>
            </a:r>
            <a:r>
              <a:rPr lang="sk-SK" altLang="cs-CZ" sz="2800" dirty="0" smtClean="0">
                <a:solidFill>
                  <a:srgbClr val="000000"/>
                </a:solidFill>
                <a:latin typeface="+mn-lt"/>
              </a:rPr>
              <a:t>aktivít</a:t>
            </a:r>
          </a:p>
          <a:p>
            <a:pPr marL="317500" lvl="1" eaLnBrk="1" hangingPunct="1">
              <a:spcBef>
                <a:spcPts val="375"/>
              </a:spcBef>
              <a:buClr>
                <a:srgbClr val="9B2D1F"/>
              </a:buClr>
              <a:buSzPct val="8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sk-SK" altLang="cs-CZ" sz="2800" dirty="0">
              <a:solidFill>
                <a:srgbClr val="000000"/>
              </a:solidFill>
              <a:latin typeface="+mn-lt"/>
            </a:endParaRPr>
          </a:p>
          <a:p>
            <a:pPr marL="273050" indent="-271463" eaLnBrk="1" hangingPunct="1">
              <a:spcBef>
                <a:spcPts val="575"/>
              </a:spcBef>
              <a:buSzPct val="8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altLang="cs-CZ" sz="2800" dirty="0" smtClean="0">
                <a:solidFill>
                  <a:srgbClr val="000000"/>
                </a:solidFill>
                <a:latin typeface="+mn-lt"/>
              </a:rPr>
              <a:t>2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. zúčastnené pozorovanie: rôzne stupne participácie výskumníka na aktivitách pozorovanej </a:t>
            </a:r>
            <a:r>
              <a:rPr lang="sk-SK" altLang="cs-CZ" sz="2800" dirty="0" smtClean="0">
                <a:solidFill>
                  <a:srgbClr val="000000"/>
                </a:solidFill>
                <a:latin typeface="+mn-lt"/>
              </a:rPr>
              <a:t>skupiny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36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 dirty="0" smtClean="0">
                <a:solidFill>
                  <a:srgbClr val="696464"/>
                </a:solidFill>
                <a:latin typeface="+mj-lt"/>
              </a:rPr>
              <a:t>Kvalitatívne </a:t>
            </a:r>
            <a:r>
              <a:rPr lang="sk-SK" altLang="cs-CZ" sz="4000" b="1" dirty="0" err="1" smtClean="0">
                <a:solidFill>
                  <a:srgbClr val="696464"/>
                </a:solidFill>
                <a:latin typeface="+mj-lt"/>
              </a:rPr>
              <a:t>textuálne</a:t>
            </a:r>
            <a:r>
              <a:rPr lang="sk-SK" altLang="cs-CZ" sz="4000" b="1" dirty="0" smtClean="0">
                <a:solidFill>
                  <a:srgbClr val="696464"/>
                </a:solidFill>
                <a:latin typeface="+mj-lt"/>
              </a:rPr>
              <a:t> analýzy</a:t>
            </a:r>
            <a:endParaRPr lang="sk-SK" altLang="cs-CZ" sz="4000" b="1" dirty="0">
              <a:solidFill>
                <a:srgbClr val="696464"/>
              </a:solidFill>
              <a:latin typeface="+mj-lt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914400" y="1600200"/>
            <a:ext cx="7772400" cy="441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3050" indent="-271463" eaLnBrk="1" hangingPunct="1">
              <a:spcBef>
                <a:spcPts val="575"/>
              </a:spcBef>
              <a:buClr>
                <a:srgbClr val="C00000"/>
              </a:buClr>
              <a:buSzPct val="85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altLang="cs-CZ" sz="2800" dirty="0" smtClean="0">
                <a:solidFill>
                  <a:srgbClr val="000000"/>
                </a:solidFill>
                <a:latin typeface="+mn-lt"/>
              </a:rPr>
              <a:t>Množstvo možných prístupov: napr. kvalitatívna obsahová analýza, diskurzívna analýza, </a:t>
            </a:r>
            <a:r>
              <a:rPr lang="sk-SK" altLang="cs-CZ" sz="2800" dirty="0" err="1" smtClean="0">
                <a:solidFill>
                  <a:srgbClr val="000000"/>
                </a:solidFill>
                <a:latin typeface="+mn-lt"/>
              </a:rPr>
              <a:t>sémiotická</a:t>
            </a:r>
            <a:r>
              <a:rPr lang="sk-SK" altLang="cs-CZ" sz="2800" dirty="0" smtClean="0">
                <a:solidFill>
                  <a:srgbClr val="000000"/>
                </a:solidFill>
                <a:latin typeface="+mn-lt"/>
              </a:rPr>
              <a:t> analýza, naratívna analýza...</a:t>
            </a:r>
          </a:p>
          <a:p>
            <a:pPr marL="273050" indent="-271463" eaLnBrk="1" hangingPunct="1">
              <a:spcBef>
                <a:spcPts val="575"/>
              </a:spcBef>
              <a:buClr>
                <a:srgbClr val="C00000"/>
              </a:buClr>
              <a:buSzPct val="85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altLang="cs-CZ" sz="2800" dirty="0" smtClean="0">
                <a:solidFill>
                  <a:srgbClr val="000000"/>
                </a:solidFill>
                <a:latin typeface="+mn-lt"/>
              </a:rPr>
              <a:t>Princíp: porozumenie; na rozdiel od kvantitatívnej obsahovej analýzy nemáme vopred pripravený kódovací kľúč</a:t>
            </a:r>
          </a:p>
          <a:p>
            <a:pPr marL="273050" indent="-271463" eaLnBrk="1" hangingPunct="1">
              <a:spcBef>
                <a:spcPts val="575"/>
              </a:spcBef>
              <a:buClr>
                <a:srgbClr val="C00000"/>
              </a:buClr>
              <a:buSzPct val="85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altLang="cs-CZ" sz="2800" dirty="0" smtClean="0">
                <a:solidFill>
                  <a:srgbClr val="000000"/>
                </a:solidFill>
                <a:latin typeface="+mn-lt"/>
              </a:rPr>
              <a:t>Snažíme sa identifikovať dôležité aspekty obsahu, témy, vzorce, spôsoby argumentácie apod.</a:t>
            </a:r>
          </a:p>
          <a:p>
            <a:pPr marL="273050" indent="-271463" eaLnBrk="1" hangingPunct="1">
              <a:spcBef>
                <a:spcPts val="575"/>
              </a:spcBef>
              <a:buSzPct val="85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sk-SK" altLang="cs-CZ" sz="3200" dirty="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315200" cy="1143000"/>
          </a:xfrm>
        </p:spPr>
        <p:txBody>
          <a:bodyPr/>
          <a:lstStyle/>
          <a:p>
            <a:pPr eaLnBrk="1" hangingPunct="1"/>
            <a:r>
              <a:rPr lang="sk-SK" b="1" dirty="0" smtClean="0"/>
              <a:t>Analýza kvalitatívnych dát</a:t>
            </a:r>
            <a:endParaRPr lang="en-US" altLang="cs-CZ" b="1" dirty="0" smtClean="0"/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7848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k-SK" sz="2800" dirty="0" smtClean="0"/>
              <a:t>Nemá presný, vopred daný postup; umenie a zručnosť</a:t>
            </a:r>
          </a:p>
          <a:p>
            <a:pPr>
              <a:lnSpc>
                <a:spcPct val="90000"/>
              </a:lnSpc>
            </a:pPr>
            <a:r>
              <a:rPr lang="sk-SK" sz="2800" dirty="0" smtClean="0"/>
              <a:t>Poctivá, podrobná a zdokumentovaná analýza – minimalizácia subjektivity, presvedčivosť</a:t>
            </a:r>
          </a:p>
          <a:p>
            <a:pPr>
              <a:lnSpc>
                <a:spcPct val="90000"/>
              </a:lnSpc>
            </a:pPr>
            <a:r>
              <a:rPr lang="sk-SK" sz="2800" dirty="0" smtClean="0"/>
              <a:t>Nie </a:t>
            </a:r>
            <a:r>
              <a:rPr lang="sk-SK" sz="2800" dirty="0" err="1" smtClean="0"/>
              <a:t>cherry-picking</a:t>
            </a:r>
            <a:endParaRPr lang="sk-SK" sz="2800" dirty="0" smtClean="0"/>
          </a:p>
          <a:p>
            <a:pPr>
              <a:lnSpc>
                <a:spcPct val="90000"/>
              </a:lnSpc>
            </a:pPr>
            <a:r>
              <a:rPr lang="sk-SK" sz="2800" dirty="0" smtClean="0"/>
              <a:t>Hľadáme témy, vzorce, podobnosti/odlišnosti; </a:t>
            </a:r>
            <a:r>
              <a:rPr lang="sk-SK" sz="2800" u="sng" dirty="0" smtClean="0"/>
              <a:t>nie počty</a:t>
            </a:r>
            <a:endParaRPr lang="sk-SK" altLang="cs-CZ" sz="2800" dirty="0" smtClean="0"/>
          </a:p>
          <a:p>
            <a:pPr marL="457200" indent="-457200" eaLnBrk="1" hangingPunct="1">
              <a:lnSpc>
                <a:spcPct val="90000"/>
              </a:lnSpc>
              <a:buNone/>
            </a:pPr>
            <a:endParaRPr lang="sk-SK" altLang="cs-CZ" sz="2400" dirty="0" smtClean="0"/>
          </a:p>
          <a:p>
            <a:pPr eaLnBrk="1" hangingPunct="1">
              <a:lnSpc>
                <a:spcPct val="90000"/>
              </a:lnSpc>
            </a:pPr>
            <a:endParaRPr lang="en-US" altLang="cs-CZ" sz="2100" dirty="0" smtClean="0"/>
          </a:p>
          <a:p>
            <a:pPr eaLnBrk="1" hangingPunct="1">
              <a:lnSpc>
                <a:spcPct val="90000"/>
              </a:lnSpc>
            </a:pPr>
            <a:endParaRPr lang="en-US" altLang="cs-CZ" sz="2100" dirty="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543800" cy="1143000"/>
          </a:xfrm>
        </p:spPr>
        <p:txBody>
          <a:bodyPr/>
          <a:lstStyle/>
          <a:p>
            <a:pPr eaLnBrk="1" hangingPunct="1"/>
            <a:r>
              <a:rPr lang="sk-SK" b="1" dirty="0" smtClean="0"/>
              <a:t>Analýza kvalitatívnych dát</a:t>
            </a:r>
            <a:endParaRPr lang="en-US" altLang="cs-CZ" b="1" dirty="0" smtClean="0"/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sk-SK" altLang="cs-CZ" sz="2400" dirty="0" smtClean="0"/>
              <a:t>Prvotné čítanie materiálu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sk-SK" altLang="cs-CZ" sz="2400" dirty="0" smtClean="0"/>
              <a:t>Kódovanie – </a:t>
            </a:r>
            <a:r>
              <a:rPr lang="en-GB" altLang="cs-CZ" sz="2400" dirty="0" err="1" smtClean="0"/>
              <a:t>klasifik</a:t>
            </a:r>
            <a:r>
              <a:rPr lang="cs-CZ" altLang="cs-CZ" sz="2400" dirty="0" err="1" smtClean="0"/>
              <a:t>ácia</a:t>
            </a:r>
            <a:r>
              <a:rPr lang="cs-CZ" altLang="cs-CZ" sz="2400" dirty="0" smtClean="0"/>
              <a:t>, </a:t>
            </a:r>
            <a:r>
              <a:rPr lang="cs-CZ" altLang="cs-CZ" sz="2400" dirty="0" err="1" smtClean="0"/>
              <a:t>kategorizácia</a:t>
            </a:r>
            <a:endParaRPr lang="cs-CZ" altLang="cs-CZ" sz="2400" dirty="0" smtClean="0"/>
          </a:p>
          <a:p>
            <a:pPr marL="731838" lvl="1" indent="-457200" eaLnBrk="1" hangingPunct="1">
              <a:lnSpc>
                <a:spcPct val="90000"/>
              </a:lnSpc>
            </a:pPr>
            <a:r>
              <a:rPr lang="sk-SK" altLang="cs-CZ" sz="2000" dirty="0" smtClean="0"/>
              <a:t>jednotlivým významovým úsekom textu (veta/fráza/</a:t>
            </a:r>
            <a:r>
              <a:rPr lang="sk-SK" altLang="cs-CZ" sz="2000" dirty="0" err="1" smtClean="0"/>
              <a:t>odstavec</a:t>
            </a:r>
            <a:r>
              <a:rPr lang="sk-SK" altLang="cs-CZ" sz="2000" dirty="0" smtClean="0"/>
              <a:t>) priraďujeme kódy, ktoré vystihujú, o čom daná pasáž je</a:t>
            </a:r>
          </a:p>
          <a:p>
            <a:pPr marL="731838" lvl="1" indent="-457200" eaLnBrk="1" hangingPunct="1">
              <a:lnSpc>
                <a:spcPct val="90000"/>
              </a:lnSpc>
            </a:pPr>
            <a:r>
              <a:rPr lang="sk-SK" altLang="cs-CZ" sz="2000" dirty="0" smtClean="0"/>
              <a:t>do poznámky sa ich snažíme rovno definovať a popísať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sk-SK" altLang="cs-CZ" sz="2400" dirty="0" smtClean="0"/>
              <a:t>Následne zhlukujeme kódy do štruktúry abstraktnejších kódov („trsy“, „stromy“)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sk-SK" altLang="cs-CZ" sz="2400" dirty="0" smtClean="0"/>
              <a:t>Hľadáme podobnosti a odlišnosti medzi skupinami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sk-SK" altLang="cs-CZ" sz="2400" dirty="0" smtClean="0"/>
              <a:t>Skúmame vzťahy medzi kódmi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sk-SK" altLang="cs-CZ" sz="2400" dirty="0" smtClean="0"/>
              <a:t>Porovnávame výsledky analýzy s našimi očakávaniami, s teóriou apod</a:t>
            </a:r>
            <a:r>
              <a:rPr lang="sk-SK" altLang="cs-CZ" sz="2000" dirty="0" smtClean="0"/>
              <a:t>.</a:t>
            </a:r>
          </a:p>
          <a:p>
            <a:pPr marL="457200" indent="-457200" eaLnBrk="1" hangingPunct="1">
              <a:lnSpc>
                <a:spcPct val="90000"/>
              </a:lnSpc>
              <a:buNone/>
            </a:pPr>
            <a:endParaRPr lang="sk-SK" altLang="cs-CZ" sz="2400" dirty="0" smtClean="0"/>
          </a:p>
          <a:p>
            <a:pPr eaLnBrk="1" hangingPunct="1">
              <a:lnSpc>
                <a:spcPct val="90000"/>
              </a:lnSpc>
            </a:pPr>
            <a:endParaRPr lang="en-US" altLang="cs-CZ" sz="2100" dirty="0" smtClean="0"/>
          </a:p>
          <a:p>
            <a:pPr eaLnBrk="1" hangingPunct="1">
              <a:lnSpc>
                <a:spcPct val="90000"/>
              </a:lnSpc>
            </a:pPr>
            <a:endParaRPr lang="en-US" altLang="cs-CZ" sz="2100" dirty="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7543800" cy="990600"/>
          </a:xfrm>
        </p:spPr>
        <p:txBody>
          <a:bodyPr/>
          <a:lstStyle/>
          <a:p>
            <a:pPr eaLnBrk="1" hangingPunct="1"/>
            <a:r>
              <a:rPr lang="sk-SK" b="1" dirty="0" smtClean="0"/>
              <a:t>Proces kódovania</a:t>
            </a:r>
            <a:endParaRPr lang="en-US" altLang="cs-CZ" b="1" dirty="0" smtClean="0"/>
          </a:p>
        </p:txBody>
      </p:sp>
      <p:sp>
        <p:nvSpPr>
          <p:cNvPr id="19460" name="AutoShape 3"/>
          <p:cNvSpPr>
            <a:spLocks noChangeArrowheads="1"/>
          </p:cNvSpPr>
          <p:nvPr/>
        </p:nvSpPr>
        <p:spPr bwMode="auto">
          <a:xfrm rot="820334">
            <a:off x="1227138" y="3587750"/>
            <a:ext cx="7231062" cy="603250"/>
          </a:xfrm>
          <a:prstGeom prst="rightArrow">
            <a:avLst>
              <a:gd name="adj1" fmla="val 50000"/>
              <a:gd name="adj2" fmla="val 299671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0" lang="cs-CZ" altLang="cs-CZ" sz="2400">
              <a:solidFill>
                <a:schemeClr val="tx2"/>
              </a:solidFill>
              <a:latin typeface="Times New Roman" charset="0"/>
            </a:endParaRPr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6477000" y="4664075"/>
            <a:ext cx="243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kumimoji="0" lang="sk-SK" altLang="cs-CZ" sz="2400" b="1" dirty="0" smtClean="0">
                <a:solidFill>
                  <a:schemeClr val="tx2"/>
                </a:solidFill>
                <a:latin typeface="Times New Roman" charset="0"/>
              </a:rPr>
              <a:t>Redukcia na 5-7 tém</a:t>
            </a:r>
            <a:endParaRPr kumimoji="0" lang="en-US" altLang="cs-CZ" sz="2400" dirty="0">
              <a:solidFill>
                <a:schemeClr val="tx2"/>
              </a:solidFill>
              <a:latin typeface="Times New Roman" charset="0"/>
            </a:endParaRP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838200" y="1600200"/>
            <a:ext cx="1219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kumimoji="0" lang="sk-SK" altLang="cs-CZ" sz="2000" dirty="0" smtClean="0">
                <a:solidFill>
                  <a:schemeClr val="hlink"/>
                </a:solidFill>
                <a:latin typeface="Times New Roman" charset="0"/>
              </a:rPr>
              <a:t>Prvotné čítanie </a:t>
            </a:r>
            <a:endParaRPr kumimoji="0" lang="en-US" altLang="cs-CZ" sz="2400" dirty="0">
              <a:solidFill>
                <a:schemeClr val="hlink"/>
              </a:solidFill>
              <a:latin typeface="Times New Roman" charset="0"/>
            </a:endParaRPr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2209800" y="1600200"/>
            <a:ext cx="1828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kumimoji="0" lang="sk-SK" altLang="cs-CZ" sz="2000" dirty="0" smtClean="0">
                <a:solidFill>
                  <a:schemeClr val="hlink"/>
                </a:solidFill>
                <a:latin typeface="Times New Roman" charset="0"/>
              </a:rPr>
              <a:t>Rozdelenie textu do segmentov </a:t>
            </a:r>
            <a:endParaRPr kumimoji="0" lang="en-US" altLang="cs-CZ" sz="2000" dirty="0">
              <a:solidFill>
                <a:schemeClr val="hlink"/>
              </a:solidFill>
              <a:latin typeface="Times New Roman" charset="0"/>
            </a:endParaRP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3505200" y="1905000"/>
            <a:ext cx="167163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kumimoji="0" lang="sk-SK" altLang="cs-CZ" sz="2000" dirty="0" smtClean="0">
                <a:solidFill>
                  <a:schemeClr val="hlink"/>
                </a:solidFill>
                <a:latin typeface="Times New Roman" charset="0"/>
              </a:rPr>
              <a:t>Označenie segmentov kódmi</a:t>
            </a:r>
            <a:endParaRPr kumimoji="0" lang="en-US" altLang="cs-CZ" sz="2000" dirty="0">
              <a:solidFill>
                <a:schemeClr val="hlink"/>
              </a:solidFill>
              <a:latin typeface="Times New Roman" charset="0"/>
            </a:endParaRPr>
          </a:p>
        </p:txBody>
      </p:sp>
      <p:sp>
        <p:nvSpPr>
          <p:cNvPr id="19465" name="Text Box 8"/>
          <p:cNvSpPr txBox="1">
            <a:spLocks noChangeArrowheads="1"/>
          </p:cNvSpPr>
          <p:nvPr/>
        </p:nvSpPr>
        <p:spPr bwMode="auto">
          <a:xfrm>
            <a:off x="4876800" y="2057400"/>
            <a:ext cx="2057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kumimoji="0" lang="sk-SK" altLang="cs-CZ" sz="2000" dirty="0" smtClean="0">
                <a:solidFill>
                  <a:schemeClr val="hlink"/>
                </a:solidFill>
                <a:latin typeface="Times New Roman" charset="0"/>
              </a:rPr>
              <a:t>Redukcia prekrývajúcich sa a redundantných kódov</a:t>
            </a:r>
            <a:endParaRPr kumimoji="0" lang="en-US" altLang="cs-CZ" sz="2000" dirty="0">
              <a:solidFill>
                <a:schemeClr val="hlink"/>
              </a:solidFill>
              <a:latin typeface="Times New Roman" charset="0"/>
            </a:endParaRPr>
          </a:p>
        </p:txBody>
      </p:sp>
      <p:sp>
        <p:nvSpPr>
          <p:cNvPr id="19466" name="Text Box 9"/>
          <p:cNvSpPr txBox="1">
            <a:spLocks noChangeArrowheads="1"/>
          </p:cNvSpPr>
          <p:nvPr/>
        </p:nvSpPr>
        <p:spPr bwMode="auto">
          <a:xfrm>
            <a:off x="7162800" y="2362200"/>
            <a:ext cx="1752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sk-SK" altLang="cs-CZ" sz="2000" dirty="0" smtClean="0">
                <a:solidFill>
                  <a:schemeClr val="hlink"/>
                </a:solidFill>
                <a:latin typeface="Times New Roman" charset="0"/>
              </a:rPr>
              <a:t>Zoskupenie kódov do tém</a:t>
            </a:r>
            <a:endParaRPr kumimoji="0" lang="en-US" altLang="cs-CZ" sz="2000" dirty="0">
              <a:solidFill>
                <a:schemeClr val="hlink"/>
              </a:solidFill>
              <a:latin typeface="Times New Roman" charset="0"/>
            </a:endParaRPr>
          </a:p>
        </p:txBody>
      </p:sp>
      <p:sp>
        <p:nvSpPr>
          <p:cNvPr id="19467" name="AutoShape 10"/>
          <p:cNvSpPr>
            <a:spLocks noChangeArrowheads="1"/>
          </p:cNvSpPr>
          <p:nvPr/>
        </p:nvSpPr>
        <p:spPr bwMode="auto">
          <a:xfrm rot="-233716">
            <a:off x="1074738" y="5645150"/>
            <a:ext cx="7231062" cy="603250"/>
          </a:xfrm>
          <a:prstGeom prst="rightArrow">
            <a:avLst>
              <a:gd name="adj1" fmla="val 50000"/>
              <a:gd name="adj2" fmla="val 299671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buFontTx/>
              <a:buChar char="•"/>
            </a:pPr>
            <a:endParaRPr lang="sk-SK"/>
          </a:p>
        </p:txBody>
      </p:sp>
      <p:sp>
        <p:nvSpPr>
          <p:cNvPr id="19468" name="Text Box 11"/>
          <p:cNvSpPr txBox="1">
            <a:spLocks noChangeArrowheads="1"/>
          </p:cNvSpPr>
          <p:nvPr/>
        </p:nvSpPr>
        <p:spPr bwMode="auto">
          <a:xfrm>
            <a:off x="228600" y="4191000"/>
            <a:ext cx="160020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kumimoji="0" lang="sk-SK" altLang="cs-CZ" sz="2400" b="1" dirty="0" smtClean="0">
                <a:solidFill>
                  <a:schemeClr val="tx2"/>
                </a:solidFill>
                <a:latin typeface="Times New Roman" charset="0"/>
              </a:rPr>
              <a:t>Množstvo strán textu</a:t>
            </a:r>
            <a:endParaRPr kumimoji="0" lang="en-US" altLang="cs-CZ" sz="2400" dirty="0">
              <a:latin typeface="Times New Roman" charset="0"/>
            </a:endParaRPr>
          </a:p>
        </p:txBody>
      </p:sp>
      <p:sp>
        <p:nvSpPr>
          <p:cNvPr id="19469" name="Text Box 12"/>
          <p:cNvSpPr txBox="1">
            <a:spLocks noChangeArrowheads="1"/>
          </p:cNvSpPr>
          <p:nvPr/>
        </p:nvSpPr>
        <p:spPr bwMode="auto">
          <a:xfrm>
            <a:off x="1905000" y="4114800"/>
            <a:ext cx="1600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kumimoji="0" lang="sk-SK" altLang="cs-CZ" sz="2400" b="1" dirty="0" smtClean="0">
                <a:solidFill>
                  <a:schemeClr val="tx2"/>
                </a:solidFill>
                <a:latin typeface="Times New Roman" charset="0"/>
              </a:rPr>
              <a:t>Množstvo segmentov textu</a:t>
            </a:r>
            <a:endParaRPr kumimoji="0" lang="en-US" altLang="cs-CZ" sz="2400" dirty="0">
              <a:latin typeface="Times New Roman" charset="0"/>
            </a:endParaRPr>
          </a:p>
        </p:txBody>
      </p:sp>
      <p:sp>
        <p:nvSpPr>
          <p:cNvPr id="19470" name="Text Box 13"/>
          <p:cNvSpPr txBox="1">
            <a:spLocks noChangeArrowheads="1"/>
          </p:cNvSpPr>
          <p:nvPr/>
        </p:nvSpPr>
        <p:spPr bwMode="auto">
          <a:xfrm>
            <a:off x="3505200" y="4343400"/>
            <a:ext cx="98937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0" lang="en-US" altLang="cs-CZ" sz="2400" b="1" dirty="0">
                <a:solidFill>
                  <a:schemeClr val="tx2"/>
                </a:solidFill>
                <a:latin typeface="Times New Roman" charset="0"/>
              </a:rPr>
              <a:t>30-40</a:t>
            </a:r>
          </a:p>
          <a:p>
            <a:r>
              <a:rPr lang="sk-SK" altLang="cs-CZ" sz="2400" b="1" dirty="0" smtClean="0">
                <a:solidFill>
                  <a:schemeClr val="tx2"/>
                </a:solidFill>
                <a:latin typeface="Times New Roman" charset="0"/>
              </a:rPr>
              <a:t>kódov</a:t>
            </a:r>
            <a:endParaRPr kumimoji="0" lang="en-US" altLang="cs-CZ" sz="2400" dirty="0">
              <a:latin typeface="Times New Roman" charset="0"/>
            </a:endParaRPr>
          </a:p>
        </p:txBody>
      </p:sp>
      <p:sp>
        <p:nvSpPr>
          <p:cNvPr id="19471" name="Text Box 14"/>
          <p:cNvSpPr txBox="1">
            <a:spLocks noChangeArrowheads="1"/>
          </p:cNvSpPr>
          <p:nvPr/>
        </p:nvSpPr>
        <p:spPr bwMode="auto">
          <a:xfrm>
            <a:off x="4876800" y="4343400"/>
            <a:ext cx="152876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kumimoji="0" lang="sk-SK" altLang="cs-CZ" sz="2400" b="1" dirty="0" smtClean="0">
                <a:solidFill>
                  <a:schemeClr val="tx2"/>
                </a:solidFill>
                <a:latin typeface="Times New Roman" charset="0"/>
              </a:rPr>
              <a:t>Redukcia na cca 20 kódov</a:t>
            </a:r>
            <a:endParaRPr kumimoji="0" lang="en-US" altLang="cs-CZ" sz="2400" dirty="0">
              <a:latin typeface="Times New Roman" charset="0"/>
            </a:endParaRPr>
          </a:p>
        </p:txBody>
      </p:sp>
      <p:sp>
        <p:nvSpPr>
          <p:cNvPr id="19472" name="AutoShape 15"/>
          <p:cNvSpPr>
            <a:spLocks noChangeArrowheads="1"/>
          </p:cNvSpPr>
          <p:nvPr/>
        </p:nvSpPr>
        <p:spPr bwMode="auto">
          <a:xfrm>
            <a:off x="1295400" y="2362200"/>
            <a:ext cx="304800" cy="457200"/>
          </a:xfrm>
          <a:prstGeom prst="downArrow">
            <a:avLst>
              <a:gd name="adj1" fmla="val 50000"/>
              <a:gd name="adj2" fmla="val 375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buFontTx/>
              <a:buChar char="•"/>
            </a:pPr>
            <a:endParaRPr lang="sk-SK"/>
          </a:p>
        </p:txBody>
      </p:sp>
      <p:sp>
        <p:nvSpPr>
          <p:cNvPr id="19473" name="AutoShape 16"/>
          <p:cNvSpPr>
            <a:spLocks noChangeArrowheads="1"/>
          </p:cNvSpPr>
          <p:nvPr/>
        </p:nvSpPr>
        <p:spPr bwMode="auto">
          <a:xfrm>
            <a:off x="2590800" y="2667000"/>
            <a:ext cx="304800" cy="457200"/>
          </a:xfrm>
          <a:prstGeom prst="downArrow">
            <a:avLst>
              <a:gd name="adj1" fmla="val 50000"/>
              <a:gd name="adj2" fmla="val 375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buFontTx/>
              <a:buChar char="•"/>
            </a:pPr>
            <a:endParaRPr lang="sk-SK"/>
          </a:p>
        </p:txBody>
      </p:sp>
      <p:sp>
        <p:nvSpPr>
          <p:cNvPr id="19474" name="AutoShape 17"/>
          <p:cNvSpPr>
            <a:spLocks noChangeArrowheads="1"/>
          </p:cNvSpPr>
          <p:nvPr/>
        </p:nvSpPr>
        <p:spPr bwMode="auto">
          <a:xfrm>
            <a:off x="3962400" y="3048000"/>
            <a:ext cx="304800" cy="457200"/>
          </a:xfrm>
          <a:prstGeom prst="downArrow">
            <a:avLst>
              <a:gd name="adj1" fmla="val 50000"/>
              <a:gd name="adj2" fmla="val 375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buFontTx/>
              <a:buChar char="•"/>
            </a:pPr>
            <a:endParaRPr lang="sk-SK"/>
          </a:p>
        </p:txBody>
      </p:sp>
      <p:sp>
        <p:nvSpPr>
          <p:cNvPr id="19475" name="AutoShape 18"/>
          <p:cNvSpPr>
            <a:spLocks noChangeArrowheads="1"/>
          </p:cNvSpPr>
          <p:nvPr/>
        </p:nvSpPr>
        <p:spPr bwMode="auto">
          <a:xfrm>
            <a:off x="5486400" y="3429000"/>
            <a:ext cx="304800" cy="457200"/>
          </a:xfrm>
          <a:prstGeom prst="downArrow">
            <a:avLst>
              <a:gd name="adj1" fmla="val 50000"/>
              <a:gd name="adj2" fmla="val 375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buFontTx/>
              <a:buChar char="•"/>
            </a:pPr>
            <a:endParaRPr lang="sk-SK"/>
          </a:p>
        </p:txBody>
      </p:sp>
      <p:sp>
        <p:nvSpPr>
          <p:cNvPr id="19476" name="AutoShape 19"/>
          <p:cNvSpPr>
            <a:spLocks noChangeArrowheads="1"/>
          </p:cNvSpPr>
          <p:nvPr/>
        </p:nvSpPr>
        <p:spPr bwMode="auto">
          <a:xfrm>
            <a:off x="7696200" y="3276600"/>
            <a:ext cx="304800" cy="990600"/>
          </a:xfrm>
          <a:prstGeom prst="downArrow">
            <a:avLst>
              <a:gd name="adj1" fmla="val 50000"/>
              <a:gd name="adj2" fmla="val 8125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buFontTx/>
              <a:buChar char="•"/>
            </a:pPr>
            <a:endParaRPr lang="sk-SK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543800" cy="1143000"/>
          </a:xfrm>
        </p:spPr>
        <p:txBody>
          <a:bodyPr/>
          <a:lstStyle/>
          <a:p>
            <a:pPr eaLnBrk="1" hangingPunct="1"/>
            <a:r>
              <a:rPr lang="sk-SK" b="1" dirty="0" smtClean="0"/>
              <a:t>Etické aspekty</a:t>
            </a:r>
            <a:endParaRPr lang="en-US" altLang="cs-CZ" b="1" dirty="0" smtClean="0"/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058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k-SK" sz="2200" dirty="0" smtClean="0"/>
              <a:t>Základ: dobrovoľnosť a princíp „no </a:t>
            </a:r>
            <a:r>
              <a:rPr lang="sk-SK" sz="2200" dirty="0" err="1" smtClean="0"/>
              <a:t>harm</a:t>
            </a:r>
            <a:r>
              <a:rPr lang="sk-SK" sz="2200" dirty="0" smtClean="0"/>
              <a:t>“</a:t>
            </a:r>
          </a:p>
          <a:p>
            <a:pPr>
              <a:lnSpc>
                <a:spcPct val="90000"/>
              </a:lnSpc>
            </a:pPr>
            <a:r>
              <a:rPr lang="sk-SK" sz="2200" dirty="0" smtClean="0"/>
              <a:t>Rozhovory, </a:t>
            </a:r>
            <a:r>
              <a:rPr lang="sk-SK" sz="2200" dirty="0" err="1" smtClean="0"/>
              <a:t>focus</a:t>
            </a:r>
            <a:r>
              <a:rPr lang="sk-SK" sz="2200" dirty="0" smtClean="0"/>
              <a:t> </a:t>
            </a:r>
            <a:r>
              <a:rPr lang="sk-SK" sz="2200" dirty="0" err="1" smtClean="0"/>
              <a:t>groups</a:t>
            </a:r>
            <a:r>
              <a:rPr lang="sk-SK" sz="2200" dirty="0" smtClean="0"/>
              <a:t>, pozorovania...→ informovaný súhlas</a:t>
            </a:r>
          </a:p>
          <a:p>
            <a:pPr>
              <a:lnSpc>
                <a:spcPct val="90000"/>
              </a:lnSpc>
            </a:pPr>
            <a:r>
              <a:rPr lang="sk-SK" altLang="cs-CZ" sz="2200" dirty="0" smtClean="0"/>
              <a:t>Informácia o výskumnej téme a cieli výskumu, realizátorovi (názov univerzity, mená a kontakty na výskumníkov), zdroji financovania</a:t>
            </a:r>
          </a:p>
          <a:p>
            <a:pPr>
              <a:lnSpc>
                <a:spcPct val="90000"/>
              </a:lnSpc>
            </a:pPr>
            <a:r>
              <a:rPr lang="sk-SK" altLang="cs-CZ" sz="2200" dirty="0" smtClean="0"/>
              <a:t>Informácia o téme rozhovoru a priebehu; možnosť klásť otázky</a:t>
            </a:r>
          </a:p>
          <a:p>
            <a:pPr>
              <a:lnSpc>
                <a:spcPct val="90000"/>
              </a:lnSpc>
            </a:pPr>
            <a:r>
              <a:rPr lang="sk-SK" altLang="cs-CZ" sz="2200" dirty="0" smtClean="0"/>
              <a:t>Informácia o tom, že účasť je dobrovoľná, môže byť kedykoľvek zrušená (aj po realizácii výskumu)</a:t>
            </a:r>
          </a:p>
          <a:p>
            <a:pPr>
              <a:lnSpc>
                <a:spcPct val="90000"/>
              </a:lnSpc>
            </a:pPr>
            <a:r>
              <a:rPr lang="sk-SK" altLang="cs-CZ" sz="2200" dirty="0" smtClean="0"/>
              <a:t>Explicitný súhlas s nahrávaním a prepisom</a:t>
            </a:r>
          </a:p>
          <a:p>
            <a:pPr>
              <a:lnSpc>
                <a:spcPct val="90000"/>
              </a:lnSpc>
            </a:pPr>
            <a:r>
              <a:rPr lang="sk-SK" altLang="cs-CZ" sz="2200" dirty="0" smtClean="0"/>
              <a:t>Možnosť získať a vyjadriť sa k prepisu</a:t>
            </a:r>
          </a:p>
          <a:p>
            <a:pPr>
              <a:lnSpc>
                <a:spcPct val="90000"/>
              </a:lnSpc>
            </a:pPr>
            <a:r>
              <a:rPr lang="sk-SK" altLang="cs-CZ" sz="2200" dirty="0" smtClean="0"/>
              <a:t>Informácia o nakladaní s dátami, anonymite apod.</a:t>
            </a:r>
          </a:p>
          <a:p>
            <a:pPr>
              <a:lnSpc>
                <a:spcPct val="90000"/>
              </a:lnSpc>
            </a:pPr>
            <a:r>
              <a:rPr lang="sk-SK" altLang="cs-CZ" sz="2200" dirty="0" smtClean="0"/>
              <a:t>Informácia o tom, ako budú výsledky zverejnené a použité; vrátane prepísaných úryvkov</a:t>
            </a:r>
          </a:p>
          <a:p>
            <a:pPr eaLnBrk="1" hangingPunct="1">
              <a:lnSpc>
                <a:spcPct val="90000"/>
              </a:lnSpc>
            </a:pPr>
            <a:endParaRPr lang="en-US" altLang="cs-CZ" sz="2100" dirty="0" smtClean="0"/>
          </a:p>
          <a:p>
            <a:pPr eaLnBrk="1" hangingPunct="1">
              <a:lnSpc>
                <a:spcPct val="90000"/>
              </a:lnSpc>
            </a:pPr>
            <a:endParaRPr lang="en-US" altLang="cs-CZ" sz="2100" dirty="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476375" y="2420938"/>
            <a:ext cx="5975350" cy="2493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indent="-742950" algn="ctr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 startAt="5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600" b="1" dirty="0" smtClean="0">
                <a:solidFill>
                  <a:srgbClr val="000000"/>
                </a:solidFill>
                <a:latin typeface="+mn-lt"/>
              </a:rPr>
              <a:t>Hodnotenie empirických výskumov</a:t>
            </a:r>
            <a:endParaRPr lang="sk-SK" altLang="cs-CZ" sz="3600" b="1" dirty="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/>
          <p:cNvSpPr txBox="1">
            <a:spLocks noChangeArrowheads="1"/>
          </p:cNvSpPr>
          <p:nvPr/>
        </p:nvSpPr>
        <p:spPr bwMode="auto">
          <a:xfrm>
            <a:off x="228600" y="381000"/>
            <a:ext cx="8686800" cy="1463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sk-SK" sz="3600" b="1" dirty="0" smtClean="0">
                <a:solidFill>
                  <a:srgbClr val="696464"/>
                </a:solidFill>
                <a:latin typeface="+mj-lt"/>
                <a:ea typeface="Microsoft YaHei" charset="-122"/>
                <a:cs typeface="+mn-cs"/>
              </a:rPr>
              <a:t>Na čo sa zamerať, keď sa nám dostanú do rúk dáta z empirického výskumu</a:t>
            </a:r>
          </a:p>
        </p:txBody>
      </p:sp>
      <p:sp>
        <p:nvSpPr>
          <p:cNvPr id="45059" name="Text Box 2"/>
          <p:cNvSpPr txBox="1">
            <a:spLocks noChangeArrowheads="1"/>
          </p:cNvSpPr>
          <p:nvPr/>
        </p:nvSpPr>
        <p:spPr bwMode="auto">
          <a:xfrm>
            <a:off x="381000" y="2057400"/>
            <a:ext cx="82296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 dirty="0" smtClean="0">
                <a:latin typeface="+mn-lt"/>
                <a:cs typeface="+mn-cs"/>
              </a:rPr>
              <a:t>Realizátor výskumu – kto ho vykonal? je dôveryhodný?</a:t>
            </a:r>
          </a:p>
          <a:p>
            <a:pPr marL="271463" indent="-27146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 dirty="0" smtClean="0">
                <a:latin typeface="+mn-lt"/>
                <a:cs typeface="+mn-cs"/>
              </a:rPr>
              <a:t>Kto výskum zaplatil?</a:t>
            </a:r>
          </a:p>
          <a:p>
            <a:pPr marL="271463" indent="-27146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 dirty="0" smtClean="0">
                <a:latin typeface="+mn-lt"/>
                <a:cs typeface="+mn-cs"/>
              </a:rPr>
              <a:t>Čo bolo cieľom výskumu?</a:t>
            </a:r>
          </a:p>
          <a:p>
            <a:pPr marL="271463" indent="-27146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 dirty="0" smtClean="0">
                <a:latin typeface="+mn-lt"/>
                <a:cs typeface="+mn-cs"/>
              </a:rPr>
              <a:t>Veľkosť výskumného súboru (napr. počet respondentov), údaje o návratnosti, informácie o nezahrnutých jednotkách</a:t>
            </a:r>
          </a:p>
          <a:p>
            <a:pPr marL="271463" indent="-27146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 dirty="0" smtClean="0">
                <a:latin typeface="+mn-lt"/>
                <a:cs typeface="+mn-cs"/>
              </a:rPr>
              <a:t>Postup výberu výskumného súboru, vrátane jasného určenia metódy, ktorá bola použitá pre výber výskumných jednotiek</a:t>
            </a:r>
          </a:p>
          <a:p>
            <a:pPr marL="271463" indent="-27146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 dirty="0" smtClean="0">
                <a:latin typeface="+mn-lt"/>
                <a:cs typeface="+mn-cs"/>
              </a:rPr>
              <a:t>Ak má výskum ambíciu byť reprezentatívny: definícia populácie, ktorú má reprezentovať, popis opory výberu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763713" y="2276475"/>
            <a:ext cx="6923087" cy="2520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indent="-7429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600" b="1" dirty="0" smtClean="0">
                <a:solidFill>
                  <a:srgbClr val="000000"/>
                </a:solidFill>
                <a:latin typeface="+mn-lt"/>
              </a:rPr>
              <a:t>Obsahová analýza</a:t>
            </a:r>
            <a:endParaRPr lang="sk-SK" altLang="cs-CZ" sz="3600" b="1" dirty="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1"/>
          <p:cNvSpPr txBox="1">
            <a:spLocks noChangeArrowheads="1"/>
          </p:cNvSpPr>
          <p:nvPr/>
        </p:nvSpPr>
        <p:spPr bwMode="auto">
          <a:xfrm>
            <a:off x="304800" y="1981200"/>
            <a:ext cx="8229600" cy="4259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smtClean="0">
                <a:latin typeface="+mn-lt"/>
                <a:cs typeface="+mn-cs"/>
              </a:rPr>
              <a:t>Výskumná metóda a technika zberu dát</a:t>
            </a:r>
          </a:p>
          <a:p>
            <a:pPr marL="271463" indent="-27146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smtClean="0">
                <a:latin typeface="+mn-lt"/>
                <a:cs typeface="+mn-cs"/>
              </a:rPr>
              <a:t>Spôsob operacionalizácie;  napr. aké bolo znenie otázok (a ich poradie)</a:t>
            </a:r>
          </a:p>
          <a:p>
            <a:pPr marL="271463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smtClean="0">
                <a:latin typeface="+mn-lt"/>
                <a:cs typeface="+mn-cs"/>
              </a:rPr>
              <a:t>Diskusia o presnosti výsledkov (vrátane odhadov výberovej chyby)</a:t>
            </a:r>
          </a:p>
          <a:p>
            <a:pPr marL="271463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smtClean="0">
                <a:latin typeface="+mn-lt"/>
                <a:cs typeface="+mn-cs"/>
              </a:rPr>
              <a:t>Ktoré výsledky sú založené len na časti výskumného súboru?</a:t>
            </a:r>
          </a:p>
          <a:p>
            <a:pPr marL="271463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smtClean="0">
                <a:latin typeface="+mn-lt"/>
                <a:cs typeface="+mn-cs"/>
              </a:rPr>
              <a:t>Aká bola lokalita a termín zberu dát?</a:t>
            </a:r>
          </a:p>
          <a:p>
            <a:pPr marL="271463" indent="-27146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 smtClean="0">
              <a:latin typeface="Arial Narrow" pitchFamily="34" charset="0"/>
              <a:cs typeface="+mn-cs"/>
            </a:endParaRPr>
          </a:p>
          <a:p>
            <a:pPr marL="512763" indent="-5127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1152525" algn="l"/>
                <a:tab pos="2066925" algn="l"/>
                <a:tab pos="2981325" algn="l"/>
                <a:tab pos="3895725" algn="l"/>
                <a:tab pos="4810125" algn="l"/>
                <a:tab pos="5724525" algn="l"/>
                <a:tab pos="6638925" algn="l"/>
                <a:tab pos="7553325" algn="l"/>
                <a:tab pos="8467725" algn="l"/>
                <a:tab pos="9382125" algn="l"/>
                <a:tab pos="10296525" algn="l"/>
              </a:tabLst>
            </a:pPr>
            <a:endParaRPr lang="cs-CZ" sz="3200" dirty="0">
              <a:solidFill>
                <a:srgbClr val="000000"/>
              </a:solidFill>
              <a:latin typeface="Perpetua" pitchFamily="16" charset="0"/>
            </a:endParaRPr>
          </a:p>
        </p:txBody>
      </p:sp>
      <p:sp>
        <p:nvSpPr>
          <p:cNvPr id="46083" name="Rectangle 2"/>
          <p:cNvSpPr>
            <a:spLocks noChangeArrowheads="1"/>
          </p:cNvSpPr>
          <p:nvPr/>
        </p:nvSpPr>
        <p:spPr bwMode="auto">
          <a:xfrm>
            <a:off x="228600" y="609600"/>
            <a:ext cx="8915400" cy="1020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sk-SK" sz="3600" b="1" dirty="0" smtClean="0">
                <a:solidFill>
                  <a:srgbClr val="696464"/>
                </a:solidFill>
                <a:latin typeface="+mj-lt"/>
                <a:ea typeface="Microsoft YaHei" charset="-122"/>
              </a:rPr>
              <a:t>Na čo sa zamerať, keď sa nám dostanú do rúk dáta z empirického výskumu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 descr="graf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1371600"/>
            <a:ext cx="8728364" cy="4800600"/>
          </a:xfrm>
          <a:prstGeom prst="rect">
            <a:avLst/>
          </a:prstGeom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09600" y="381000"/>
            <a:ext cx="7772400" cy="882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sk-SK" sz="3600" b="1" dirty="0" smtClean="0">
                <a:solidFill>
                  <a:srgbClr val="696464"/>
                </a:solidFill>
                <a:latin typeface="+mj-lt"/>
                <a:ea typeface="Microsoft YaHei" charset="-122"/>
              </a:rPr>
              <a:t>Na čo si dať ešte pozor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ext Box 2"/>
          <p:cNvSpPr txBox="1">
            <a:spLocks noChangeArrowheads="1"/>
          </p:cNvSpPr>
          <p:nvPr/>
        </p:nvSpPr>
        <p:spPr bwMode="auto">
          <a:xfrm>
            <a:off x="914400" y="533400"/>
            <a:ext cx="7772400" cy="882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sk-SK" sz="3600" b="1" dirty="0" smtClean="0">
                <a:solidFill>
                  <a:srgbClr val="696464"/>
                </a:solidFill>
                <a:latin typeface="+mj-lt"/>
                <a:ea typeface="Microsoft YaHei" charset="-122"/>
              </a:rPr>
              <a:t>Na čo si dať ešte pozor</a:t>
            </a:r>
          </a:p>
        </p:txBody>
      </p:sp>
      <p:pic>
        <p:nvPicPr>
          <p:cNvPr id="4" name="Obrázok 3" descr="gra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200" y="1371600"/>
            <a:ext cx="6595958" cy="52578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 descr="Graf_SIE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304800"/>
            <a:ext cx="8178484" cy="63246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r>
              <a:rPr lang="sk-SK" altLang="sk-SK" sz="3600" b="1" dirty="0" smtClean="0">
                <a:solidFill>
                  <a:srgbClr val="696464"/>
                </a:solidFill>
                <a:latin typeface="Franklin Gothic Book" pitchFamily="34" charset="0"/>
                <a:ea typeface="+mn-ea"/>
                <a:cs typeface="Arial" charset="0"/>
              </a:rPr>
              <a:t>Významový posun</a:t>
            </a:r>
            <a:endParaRPr lang="cs-CZ" altLang="sk-SK" sz="3600" b="1" dirty="0" smtClean="0">
              <a:solidFill>
                <a:srgbClr val="696464"/>
              </a:solidFill>
              <a:latin typeface="Franklin Gothic Book" pitchFamily="34" charset="0"/>
              <a:ea typeface="+mn-ea"/>
              <a:cs typeface="Arial" charset="0"/>
            </a:endParaRPr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458200" cy="4800600"/>
          </a:xfrm>
        </p:spPr>
        <p:txBody>
          <a:bodyPr/>
          <a:lstStyle/>
          <a:p>
            <a:r>
              <a:rPr lang="sk-SK" sz="2000" dirty="0" smtClean="0"/>
              <a:t>vývoj od jednoduchej frekvenčnej analýzy ku sledovaniu zložitejších konceptov a sémantických vzťahov medzi nimi (</a:t>
            </a:r>
            <a:r>
              <a:rPr lang="sk-SK" sz="2000" dirty="0" err="1" smtClean="0"/>
              <a:t>manifestný</a:t>
            </a:r>
            <a:r>
              <a:rPr lang="sk-SK" sz="2000" dirty="0" smtClean="0"/>
              <a:t> i latentný obsah)</a:t>
            </a:r>
            <a:endParaRPr lang="sk-SK" sz="2000" i="1" dirty="0" smtClean="0"/>
          </a:p>
          <a:p>
            <a:pPr>
              <a:buFont typeface="Wingdings 2" pitchFamily="16" charset="2"/>
              <a:buNone/>
            </a:pPr>
            <a:r>
              <a:rPr lang="sk-SK" sz="2000" i="1" dirty="0" smtClean="0"/>
              <a:t>	Obsahová analýza je výskumná technika pre objektívny, systematický a </a:t>
            </a:r>
            <a:r>
              <a:rPr lang="sk-SK" sz="2000" i="1" u="sng" dirty="0" smtClean="0"/>
              <a:t>kvantitatívny</a:t>
            </a:r>
            <a:r>
              <a:rPr lang="sk-SK" sz="2000" i="1" dirty="0" smtClean="0"/>
              <a:t> popis </a:t>
            </a:r>
            <a:r>
              <a:rPr lang="sk-SK" sz="2000" i="1" u="sng" dirty="0" err="1" smtClean="0"/>
              <a:t>manifestného</a:t>
            </a:r>
            <a:r>
              <a:rPr lang="sk-SK" sz="2000" i="1" dirty="0" smtClean="0"/>
              <a:t> obsahu komunikácie</a:t>
            </a:r>
            <a:r>
              <a:rPr lang="sk-SK" sz="2000" dirty="0" smtClean="0"/>
              <a:t> </a:t>
            </a:r>
          </a:p>
          <a:p>
            <a:pPr algn="r">
              <a:buFont typeface="Wingdings 2" pitchFamily="16" charset="2"/>
              <a:buNone/>
            </a:pPr>
            <a:r>
              <a:rPr lang="sk-SK" sz="2000" dirty="0" smtClean="0"/>
              <a:t>(Bernard </a:t>
            </a:r>
            <a:r>
              <a:rPr lang="sk-SK" sz="2000" dirty="0" err="1" smtClean="0"/>
              <a:t>Berelson</a:t>
            </a:r>
            <a:r>
              <a:rPr lang="sk-SK" sz="2000" dirty="0" smtClean="0"/>
              <a:t>)</a:t>
            </a:r>
          </a:p>
          <a:p>
            <a:pPr>
              <a:buNone/>
            </a:pPr>
            <a:r>
              <a:rPr lang="en-GB" sz="2000" i="1" dirty="0" smtClean="0"/>
              <a:t>	</a:t>
            </a:r>
            <a:endParaRPr lang="cs-CZ" sz="2000" i="1" dirty="0" smtClean="0"/>
          </a:p>
          <a:p>
            <a:pPr>
              <a:buNone/>
            </a:pPr>
            <a:r>
              <a:rPr lang="sk-SK" sz="2000" i="1" dirty="0" smtClean="0"/>
              <a:t>	Obsahová analýza je výskumnou metódou umožňujúcou opakovateľným a </a:t>
            </a:r>
            <a:r>
              <a:rPr lang="sk-SK" sz="2000" i="1" dirty="0" err="1" smtClean="0"/>
              <a:t>validným</a:t>
            </a:r>
            <a:r>
              <a:rPr lang="sk-SK" sz="2000" i="1" dirty="0" smtClean="0"/>
              <a:t> spôsobom usudzovať z dát na ich kontext.</a:t>
            </a:r>
            <a:r>
              <a:rPr lang="sk-SK" sz="2000" dirty="0" smtClean="0"/>
              <a:t> </a:t>
            </a:r>
          </a:p>
          <a:p>
            <a:pPr algn="r">
              <a:buNone/>
            </a:pPr>
            <a:r>
              <a:rPr lang="sk-SK" sz="2000" dirty="0" smtClean="0"/>
              <a:t>(</a:t>
            </a:r>
            <a:r>
              <a:rPr lang="sk-SK" sz="2000" dirty="0" err="1" smtClean="0"/>
              <a:t>Klaus</a:t>
            </a:r>
            <a:r>
              <a:rPr lang="sk-SK" sz="2000" dirty="0" smtClean="0"/>
              <a:t> </a:t>
            </a:r>
            <a:r>
              <a:rPr lang="sk-SK" sz="2000" dirty="0" err="1" smtClean="0"/>
              <a:t>Krippendorff</a:t>
            </a:r>
            <a:r>
              <a:rPr lang="sk-SK" sz="2000" dirty="0" smtClean="0"/>
              <a:t>)</a:t>
            </a:r>
            <a:endParaRPr lang="en-GB" sz="2000" dirty="0" smtClean="0"/>
          </a:p>
          <a:p>
            <a:endParaRPr lang="sk-SK" sz="2000" dirty="0" smtClean="0"/>
          </a:p>
          <a:p>
            <a:r>
              <a:rPr lang="sk-SK" sz="2000" dirty="0" smtClean="0"/>
              <a:t>obsah textu nie je pevne daný a jednoznačný, ľudia sa líšia v tom, ako interpretujú text</a:t>
            </a:r>
            <a:endParaRPr lang="sk-SK" sz="2000" i="1" dirty="0" smtClean="0"/>
          </a:p>
          <a:p>
            <a:pPr>
              <a:buNone/>
            </a:pPr>
            <a:r>
              <a:rPr lang="sk-SK" sz="2400" i="1" dirty="0" smtClean="0"/>
              <a:t>	</a:t>
            </a:r>
            <a:endParaRPr lang="sk-SK" sz="24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>
          <a:xfrm>
            <a:off x="533400" y="381000"/>
            <a:ext cx="7773988" cy="9398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defTabSz="449263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sk-SK" sz="3600" b="1" dirty="0" smtClean="0">
                <a:solidFill>
                  <a:srgbClr val="696464"/>
                </a:solidFill>
                <a:latin typeface="Franklin Gothic Book" pitchFamily="34" charset="0"/>
                <a:ea typeface="+mn-ea"/>
                <a:cs typeface="Arial" charset="0"/>
              </a:rPr>
              <a:t>Výhody kvantitatívnej OA</a:t>
            </a:r>
            <a:r>
              <a:rPr lang="en-GB" altLang="sk-SK" sz="3600" b="1" dirty="0" smtClean="0">
                <a:solidFill>
                  <a:srgbClr val="696464"/>
                </a:solidFill>
                <a:latin typeface="Franklin Gothic Book" pitchFamily="34" charset="0"/>
                <a:ea typeface="+mn-ea"/>
                <a:cs typeface="Arial" charset="0"/>
              </a:rPr>
              <a:t> </a:t>
            </a:r>
          </a:p>
        </p:txBody>
      </p:sp>
      <p:sp>
        <p:nvSpPr>
          <p:cNvPr id="77827" name="Rectangle 3"/>
          <p:cNvSpPr>
            <a:spLocks noGrp="1"/>
          </p:cNvSpPr>
          <p:nvPr>
            <p:ph type="body" idx="1"/>
          </p:nvPr>
        </p:nvSpPr>
        <p:spPr>
          <a:xfrm>
            <a:off x="304800" y="1524000"/>
            <a:ext cx="8610600" cy="5029200"/>
          </a:xfrm>
        </p:spPr>
        <p:txBody>
          <a:bodyPr lIns="90000" tIns="46800" rIns="90000" bIns="46800"/>
          <a:lstStyle/>
          <a:p>
            <a:pPr marL="342900" indent="-342900"/>
            <a:r>
              <a:rPr lang="sk-SK" sz="2000" dirty="0" smtClean="0"/>
              <a:t>základný rys: radenie vybraných javov vyskytujúcich sa v </a:t>
            </a:r>
            <a:r>
              <a:rPr lang="en-GB" sz="2000" dirty="0" err="1" smtClean="0"/>
              <a:t>texte</a:t>
            </a:r>
            <a:r>
              <a:rPr lang="sk-SK" sz="2000" dirty="0" smtClean="0"/>
              <a:t> do vopred zvolených kategórií + ich kvantifikácia</a:t>
            </a:r>
          </a:p>
          <a:p>
            <a:pPr marL="342900" indent="-342900"/>
            <a:r>
              <a:rPr lang="sk-SK" sz="2000" dirty="0" smtClean="0"/>
              <a:t>široké využitie </a:t>
            </a:r>
          </a:p>
          <a:p>
            <a:pPr marL="342900" indent="-342900"/>
            <a:r>
              <a:rPr lang="sk-SK" sz="2000" dirty="0" err="1" smtClean="0"/>
              <a:t>neobtrusívna</a:t>
            </a:r>
            <a:r>
              <a:rPr lang="sk-SK" sz="2000" dirty="0" smtClean="0"/>
              <a:t> technika</a:t>
            </a:r>
          </a:p>
          <a:p>
            <a:pPr marL="341313" indent="-341313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000" dirty="0" err="1" smtClean="0"/>
              <a:t>vs</a:t>
            </a:r>
            <a:r>
              <a:rPr lang="sk-SK" sz="2000" dirty="0" smtClean="0"/>
              <a:t>. </a:t>
            </a:r>
            <a:r>
              <a:rPr lang="sk-SK" sz="2000" dirty="0" err="1" smtClean="0"/>
              <a:t>obtrusívne</a:t>
            </a:r>
            <a:r>
              <a:rPr lang="sk-SK" sz="2000" dirty="0" smtClean="0"/>
              <a:t> techniky</a:t>
            </a:r>
            <a:r>
              <a:rPr lang="en-GB" sz="2000" dirty="0" smtClean="0"/>
              <a:t> </a:t>
            </a:r>
            <a:endParaRPr lang="cs-CZ" sz="2000" dirty="0" smtClean="0"/>
          </a:p>
          <a:p>
            <a:pPr marL="341313" indent="-341313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000" dirty="0" smtClean="0"/>
              <a:t>chyby v dátach sú spôsobené tým, že: </a:t>
            </a:r>
          </a:p>
          <a:p>
            <a:pPr marL="1143000" lvl="2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dirty="0" smtClean="0"/>
              <a:t>si subjekty uvedomujú, že sú predmetom skúmania</a:t>
            </a:r>
          </a:p>
          <a:p>
            <a:pPr marL="1143000" lvl="2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dirty="0" smtClean="0"/>
              <a:t>dostávajú umelé, neprirodzené úlohy alebo úlohy, s ktorými nemajú skúsenosti</a:t>
            </a:r>
          </a:p>
          <a:p>
            <a:pPr marL="1143000" lvl="2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dirty="0" smtClean="0"/>
              <a:t>subjekt si vytvára očakávania k svojej role respondenta</a:t>
            </a:r>
          </a:p>
          <a:p>
            <a:pPr marL="1143000" lvl="2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dirty="0" smtClean="0"/>
              <a:t>subjekt má vytvorené určité stereotypy a preferované odpovede</a:t>
            </a:r>
          </a:p>
          <a:p>
            <a:pPr marL="1143000" lvl="2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dirty="0" smtClean="0"/>
              <a:t>dochádza k interakčným efektom medzi subjektom a </a:t>
            </a:r>
            <a:r>
              <a:rPr lang="sk-SK" dirty="0" err="1" smtClean="0"/>
              <a:t>tazateľom</a:t>
            </a:r>
            <a:r>
              <a:rPr lang="sk-SK" dirty="0" smtClean="0"/>
              <a:t>  </a:t>
            </a:r>
          </a:p>
          <a:p>
            <a:pPr marL="341313" indent="-341313" defTabSz="449263">
              <a:spcBef>
                <a:spcPts val="600"/>
              </a:spcBef>
              <a:buFont typeface="Wingdings 2" pitchFamily="16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7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/>
          </p:nvPr>
        </p:nvSpPr>
        <p:spPr>
          <a:xfrm>
            <a:off x="914400" y="376238"/>
            <a:ext cx="7773988" cy="9398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defTabSz="449263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sk-SK" sz="3600" b="1" dirty="0" smtClean="0">
                <a:solidFill>
                  <a:srgbClr val="696464"/>
                </a:solidFill>
                <a:latin typeface="Franklin Gothic Book" pitchFamily="34" charset="0"/>
                <a:ea typeface="+mn-ea"/>
                <a:cs typeface="Arial" charset="0"/>
              </a:rPr>
              <a:t>Nevýhody kvantitatívne</a:t>
            </a:r>
            <a:r>
              <a:rPr lang="sk-SK" altLang="sk-SK" sz="3600" b="1" dirty="0" smtClean="0">
                <a:solidFill>
                  <a:srgbClr val="696464"/>
                </a:solidFill>
                <a:latin typeface="Franklin Gothic Book" pitchFamily="34" charset="0"/>
                <a:ea typeface="+mn-ea"/>
                <a:cs typeface="Arial" charset="0"/>
              </a:rPr>
              <a:t>j OA</a:t>
            </a:r>
            <a:endParaRPr lang="en-GB" altLang="sk-SK" sz="3600" b="1" dirty="0" smtClean="0">
              <a:solidFill>
                <a:srgbClr val="696464"/>
              </a:solidFill>
              <a:latin typeface="Franklin Gothic Book" pitchFamily="34" charset="0"/>
              <a:ea typeface="+mn-ea"/>
              <a:cs typeface="Arial" charset="0"/>
            </a:endParaRPr>
          </a:p>
        </p:txBody>
      </p:sp>
      <p:sp>
        <p:nvSpPr>
          <p:cNvPr id="79875" name="Rectangle 3"/>
          <p:cNvSpPr>
            <a:spLocks noGrp="1"/>
          </p:cNvSpPr>
          <p:nvPr>
            <p:ph type="body" idx="1"/>
          </p:nvPr>
        </p:nvSpPr>
        <p:spPr>
          <a:xfrm>
            <a:off x="533400" y="1524000"/>
            <a:ext cx="8153400" cy="4876800"/>
          </a:xfrm>
        </p:spPr>
        <p:txBody>
          <a:bodyPr lIns="90000" tIns="46800" rIns="90000" bIns="46800"/>
          <a:lstStyle/>
          <a:p>
            <a:pPr marL="341313" indent="-341313" defTabSz="449263">
              <a:lnSpc>
                <a:spcPct val="93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 dirty="0" smtClean="0"/>
              <a:t>môže byť časovo veľmi náročná</a:t>
            </a:r>
          </a:p>
          <a:p>
            <a:pPr marL="341313" indent="-341313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 dirty="0" smtClean="0"/>
              <a:t>obmedzené použitie na zaznamenanú komunikáciu </a:t>
            </a:r>
          </a:p>
          <a:p>
            <a:pPr marL="341313" indent="-341313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 dirty="0" smtClean="0"/>
              <a:t>vyššia </a:t>
            </a:r>
            <a:r>
              <a:rPr lang="sk-SK" sz="2400" dirty="0" err="1" smtClean="0"/>
              <a:t>reliabilita</a:t>
            </a:r>
            <a:r>
              <a:rPr lang="sk-SK" sz="2400" dirty="0" smtClean="0"/>
              <a:t>, problematická </a:t>
            </a:r>
            <a:r>
              <a:rPr lang="sk-SK" sz="2400" dirty="0" err="1" smtClean="0"/>
              <a:t>validita</a:t>
            </a:r>
            <a:r>
              <a:rPr lang="sk-SK" sz="2400" dirty="0" smtClean="0"/>
              <a:t> (a problém zovšeobecnenia výsledkov)</a:t>
            </a:r>
          </a:p>
          <a:p>
            <a:pPr marL="341313" indent="-341313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 dirty="0" smtClean="0"/>
              <a:t>je veľmi </a:t>
            </a:r>
            <a:r>
              <a:rPr lang="sk-SK" sz="2400" dirty="0" err="1" smtClean="0"/>
              <a:t>reduktívna</a:t>
            </a:r>
            <a:r>
              <a:rPr lang="sk-SK" sz="2400" dirty="0" smtClean="0"/>
              <a:t>, najmä pokiaľ ide o komplexné typy textov </a:t>
            </a:r>
          </a:p>
          <a:p>
            <a:pPr marL="341313" indent="-341313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 dirty="0" smtClean="0"/>
              <a:t>často zostáva len na úrovni deskripcie</a:t>
            </a:r>
          </a:p>
          <a:p>
            <a:pPr marL="341313" indent="-341313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 dirty="0" smtClean="0"/>
              <a:t>riziko subjektívnych interpretácií textu, najmä vo vzťahu k latentným významom</a:t>
            </a:r>
          </a:p>
          <a:p>
            <a:pPr marL="341313" indent="-341313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 dirty="0" smtClean="0"/>
              <a:t>neberie do úvahy kontext produkcie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/>
          </p:nvPr>
        </p:nvSpPr>
        <p:spPr>
          <a:xfrm>
            <a:off x="914400" y="376238"/>
            <a:ext cx="7773988" cy="9398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defTabSz="449263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sk-SK" sz="3600" b="1" dirty="0" smtClean="0">
                <a:solidFill>
                  <a:srgbClr val="696464"/>
                </a:solidFill>
                <a:latin typeface="Franklin Gothic Book" pitchFamily="34" charset="0"/>
                <a:ea typeface="+mn-ea"/>
                <a:cs typeface="Arial" charset="0"/>
              </a:rPr>
              <a:t>Príklad: diskriminačné žaloby</a:t>
            </a:r>
            <a:endParaRPr lang="en-GB" altLang="sk-SK" sz="3600" b="1" dirty="0" smtClean="0">
              <a:solidFill>
                <a:srgbClr val="696464"/>
              </a:solidFill>
              <a:latin typeface="Franklin Gothic Book" pitchFamily="34" charset="0"/>
              <a:ea typeface="+mn-ea"/>
              <a:cs typeface="Arial" charset="0"/>
            </a:endParaRPr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274273"/>
              </p:ext>
            </p:extLst>
          </p:nvPr>
        </p:nvGraphicFramePr>
        <p:xfrm>
          <a:off x="457200" y="1397000"/>
          <a:ext cx="8229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4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4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4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48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1. Číslo</a:t>
                      </a:r>
                      <a:endParaRPr lang="cs-CZ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2. Oblast</a:t>
                      </a:r>
                      <a:endParaRPr lang="cs-CZ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3.</a:t>
                      </a:r>
                    </a:p>
                    <a:p>
                      <a:pPr algn="ctr"/>
                      <a:r>
                        <a:rPr lang="cs-CZ" noProof="0" dirty="0" smtClean="0"/>
                        <a:t>Důvod</a:t>
                      </a:r>
                      <a:endParaRPr lang="cs-CZ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4.</a:t>
                      </a:r>
                    </a:p>
                    <a:p>
                      <a:pPr algn="ctr"/>
                      <a:r>
                        <a:rPr lang="cs-CZ" noProof="0" dirty="0" smtClean="0"/>
                        <a:t>Výsledek</a:t>
                      </a:r>
                      <a:endParaRPr lang="cs-CZ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5. </a:t>
                      </a:r>
                    </a:p>
                    <a:p>
                      <a:pPr algn="ctr"/>
                      <a:r>
                        <a:rPr lang="cs-CZ" noProof="0" dirty="0" smtClean="0"/>
                        <a:t>Typ D</a:t>
                      </a:r>
                      <a:endParaRPr lang="cs-CZ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6. Požadovaná náhrada</a:t>
                      </a:r>
                      <a:endParaRPr lang="cs-CZ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7. Přisouzena</a:t>
                      </a:r>
                      <a:r>
                        <a:rPr lang="cs-CZ" baseline="0" noProof="0" dirty="0" smtClean="0"/>
                        <a:t> náhrada</a:t>
                      </a:r>
                      <a:endParaRPr lang="cs-CZ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noProof="0" smtClean="0"/>
                        <a:t>1</a:t>
                      </a:r>
                      <a:endParaRPr lang="cs-CZ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smtClean="0"/>
                        <a:t>1</a:t>
                      </a:r>
                      <a:endParaRPr lang="cs-CZ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smtClean="0"/>
                        <a:t>1</a:t>
                      </a:r>
                      <a:endParaRPr lang="cs-CZ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smtClean="0"/>
                        <a:t>0</a:t>
                      </a:r>
                      <a:endParaRPr lang="cs-CZ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smtClean="0"/>
                        <a:t>0</a:t>
                      </a:r>
                      <a:endParaRPr lang="cs-CZ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50 000</a:t>
                      </a:r>
                      <a:endParaRPr lang="cs-CZ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0</a:t>
                      </a:r>
                      <a:endParaRPr lang="cs-CZ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noProof="0" smtClean="0"/>
                        <a:t>2</a:t>
                      </a:r>
                      <a:endParaRPr lang="cs-CZ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smtClean="0"/>
                        <a:t>1</a:t>
                      </a:r>
                      <a:endParaRPr lang="cs-CZ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smtClean="0"/>
                        <a:t>2</a:t>
                      </a:r>
                      <a:endParaRPr lang="cs-CZ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smtClean="0"/>
                        <a:t>0</a:t>
                      </a:r>
                      <a:endParaRPr lang="cs-CZ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0</a:t>
                      </a:r>
                      <a:endParaRPr lang="cs-CZ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smtClean="0"/>
                        <a:t>45 000</a:t>
                      </a:r>
                      <a:endParaRPr lang="cs-CZ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0</a:t>
                      </a:r>
                      <a:endParaRPr lang="cs-CZ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noProof="0" smtClean="0"/>
                        <a:t>3…</a:t>
                      </a:r>
                      <a:endParaRPr lang="cs-CZ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smtClean="0"/>
                        <a:t>1</a:t>
                      </a:r>
                      <a:endParaRPr lang="cs-CZ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smtClean="0"/>
                        <a:t>3</a:t>
                      </a:r>
                      <a:endParaRPr lang="cs-CZ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smtClean="0"/>
                        <a:t>1</a:t>
                      </a:r>
                      <a:endParaRPr lang="cs-CZ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1</a:t>
                      </a:r>
                      <a:endParaRPr lang="cs-CZ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smtClean="0"/>
                        <a:t>30 000</a:t>
                      </a:r>
                      <a:endParaRPr lang="cs-CZ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0</a:t>
                      </a:r>
                      <a:endParaRPr lang="cs-CZ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28600" y="3423920"/>
            <a:ext cx="8915400" cy="3200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indent="-742950" eaLnBrk="1" hangingPunct="1">
              <a:spcBef>
                <a:spcPts val="575"/>
              </a:spcBef>
              <a:buClr>
                <a:srgbClr val="D34817"/>
              </a:buClr>
              <a:buSzPct val="85000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cs-CZ" altLang="cs-CZ" b="1" dirty="0" smtClean="0">
                <a:solidFill>
                  <a:srgbClr val="000000"/>
                </a:solidFill>
                <a:latin typeface="+mn-lt"/>
              </a:rPr>
              <a:t>Kódovací klíč</a:t>
            </a:r>
            <a:r>
              <a:rPr lang="cs-CZ" altLang="cs-CZ" b="1" dirty="0">
                <a:solidFill>
                  <a:srgbClr val="000000"/>
                </a:solidFill>
                <a:latin typeface="+mn-lt"/>
              </a:rPr>
              <a:t>:</a:t>
            </a:r>
            <a:endParaRPr lang="cs-CZ" altLang="cs-CZ" b="1" dirty="0" smtClean="0">
              <a:solidFill>
                <a:srgbClr val="FF0000"/>
              </a:solidFill>
              <a:latin typeface="+mn-lt"/>
            </a:endParaRPr>
          </a:p>
          <a:p>
            <a:pPr marL="269875" indent="-269875" eaLnBrk="1" hangingPunct="1">
              <a:spcBef>
                <a:spcPts val="575"/>
              </a:spcBef>
              <a:buClr>
                <a:srgbClr val="D34817"/>
              </a:buClr>
              <a:buSzPct val="8500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cs-CZ" altLang="cs-CZ" sz="1600" dirty="0" smtClean="0">
                <a:solidFill>
                  <a:srgbClr val="000000"/>
                </a:solidFill>
                <a:latin typeface="+mn-lt"/>
              </a:rPr>
              <a:t>ID soudního rozhodnutí</a:t>
            </a:r>
          </a:p>
          <a:p>
            <a:pPr marL="269875" indent="-269875" eaLnBrk="1" hangingPunct="1">
              <a:spcBef>
                <a:spcPts val="575"/>
              </a:spcBef>
              <a:buClr>
                <a:srgbClr val="D34817"/>
              </a:buClr>
              <a:buSzPct val="8500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cs-CZ" altLang="cs-CZ" sz="1600" dirty="0" smtClean="0">
                <a:solidFill>
                  <a:srgbClr val="000000"/>
                </a:solidFill>
                <a:latin typeface="+mn-lt"/>
              </a:rPr>
              <a:t>Oblast diskriminace: 1. práce a zaměstnávání, 2. bydlení, 3. zdravotní péče, 4. zboží a služby, 5. vzdělávání, 6. další veřejná správa, 7. sociální oblast, 8. jiné</a:t>
            </a:r>
          </a:p>
          <a:p>
            <a:pPr marL="269875" indent="-269875" eaLnBrk="1" hangingPunct="1">
              <a:spcBef>
                <a:spcPts val="575"/>
              </a:spcBef>
              <a:buClr>
                <a:srgbClr val="D34817"/>
              </a:buClr>
              <a:buSzPct val="8500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cs-CZ" altLang="cs-CZ" sz="1600" dirty="0" smtClean="0">
                <a:solidFill>
                  <a:srgbClr val="000000"/>
                </a:solidFill>
                <a:latin typeface="+mn-lt"/>
              </a:rPr>
              <a:t>Důvod diskriminace: 1. pohlaví, 2. věk, 3. zdravotní postižení, 4. sexuální orientace, 5. náboženské vyznání, víra, světový názor, 6. rasa, etnický původ, 7. národnost, 8. jiné </a:t>
            </a:r>
          </a:p>
          <a:p>
            <a:pPr marL="269875" indent="-269875" eaLnBrk="1" hangingPunct="1">
              <a:spcBef>
                <a:spcPts val="575"/>
              </a:spcBef>
              <a:buClr>
                <a:srgbClr val="D34817"/>
              </a:buClr>
              <a:buSzPct val="8500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cs-CZ" altLang="cs-CZ" sz="1600" dirty="0" smtClean="0">
                <a:solidFill>
                  <a:srgbClr val="000000"/>
                </a:solidFill>
                <a:latin typeface="+mn-lt"/>
              </a:rPr>
              <a:t>Výsledek: 0. diskriminace nezjištěna, 1. diskriminace zjištěna</a:t>
            </a:r>
          </a:p>
          <a:p>
            <a:pPr marL="269875" indent="-269875" eaLnBrk="1" hangingPunct="1">
              <a:spcBef>
                <a:spcPts val="575"/>
              </a:spcBef>
              <a:buClr>
                <a:srgbClr val="D34817"/>
              </a:buClr>
              <a:buSzPct val="8500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cs-CZ" altLang="cs-CZ" sz="1600" dirty="0" smtClean="0">
                <a:solidFill>
                  <a:srgbClr val="000000"/>
                </a:solidFill>
                <a:latin typeface="+mn-lt"/>
              </a:rPr>
              <a:t>Typ diskriminace: 0. žádná, 1. přímá, 2. nepřímá, 3. obtěžování, pronásledování, pokyn, navádění</a:t>
            </a:r>
          </a:p>
          <a:p>
            <a:pPr marL="269875" indent="-269875" eaLnBrk="1" hangingPunct="1">
              <a:spcBef>
                <a:spcPts val="575"/>
              </a:spcBef>
              <a:buClr>
                <a:srgbClr val="D34817"/>
              </a:buClr>
              <a:buSzPct val="8500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cs-CZ" altLang="cs-CZ" sz="1600" dirty="0" smtClean="0">
                <a:solidFill>
                  <a:srgbClr val="000000"/>
                </a:solidFill>
                <a:latin typeface="+mn-lt"/>
              </a:rPr>
              <a:t>Požadovaná náhrada: suma v Kč</a:t>
            </a:r>
          </a:p>
          <a:p>
            <a:pPr marL="269875" indent="-269875" eaLnBrk="1" hangingPunct="1">
              <a:spcBef>
                <a:spcPts val="575"/>
              </a:spcBef>
              <a:buClr>
                <a:srgbClr val="D34817"/>
              </a:buClr>
              <a:buSzPct val="8500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cs-CZ" altLang="cs-CZ" sz="1600" dirty="0" smtClean="0">
                <a:solidFill>
                  <a:srgbClr val="000000"/>
                </a:solidFill>
                <a:latin typeface="+mn-lt"/>
              </a:rPr>
              <a:t>Přisouzena náhrada: suma v Kč</a:t>
            </a:r>
          </a:p>
          <a:p>
            <a:pPr marL="269875" indent="-269875" eaLnBrk="1" hangingPunct="1">
              <a:spcBef>
                <a:spcPts val="575"/>
              </a:spcBef>
              <a:buClr>
                <a:srgbClr val="D34817"/>
              </a:buClr>
              <a:buSzPct val="8500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endParaRPr lang="sk-SK" altLang="cs-CZ" sz="2000" dirty="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763713" y="2276475"/>
            <a:ext cx="6923087" cy="2520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indent="-7429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 startAt="2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600" b="1" dirty="0" smtClean="0">
                <a:solidFill>
                  <a:srgbClr val="000000"/>
                </a:solidFill>
                <a:latin typeface="+mn-lt"/>
              </a:rPr>
              <a:t>Experiment</a:t>
            </a:r>
            <a:endParaRPr lang="sk-SK" altLang="cs-CZ" sz="3600" b="1" dirty="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4000" b="1" dirty="0">
                <a:solidFill>
                  <a:srgbClr val="696464"/>
                </a:solidFill>
                <a:latin typeface="Franklin Gothic Book" pitchFamily="34" charset="0"/>
              </a:rPr>
              <a:t>Experiment</a:t>
            </a: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381000" y="1600200"/>
            <a:ext cx="8458200" cy="495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8" charset="0"/>
              </a:rPr>
              <a:t>dobre definovaný koncept a predpoklad; testovanie hypotéz 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8" charset="0"/>
              </a:rPr>
              <a:t>vysvetlenie, nie popis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8" charset="0"/>
              </a:rPr>
              <a:t>tri páry komponentov: </a:t>
            </a:r>
          </a:p>
          <a:p>
            <a:pPr marL="546100" lvl="1" indent="-228600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smtClean="0">
                <a:solidFill>
                  <a:srgbClr val="000000"/>
                </a:solidFill>
                <a:latin typeface="Perpetua" pitchFamily="18" charset="0"/>
              </a:rPr>
              <a:t>experimentálna a kontrolná skupina</a:t>
            </a:r>
          </a:p>
          <a:p>
            <a:pPr marL="546100" lvl="1" indent="-228600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err="1" smtClean="0">
                <a:solidFill>
                  <a:srgbClr val="000000"/>
                </a:solidFill>
                <a:latin typeface="Perpetua" pitchFamily="18" charset="0"/>
              </a:rPr>
              <a:t>pre-testovanie</a:t>
            </a:r>
            <a:r>
              <a:rPr lang="sk-SK" sz="2800" dirty="0" smtClean="0">
                <a:solidFill>
                  <a:srgbClr val="000000"/>
                </a:solidFill>
                <a:latin typeface="Perpetua" pitchFamily="18" charset="0"/>
              </a:rPr>
              <a:t> a </a:t>
            </a:r>
            <a:r>
              <a:rPr lang="sk-SK" sz="2800" dirty="0" err="1" smtClean="0">
                <a:solidFill>
                  <a:srgbClr val="000000"/>
                </a:solidFill>
                <a:latin typeface="Perpetua" pitchFamily="18" charset="0"/>
              </a:rPr>
              <a:t>post-testovanie</a:t>
            </a:r>
            <a:endParaRPr lang="sk-SK" sz="2800" dirty="0" smtClean="0">
              <a:solidFill>
                <a:srgbClr val="000000"/>
              </a:solidFill>
              <a:latin typeface="Perpetua" pitchFamily="18" charset="0"/>
            </a:endParaRPr>
          </a:p>
          <a:p>
            <a:pPr marL="546100" lvl="1" indent="-228600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smtClean="0">
                <a:solidFill>
                  <a:srgbClr val="000000"/>
                </a:solidFill>
                <a:latin typeface="Perpetua" pitchFamily="18" charset="0"/>
              </a:rPr>
              <a:t>nezávislá </a:t>
            </a:r>
            <a:r>
              <a:rPr lang="sk-SK" sz="2800" dirty="0">
                <a:solidFill>
                  <a:srgbClr val="000000"/>
                </a:solidFill>
                <a:latin typeface="Perpetua" pitchFamily="18" charset="0"/>
              </a:rPr>
              <a:t>a závislá premenná</a:t>
            </a:r>
          </a:p>
          <a:p>
            <a:pPr marL="88900" indent="-228600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800" dirty="0" smtClean="0">
                <a:solidFill>
                  <a:srgbClr val="000000"/>
                </a:solidFill>
                <a:latin typeface="Perpetua" pitchFamily="18" charset="0"/>
              </a:rPr>
              <a:t>ukážka: A. Bandura a </a:t>
            </a:r>
            <a:r>
              <a:rPr lang="cs-CZ" sz="2800" dirty="0" err="1" smtClean="0">
                <a:solidFill>
                  <a:srgbClr val="000000"/>
                </a:solidFill>
                <a:latin typeface="Perpetua" pitchFamily="18" charset="0"/>
              </a:rPr>
              <a:t>Bobo</a:t>
            </a:r>
            <a:r>
              <a:rPr lang="cs-CZ" sz="2800" dirty="0" smtClean="0">
                <a:solidFill>
                  <a:srgbClr val="000000"/>
                </a:solidFill>
                <a:latin typeface="Perpetua" pitchFamily="18" charset="0"/>
              </a:rPr>
              <a:t> </a:t>
            </a:r>
            <a:r>
              <a:rPr lang="cs-CZ" sz="2800" dirty="0" err="1" smtClean="0">
                <a:solidFill>
                  <a:srgbClr val="000000"/>
                </a:solidFill>
                <a:latin typeface="Perpetua" pitchFamily="18" charset="0"/>
              </a:rPr>
              <a:t>Doll</a:t>
            </a:r>
            <a:r>
              <a:rPr lang="cs-CZ" sz="2800" dirty="0" smtClean="0">
                <a:solidFill>
                  <a:srgbClr val="000000"/>
                </a:solidFill>
                <a:latin typeface="Perpetua" pitchFamily="18" charset="0"/>
              </a:rPr>
              <a:t> Experiment https://www.youtube.com/watch?v=NjTxQy_U3ac</a:t>
            </a:r>
          </a:p>
          <a:p>
            <a:pPr marL="546100" lvl="1" indent="-228600" eaLnBrk="1" hangingPunct="1">
              <a:spcBef>
                <a:spcPts val="375"/>
              </a:spcBef>
              <a:buClr>
                <a:srgbClr val="9B2D1F"/>
              </a:buClr>
              <a:buSzPct val="8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Perpetua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3375</TotalTime>
  <Words>1320</Words>
  <Application>Microsoft Office PowerPoint</Application>
  <PresentationFormat>Předvádění na obrazovce (4:3)</PresentationFormat>
  <Paragraphs>254</Paragraphs>
  <Slides>33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44" baseType="lpstr">
      <vt:lpstr>Microsoft YaHei</vt:lpstr>
      <vt:lpstr>Arial</vt:lpstr>
      <vt:lpstr>Arial Narrow</vt:lpstr>
      <vt:lpstr>Arial Unicode MS</vt:lpstr>
      <vt:lpstr>Calibri</vt:lpstr>
      <vt:lpstr>Franklin Gothic Book</vt:lpstr>
      <vt:lpstr>Perpetua</vt:lpstr>
      <vt:lpstr>StarSymbol</vt:lpstr>
      <vt:lpstr>Times New Roman</vt:lpstr>
      <vt:lpstr>Wingdings 2</vt:lpstr>
      <vt:lpstr>Equity</vt:lpstr>
      <vt:lpstr>Prednáška 4: Kvalitativní výzkumné metody a techniky a jejich použití v právu </vt:lpstr>
      <vt:lpstr>Osnova</vt:lpstr>
      <vt:lpstr>Prezentace aplikace PowerPoint</vt:lpstr>
      <vt:lpstr>Významový posun</vt:lpstr>
      <vt:lpstr>Výhody kvantitatívnej OA </vt:lpstr>
      <vt:lpstr>Nevýhody kvantitatívnej OA</vt:lpstr>
      <vt:lpstr>Príklad: diskriminačné žaloby</vt:lpstr>
      <vt:lpstr>Prezentace aplikace PowerPoint</vt:lpstr>
      <vt:lpstr>Prezentace aplikace PowerPoint</vt:lpstr>
      <vt:lpstr>Prezentace aplikace PowerPoint</vt:lpstr>
      <vt:lpstr>Kritériá dôkazu kauzality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Analýza kvalitatívnych dát</vt:lpstr>
      <vt:lpstr>Analýza kvalitatívnych dát</vt:lpstr>
      <vt:lpstr>Proces kódovania</vt:lpstr>
      <vt:lpstr>Etické aspekty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Logika sociálně-vědného výzkumu (dedukce, indukce, retrodukce, abdukce); účel výzkumu (explorativní, deskriptivní, explanační); přehled hlavních kvantitativních, kvalitativních a smíšených výzkumných technik; metodologická triangulace.</dc:title>
  <dc:creator>marinka</dc:creator>
  <cp:lastModifiedBy>David Kosař</cp:lastModifiedBy>
  <cp:revision>310</cp:revision>
  <cp:lastPrinted>2018-03-20T10:31:53Z</cp:lastPrinted>
  <dcterms:created xsi:type="dcterms:W3CDTF">2012-03-03T13:51:32Z</dcterms:created>
  <dcterms:modified xsi:type="dcterms:W3CDTF">2018-04-03T14:05:47Z</dcterms:modified>
</cp:coreProperties>
</file>