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8"/>
  </p:notesMasterIdLst>
  <p:handoutMasterIdLst>
    <p:handoutMasterId r:id="rId59"/>
  </p:handoutMasterIdLst>
  <p:sldIdLst>
    <p:sldId id="256" r:id="rId5"/>
    <p:sldId id="258" r:id="rId6"/>
    <p:sldId id="259" r:id="rId7"/>
    <p:sldId id="260" r:id="rId8"/>
    <p:sldId id="261" r:id="rId9"/>
    <p:sldId id="262" r:id="rId10"/>
    <p:sldId id="266" r:id="rId11"/>
    <p:sldId id="267" r:id="rId12"/>
    <p:sldId id="268" r:id="rId13"/>
    <p:sldId id="453" r:id="rId14"/>
    <p:sldId id="471" r:id="rId15"/>
    <p:sldId id="472" r:id="rId16"/>
    <p:sldId id="488" r:id="rId17"/>
    <p:sldId id="347" r:id="rId18"/>
    <p:sldId id="481" r:id="rId19"/>
    <p:sldId id="457" r:id="rId20"/>
    <p:sldId id="459" r:id="rId21"/>
    <p:sldId id="487" r:id="rId22"/>
    <p:sldId id="460" r:id="rId23"/>
    <p:sldId id="465" r:id="rId24"/>
    <p:sldId id="461" r:id="rId25"/>
    <p:sldId id="462" r:id="rId26"/>
    <p:sldId id="324" r:id="rId27"/>
    <p:sldId id="473" r:id="rId28"/>
    <p:sldId id="486" r:id="rId29"/>
    <p:sldId id="477" r:id="rId30"/>
    <p:sldId id="456" r:id="rId31"/>
    <p:sldId id="325" r:id="rId32"/>
    <p:sldId id="339" r:id="rId33"/>
    <p:sldId id="327" r:id="rId34"/>
    <p:sldId id="329" r:id="rId35"/>
    <p:sldId id="331" r:id="rId36"/>
    <p:sldId id="446" r:id="rId37"/>
    <p:sldId id="447" r:id="rId38"/>
    <p:sldId id="448" r:id="rId39"/>
    <p:sldId id="449" r:id="rId40"/>
    <p:sldId id="450" r:id="rId41"/>
    <p:sldId id="489" r:id="rId42"/>
    <p:sldId id="349" r:id="rId43"/>
    <p:sldId id="466" r:id="rId44"/>
    <p:sldId id="357" r:id="rId45"/>
    <p:sldId id="359" r:id="rId46"/>
    <p:sldId id="362" r:id="rId47"/>
    <p:sldId id="363" r:id="rId48"/>
    <p:sldId id="365" r:id="rId49"/>
    <p:sldId id="366" r:id="rId50"/>
    <p:sldId id="367" r:id="rId51"/>
    <p:sldId id="368" r:id="rId52"/>
    <p:sldId id="369" r:id="rId53"/>
    <p:sldId id="370" r:id="rId54"/>
    <p:sldId id="371" r:id="rId55"/>
    <p:sldId id="372" r:id="rId56"/>
    <p:sldId id="373" r:id="rId5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p:scale>
          <a:sx n="76" d="100"/>
          <a:sy n="76" d="100"/>
        </p:scale>
        <p:origin x="340" y="-30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1122\AppData\Local\Temp\JUD'&amp;link='JUD34564CZ%2523'&amp;ucin-k-dni='30.12.999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ssoud.cz/main0col.aspx?cls=JudikaturaBasicSearch&amp;SimpleSearch=1&am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14E93DD-0139-404E-89F9-932B07133793}"/>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B22923B-153F-4D5A-A135-78A373D184E8}" type="slidenum">
              <a:rPr lang="en-US" altLang="cs-CZ" sz="1300" smtClean="0"/>
              <a:pPr fontAlgn="base">
                <a:spcBef>
                  <a:spcPct val="0"/>
                </a:spcBef>
                <a:spcAft>
                  <a:spcPct val="0"/>
                </a:spcAft>
              </a:pPr>
              <a:t>10</a:t>
            </a:fld>
            <a:endParaRPr lang="en-US" altLang="cs-CZ" sz="1300"/>
          </a:p>
        </p:txBody>
      </p:sp>
      <p:sp>
        <p:nvSpPr>
          <p:cNvPr id="49155" name="Rectangle 2">
            <a:extLst>
              <a:ext uri="{FF2B5EF4-FFF2-40B4-BE49-F238E27FC236}">
                <a16:creationId xmlns:a16="http://schemas.microsoft.com/office/drawing/2014/main" id="{E8F92BD5-7B10-43FC-A203-C464269D18E8}"/>
              </a:ext>
            </a:extLst>
          </p:cNvPr>
          <p:cNvSpPr>
            <a:spLocks noRot="1" noChangeArrowheads="1" noTextEdit="1"/>
          </p:cNvSpPr>
          <p:nvPr>
            <p:ph type="sldImg"/>
          </p:nvPr>
        </p:nvSpPr>
        <p:spPr>
          <a:xfrm>
            <a:off x="139700" y="768350"/>
            <a:ext cx="6819900" cy="3836988"/>
          </a:xfrm>
          <a:ln/>
        </p:spPr>
      </p:sp>
      <p:sp>
        <p:nvSpPr>
          <p:cNvPr id="49156" name="Rectangle 3">
            <a:extLst>
              <a:ext uri="{FF2B5EF4-FFF2-40B4-BE49-F238E27FC236}">
                <a16:creationId xmlns:a16="http://schemas.microsoft.com/office/drawing/2014/main" id="{D0715D73-B7DD-4A4A-8827-56EB5983B100}"/>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Toscani</a:t>
            </a:r>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5825BE0-D160-4275-81F9-CB1893D6A4E2}"/>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C1F26A6-9BD5-4F9A-B61A-07E8D9F57FFD}" type="slidenum">
              <a:rPr lang="en-US" altLang="cs-CZ" sz="1300" smtClean="0"/>
              <a:pPr fontAlgn="base">
                <a:spcBef>
                  <a:spcPct val="0"/>
                </a:spcBef>
                <a:spcAft>
                  <a:spcPct val="0"/>
                </a:spcAft>
              </a:pPr>
              <a:t>20</a:t>
            </a:fld>
            <a:endParaRPr lang="en-US" altLang="cs-CZ" sz="1300"/>
          </a:p>
        </p:txBody>
      </p:sp>
      <p:sp>
        <p:nvSpPr>
          <p:cNvPr id="73731" name="Rectangle 2">
            <a:extLst>
              <a:ext uri="{FF2B5EF4-FFF2-40B4-BE49-F238E27FC236}">
                <a16:creationId xmlns:a16="http://schemas.microsoft.com/office/drawing/2014/main" id="{32B59473-8E95-43D2-9947-3E44D09DBA55}"/>
              </a:ext>
            </a:extLst>
          </p:cNvPr>
          <p:cNvSpPr>
            <a:spLocks noRot="1" noChangeArrowheads="1" noTextEdit="1"/>
          </p:cNvSpPr>
          <p:nvPr>
            <p:ph type="sldImg"/>
          </p:nvPr>
        </p:nvSpPr>
        <p:spPr>
          <a:xfrm>
            <a:off x="139700" y="768350"/>
            <a:ext cx="6819900" cy="3836988"/>
          </a:xfrm>
          <a:ln/>
        </p:spPr>
      </p:sp>
      <p:sp>
        <p:nvSpPr>
          <p:cNvPr id="73732" name="Rectangle 3">
            <a:extLst>
              <a:ext uri="{FF2B5EF4-FFF2-40B4-BE49-F238E27FC236}">
                <a16:creationId xmlns:a16="http://schemas.microsoft.com/office/drawing/2014/main" id="{8D031F68-60C6-4907-96D6-74DBB26424D1}"/>
              </a:ext>
            </a:extLst>
          </p:cNvPr>
          <p:cNvSpPr>
            <a:spLocks noGrp="1" noChangeArrowheads="1"/>
          </p:cNvSpPr>
          <p:nvPr>
            <p:ph type="body" idx="1"/>
          </p:nvPr>
        </p:nvSpPr>
        <p:spPr>
          <a:noFill/>
        </p:spPr>
        <p:txBody>
          <a:bodyPr/>
          <a:lstStyle/>
          <a:p>
            <a:r>
              <a:rPr lang="cs-CZ" altLang="cs-CZ">
                <a:latin typeface="Arial" panose="020B0604020202020204" pitchFamily="34" charset="0"/>
                <a:cs typeface="Arial" panose="020B0604020202020204" pitchFamily="34" charset="0"/>
              </a:rPr>
              <a:t>JANSA, Lukáš. Cybersquatting a jeho podoby. In: </a:t>
            </a:r>
            <a:r>
              <a:rPr lang="cs-CZ" altLang="cs-CZ" i="1">
                <a:latin typeface="Arial" panose="020B0604020202020204" pitchFamily="34" charset="0"/>
                <a:cs typeface="Arial" panose="020B0604020202020204" pitchFamily="34" charset="0"/>
              </a:rPr>
              <a:t>Právo IT </a:t>
            </a:r>
            <a:r>
              <a:rPr lang="cs-CZ" altLang="cs-CZ">
                <a:latin typeface="Arial" panose="020B0604020202020204" pitchFamily="34" charset="0"/>
                <a:cs typeface="Arial" panose="020B0604020202020204" pitchFamily="34" charset="0"/>
              </a:rPr>
              <a:t>[online]. 22. 9. 2008. [cit. 2015-09-14]. Dostupné z: http://www.pravoit.cz/article/cybersquatting-a-jeho-podoby. Dušková, D. Nekalá soutěž na intenetu, DP, UK Praha</a:t>
            </a:r>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A30F7F4-E2F9-4EE5-A3DE-CF7B09DC9859}"/>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9903F20-3543-4BE9-9B55-C1E109F66B2C}" type="slidenum">
              <a:rPr lang="en-US" altLang="cs-CZ" sz="1300" smtClean="0"/>
              <a:pPr fontAlgn="base">
                <a:spcBef>
                  <a:spcPct val="0"/>
                </a:spcBef>
                <a:spcAft>
                  <a:spcPct val="0"/>
                </a:spcAft>
              </a:pPr>
              <a:t>21</a:t>
            </a:fld>
            <a:endParaRPr lang="en-US" altLang="cs-CZ" sz="1300"/>
          </a:p>
        </p:txBody>
      </p:sp>
      <p:sp>
        <p:nvSpPr>
          <p:cNvPr id="81923" name="Rectangle 2">
            <a:extLst>
              <a:ext uri="{FF2B5EF4-FFF2-40B4-BE49-F238E27FC236}">
                <a16:creationId xmlns:a16="http://schemas.microsoft.com/office/drawing/2014/main" id="{C0456A6E-680B-4881-8361-0BF4A63B8AF6}"/>
              </a:ext>
            </a:extLst>
          </p:cNvPr>
          <p:cNvSpPr>
            <a:spLocks noRot="1" noChangeArrowheads="1" noTextEdit="1"/>
          </p:cNvSpPr>
          <p:nvPr>
            <p:ph type="sldImg"/>
          </p:nvPr>
        </p:nvSpPr>
        <p:spPr>
          <a:xfrm>
            <a:off x="139700" y="768350"/>
            <a:ext cx="6819900" cy="3836988"/>
          </a:xfrm>
          <a:ln/>
        </p:spPr>
      </p:sp>
      <p:sp>
        <p:nvSpPr>
          <p:cNvPr id="81924" name="Rectangle 3">
            <a:extLst>
              <a:ext uri="{FF2B5EF4-FFF2-40B4-BE49-F238E27FC236}">
                <a16:creationId xmlns:a16="http://schemas.microsoft.com/office/drawing/2014/main" id="{6F7EE530-62F5-4246-A641-10D72B3D4067}"/>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9F0EBF-6C20-455F-94B0-8F01E6852A8C}"/>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4FB7CD6-7853-4912-B889-765E08A6C95A}" type="slidenum">
              <a:rPr lang="en-US" altLang="cs-CZ" sz="1300" smtClean="0"/>
              <a:pPr fontAlgn="base">
                <a:spcBef>
                  <a:spcPct val="0"/>
                </a:spcBef>
                <a:spcAft>
                  <a:spcPct val="0"/>
                </a:spcAft>
              </a:pPr>
              <a:t>22</a:t>
            </a:fld>
            <a:endParaRPr lang="en-US" altLang="cs-CZ" sz="1300"/>
          </a:p>
        </p:txBody>
      </p:sp>
      <p:sp>
        <p:nvSpPr>
          <p:cNvPr id="83971" name="Rectangle 2">
            <a:extLst>
              <a:ext uri="{FF2B5EF4-FFF2-40B4-BE49-F238E27FC236}">
                <a16:creationId xmlns:a16="http://schemas.microsoft.com/office/drawing/2014/main" id="{4A111B11-13E7-4AA7-BBBF-E529894072BE}"/>
              </a:ext>
            </a:extLst>
          </p:cNvPr>
          <p:cNvSpPr>
            <a:spLocks noRot="1" noChangeArrowheads="1" noTextEdit="1"/>
          </p:cNvSpPr>
          <p:nvPr>
            <p:ph type="sldImg"/>
          </p:nvPr>
        </p:nvSpPr>
        <p:spPr>
          <a:xfrm>
            <a:off x="139700" y="768350"/>
            <a:ext cx="6819900" cy="3836988"/>
          </a:xfrm>
          <a:ln/>
        </p:spPr>
      </p:sp>
      <p:sp>
        <p:nvSpPr>
          <p:cNvPr id="83972" name="Rectangle 3">
            <a:extLst>
              <a:ext uri="{FF2B5EF4-FFF2-40B4-BE49-F238E27FC236}">
                <a16:creationId xmlns:a16="http://schemas.microsoft.com/office/drawing/2014/main" id="{17C5D78A-D60F-4932-A923-D6885F0E0612}"/>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A457D1-6EB5-43A6-B893-292D8AF12ACA}"/>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7F694C2-C4CA-4DCD-861F-336813813DE1}" type="slidenum">
              <a:rPr lang="en-US" altLang="cs-CZ" sz="1300" smtClean="0"/>
              <a:pPr fontAlgn="base">
                <a:spcBef>
                  <a:spcPct val="0"/>
                </a:spcBef>
                <a:spcAft>
                  <a:spcPct val="0"/>
                </a:spcAft>
              </a:pPr>
              <a:t>23</a:t>
            </a:fld>
            <a:endParaRPr lang="en-US" altLang="cs-CZ" sz="1300"/>
          </a:p>
        </p:txBody>
      </p:sp>
      <p:sp>
        <p:nvSpPr>
          <p:cNvPr id="86019" name="Rectangle 2">
            <a:extLst>
              <a:ext uri="{FF2B5EF4-FFF2-40B4-BE49-F238E27FC236}">
                <a16:creationId xmlns:a16="http://schemas.microsoft.com/office/drawing/2014/main" id="{5D2FD611-4F13-4D94-9D94-BBC922E5A40E}"/>
              </a:ext>
            </a:extLst>
          </p:cNvPr>
          <p:cNvSpPr>
            <a:spLocks noRot="1" noChangeArrowheads="1" noTextEdit="1"/>
          </p:cNvSpPr>
          <p:nvPr>
            <p:ph type="sldImg"/>
          </p:nvPr>
        </p:nvSpPr>
        <p:spPr>
          <a:xfrm>
            <a:off x="139700" y="768350"/>
            <a:ext cx="6819900" cy="3836988"/>
          </a:xfrm>
          <a:ln/>
        </p:spPr>
      </p:sp>
      <p:sp>
        <p:nvSpPr>
          <p:cNvPr id="86020" name="Rectangle 3">
            <a:extLst>
              <a:ext uri="{FF2B5EF4-FFF2-40B4-BE49-F238E27FC236}">
                <a16:creationId xmlns:a16="http://schemas.microsoft.com/office/drawing/2014/main" id="{E4FF9EE1-A700-45F0-9A6A-8350B846304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807121E-DD81-492A-8B46-AEDD966A6BAE}"/>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7EDB7FD-C4CE-4B87-ACAA-D4CA5122B573}" type="slidenum">
              <a:rPr lang="en-US" altLang="cs-CZ" sz="1300" smtClean="0"/>
              <a:pPr fontAlgn="base">
                <a:spcBef>
                  <a:spcPct val="0"/>
                </a:spcBef>
                <a:spcAft>
                  <a:spcPct val="0"/>
                </a:spcAft>
              </a:pPr>
              <a:t>24</a:t>
            </a:fld>
            <a:endParaRPr lang="en-US" altLang="cs-CZ" sz="1300"/>
          </a:p>
        </p:txBody>
      </p:sp>
      <p:sp>
        <p:nvSpPr>
          <p:cNvPr id="88067" name="Rectangle 2">
            <a:extLst>
              <a:ext uri="{FF2B5EF4-FFF2-40B4-BE49-F238E27FC236}">
                <a16:creationId xmlns:a16="http://schemas.microsoft.com/office/drawing/2014/main" id="{8AC75412-C973-4679-946F-29230BD8392D}"/>
              </a:ext>
            </a:extLst>
          </p:cNvPr>
          <p:cNvSpPr>
            <a:spLocks noRot="1" noChangeArrowheads="1" noTextEdit="1"/>
          </p:cNvSpPr>
          <p:nvPr>
            <p:ph type="sldImg"/>
          </p:nvPr>
        </p:nvSpPr>
        <p:spPr>
          <a:xfrm>
            <a:off x="139700" y="768350"/>
            <a:ext cx="6819900" cy="3836988"/>
          </a:xfrm>
          <a:ln/>
        </p:spPr>
      </p:sp>
      <p:sp>
        <p:nvSpPr>
          <p:cNvPr id="88068" name="Rectangle 3">
            <a:extLst>
              <a:ext uri="{FF2B5EF4-FFF2-40B4-BE49-F238E27FC236}">
                <a16:creationId xmlns:a16="http://schemas.microsoft.com/office/drawing/2014/main" id="{E71F0178-B483-4184-870B-51794630238C}"/>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1BEF8C8-7D15-4DB8-894C-933DEC5EE2A5}"/>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8632D40-BDE5-4EC5-A1E1-0B4DADAFC888}" type="slidenum">
              <a:rPr lang="en-US" altLang="cs-CZ" sz="1300" smtClean="0"/>
              <a:pPr fontAlgn="base">
                <a:spcBef>
                  <a:spcPct val="0"/>
                </a:spcBef>
                <a:spcAft>
                  <a:spcPct val="0"/>
                </a:spcAft>
              </a:pPr>
              <a:t>25</a:t>
            </a:fld>
            <a:endParaRPr lang="en-US" altLang="cs-CZ" sz="1300"/>
          </a:p>
        </p:txBody>
      </p:sp>
      <p:sp>
        <p:nvSpPr>
          <p:cNvPr id="90115" name="Rectangle 2">
            <a:extLst>
              <a:ext uri="{FF2B5EF4-FFF2-40B4-BE49-F238E27FC236}">
                <a16:creationId xmlns:a16="http://schemas.microsoft.com/office/drawing/2014/main" id="{CFC3AD3B-E396-4A02-B682-DA8D5C444AC7}"/>
              </a:ext>
            </a:extLst>
          </p:cNvPr>
          <p:cNvSpPr>
            <a:spLocks noRot="1" noChangeArrowheads="1" noTextEdit="1"/>
          </p:cNvSpPr>
          <p:nvPr>
            <p:ph type="sldImg"/>
          </p:nvPr>
        </p:nvSpPr>
        <p:spPr>
          <a:xfrm>
            <a:off x="139700" y="768350"/>
            <a:ext cx="6819900" cy="3836988"/>
          </a:xfrm>
          <a:ln/>
        </p:spPr>
      </p:sp>
      <p:sp>
        <p:nvSpPr>
          <p:cNvPr id="90116" name="Rectangle 3">
            <a:extLst>
              <a:ext uri="{FF2B5EF4-FFF2-40B4-BE49-F238E27FC236}">
                <a16:creationId xmlns:a16="http://schemas.microsoft.com/office/drawing/2014/main" id="{69E5C608-34AF-40BC-97AA-E6B695505EB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6D1B990-F8C9-4773-8350-829D498DFF1B}"/>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4B62812-ECBB-4B26-B379-6293EF04CD79}" type="slidenum">
              <a:rPr lang="en-US" altLang="cs-CZ" sz="1300" smtClean="0"/>
              <a:pPr fontAlgn="base">
                <a:spcBef>
                  <a:spcPct val="0"/>
                </a:spcBef>
                <a:spcAft>
                  <a:spcPct val="0"/>
                </a:spcAft>
              </a:pPr>
              <a:t>26</a:t>
            </a:fld>
            <a:endParaRPr lang="en-US" altLang="cs-CZ" sz="1300"/>
          </a:p>
        </p:txBody>
      </p:sp>
      <p:sp>
        <p:nvSpPr>
          <p:cNvPr id="92163" name="Rectangle 2">
            <a:extLst>
              <a:ext uri="{FF2B5EF4-FFF2-40B4-BE49-F238E27FC236}">
                <a16:creationId xmlns:a16="http://schemas.microsoft.com/office/drawing/2014/main" id="{17462BDB-9837-438D-84E7-5F6FC78B6633}"/>
              </a:ext>
            </a:extLst>
          </p:cNvPr>
          <p:cNvSpPr>
            <a:spLocks noRot="1" noChangeArrowheads="1" noTextEdit="1"/>
          </p:cNvSpPr>
          <p:nvPr>
            <p:ph type="sldImg"/>
          </p:nvPr>
        </p:nvSpPr>
        <p:spPr>
          <a:xfrm>
            <a:off x="139700" y="768350"/>
            <a:ext cx="6819900" cy="3836988"/>
          </a:xfrm>
          <a:ln/>
        </p:spPr>
      </p:sp>
      <p:sp>
        <p:nvSpPr>
          <p:cNvPr id="92164" name="Rectangle 3">
            <a:extLst>
              <a:ext uri="{FF2B5EF4-FFF2-40B4-BE49-F238E27FC236}">
                <a16:creationId xmlns:a16="http://schemas.microsoft.com/office/drawing/2014/main" id="{E101D5F7-A5E6-4C8E-AEC7-B42FB474003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2A19855-E8EC-43F8-8890-4955468349BC}"/>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F0CDE20-4D9C-4A9C-ABC9-D90856CCB6A5}" type="slidenum">
              <a:rPr lang="en-US" altLang="cs-CZ" sz="1300" smtClean="0"/>
              <a:pPr fontAlgn="base">
                <a:spcBef>
                  <a:spcPct val="0"/>
                </a:spcBef>
                <a:spcAft>
                  <a:spcPct val="0"/>
                </a:spcAft>
              </a:pPr>
              <a:t>27</a:t>
            </a:fld>
            <a:endParaRPr lang="en-US" altLang="cs-CZ" sz="1300"/>
          </a:p>
        </p:txBody>
      </p:sp>
      <p:sp>
        <p:nvSpPr>
          <p:cNvPr id="94211" name="Rectangle 2">
            <a:extLst>
              <a:ext uri="{FF2B5EF4-FFF2-40B4-BE49-F238E27FC236}">
                <a16:creationId xmlns:a16="http://schemas.microsoft.com/office/drawing/2014/main" id="{0EB29FEF-BC89-48E1-9159-FE41AD2536FE}"/>
              </a:ext>
            </a:extLst>
          </p:cNvPr>
          <p:cNvSpPr>
            <a:spLocks noRot="1" noChangeArrowheads="1" noTextEdit="1"/>
          </p:cNvSpPr>
          <p:nvPr>
            <p:ph type="sldImg"/>
          </p:nvPr>
        </p:nvSpPr>
        <p:spPr>
          <a:xfrm>
            <a:off x="139700" y="768350"/>
            <a:ext cx="6819900" cy="3836988"/>
          </a:xfrm>
          <a:ln/>
        </p:spPr>
      </p:sp>
      <p:sp>
        <p:nvSpPr>
          <p:cNvPr id="94212" name="Rectangle 3">
            <a:extLst>
              <a:ext uri="{FF2B5EF4-FFF2-40B4-BE49-F238E27FC236}">
                <a16:creationId xmlns:a16="http://schemas.microsoft.com/office/drawing/2014/main" id="{75460471-7EEA-4C9C-BC56-20AE71ED72D0}"/>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9D18C94-70C1-41FB-AE39-447EFED93427}"/>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B1676D35-47FE-4EBF-80E1-C8A9816FABA8}" type="slidenum">
              <a:rPr lang="en-US" altLang="cs-CZ" sz="1300" smtClean="0"/>
              <a:pPr fontAlgn="base">
                <a:spcBef>
                  <a:spcPct val="0"/>
                </a:spcBef>
                <a:spcAft>
                  <a:spcPct val="0"/>
                </a:spcAft>
              </a:pPr>
              <a:t>28</a:t>
            </a:fld>
            <a:endParaRPr lang="en-US" altLang="cs-CZ" sz="1300"/>
          </a:p>
        </p:txBody>
      </p:sp>
      <p:sp>
        <p:nvSpPr>
          <p:cNvPr id="96259" name="Rectangle 2">
            <a:extLst>
              <a:ext uri="{FF2B5EF4-FFF2-40B4-BE49-F238E27FC236}">
                <a16:creationId xmlns:a16="http://schemas.microsoft.com/office/drawing/2014/main" id="{D9AFF882-1632-4079-8721-50086C6D5D36}"/>
              </a:ext>
            </a:extLst>
          </p:cNvPr>
          <p:cNvSpPr>
            <a:spLocks noRot="1" noChangeArrowheads="1" noTextEdit="1"/>
          </p:cNvSpPr>
          <p:nvPr>
            <p:ph type="sldImg"/>
          </p:nvPr>
        </p:nvSpPr>
        <p:spPr>
          <a:xfrm>
            <a:off x="139700" y="768350"/>
            <a:ext cx="6819900" cy="3836988"/>
          </a:xfrm>
          <a:ln/>
        </p:spPr>
      </p:sp>
      <p:sp>
        <p:nvSpPr>
          <p:cNvPr id="96260" name="Rectangle 3">
            <a:extLst>
              <a:ext uri="{FF2B5EF4-FFF2-40B4-BE49-F238E27FC236}">
                <a16:creationId xmlns:a16="http://schemas.microsoft.com/office/drawing/2014/main" id="{0028D0D6-31E4-42C3-AA9F-AC4721B4F50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F62AF0AF-F799-4EC1-BC0B-504F64DE78E4}"/>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FD8041D-2F45-4364-96F2-12F48344795E}" type="slidenum">
              <a:rPr lang="en-US" altLang="cs-CZ" sz="1300" smtClean="0"/>
              <a:pPr fontAlgn="base">
                <a:spcBef>
                  <a:spcPct val="0"/>
                </a:spcBef>
                <a:spcAft>
                  <a:spcPct val="0"/>
                </a:spcAft>
              </a:pPr>
              <a:t>29</a:t>
            </a:fld>
            <a:endParaRPr lang="en-US" altLang="cs-CZ" sz="1300"/>
          </a:p>
        </p:txBody>
      </p:sp>
      <p:sp>
        <p:nvSpPr>
          <p:cNvPr id="100355" name="Rectangle 2">
            <a:extLst>
              <a:ext uri="{FF2B5EF4-FFF2-40B4-BE49-F238E27FC236}">
                <a16:creationId xmlns:a16="http://schemas.microsoft.com/office/drawing/2014/main" id="{2B995935-2CDC-433B-B967-8563834192DB}"/>
              </a:ext>
            </a:extLst>
          </p:cNvPr>
          <p:cNvSpPr>
            <a:spLocks noRot="1" noChangeArrowheads="1" noTextEdit="1"/>
          </p:cNvSpPr>
          <p:nvPr>
            <p:ph type="sldImg"/>
          </p:nvPr>
        </p:nvSpPr>
        <p:spPr>
          <a:xfrm>
            <a:off x="139700" y="768350"/>
            <a:ext cx="6819900" cy="3836988"/>
          </a:xfrm>
          <a:ln/>
        </p:spPr>
      </p:sp>
      <p:sp>
        <p:nvSpPr>
          <p:cNvPr id="100356" name="Rectangle 3">
            <a:extLst>
              <a:ext uri="{FF2B5EF4-FFF2-40B4-BE49-F238E27FC236}">
                <a16:creationId xmlns:a16="http://schemas.microsoft.com/office/drawing/2014/main" id="{F9A22368-FF79-4C3B-A112-27F95B7531B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58E0BD1-2713-4EDB-8E7B-AC89E8103EE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1DCD02B-ECE9-4BE6-A111-6DA6B0B25CF8}" type="slidenum">
              <a:rPr lang="en-US" altLang="cs-CZ" sz="1300" smtClean="0"/>
              <a:pPr fontAlgn="base">
                <a:spcBef>
                  <a:spcPct val="0"/>
                </a:spcBef>
                <a:spcAft>
                  <a:spcPct val="0"/>
                </a:spcAft>
              </a:pPr>
              <a:t>11</a:t>
            </a:fld>
            <a:endParaRPr lang="en-US" altLang="cs-CZ" sz="1300"/>
          </a:p>
        </p:txBody>
      </p:sp>
      <p:sp>
        <p:nvSpPr>
          <p:cNvPr id="55299" name="Rectangle 2">
            <a:extLst>
              <a:ext uri="{FF2B5EF4-FFF2-40B4-BE49-F238E27FC236}">
                <a16:creationId xmlns:a16="http://schemas.microsoft.com/office/drawing/2014/main" id="{6C898476-984F-4917-A637-80C6D019B84B}"/>
              </a:ext>
            </a:extLst>
          </p:cNvPr>
          <p:cNvSpPr>
            <a:spLocks noRot="1" noChangeArrowheads="1" noTextEdit="1"/>
          </p:cNvSpPr>
          <p:nvPr>
            <p:ph type="sldImg"/>
          </p:nvPr>
        </p:nvSpPr>
        <p:spPr>
          <a:xfrm>
            <a:off x="139700" y="768350"/>
            <a:ext cx="6819900" cy="3836988"/>
          </a:xfrm>
          <a:ln/>
        </p:spPr>
      </p:sp>
      <p:sp>
        <p:nvSpPr>
          <p:cNvPr id="55300" name="Rectangle 3">
            <a:extLst>
              <a:ext uri="{FF2B5EF4-FFF2-40B4-BE49-F238E27FC236}">
                <a16:creationId xmlns:a16="http://schemas.microsoft.com/office/drawing/2014/main" id="{02E3234F-F9A3-4989-A05E-31C6DF21350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645D3E0-DBA8-4C9A-AF40-F66746E2197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43898429-A366-40B9-8C1E-84CC103531AB}" type="slidenum">
              <a:rPr lang="en-US" altLang="cs-CZ" sz="1300" smtClean="0"/>
              <a:pPr fontAlgn="base">
                <a:spcBef>
                  <a:spcPct val="0"/>
                </a:spcBef>
                <a:spcAft>
                  <a:spcPct val="0"/>
                </a:spcAft>
              </a:pPr>
              <a:t>30</a:t>
            </a:fld>
            <a:endParaRPr lang="en-US" altLang="cs-CZ" sz="1300"/>
          </a:p>
        </p:txBody>
      </p:sp>
      <p:sp>
        <p:nvSpPr>
          <p:cNvPr id="102403" name="Rectangle 2">
            <a:extLst>
              <a:ext uri="{FF2B5EF4-FFF2-40B4-BE49-F238E27FC236}">
                <a16:creationId xmlns:a16="http://schemas.microsoft.com/office/drawing/2014/main" id="{4258F581-403C-4817-AEFC-87A5C9EDA7AA}"/>
              </a:ext>
            </a:extLst>
          </p:cNvPr>
          <p:cNvSpPr>
            <a:spLocks noRot="1" noChangeArrowheads="1" noTextEdit="1"/>
          </p:cNvSpPr>
          <p:nvPr>
            <p:ph type="sldImg"/>
          </p:nvPr>
        </p:nvSpPr>
        <p:spPr>
          <a:xfrm>
            <a:off x="139700" y="768350"/>
            <a:ext cx="6819900" cy="3836988"/>
          </a:xfrm>
          <a:ln/>
        </p:spPr>
      </p:sp>
      <p:sp>
        <p:nvSpPr>
          <p:cNvPr id="102404" name="Rectangle 3">
            <a:extLst>
              <a:ext uri="{FF2B5EF4-FFF2-40B4-BE49-F238E27FC236}">
                <a16:creationId xmlns:a16="http://schemas.microsoft.com/office/drawing/2014/main" id="{612CED9B-F0C4-4631-B2D0-4E162D4129C5}"/>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1A1A75C-3AB9-47C3-8216-83FEF288751B}"/>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AA8F87EC-B684-403E-8BBB-B7915D778BA1}" type="slidenum">
              <a:rPr lang="en-US" altLang="cs-CZ" sz="1300" smtClean="0"/>
              <a:pPr fontAlgn="base">
                <a:spcBef>
                  <a:spcPct val="0"/>
                </a:spcBef>
                <a:spcAft>
                  <a:spcPct val="0"/>
                </a:spcAft>
              </a:pPr>
              <a:t>31</a:t>
            </a:fld>
            <a:endParaRPr lang="en-US" altLang="cs-CZ" sz="1300"/>
          </a:p>
        </p:txBody>
      </p:sp>
      <p:sp>
        <p:nvSpPr>
          <p:cNvPr id="104451" name="Rectangle 2">
            <a:extLst>
              <a:ext uri="{FF2B5EF4-FFF2-40B4-BE49-F238E27FC236}">
                <a16:creationId xmlns:a16="http://schemas.microsoft.com/office/drawing/2014/main" id="{1CFEE37A-823B-441F-8E9C-0E79FDACB860}"/>
              </a:ext>
            </a:extLst>
          </p:cNvPr>
          <p:cNvSpPr>
            <a:spLocks noRot="1" noChangeArrowheads="1" noTextEdit="1"/>
          </p:cNvSpPr>
          <p:nvPr>
            <p:ph type="sldImg"/>
          </p:nvPr>
        </p:nvSpPr>
        <p:spPr>
          <a:xfrm>
            <a:off x="139700" y="768350"/>
            <a:ext cx="6819900" cy="3836988"/>
          </a:xfrm>
          <a:ln/>
        </p:spPr>
      </p:sp>
      <p:sp>
        <p:nvSpPr>
          <p:cNvPr id="104452" name="Rectangle 3">
            <a:extLst>
              <a:ext uri="{FF2B5EF4-FFF2-40B4-BE49-F238E27FC236}">
                <a16:creationId xmlns:a16="http://schemas.microsoft.com/office/drawing/2014/main" id="{2F552F24-86F8-4637-8C16-D135B72914E7}"/>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19D9B384-0579-4AD8-B75B-908EAD913B6B}"/>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785CB290-455B-4EA8-862C-9204C1FEF93D}" type="slidenum">
              <a:rPr lang="en-US" altLang="cs-CZ" sz="1300" smtClean="0"/>
              <a:pPr fontAlgn="base">
                <a:spcBef>
                  <a:spcPct val="0"/>
                </a:spcBef>
                <a:spcAft>
                  <a:spcPct val="0"/>
                </a:spcAft>
              </a:pPr>
              <a:t>32</a:t>
            </a:fld>
            <a:endParaRPr lang="en-US" altLang="cs-CZ" sz="1300"/>
          </a:p>
        </p:txBody>
      </p:sp>
      <p:sp>
        <p:nvSpPr>
          <p:cNvPr id="106499" name="Rectangle 2">
            <a:extLst>
              <a:ext uri="{FF2B5EF4-FFF2-40B4-BE49-F238E27FC236}">
                <a16:creationId xmlns:a16="http://schemas.microsoft.com/office/drawing/2014/main" id="{173F3DFB-25A3-4E30-8888-97F55C4A7B8E}"/>
              </a:ext>
            </a:extLst>
          </p:cNvPr>
          <p:cNvSpPr>
            <a:spLocks noRot="1" noChangeArrowheads="1" noTextEdit="1"/>
          </p:cNvSpPr>
          <p:nvPr>
            <p:ph type="sldImg"/>
          </p:nvPr>
        </p:nvSpPr>
        <p:spPr>
          <a:xfrm>
            <a:off x="139700" y="768350"/>
            <a:ext cx="6819900" cy="3836988"/>
          </a:xfrm>
          <a:ln/>
        </p:spPr>
      </p:sp>
      <p:sp>
        <p:nvSpPr>
          <p:cNvPr id="106500" name="Rectangle 3">
            <a:extLst>
              <a:ext uri="{FF2B5EF4-FFF2-40B4-BE49-F238E27FC236}">
                <a16:creationId xmlns:a16="http://schemas.microsoft.com/office/drawing/2014/main" id="{4997B2ED-4562-4F80-8E0E-79E3671E7438}"/>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B9C83F6-C035-4CDD-8ED4-F493DB5499E5}"/>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2758997-E1B4-43B8-AE80-860D8743D5A7}" type="slidenum">
              <a:rPr lang="en-US" altLang="cs-CZ" sz="1300"/>
              <a:pPr algn="r" eaLnBrk="1" hangingPunct="1">
                <a:spcBef>
                  <a:spcPct val="0"/>
                </a:spcBef>
              </a:pPr>
              <a:t>33</a:t>
            </a:fld>
            <a:endParaRPr lang="en-US" altLang="cs-CZ" sz="1300"/>
          </a:p>
        </p:txBody>
      </p:sp>
      <p:sp>
        <p:nvSpPr>
          <p:cNvPr id="108547" name="Rectangle 2">
            <a:extLst>
              <a:ext uri="{FF2B5EF4-FFF2-40B4-BE49-F238E27FC236}">
                <a16:creationId xmlns:a16="http://schemas.microsoft.com/office/drawing/2014/main" id="{223DB508-5D6E-49DA-812A-DC55AA85FE94}"/>
              </a:ext>
            </a:extLst>
          </p:cNvPr>
          <p:cNvSpPr>
            <a:spLocks noRot="1" noChangeArrowheads="1" noTextEdit="1"/>
          </p:cNvSpPr>
          <p:nvPr>
            <p:ph type="sldImg"/>
          </p:nvPr>
        </p:nvSpPr>
        <p:spPr>
          <a:xfrm>
            <a:off x="139700" y="768350"/>
            <a:ext cx="6819900" cy="3836988"/>
          </a:xfrm>
          <a:ln/>
        </p:spPr>
      </p:sp>
      <p:sp>
        <p:nvSpPr>
          <p:cNvPr id="108548" name="Rectangle 3">
            <a:extLst>
              <a:ext uri="{FF2B5EF4-FFF2-40B4-BE49-F238E27FC236}">
                <a16:creationId xmlns:a16="http://schemas.microsoft.com/office/drawing/2014/main" id="{058F149C-A08E-435B-8727-8955CCD3FF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B321CCA-D57D-481F-9727-2D5AAC28F0A6}"/>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0B1ABF0-9197-4DB6-9109-743ABF565A9B}" type="slidenum">
              <a:rPr lang="en-US" altLang="cs-CZ" sz="1300"/>
              <a:pPr algn="r" eaLnBrk="1" hangingPunct="1">
                <a:spcBef>
                  <a:spcPct val="0"/>
                </a:spcBef>
              </a:pPr>
              <a:t>34</a:t>
            </a:fld>
            <a:endParaRPr lang="en-US" altLang="cs-CZ" sz="1300"/>
          </a:p>
        </p:txBody>
      </p:sp>
      <p:sp>
        <p:nvSpPr>
          <p:cNvPr id="110595" name="Rectangle 2">
            <a:extLst>
              <a:ext uri="{FF2B5EF4-FFF2-40B4-BE49-F238E27FC236}">
                <a16:creationId xmlns:a16="http://schemas.microsoft.com/office/drawing/2014/main" id="{D7E32991-D2F1-434A-A3BD-4D8D2D12129E}"/>
              </a:ext>
            </a:extLst>
          </p:cNvPr>
          <p:cNvSpPr>
            <a:spLocks noRot="1" noChangeArrowheads="1" noTextEdit="1"/>
          </p:cNvSpPr>
          <p:nvPr>
            <p:ph type="sldImg"/>
          </p:nvPr>
        </p:nvSpPr>
        <p:spPr>
          <a:xfrm>
            <a:off x="139700" y="768350"/>
            <a:ext cx="6819900" cy="3836988"/>
          </a:xfrm>
          <a:ln/>
        </p:spPr>
      </p:sp>
      <p:sp>
        <p:nvSpPr>
          <p:cNvPr id="110596" name="Rectangle 3">
            <a:extLst>
              <a:ext uri="{FF2B5EF4-FFF2-40B4-BE49-F238E27FC236}">
                <a16:creationId xmlns:a16="http://schemas.microsoft.com/office/drawing/2014/main" id="{22FB0DD8-825E-4708-88D4-2A04DAE195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90459571-B335-4CB7-959E-6BADE9549574}"/>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9B735B6-72F2-41F0-8F9A-0D5B424E09A6}" type="slidenum">
              <a:rPr lang="en-US" altLang="cs-CZ" sz="1300"/>
              <a:pPr algn="r" eaLnBrk="1" hangingPunct="1">
                <a:spcBef>
                  <a:spcPct val="0"/>
                </a:spcBef>
              </a:pPr>
              <a:t>35</a:t>
            </a:fld>
            <a:endParaRPr lang="en-US" altLang="cs-CZ" sz="1300"/>
          </a:p>
        </p:txBody>
      </p:sp>
      <p:sp>
        <p:nvSpPr>
          <p:cNvPr id="112643" name="Rectangle 2">
            <a:extLst>
              <a:ext uri="{FF2B5EF4-FFF2-40B4-BE49-F238E27FC236}">
                <a16:creationId xmlns:a16="http://schemas.microsoft.com/office/drawing/2014/main" id="{1F6E69D1-E87F-4CC2-BE44-DCFBFA5C85BA}"/>
              </a:ext>
            </a:extLst>
          </p:cNvPr>
          <p:cNvSpPr>
            <a:spLocks noRot="1" noChangeArrowheads="1" noTextEdit="1"/>
          </p:cNvSpPr>
          <p:nvPr>
            <p:ph type="sldImg"/>
          </p:nvPr>
        </p:nvSpPr>
        <p:spPr>
          <a:xfrm>
            <a:off x="139700" y="768350"/>
            <a:ext cx="6819900" cy="3836988"/>
          </a:xfrm>
          <a:ln/>
        </p:spPr>
      </p:sp>
      <p:sp>
        <p:nvSpPr>
          <p:cNvPr id="112644" name="Rectangle 3">
            <a:extLst>
              <a:ext uri="{FF2B5EF4-FFF2-40B4-BE49-F238E27FC236}">
                <a16:creationId xmlns:a16="http://schemas.microsoft.com/office/drawing/2014/main" id="{0CE173DC-1152-40F5-BA35-F5099C861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54E1CF7-9E8A-4488-B2F5-E2FA4BC9A0A0}"/>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AA59216-AAB4-4732-8502-67BE395E629E}" type="slidenum">
              <a:rPr lang="en-US" altLang="cs-CZ" sz="1300"/>
              <a:pPr algn="r" eaLnBrk="1" hangingPunct="1">
                <a:spcBef>
                  <a:spcPct val="0"/>
                </a:spcBef>
              </a:pPr>
              <a:t>36</a:t>
            </a:fld>
            <a:endParaRPr lang="en-US" altLang="cs-CZ" sz="1300"/>
          </a:p>
        </p:txBody>
      </p:sp>
      <p:sp>
        <p:nvSpPr>
          <p:cNvPr id="114691" name="Rectangle 2">
            <a:extLst>
              <a:ext uri="{FF2B5EF4-FFF2-40B4-BE49-F238E27FC236}">
                <a16:creationId xmlns:a16="http://schemas.microsoft.com/office/drawing/2014/main" id="{92502520-4F7A-48F0-9986-5CEF2A60CBEF}"/>
              </a:ext>
            </a:extLst>
          </p:cNvPr>
          <p:cNvSpPr>
            <a:spLocks noRot="1" noChangeArrowheads="1" noTextEdit="1"/>
          </p:cNvSpPr>
          <p:nvPr>
            <p:ph type="sldImg"/>
          </p:nvPr>
        </p:nvSpPr>
        <p:spPr>
          <a:xfrm>
            <a:off x="139700" y="768350"/>
            <a:ext cx="6819900" cy="3836988"/>
          </a:xfrm>
          <a:ln/>
        </p:spPr>
      </p:sp>
      <p:sp>
        <p:nvSpPr>
          <p:cNvPr id="114692" name="Rectangle 3">
            <a:extLst>
              <a:ext uri="{FF2B5EF4-FFF2-40B4-BE49-F238E27FC236}">
                <a16:creationId xmlns:a16="http://schemas.microsoft.com/office/drawing/2014/main" id="{6876366C-5828-443C-820F-68A7BA1566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BAFA524-9ED2-4D15-8163-9A871C5F1EDC}"/>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338EE91-3A3D-4D33-82FE-1CFFE96D14B1}" type="slidenum">
              <a:rPr lang="en-US" altLang="cs-CZ" sz="1300"/>
              <a:pPr algn="r" eaLnBrk="1" hangingPunct="1">
                <a:spcBef>
                  <a:spcPct val="0"/>
                </a:spcBef>
              </a:pPr>
              <a:t>37</a:t>
            </a:fld>
            <a:endParaRPr lang="en-US" altLang="cs-CZ" sz="1300"/>
          </a:p>
        </p:txBody>
      </p:sp>
      <p:sp>
        <p:nvSpPr>
          <p:cNvPr id="116739" name="Rectangle 2">
            <a:extLst>
              <a:ext uri="{FF2B5EF4-FFF2-40B4-BE49-F238E27FC236}">
                <a16:creationId xmlns:a16="http://schemas.microsoft.com/office/drawing/2014/main" id="{84476634-F546-4C14-944B-1EE7A295F1F6}"/>
              </a:ext>
            </a:extLst>
          </p:cNvPr>
          <p:cNvSpPr>
            <a:spLocks noRot="1" noChangeArrowheads="1" noTextEdit="1"/>
          </p:cNvSpPr>
          <p:nvPr>
            <p:ph type="sldImg"/>
          </p:nvPr>
        </p:nvSpPr>
        <p:spPr>
          <a:xfrm>
            <a:off x="139700" y="768350"/>
            <a:ext cx="6819900" cy="3836988"/>
          </a:xfrm>
          <a:ln/>
        </p:spPr>
      </p:sp>
      <p:sp>
        <p:nvSpPr>
          <p:cNvPr id="116740" name="Rectangle 3">
            <a:extLst>
              <a:ext uri="{FF2B5EF4-FFF2-40B4-BE49-F238E27FC236}">
                <a16:creationId xmlns:a16="http://schemas.microsoft.com/office/drawing/2014/main" id="{3754DF84-7DAE-409F-8DA6-30EDDC1B1A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DD1A1308-AC54-4085-B093-A5449F7268CE}"/>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9377790-46B2-4F0C-B1B5-BED63B5024A3}" type="slidenum">
              <a:rPr lang="en-US" altLang="cs-CZ" sz="1300" smtClean="0"/>
              <a:pPr fontAlgn="base">
                <a:spcBef>
                  <a:spcPct val="0"/>
                </a:spcBef>
                <a:spcAft>
                  <a:spcPct val="0"/>
                </a:spcAft>
              </a:pPr>
              <a:t>38</a:t>
            </a:fld>
            <a:endParaRPr lang="en-US" altLang="cs-CZ" sz="1300"/>
          </a:p>
        </p:txBody>
      </p:sp>
      <p:sp>
        <p:nvSpPr>
          <p:cNvPr id="120835" name="Rectangle 2">
            <a:extLst>
              <a:ext uri="{FF2B5EF4-FFF2-40B4-BE49-F238E27FC236}">
                <a16:creationId xmlns:a16="http://schemas.microsoft.com/office/drawing/2014/main" id="{6CF0C24C-77C3-4121-AE53-3CD792875FF4}"/>
              </a:ext>
            </a:extLst>
          </p:cNvPr>
          <p:cNvSpPr>
            <a:spLocks noRot="1" noChangeArrowheads="1" noTextEdit="1"/>
          </p:cNvSpPr>
          <p:nvPr>
            <p:ph type="sldImg"/>
          </p:nvPr>
        </p:nvSpPr>
        <p:spPr>
          <a:xfrm>
            <a:off x="139700" y="768350"/>
            <a:ext cx="6819900" cy="3836988"/>
          </a:xfrm>
          <a:ln/>
        </p:spPr>
      </p:sp>
      <p:sp>
        <p:nvSpPr>
          <p:cNvPr id="120836" name="Rectangle 3">
            <a:extLst>
              <a:ext uri="{FF2B5EF4-FFF2-40B4-BE49-F238E27FC236}">
                <a16:creationId xmlns:a16="http://schemas.microsoft.com/office/drawing/2014/main" id="{585C3D6D-A71A-41A3-B775-527A3129EB86}"/>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D643E581-2D01-43C6-9637-8918FAAA9974}"/>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4F5F6B7-D426-4217-8376-277D5C15ECCE}" type="slidenum">
              <a:rPr lang="en-US" altLang="cs-CZ" sz="1300" smtClean="0"/>
              <a:pPr fontAlgn="base">
                <a:spcBef>
                  <a:spcPct val="0"/>
                </a:spcBef>
                <a:spcAft>
                  <a:spcPct val="0"/>
                </a:spcAft>
              </a:pPr>
              <a:t>39</a:t>
            </a:fld>
            <a:endParaRPr lang="en-US" altLang="cs-CZ" sz="1300"/>
          </a:p>
        </p:txBody>
      </p:sp>
      <p:sp>
        <p:nvSpPr>
          <p:cNvPr id="122883" name="Rectangle 2">
            <a:extLst>
              <a:ext uri="{FF2B5EF4-FFF2-40B4-BE49-F238E27FC236}">
                <a16:creationId xmlns:a16="http://schemas.microsoft.com/office/drawing/2014/main" id="{B7524A3A-0785-40ED-AE83-474175E0B3C1}"/>
              </a:ext>
            </a:extLst>
          </p:cNvPr>
          <p:cNvSpPr>
            <a:spLocks noRot="1" noChangeArrowheads="1" noTextEdit="1"/>
          </p:cNvSpPr>
          <p:nvPr>
            <p:ph type="sldImg"/>
          </p:nvPr>
        </p:nvSpPr>
        <p:spPr>
          <a:xfrm>
            <a:off x="139700" y="768350"/>
            <a:ext cx="6819900" cy="3836988"/>
          </a:xfrm>
          <a:ln/>
        </p:spPr>
      </p:sp>
      <p:sp>
        <p:nvSpPr>
          <p:cNvPr id="122884" name="Rectangle 3">
            <a:extLst>
              <a:ext uri="{FF2B5EF4-FFF2-40B4-BE49-F238E27FC236}">
                <a16:creationId xmlns:a16="http://schemas.microsoft.com/office/drawing/2014/main" id="{CE89126E-2F6C-4BA7-BF74-E7971AA98A15}"/>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8169ED8-6FE5-47CF-8E23-35DE7996DB8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83B98FD-675D-49F8-9E10-5350E75F32F6}" type="slidenum">
              <a:rPr lang="en-US" altLang="cs-CZ" sz="1300" smtClean="0"/>
              <a:pPr fontAlgn="base">
                <a:spcBef>
                  <a:spcPct val="0"/>
                </a:spcBef>
                <a:spcAft>
                  <a:spcPct val="0"/>
                </a:spcAft>
              </a:pPr>
              <a:t>12</a:t>
            </a:fld>
            <a:endParaRPr lang="en-US" altLang="cs-CZ" sz="1300"/>
          </a:p>
        </p:txBody>
      </p:sp>
      <p:sp>
        <p:nvSpPr>
          <p:cNvPr id="57347" name="Rectangle 2">
            <a:extLst>
              <a:ext uri="{FF2B5EF4-FFF2-40B4-BE49-F238E27FC236}">
                <a16:creationId xmlns:a16="http://schemas.microsoft.com/office/drawing/2014/main" id="{FAAFF1F2-AF89-4AA8-8411-2DCC27BC2252}"/>
              </a:ext>
            </a:extLst>
          </p:cNvPr>
          <p:cNvSpPr>
            <a:spLocks noRot="1" noChangeArrowheads="1" noTextEdit="1"/>
          </p:cNvSpPr>
          <p:nvPr>
            <p:ph type="sldImg"/>
          </p:nvPr>
        </p:nvSpPr>
        <p:spPr>
          <a:xfrm>
            <a:off x="139700" y="768350"/>
            <a:ext cx="6819900" cy="3836988"/>
          </a:xfrm>
          <a:ln/>
        </p:spPr>
      </p:sp>
      <p:sp>
        <p:nvSpPr>
          <p:cNvPr id="57348" name="Rectangle 3">
            <a:extLst>
              <a:ext uri="{FF2B5EF4-FFF2-40B4-BE49-F238E27FC236}">
                <a16:creationId xmlns:a16="http://schemas.microsoft.com/office/drawing/2014/main" id="{759A9AED-1AAE-4A0D-B978-54C7942DBB9E}"/>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1D02329B-3F7D-48EC-8991-955724F8850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85BCE1ED-CABB-4E19-A436-7B29B5FC6831}" type="slidenum">
              <a:rPr lang="en-US" altLang="cs-CZ" sz="1300" smtClean="0"/>
              <a:pPr fontAlgn="base">
                <a:spcBef>
                  <a:spcPct val="0"/>
                </a:spcBef>
                <a:spcAft>
                  <a:spcPct val="0"/>
                </a:spcAft>
              </a:pPr>
              <a:t>40</a:t>
            </a:fld>
            <a:endParaRPr lang="en-US" altLang="cs-CZ" sz="1300"/>
          </a:p>
        </p:txBody>
      </p:sp>
      <p:sp>
        <p:nvSpPr>
          <p:cNvPr id="126979" name="Rectangle 2">
            <a:extLst>
              <a:ext uri="{FF2B5EF4-FFF2-40B4-BE49-F238E27FC236}">
                <a16:creationId xmlns:a16="http://schemas.microsoft.com/office/drawing/2014/main" id="{47B6ACF5-C155-435F-964E-F731E7CE5AAF}"/>
              </a:ext>
            </a:extLst>
          </p:cNvPr>
          <p:cNvSpPr>
            <a:spLocks noRot="1" noChangeArrowheads="1" noTextEdit="1"/>
          </p:cNvSpPr>
          <p:nvPr>
            <p:ph type="sldImg"/>
          </p:nvPr>
        </p:nvSpPr>
        <p:spPr>
          <a:xfrm>
            <a:off x="139700" y="768350"/>
            <a:ext cx="6819900" cy="3836988"/>
          </a:xfrm>
          <a:ln/>
        </p:spPr>
      </p:sp>
      <p:sp>
        <p:nvSpPr>
          <p:cNvPr id="126980" name="Rectangle 3">
            <a:extLst>
              <a:ext uri="{FF2B5EF4-FFF2-40B4-BE49-F238E27FC236}">
                <a16:creationId xmlns:a16="http://schemas.microsoft.com/office/drawing/2014/main" id="{176DCE5A-0B90-4933-9F45-A280C10319EC}"/>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5BBF92F-E9F2-4591-A496-6383806EF75A}"/>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FB607D51-A174-49B5-A960-2C7370D50610}" type="slidenum">
              <a:rPr lang="en-US" altLang="cs-CZ" sz="1300" smtClean="0"/>
              <a:pPr fontAlgn="base">
                <a:spcBef>
                  <a:spcPct val="0"/>
                </a:spcBef>
                <a:spcAft>
                  <a:spcPct val="0"/>
                </a:spcAft>
              </a:pPr>
              <a:t>41</a:t>
            </a:fld>
            <a:endParaRPr lang="en-US" altLang="cs-CZ" sz="1300"/>
          </a:p>
        </p:txBody>
      </p:sp>
      <p:sp>
        <p:nvSpPr>
          <p:cNvPr id="135171" name="Rectangle 2">
            <a:extLst>
              <a:ext uri="{FF2B5EF4-FFF2-40B4-BE49-F238E27FC236}">
                <a16:creationId xmlns:a16="http://schemas.microsoft.com/office/drawing/2014/main" id="{574BA045-04F1-4E37-885A-085E7DFD2F42}"/>
              </a:ext>
            </a:extLst>
          </p:cNvPr>
          <p:cNvSpPr>
            <a:spLocks noRot="1" noChangeArrowheads="1" noTextEdit="1"/>
          </p:cNvSpPr>
          <p:nvPr>
            <p:ph type="sldImg"/>
          </p:nvPr>
        </p:nvSpPr>
        <p:spPr>
          <a:xfrm>
            <a:off x="139700" y="768350"/>
            <a:ext cx="6819900" cy="3836988"/>
          </a:xfrm>
          <a:ln/>
        </p:spPr>
      </p:sp>
      <p:sp>
        <p:nvSpPr>
          <p:cNvPr id="135172" name="Rectangle 3">
            <a:extLst>
              <a:ext uri="{FF2B5EF4-FFF2-40B4-BE49-F238E27FC236}">
                <a16:creationId xmlns:a16="http://schemas.microsoft.com/office/drawing/2014/main" id="{8D509DFD-F8AB-4346-8091-1C4272A4B5AD}"/>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F5B6DCA2-0586-451A-8A0E-4C7F60281AF4}"/>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A8C639B-287E-4B0C-9978-B2FC787BB9AD}" type="slidenum">
              <a:rPr lang="en-US" altLang="cs-CZ" sz="1300" smtClean="0"/>
              <a:pPr fontAlgn="base">
                <a:spcBef>
                  <a:spcPct val="0"/>
                </a:spcBef>
                <a:spcAft>
                  <a:spcPct val="0"/>
                </a:spcAft>
              </a:pPr>
              <a:t>42</a:t>
            </a:fld>
            <a:endParaRPr lang="en-US" altLang="cs-CZ" sz="1300"/>
          </a:p>
        </p:txBody>
      </p:sp>
      <p:sp>
        <p:nvSpPr>
          <p:cNvPr id="139267" name="Rectangle 2">
            <a:extLst>
              <a:ext uri="{FF2B5EF4-FFF2-40B4-BE49-F238E27FC236}">
                <a16:creationId xmlns:a16="http://schemas.microsoft.com/office/drawing/2014/main" id="{80DE98A0-FBF3-4515-A2AE-76D79704306E}"/>
              </a:ext>
            </a:extLst>
          </p:cNvPr>
          <p:cNvSpPr>
            <a:spLocks noRot="1" noChangeArrowheads="1" noTextEdit="1"/>
          </p:cNvSpPr>
          <p:nvPr>
            <p:ph type="sldImg"/>
          </p:nvPr>
        </p:nvSpPr>
        <p:spPr>
          <a:xfrm>
            <a:off x="139700" y="768350"/>
            <a:ext cx="6819900" cy="3836988"/>
          </a:xfrm>
          <a:ln/>
        </p:spPr>
      </p:sp>
      <p:sp>
        <p:nvSpPr>
          <p:cNvPr id="139268" name="Rectangle 3">
            <a:extLst>
              <a:ext uri="{FF2B5EF4-FFF2-40B4-BE49-F238E27FC236}">
                <a16:creationId xmlns:a16="http://schemas.microsoft.com/office/drawing/2014/main" id="{AF1FF51C-1152-431B-B0D0-9C66794B5D2A}"/>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6132E26-82A2-4082-9921-FD67F4165893}"/>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1DAEFE82-5135-4985-BE87-3B673388F040}" type="slidenum">
              <a:rPr lang="en-US" altLang="cs-CZ" sz="1300" smtClean="0"/>
              <a:pPr fontAlgn="base">
                <a:spcBef>
                  <a:spcPct val="0"/>
                </a:spcBef>
                <a:spcAft>
                  <a:spcPct val="0"/>
                </a:spcAft>
              </a:pPr>
              <a:t>43</a:t>
            </a:fld>
            <a:endParaRPr lang="en-US" altLang="cs-CZ" sz="1300"/>
          </a:p>
        </p:txBody>
      </p:sp>
      <p:sp>
        <p:nvSpPr>
          <p:cNvPr id="145411" name="Rectangle 2">
            <a:extLst>
              <a:ext uri="{FF2B5EF4-FFF2-40B4-BE49-F238E27FC236}">
                <a16:creationId xmlns:a16="http://schemas.microsoft.com/office/drawing/2014/main" id="{3E33162D-E83A-41AC-BCDE-24A49EE168D3}"/>
              </a:ext>
            </a:extLst>
          </p:cNvPr>
          <p:cNvSpPr>
            <a:spLocks noRot="1" noChangeArrowheads="1" noTextEdit="1"/>
          </p:cNvSpPr>
          <p:nvPr>
            <p:ph type="sldImg"/>
          </p:nvPr>
        </p:nvSpPr>
        <p:spPr>
          <a:xfrm>
            <a:off x="139700" y="768350"/>
            <a:ext cx="6819900" cy="3836988"/>
          </a:xfrm>
          <a:ln/>
        </p:spPr>
      </p:sp>
      <p:sp>
        <p:nvSpPr>
          <p:cNvPr id="145412" name="Rectangle 3">
            <a:extLst>
              <a:ext uri="{FF2B5EF4-FFF2-40B4-BE49-F238E27FC236}">
                <a16:creationId xmlns:a16="http://schemas.microsoft.com/office/drawing/2014/main" id="{C63DFEC2-5654-4DD9-B752-918F0177515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3E78DCA0-7E53-4595-8937-2A1A57C45170}"/>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18864C6-1AAA-4C29-BFFE-C375C7953754}" type="slidenum">
              <a:rPr lang="en-US" altLang="cs-CZ" sz="1300" smtClean="0"/>
              <a:pPr fontAlgn="base">
                <a:spcBef>
                  <a:spcPct val="0"/>
                </a:spcBef>
                <a:spcAft>
                  <a:spcPct val="0"/>
                </a:spcAft>
              </a:pPr>
              <a:t>44</a:t>
            </a:fld>
            <a:endParaRPr lang="en-US" altLang="cs-CZ" sz="1300"/>
          </a:p>
        </p:txBody>
      </p:sp>
      <p:sp>
        <p:nvSpPr>
          <p:cNvPr id="147459" name="Rectangle 2">
            <a:extLst>
              <a:ext uri="{FF2B5EF4-FFF2-40B4-BE49-F238E27FC236}">
                <a16:creationId xmlns:a16="http://schemas.microsoft.com/office/drawing/2014/main" id="{7F552E58-2018-475D-A2EA-EA708BB3FDBF}"/>
              </a:ext>
            </a:extLst>
          </p:cNvPr>
          <p:cNvSpPr>
            <a:spLocks noRot="1" noChangeArrowheads="1" noTextEdit="1"/>
          </p:cNvSpPr>
          <p:nvPr>
            <p:ph type="sldImg"/>
          </p:nvPr>
        </p:nvSpPr>
        <p:spPr>
          <a:xfrm>
            <a:off x="139700" y="768350"/>
            <a:ext cx="6819900" cy="3836988"/>
          </a:xfrm>
          <a:ln/>
        </p:spPr>
      </p:sp>
      <p:sp>
        <p:nvSpPr>
          <p:cNvPr id="147460" name="Rectangle 3">
            <a:extLst>
              <a:ext uri="{FF2B5EF4-FFF2-40B4-BE49-F238E27FC236}">
                <a16:creationId xmlns:a16="http://schemas.microsoft.com/office/drawing/2014/main" id="{40E986D3-2880-4BEE-9741-49F07759159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BDF7C16-21F3-42EC-AA00-5FD79684E1FB}"/>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B15AE86-B32D-4740-B4C0-7D26F85531E9}" type="slidenum">
              <a:rPr lang="en-US" altLang="cs-CZ" sz="1300" smtClean="0"/>
              <a:pPr fontAlgn="base">
                <a:spcBef>
                  <a:spcPct val="0"/>
                </a:spcBef>
                <a:spcAft>
                  <a:spcPct val="0"/>
                </a:spcAft>
              </a:pPr>
              <a:t>45</a:t>
            </a:fld>
            <a:endParaRPr lang="en-US" altLang="cs-CZ" sz="1300"/>
          </a:p>
        </p:txBody>
      </p:sp>
      <p:sp>
        <p:nvSpPr>
          <p:cNvPr id="151555" name="Rectangle 2">
            <a:extLst>
              <a:ext uri="{FF2B5EF4-FFF2-40B4-BE49-F238E27FC236}">
                <a16:creationId xmlns:a16="http://schemas.microsoft.com/office/drawing/2014/main" id="{8D7A9C71-0D8F-4FC0-9A15-9D77397339E8}"/>
              </a:ext>
            </a:extLst>
          </p:cNvPr>
          <p:cNvSpPr>
            <a:spLocks noRot="1" noChangeArrowheads="1" noTextEdit="1"/>
          </p:cNvSpPr>
          <p:nvPr>
            <p:ph type="sldImg"/>
          </p:nvPr>
        </p:nvSpPr>
        <p:spPr>
          <a:xfrm>
            <a:off x="139700" y="768350"/>
            <a:ext cx="6819900" cy="3836988"/>
          </a:xfrm>
          <a:ln/>
        </p:spPr>
      </p:sp>
      <p:sp>
        <p:nvSpPr>
          <p:cNvPr id="151556" name="Rectangle 3">
            <a:extLst>
              <a:ext uri="{FF2B5EF4-FFF2-40B4-BE49-F238E27FC236}">
                <a16:creationId xmlns:a16="http://schemas.microsoft.com/office/drawing/2014/main" id="{CDCBEC0E-ABE9-4460-A8DF-5FD8369D0EBD}"/>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6CA0A945-5821-481A-A3C2-68B509B5648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26A1313E-80D4-4C1B-A73E-156C2ADF02FD}" type="slidenum">
              <a:rPr lang="en-US" altLang="cs-CZ" sz="1300" smtClean="0"/>
              <a:pPr fontAlgn="base">
                <a:spcBef>
                  <a:spcPct val="0"/>
                </a:spcBef>
                <a:spcAft>
                  <a:spcPct val="0"/>
                </a:spcAft>
              </a:pPr>
              <a:t>46</a:t>
            </a:fld>
            <a:endParaRPr lang="en-US" altLang="cs-CZ" sz="1300"/>
          </a:p>
        </p:txBody>
      </p:sp>
      <p:sp>
        <p:nvSpPr>
          <p:cNvPr id="153603" name="Rectangle 2">
            <a:extLst>
              <a:ext uri="{FF2B5EF4-FFF2-40B4-BE49-F238E27FC236}">
                <a16:creationId xmlns:a16="http://schemas.microsoft.com/office/drawing/2014/main" id="{EFD3175A-1470-4069-90B2-79BD142F9B91}"/>
              </a:ext>
            </a:extLst>
          </p:cNvPr>
          <p:cNvSpPr>
            <a:spLocks noRot="1" noChangeArrowheads="1" noTextEdit="1"/>
          </p:cNvSpPr>
          <p:nvPr>
            <p:ph type="sldImg"/>
          </p:nvPr>
        </p:nvSpPr>
        <p:spPr>
          <a:xfrm>
            <a:off x="139700" y="768350"/>
            <a:ext cx="6819900" cy="3836988"/>
          </a:xfrm>
          <a:ln/>
        </p:spPr>
      </p:sp>
      <p:sp>
        <p:nvSpPr>
          <p:cNvPr id="153604" name="Rectangle 3">
            <a:extLst>
              <a:ext uri="{FF2B5EF4-FFF2-40B4-BE49-F238E27FC236}">
                <a16:creationId xmlns:a16="http://schemas.microsoft.com/office/drawing/2014/main" id="{CA412659-AC89-487A-BFB5-D652363713E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492070D5-4900-4BE7-B0C1-CFF447C726DE}"/>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E4EDB21D-F87D-46E7-807E-6DB68EF82A28}" type="slidenum">
              <a:rPr lang="en-US" altLang="cs-CZ" sz="1300" smtClean="0"/>
              <a:pPr fontAlgn="base">
                <a:spcBef>
                  <a:spcPct val="0"/>
                </a:spcBef>
                <a:spcAft>
                  <a:spcPct val="0"/>
                </a:spcAft>
              </a:pPr>
              <a:t>47</a:t>
            </a:fld>
            <a:endParaRPr lang="en-US" altLang="cs-CZ" sz="1300"/>
          </a:p>
        </p:txBody>
      </p:sp>
      <p:sp>
        <p:nvSpPr>
          <p:cNvPr id="155651" name="Rectangle 2">
            <a:extLst>
              <a:ext uri="{FF2B5EF4-FFF2-40B4-BE49-F238E27FC236}">
                <a16:creationId xmlns:a16="http://schemas.microsoft.com/office/drawing/2014/main" id="{15499E5B-D582-47A7-8CC6-6880E22A39ED}"/>
              </a:ext>
            </a:extLst>
          </p:cNvPr>
          <p:cNvSpPr>
            <a:spLocks noRot="1" noChangeArrowheads="1" noTextEdit="1"/>
          </p:cNvSpPr>
          <p:nvPr>
            <p:ph type="sldImg"/>
          </p:nvPr>
        </p:nvSpPr>
        <p:spPr>
          <a:xfrm>
            <a:off x="139700" y="768350"/>
            <a:ext cx="6819900" cy="3836988"/>
          </a:xfrm>
          <a:ln/>
        </p:spPr>
      </p:sp>
      <p:sp>
        <p:nvSpPr>
          <p:cNvPr id="155652" name="Rectangle 3">
            <a:extLst>
              <a:ext uri="{FF2B5EF4-FFF2-40B4-BE49-F238E27FC236}">
                <a16:creationId xmlns:a16="http://schemas.microsoft.com/office/drawing/2014/main" id="{2C42551D-AA3E-4077-B777-948322863F6E}"/>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79F4B2C6-C0B1-477E-B08F-88F9F2979739}"/>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2FA9176-1F33-45C7-BD68-E40C8EC303F1}" type="slidenum">
              <a:rPr lang="en-US" altLang="cs-CZ" sz="1300" smtClean="0"/>
              <a:pPr fontAlgn="base">
                <a:spcBef>
                  <a:spcPct val="0"/>
                </a:spcBef>
                <a:spcAft>
                  <a:spcPct val="0"/>
                </a:spcAft>
              </a:pPr>
              <a:t>48</a:t>
            </a:fld>
            <a:endParaRPr lang="en-US" altLang="cs-CZ" sz="1300"/>
          </a:p>
        </p:txBody>
      </p:sp>
      <p:sp>
        <p:nvSpPr>
          <p:cNvPr id="157699" name="Rectangle 2">
            <a:extLst>
              <a:ext uri="{FF2B5EF4-FFF2-40B4-BE49-F238E27FC236}">
                <a16:creationId xmlns:a16="http://schemas.microsoft.com/office/drawing/2014/main" id="{63DF82C4-A6F0-4573-BA31-4D6DB50DAC45}"/>
              </a:ext>
            </a:extLst>
          </p:cNvPr>
          <p:cNvSpPr>
            <a:spLocks noRot="1" noChangeArrowheads="1" noTextEdit="1"/>
          </p:cNvSpPr>
          <p:nvPr>
            <p:ph type="sldImg"/>
          </p:nvPr>
        </p:nvSpPr>
        <p:spPr>
          <a:xfrm>
            <a:off x="139700" y="768350"/>
            <a:ext cx="6819900" cy="3836988"/>
          </a:xfrm>
          <a:ln/>
        </p:spPr>
      </p:sp>
      <p:sp>
        <p:nvSpPr>
          <p:cNvPr id="157700" name="Rectangle 3">
            <a:extLst>
              <a:ext uri="{FF2B5EF4-FFF2-40B4-BE49-F238E27FC236}">
                <a16:creationId xmlns:a16="http://schemas.microsoft.com/office/drawing/2014/main" id="{841441E6-CB4A-45B2-A995-77E518EFB4DD}"/>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4F398F19-78E6-4A50-8590-69F426C15E14}"/>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DA823AD-083E-4479-B40E-B0E53F56136F}" type="slidenum">
              <a:rPr lang="en-US" altLang="cs-CZ" sz="1300" smtClean="0"/>
              <a:pPr fontAlgn="base">
                <a:spcBef>
                  <a:spcPct val="0"/>
                </a:spcBef>
                <a:spcAft>
                  <a:spcPct val="0"/>
                </a:spcAft>
              </a:pPr>
              <a:t>49</a:t>
            </a:fld>
            <a:endParaRPr lang="en-US" altLang="cs-CZ" sz="1300"/>
          </a:p>
        </p:txBody>
      </p:sp>
      <p:sp>
        <p:nvSpPr>
          <p:cNvPr id="159747" name="Rectangle 2">
            <a:extLst>
              <a:ext uri="{FF2B5EF4-FFF2-40B4-BE49-F238E27FC236}">
                <a16:creationId xmlns:a16="http://schemas.microsoft.com/office/drawing/2014/main" id="{0F8D69DF-D00E-4ADF-992E-A0C2BDE98FB4}"/>
              </a:ext>
            </a:extLst>
          </p:cNvPr>
          <p:cNvSpPr>
            <a:spLocks noRot="1" noChangeArrowheads="1" noTextEdit="1"/>
          </p:cNvSpPr>
          <p:nvPr>
            <p:ph type="sldImg"/>
          </p:nvPr>
        </p:nvSpPr>
        <p:spPr>
          <a:xfrm>
            <a:off x="139700" y="768350"/>
            <a:ext cx="6819900" cy="3836988"/>
          </a:xfrm>
          <a:ln/>
        </p:spPr>
      </p:sp>
      <p:sp>
        <p:nvSpPr>
          <p:cNvPr id="159748" name="Rectangle 3">
            <a:extLst>
              <a:ext uri="{FF2B5EF4-FFF2-40B4-BE49-F238E27FC236}">
                <a16:creationId xmlns:a16="http://schemas.microsoft.com/office/drawing/2014/main" id="{E4E823ED-201D-4146-B110-CFB6013E5501}"/>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74221F5-A79F-41C5-86DF-D46F4458A86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981533EB-385E-43F8-9124-B445889BCDE5}" type="slidenum">
              <a:rPr lang="en-US" altLang="cs-CZ" sz="1300" smtClean="0"/>
              <a:pPr fontAlgn="base">
                <a:spcBef>
                  <a:spcPct val="0"/>
                </a:spcBef>
                <a:spcAft>
                  <a:spcPct val="0"/>
                </a:spcAft>
              </a:pPr>
              <a:t>14</a:t>
            </a:fld>
            <a:endParaRPr lang="en-US" altLang="cs-CZ" sz="1300"/>
          </a:p>
        </p:txBody>
      </p:sp>
      <p:sp>
        <p:nvSpPr>
          <p:cNvPr id="61443" name="Rectangle 2">
            <a:extLst>
              <a:ext uri="{FF2B5EF4-FFF2-40B4-BE49-F238E27FC236}">
                <a16:creationId xmlns:a16="http://schemas.microsoft.com/office/drawing/2014/main" id="{2B072E3F-66FE-43A3-A5C2-EC09A3C208E5}"/>
              </a:ext>
            </a:extLst>
          </p:cNvPr>
          <p:cNvSpPr>
            <a:spLocks noRot="1" noChangeArrowheads="1" noTextEdit="1"/>
          </p:cNvSpPr>
          <p:nvPr>
            <p:ph type="sldImg"/>
          </p:nvPr>
        </p:nvSpPr>
        <p:spPr>
          <a:xfrm>
            <a:off x="139700" y="768350"/>
            <a:ext cx="6819900" cy="3836988"/>
          </a:xfrm>
          <a:ln/>
        </p:spPr>
      </p:sp>
      <p:sp>
        <p:nvSpPr>
          <p:cNvPr id="61444" name="Rectangle 3">
            <a:extLst>
              <a:ext uri="{FF2B5EF4-FFF2-40B4-BE49-F238E27FC236}">
                <a16:creationId xmlns:a16="http://schemas.microsoft.com/office/drawing/2014/main" id="{89D632B4-839C-43E2-816F-E2F03C508A47}"/>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6A748B82-8B1B-458D-9872-42DB6764155C}"/>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EF1FDDF-4A8E-4CDA-A552-36B4C5D280D4}" type="slidenum">
              <a:rPr lang="en-US" altLang="cs-CZ" sz="1300" smtClean="0"/>
              <a:pPr fontAlgn="base">
                <a:spcBef>
                  <a:spcPct val="0"/>
                </a:spcBef>
                <a:spcAft>
                  <a:spcPct val="0"/>
                </a:spcAft>
              </a:pPr>
              <a:t>50</a:t>
            </a:fld>
            <a:endParaRPr lang="en-US" altLang="cs-CZ" sz="1300"/>
          </a:p>
        </p:txBody>
      </p:sp>
      <p:sp>
        <p:nvSpPr>
          <p:cNvPr id="161795" name="Rectangle 2">
            <a:extLst>
              <a:ext uri="{FF2B5EF4-FFF2-40B4-BE49-F238E27FC236}">
                <a16:creationId xmlns:a16="http://schemas.microsoft.com/office/drawing/2014/main" id="{4CE91C99-D1CA-4EAC-8333-EDDAD0D68F90}"/>
              </a:ext>
            </a:extLst>
          </p:cNvPr>
          <p:cNvSpPr>
            <a:spLocks noRot="1" noChangeArrowheads="1" noTextEdit="1"/>
          </p:cNvSpPr>
          <p:nvPr>
            <p:ph type="sldImg"/>
          </p:nvPr>
        </p:nvSpPr>
        <p:spPr>
          <a:xfrm>
            <a:off x="139700" y="768350"/>
            <a:ext cx="6819900" cy="3836988"/>
          </a:xfrm>
          <a:ln/>
        </p:spPr>
      </p:sp>
      <p:sp>
        <p:nvSpPr>
          <p:cNvPr id="161796" name="Rectangle 3">
            <a:extLst>
              <a:ext uri="{FF2B5EF4-FFF2-40B4-BE49-F238E27FC236}">
                <a16:creationId xmlns:a16="http://schemas.microsoft.com/office/drawing/2014/main" id="{83AB1719-A730-4E48-87FD-3C78AA8A0C7A}"/>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6AE42908-B3ED-40F9-88FF-5135C0406A51}"/>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E7FBA12-B454-464E-8364-277F7B1E36DD}" type="slidenum">
              <a:rPr lang="en-US" altLang="cs-CZ" sz="1300" smtClean="0"/>
              <a:pPr fontAlgn="base">
                <a:spcBef>
                  <a:spcPct val="0"/>
                </a:spcBef>
                <a:spcAft>
                  <a:spcPct val="0"/>
                </a:spcAft>
              </a:pPr>
              <a:t>51</a:t>
            </a:fld>
            <a:endParaRPr lang="en-US" altLang="cs-CZ" sz="1300"/>
          </a:p>
        </p:txBody>
      </p:sp>
      <p:sp>
        <p:nvSpPr>
          <p:cNvPr id="163843" name="Rectangle 2">
            <a:extLst>
              <a:ext uri="{FF2B5EF4-FFF2-40B4-BE49-F238E27FC236}">
                <a16:creationId xmlns:a16="http://schemas.microsoft.com/office/drawing/2014/main" id="{2C88FA18-1E22-4A9B-8046-C66D0E5BF534}"/>
              </a:ext>
            </a:extLst>
          </p:cNvPr>
          <p:cNvSpPr>
            <a:spLocks noRot="1" noChangeArrowheads="1" noTextEdit="1"/>
          </p:cNvSpPr>
          <p:nvPr>
            <p:ph type="sldImg"/>
          </p:nvPr>
        </p:nvSpPr>
        <p:spPr>
          <a:xfrm>
            <a:off x="139700" y="768350"/>
            <a:ext cx="6819900" cy="3836988"/>
          </a:xfrm>
          <a:ln/>
        </p:spPr>
      </p:sp>
      <p:sp>
        <p:nvSpPr>
          <p:cNvPr id="163844" name="Rectangle 3">
            <a:extLst>
              <a:ext uri="{FF2B5EF4-FFF2-40B4-BE49-F238E27FC236}">
                <a16:creationId xmlns:a16="http://schemas.microsoft.com/office/drawing/2014/main" id="{F793282C-836F-45DF-AB58-C6EF8DA56A8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B5E25B23-4605-44A3-A7CD-207EDB5B7198}"/>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4774E9A-F02D-4DB3-BC5D-ABFD934440EC}" type="slidenum">
              <a:rPr lang="en-US" altLang="cs-CZ" sz="1300" smtClean="0"/>
              <a:pPr fontAlgn="base">
                <a:spcBef>
                  <a:spcPct val="0"/>
                </a:spcBef>
                <a:spcAft>
                  <a:spcPct val="0"/>
                </a:spcAft>
              </a:pPr>
              <a:t>52</a:t>
            </a:fld>
            <a:endParaRPr lang="en-US" altLang="cs-CZ" sz="1300"/>
          </a:p>
        </p:txBody>
      </p:sp>
      <p:sp>
        <p:nvSpPr>
          <p:cNvPr id="165891" name="Rectangle 2">
            <a:extLst>
              <a:ext uri="{FF2B5EF4-FFF2-40B4-BE49-F238E27FC236}">
                <a16:creationId xmlns:a16="http://schemas.microsoft.com/office/drawing/2014/main" id="{CDE6BB2A-0BCD-4F0C-821D-780C1EB437A3}"/>
              </a:ext>
            </a:extLst>
          </p:cNvPr>
          <p:cNvSpPr>
            <a:spLocks noRot="1" noChangeArrowheads="1" noTextEdit="1"/>
          </p:cNvSpPr>
          <p:nvPr>
            <p:ph type="sldImg"/>
          </p:nvPr>
        </p:nvSpPr>
        <p:spPr>
          <a:xfrm>
            <a:off x="139700" y="768350"/>
            <a:ext cx="6819900" cy="3836988"/>
          </a:xfrm>
          <a:ln/>
        </p:spPr>
      </p:sp>
      <p:sp>
        <p:nvSpPr>
          <p:cNvPr id="165892" name="Rectangle 3">
            <a:extLst>
              <a:ext uri="{FF2B5EF4-FFF2-40B4-BE49-F238E27FC236}">
                <a16:creationId xmlns:a16="http://schemas.microsoft.com/office/drawing/2014/main" id="{3A42EB17-1FE1-4873-9AB1-BBF1F260121B}"/>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157F7C54-5A31-46A1-A152-E4153EF4ADC1}"/>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75D6A9D-6CB4-48BC-8CEB-0D113B208C37}" type="slidenum">
              <a:rPr lang="en-US" altLang="cs-CZ" sz="1300" smtClean="0"/>
              <a:pPr fontAlgn="base">
                <a:spcBef>
                  <a:spcPct val="0"/>
                </a:spcBef>
                <a:spcAft>
                  <a:spcPct val="0"/>
                </a:spcAft>
              </a:pPr>
              <a:t>53</a:t>
            </a:fld>
            <a:endParaRPr lang="en-US" altLang="cs-CZ" sz="1300"/>
          </a:p>
        </p:txBody>
      </p:sp>
      <p:sp>
        <p:nvSpPr>
          <p:cNvPr id="167939" name="Rectangle 2">
            <a:extLst>
              <a:ext uri="{FF2B5EF4-FFF2-40B4-BE49-F238E27FC236}">
                <a16:creationId xmlns:a16="http://schemas.microsoft.com/office/drawing/2014/main" id="{E3D5D464-ADE2-488D-8FCD-27B16BD61993}"/>
              </a:ext>
            </a:extLst>
          </p:cNvPr>
          <p:cNvSpPr>
            <a:spLocks noRot="1" noChangeArrowheads="1" noTextEdit="1"/>
          </p:cNvSpPr>
          <p:nvPr>
            <p:ph type="sldImg"/>
          </p:nvPr>
        </p:nvSpPr>
        <p:spPr>
          <a:xfrm>
            <a:off x="139700" y="768350"/>
            <a:ext cx="6819900" cy="3836988"/>
          </a:xfrm>
          <a:ln/>
        </p:spPr>
      </p:sp>
      <p:sp>
        <p:nvSpPr>
          <p:cNvPr id="167940" name="Rectangle 3">
            <a:extLst>
              <a:ext uri="{FF2B5EF4-FFF2-40B4-BE49-F238E27FC236}">
                <a16:creationId xmlns:a16="http://schemas.microsoft.com/office/drawing/2014/main" id="{010EA2D7-2C1D-4E4F-A545-D509614261AC}"/>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DC10A93-111A-4899-9979-D67EC8FE3B09}"/>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F03EDB4-6BB0-45DF-B63C-0DEE2791FFD1}" type="slidenum">
              <a:rPr lang="en-US" altLang="cs-CZ" sz="1300" smtClean="0"/>
              <a:pPr fontAlgn="base">
                <a:spcBef>
                  <a:spcPct val="0"/>
                </a:spcBef>
                <a:spcAft>
                  <a:spcPct val="0"/>
                </a:spcAft>
              </a:pPr>
              <a:t>15</a:t>
            </a:fld>
            <a:endParaRPr lang="en-US" altLang="cs-CZ" sz="1300"/>
          </a:p>
        </p:txBody>
      </p:sp>
      <p:sp>
        <p:nvSpPr>
          <p:cNvPr id="63491" name="Rectangle 2">
            <a:extLst>
              <a:ext uri="{FF2B5EF4-FFF2-40B4-BE49-F238E27FC236}">
                <a16:creationId xmlns:a16="http://schemas.microsoft.com/office/drawing/2014/main" id="{457691EE-3F38-4502-9224-3E6BE44C427A}"/>
              </a:ext>
            </a:extLst>
          </p:cNvPr>
          <p:cNvSpPr>
            <a:spLocks noRot="1" noChangeArrowheads="1" noTextEdit="1"/>
          </p:cNvSpPr>
          <p:nvPr>
            <p:ph type="sldImg"/>
          </p:nvPr>
        </p:nvSpPr>
        <p:spPr>
          <a:xfrm>
            <a:off x="139700" y="768350"/>
            <a:ext cx="6819900" cy="3836988"/>
          </a:xfrm>
          <a:ln/>
        </p:spPr>
      </p:sp>
      <p:sp>
        <p:nvSpPr>
          <p:cNvPr id="63492" name="Rectangle 3">
            <a:extLst>
              <a:ext uri="{FF2B5EF4-FFF2-40B4-BE49-F238E27FC236}">
                <a16:creationId xmlns:a16="http://schemas.microsoft.com/office/drawing/2014/main" id="{E34EC830-FD39-498D-9558-FAD135586D20}"/>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B3BE101-83A7-4AA7-9600-AD91A00A1D11}"/>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D9010A09-4597-4D4C-857A-A3ED4E82F67D}" type="slidenum">
              <a:rPr lang="en-US" altLang="cs-CZ" sz="1300" smtClean="0"/>
              <a:pPr fontAlgn="base">
                <a:spcBef>
                  <a:spcPct val="0"/>
                </a:spcBef>
                <a:spcAft>
                  <a:spcPct val="0"/>
                </a:spcAft>
              </a:pPr>
              <a:t>16</a:t>
            </a:fld>
            <a:endParaRPr lang="en-US" altLang="cs-CZ" sz="1300"/>
          </a:p>
        </p:txBody>
      </p:sp>
      <p:sp>
        <p:nvSpPr>
          <p:cNvPr id="65539" name="Rectangle 2">
            <a:extLst>
              <a:ext uri="{FF2B5EF4-FFF2-40B4-BE49-F238E27FC236}">
                <a16:creationId xmlns:a16="http://schemas.microsoft.com/office/drawing/2014/main" id="{2323CEDB-FF9E-43DE-8DF0-3A59B2313CC8}"/>
              </a:ext>
            </a:extLst>
          </p:cNvPr>
          <p:cNvSpPr>
            <a:spLocks noRot="1" noChangeArrowheads="1" noTextEdit="1"/>
          </p:cNvSpPr>
          <p:nvPr>
            <p:ph type="sldImg"/>
          </p:nvPr>
        </p:nvSpPr>
        <p:spPr>
          <a:xfrm>
            <a:off x="139700" y="768350"/>
            <a:ext cx="6819900" cy="3836988"/>
          </a:xfrm>
          <a:ln/>
        </p:spPr>
      </p:sp>
      <p:sp>
        <p:nvSpPr>
          <p:cNvPr id="65540" name="Rectangle 3">
            <a:extLst>
              <a:ext uri="{FF2B5EF4-FFF2-40B4-BE49-F238E27FC236}">
                <a16:creationId xmlns:a16="http://schemas.microsoft.com/office/drawing/2014/main" id="{E83B3D2D-FB55-4A0D-A0DA-78206BF80891}"/>
              </a:ext>
            </a:extLst>
          </p:cNvPr>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Rozsudek nejvyššího správního soudu ze dne 9. 11. 2006, č. j. </a:t>
            </a:r>
            <a:r>
              <a:rPr lang="cs-CZ" altLang="cs-CZ">
                <a:latin typeface="Arial" panose="020B0604020202020204" pitchFamily="34" charset="0"/>
                <a:cs typeface="Arial" panose="020B0604020202020204" pitchFamily="34" charset="0"/>
                <a:hlinkClick r:id="rId3" action="ppaction://hlinkfile"/>
              </a:rPr>
              <a:t>7 As 81/2005–79</a:t>
            </a:r>
            <a:r>
              <a:rPr lang="cs-CZ" altLang="cs-CZ">
                <a:latin typeface="Arial" panose="020B0604020202020204" pitchFamily="34" charset="0"/>
                <a:cs typeface="Arial" panose="020B0604020202020204" pitchFamily="34" charset="0"/>
              </a:rPr>
              <a:t>. [online].[cit. 10.3.2013]. Dostupné z: </a:t>
            </a:r>
            <a:r>
              <a:rPr lang="cs-CZ" altLang="cs-CZ" u="sng">
                <a:latin typeface="Arial" panose="020B0604020202020204" pitchFamily="34" charset="0"/>
                <a:cs typeface="Arial" panose="020B0604020202020204" pitchFamily="34" charset="0"/>
                <a:hlinkClick r:id="rId4"/>
              </a:rPr>
              <a:t>http://www.nssoud.cz/main0col.aspx?cls=JudikaturaBasicSearch&amp;SimpleSearch=1&amp;</a:t>
            </a:r>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0B739A4-E7CE-4A51-985C-A9D5DDE6B276}"/>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64059147-89CE-4319-82D3-A3ECD16B41B6}" type="slidenum">
              <a:rPr lang="en-US" altLang="cs-CZ" sz="1300" smtClean="0"/>
              <a:pPr fontAlgn="base">
                <a:spcBef>
                  <a:spcPct val="0"/>
                </a:spcBef>
                <a:spcAft>
                  <a:spcPct val="0"/>
                </a:spcAft>
              </a:pPr>
              <a:t>17</a:t>
            </a:fld>
            <a:endParaRPr lang="en-US" altLang="cs-CZ" sz="1300"/>
          </a:p>
        </p:txBody>
      </p:sp>
      <p:sp>
        <p:nvSpPr>
          <p:cNvPr id="67587" name="Rectangle 2">
            <a:extLst>
              <a:ext uri="{FF2B5EF4-FFF2-40B4-BE49-F238E27FC236}">
                <a16:creationId xmlns:a16="http://schemas.microsoft.com/office/drawing/2014/main" id="{8C65E4D8-59BF-41FA-8B21-BC4EC56E6819}"/>
              </a:ext>
            </a:extLst>
          </p:cNvPr>
          <p:cNvSpPr>
            <a:spLocks noRot="1" noChangeArrowheads="1" noTextEdit="1"/>
          </p:cNvSpPr>
          <p:nvPr>
            <p:ph type="sldImg"/>
          </p:nvPr>
        </p:nvSpPr>
        <p:spPr>
          <a:xfrm>
            <a:off x="139700" y="768350"/>
            <a:ext cx="6819900" cy="3836988"/>
          </a:xfrm>
          <a:ln/>
        </p:spPr>
      </p:sp>
      <p:sp>
        <p:nvSpPr>
          <p:cNvPr id="67588" name="Rectangle 3">
            <a:extLst>
              <a:ext uri="{FF2B5EF4-FFF2-40B4-BE49-F238E27FC236}">
                <a16:creationId xmlns:a16="http://schemas.microsoft.com/office/drawing/2014/main" id="{A57647D4-4BE5-4A98-9C72-DF90F8A082B6}"/>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0625834-6C89-4C8F-AAB5-3294194965D1}"/>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0D14C26C-C7AA-4809-9FA4-DEF1559E454D}" type="slidenum">
              <a:rPr lang="en-US" altLang="cs-CZ" sz="1300" smtClean="0"/>
              <a:pPr fontAlgn="base">
                <a:spcBef>
                  <a:spcPct val="0"/>
                </a:spcBef>
                <a:spcAft>
                  <a:spcPct val="0"/>
                </a:spcAft>
              </a:pPr>
              <a:t>18</a:t>
            </a:fld>
            <a:endParaRPr lang="en-US" altLang="cs-CZ" sz="1300"/>
          </a:p>
        </p:txBody>
      </p:sp>
      <p:sp>
        <p:nvSpPr>
          <p:cNvPr id="69635" name="Rectangle 2">
            <a:extLst>
              <a:ext uri="{FF2B5EF4-FFF2-40B4-BE49-F238E27FC236}">
                <a16:creationId xmlns:a16="http://schemas.microsoft.com/office/drawing/2014/main" id="{AE33BE58-BD4F-4EF3-B7C7-331DC4DACB95}"/>
              </a:ext>
            </a:extLst>
          </p:cNvPr>
          <p:cNvSpPr>
            <a:spLocks noRot="1" noChangeArrowheads="1" noTextEdit="1"/>
          </p:cNvSpPr>
          <p:nvPr>
            <p:ph type="sldImg"/>
          </p:nvPr>
        </p:nvSpPr>
        <p:spPr>
          <a:xfrm>
            <a:off x="139700" y="768350"/>
            <a:ext cx="6819900" cy="3836988"/>
          </a:xfrm>
          <a:ln/>
        </p:spPr>
      </p:sp>
      <p:sp>
        <p:nvSpPr>
          <p:cNvPr id="69636" name="Rectangle 3">
            <a:extLst>
              <a:ext uri="{FF2B5EF4-FFF2-40B4-BE49-F238E27FC236}">
                <a16:creationId xmlns:a16="http://schemas.microsoft.com/office/drawing/2014/main" id="{2AFF67D4-86F0-42E4-BB4E-482A1122ACFE}"/>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D43C063-0BD7-49B8-AD47-A407DAD367E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CF7566FC-F924-488B-B255-AE94377EF875}" type="slidenum">
              <a:rPr lang="en-US" altLang="cs-CZ" sz="1300" smtClean="0"/>
              <a:pPr fontAlgn="base">
                <a:spcBef>
                  <a:spcPct val="0"/>
                </a:spcBef>
                <a:spcAft>
                  <a:spcPct val="0"/>
                </a:spcAft>
              </a:pPr>
              <a:t>19</a:t>
            </a:fld>
            <a:endParaRPr lang="en-US" altLang="cs-CZ" sz="1300"/>
          </a:p>
        </p:txBody>
      </p:sp>
      <p:sp>
        <p:nvSpPr>
          <p:cNvPr id="71683" name="Rectangle 2">
            <a:extLst>
              <a:ext uri="{FF2B5EF4-FFF2-40B4-BE49-F238E27FC236}">
                <a16:creationId xmlns:a16="http://schemas.microsoft.com/office/drawing/2014/main" id="{EF1CC439-AEF6-4B7B-A340-43A766A7D821}"/>
              </a:ext>
            </a:extLst>
          </p:cNvPr>
          <p:cNvSpPr>
            <a:spLocks noRot="1" noChangeArrowheads="1" noTextEdit="1"/>
          </p:cNvSpPr>
          <p:nvPr>
            <p:ph type="sldImg"/>
          </p:nvPr>
        </p:nvSpPr>
        <p:spPr>
          <a:xfrm>
            <a:off x="139700" y="768350"/>
            <a:ext cx="6819900" cy="3836988"/>
          </a:xfrm>
          <a:ln/>
        </p:spPr>
      </p:sp>
      <p:sp>
        <p:nvSpPr>
          <p:cNvPr id="71684" name="Rectangle 3">
            <a:extLst>
              <a:ext uri="{FF2B5EF4-FFF2-40B4-BE49-F238E27FC236}">
                <a16:creationId xmlns:a16="http://schemas.microsoft.com/office/drawing/2014/main" id="{4AFC8849-6736-42F0-8AD3-8FC21A70DB99}"/>
              </a:ext>
            </a:extLst>
          </p:cNvPr>
          <p:cNvSpPr>
            <a:spLocks noGrp="1" noChangeArrowheads="1"/>
          </p:cNvSpPr>
          <p:nvPr>
            <p:ph type="body" idx="1"/>
          </p:nvPr>
        </p:nvSpPr>
        <p:spPr>
          <a:noFill/>
        </p:spPr>
        <p:txBody>
          <a:bodyPr/>
          <a:lstStyle/>
          <a:p>
            <a:pPr eaLnBrk="1" hangingPunct="1"/>
            <a:endParaRPr lang="en-GB" altLang="cs-CZ">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F7F575-5F14-45A1-95E4-582FA8A0519A}"/>
              </a:ext>
            </a:extLst>
          </p:cNvPr>
          <p:cNvSpPr>
            <a:spLocks noGrp="1"/>
          </p:cNvSpPr>
          <p:nvPr>
            <p:ph type="dt" sz="half" idx="10"/>
          </p:nvPr>
        </p:nvSpPr>
        <p:spPr/>
        <p:txBody>
          <a:bodyPr/>
          <a:lstStyle>
            <a:lvl1pPr>
              <a:defRPr/>
            </a:lvl1pPr>
          </a:lstStyle>
          <a:p>
            <a:pPr>
              <a:defRPr/>
            </a:pPr>
            <a:fld id="{E2DB7CCA-BFAF-447B-AFC5-03667BABB0BE}" type="datetime10">
              <a:rPr lang="cs-CZ"/>
              <a:pPr>
                <a:defRPr/>
              </a:pPr>
              <a:t>09:37</a:t>
            </a:fld>
            <a:endParaRPr lang="cs-CZ"/>
          </a:p>
        </p:txBody>
      </p:sp>
      <p:sp>
        <p:nvSpPr>
          <p:cNvPr id="3" name="Footer Placeholder 4">
            <a:extLst>
              <a:ext uri="{FF2B5EF4-FFF2-40B4-BE49-F238E27FC236}">
                <a16:creationId xmlns:a16="http://schemas.microsoft.com/office/drawing/2014/main" id="{7443B0DB-DF3C-46AE-8B6F-8525241D667C}"/>
              </a:ext>
            </a:extLst>
          </p:cNvPr>
          <p:cNvSpPr>
            <a:spLocks noGrp="1"/>
          </p:cNvSpPr>
          <p:nvPr>
            <p:ph type="ftr" sz="quarter" idx="11"/>
          </p:nvPr>
        </p:nvSpPr>
        <p:spPr/>
        <p:txBody>
          <a:bodyPr/>
          <a:lstStyle>
            <a:lvl1pPr>
              <a:defRPr/>
            </a:lvl1pPr>
          </a:lstStyle>
          <a:p>
            <a:pPr>
              <a:defRPr/>
            </a:pPr>
            <a:endParaRPr lang="cs-CZ"/>
          </a:p>
        </p:txBody>
      </p:sp>
      <p:sp>
        <p:nvSpPr>
          <p:cNvPr id="4" name="Slide Number Placeholder 5">
            <a:extLst>
              <a:ext uri="{FF2B5EF4-FFF2-40B4-BE49-F238E27FC236}">
                <a16:creationId xmlns:a16="http://schemas.microsoft.com/office/drawing/2014/main" id="{FBE445A5-47E7-4AF9-83F8-894C5E4D40B8}"/>
              </a:ext>
            </a:extLst>
          </p:cNvPr>
          <p:cNvSpPr>
            <a:spLocks noGrp="1"/>
          </p:cNvSpPr>
          <p:nvPr>
            <p:ph type="sldNum" sz="quarter" idx="12"/>
          </p:nvPr>
        </p:nvSpPr>
        <p:spPr/>
        <p:txBody>
          <a:bodyPr/>
          <a:lstStyle>
            <a:lvl1pPr>
              <a:defRPr/>
            </a:lvl1pPr>
          </a:lstStyle>
          <a:p>
            <a:pPr>
              <a:defRPr/>
            </a:pPr>
            <a:fld id="{D840E725-88FE-4EAD-A3DB-14E69E413E54}" type="slidenum">
              <a:rPr lang="cs-CZ" altLang="cs-CZ"/>
              <a:pPr>
                <a:defRPr/>
              </a:pPr>
              <a:t>‹#›</a:t>
            </a:fld>
            <a:endParaRPr lang="cs-CZ" altLang="cs-CZ"/>
          </a:p>
        </p:txBody>
      </p:sp>
    </p:spTree>
    <p:extLst>
      <p:ext uri="{BB962C8B-B14F-4D97-AF65-F5344CB8AC3E}">
        <p14:creationId xmlns:p14="http://schemas.microsoft.com/office/powerpoint/2010/main" val="23565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bundesrecht.juris.de/gg/art_1.html" TargetMode="External"/><Relationship Id="rId4" Type="http://schemas.openxmlformats.org/officeDocument/2006/relationships/hyperlink" Target="http://www.gesetze-im-internet.de/uwg_2004/__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bundesrecht.juris.de/gg/art_1.html" TargetMode="External"/><Relationship Id="rId4" Type="http://schemas.openxmlformats.org/officeDocument/2006/relationships/hyperlink" Target="http://www.gesetze-im-internet.de/uwg_2004/__1.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profipravo.cz/index.php?page=article&amp;id_category=36&amp;id_article=258928&amp;csum=1e5593b7"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0C7B2C7-B73A-4256-89E6-A038CD0CEB98}"/>
              </a:ext>
            </a:extLst>
          </p:cNvPr>
          <p:cNvSpPr>
            <a:spLocks noGrp="1"/>
          </p:cNvSpPr>
          <p:nvPr>
            <p:ph type="ftr" sz="quarter" idx="10"/>
          </p:nvPr>
        </p:nvSpPr>
        <p:spPr/>
        <p:txBody>
          <a:bodyPr/>
          <a:lstStyle/>
          <a:p>
            <a:r>
              <a:rPr lang="cs-CZ" dirty="0"/>
              <a:t>Katedra obchodního práva</a:t>
            </a:r>
          </a:p>
        </p:txBody>
      </p:sp>
      <p:sp>
        <p:nvSpPr>
          <p:cNvPr id="3" name="Zástupný symbol pro číslo snímku 2">
            <a:extLst>
              <a:ext uri="{FF2B5EF4-FFF2-40B4-BE49-F238E27FC236}">
                <a16:creationId xmlns:a16="http://schemas.microsoft.com/office/drawing/2014/main" id="{08ADEE86-B39B-4A57-9C06-EAB329A1B24A}"/>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AD6E1FE6-CD13-460D-846D-57427E941639}"/>
              </a:ext>
            </a:extLst>
          </p:cNvPr>
          <p:cNvSpPr>
            <a:spLocks noGrp="1"/>
          </p:cNvSpPr>
          <p:nvPr>
            <p:ph type="title"/>
          </p:nvPr>
        </p:nvSpPr>
        <p:spPr/>
        <p:txBody>
          <a:bodyPr/>
          <a:lstStyle/>
          <a:p>
            <a:r>
              <a:rPr lang="cs-CZ" dirty="0"/>
              <a:t>Regulace reklamy a specifika internetu</a:t>
            </a:r>
          </a:p>
        </p:txBody>
      </p:sp>
      <p:sp>
        <p:nvSpPr>
          <p:cNvPr id="5" name="Podnadpis 4">
            <a:extLst>
              <a:ext uri="{FF2B5EF4-FFF2-40B4-BE49-F238E27FC236}">
                <a16:creationId xmlns:a16="http://schemas.microsoft.com/office/drawing/2014/main" id="{DCFBC189-628C-4558-B71A-EE94F234384A}"/>
              </a:ext>
            </a:extLst>
          </p:cNvPr>
          <p:cNvSpPr>
            <a:spLocks noGrp="1"/>
          </p:cNvSpPr>
          <p:nvPr>
            <p:ph type="subTitle" idx="1"/>
          </p:nvPr>
        </p:nvSpPr>
        <p:spPr/>
        <p:txBody>
          <a:bodyPr/>
          <a:lstStyle/>
          <a:p>
            <a:r>
              <a:rPr lang="cs-CZ" dirty="0"/>
              <a:t>Doc. JUDr. Josef Kotásek, Ph.D.</a:t>
            </a:r>
          </a:p>
        </p:txBody>
      </p:sp>
    </p:spTree>
    <p:extLst>
      <p:ext uri="{BB962C8B-B14F-4D97-AF65-F5344CB8AC3E}">
        <p14:creationId xmlns:p14="http://schemas.microsoft.com/office/powerpoint/2010/main" val="243145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4A777478-28D6-4F03-A4B3-99796A6DC983}"/>
              </a:ext>
            </a:extLst>
          </p:cNvPr>
          <p:cNvSpPr txBox="1">
            <a:spLocks noChangeArrowheads="1"/>
          </p:cNvSpPr>
          <p:nvPr/>
        </p:nvSpPr>
        <p:spPr bwMode="auto">
          <a:xfrm>
            <a:off x="2004969" y="898526"/>
            <a:ext cx="24579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err="1">
                <a:solidFill>
                  <a:schemeClr val="tx2"/>
                </a:solidFill>
                <a:latin typeface="Arial" panose="020B0604020202020204" pitchFamily="34" charset="0"/>
                <a:cs typeface="Arial" panose="020B0604020202020204" pitchFamily="34" charset="0"/>
              </a:rPr>
              <a:t>Benetton</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48131" name="Line 3">
            <a:extLst>
              <a:ext uri="{FF2B5EF4-FFF2-40B4-BE49-F238E27FC236}">
                <a16:creationId xmlns:a16="http://schemas.microsoft.com/office/drawing/2014/main" id="{51A8A9F4-013F-429F-AD4D-1545DD247B2C}"/>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48132" name="Picture 4">
            <a:extLst>
              <a:ext uri="{FF2B5EF4-FFF2-40B4-BE49-F238E27FC236}">
                <a16:creationId xmlns:a16="http://schemas.microsoft.com/office/drawing/2014/main" id="{399ED9C2-7096-41DA-85F2-E9F30A000730}"/>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a:extLst>
              <a:ext uri="{FF2B5EF4-FFF2-40B4-BE49-F238E27FC236}">
                <a16:creationId xmlns:a16="http://schemas.microsoft.com/office/drawing/2014/main" id="{AE7FA86E-39B3-4AAE-A6A6-AAEB8CB34055}"/>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
        <p:nvSpPr>
          <p:cNvPr id="48134" name="Rectangle 6">
            <a:extLst>
              <a:ext uri="{FF2B5EF4-FFF2-40B4-BE49-F238E27FC236}">
                <a16:creationId xmlns:a16="http://schemas.microsoft.com/office/drawing/2014/main" id="{463B958B-9447-47C0-B012-01CA32507C1D}"/>
              </a:ext>
            </a:extLst>
          </p:cNvPr>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pic>
        <p:nvPicPr>
          <p:cNvPr id="48135" name="Picture 8" descr="http://www.mediaguru.cz/wp-content/uploads/2011/11/benetton-1993-hiv2-248x148.jpg">
            <a:extLst>
              <a:ext uri="{FF2B5EF4-FFF2-40B4-BE49-F238E27FC236}">
                <a16:creationId xmlns:a16="http://schemas.microsoft.com/office/drawing/2014/main" id="{FE43D5ED-BC20-4167-BAB2-86017AD0C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1385888"/>
            <a:ext cx="23622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http://www.whoswho.de/images/galerie/benettonG4.jpg">
            <a:extLst>
              <a:ext uri="{FF2B5EF4-FFF2-40B4-BE49-F238E27FC236}">
                <a16:creationId xmlns:a16="http://schemas.microsoft.com/office/drawing/2014/main" id="{DE4612B0-5A97-498D-A437-C549A4AC8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9" y="1420814"/>
            <a:ext cx="24479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a:extLst>
              <a:ext uri="{FF2B5EF4-FFF2-40B4-BE49-F238E27FC236}">
                <a16:creationId xmlns:a16="http://schemas.microsoft.com/office/drawing/2014/main" id="{A486E7CA-4A95-4FF3-8190-B13DEBCAB925}"/>
              </a:ext>
            </a:extLst>
          </p:cNvPr>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a:extLst>
              <a:ext uri="{FF2B5EF4-FFF2-40B4-BE49-F238E27FC236}">
                <a16:creationId xmlns:a16="http://schemas.microsoft.com/office/drawing/2014/main" id="{382A6A5C-E9CC-4293-95A7-020F4831CD2E}"/>
              </a:ext>
            </a:extLst>
          </p:cNvPr>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a:extLst>
              <a:ext uri="{FF2B5EF4-FFF2-40B4-BE49-F238E27FC236}">
                <a16:creationId xmlns:a16="http://schemas.microsoft.com/office/drawing/2014/main" id="{E7AE196E-0340-446E-A15F-66C41A2E1A7D}"/>
              </a:ext>
            </a:extLst>
          </p:cNvPr>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48140" name="Picture 10" descr="http://heiland-am-highway.de/wp-content/uploads/2012/05/Benetton-Kinderarbeit.jpg">
            <a:extLst>
              <a:ext uri="{FF2B5EF4-FFF2-40B4-BE49-F238E27FC236}">
                <a16:creationId xmlns:a16="http://schemas.microsoft.com/office/drawing/2014/main" id="{F0036D5B-F0D8-4EB6-A17E-8203D69064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8676" y="3213100"/>
            <a:ext cx="44735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52484868-91DD-4EE7-8623-C3698CFB3FB9}"/>
              </a:ext>
            </a:extLst>
          </p:cNvPr>
          <p:cNvSpPr txBox="1">
            <a:spLocks noChangeArrowheads="1"/>
          </p:cNvSpPr>
          <p:nvPr/>
        </p:nvSpPr>
        <p:spPr bwMode="auto">
          <a:xfrm>
            <a:off x="1631951" y="1116013"/>
            <a:ext cx="95269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Nekalá soutěž nebo svoboda projevu?</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54275" name="Text Box 3">
            <a:extLst>
              <a:ext uri="{FF2B5EF4-FFF2-40B4-BE49-F238E27FC236}">
                <a16:creationId xmlns:a16="http://schemas.microsoft.com/office/drawing/2014/main" id="{0EE9284B-8EFD-4B60-8D5E-4A8544DCEEDA}"/>
              </a:ext>
            </a:extLst>
          </p:cNvPr>
          <p:cNvSpPr txBox="1">
            <a:spLocks noChangeArrowheads="1"/>
          </p:cNvSpPr>
          <p:nvPr/>
        </p:nvSpPr>
        <p:spPr bwMode="auto">
          <a:xfrm>
            <a:off x="841374" y="1844676"/>
            <a:ext cx="10282427"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500" dirty="0">
                <a:latin typeface="+mj-lt"/>
              </a:rPr>
              <a:t>Skutkový stav: Křížový výslech dne 29. 12. 2006 stěžovatel na dotaz moderátora: "Mimochodem, co soudíte o tom, že </a:t>
            </a:r>
            <a:r>
              <a:rPr lang="cs-CZ" altLang="cs-CZ" sz="2500" b="1" dirty="0">
                <a:latin typeface="+mj-lt"/>
              </a:rPr>
              <a:t>K. B</a:t>
            </a:r>
            <a:r>
              <a:rPr lang="cs-CZ" altLang="cs-CZ" sz="2500" dirty="0">
                <a:latin typeface="+mj-lt"/>
              </a:rPr>
              <a:t>. má nahradit H. V. v muzikálu? Je to stejná kategorie?" uvedl: "A tak to se vůbec nedá srovnat. </a:t>
            </a:r>
            <a:r>
              <a:rPr lang="cs-CZ" altLang="cs-CZ" sz="2500" b="1" dirty="0">
                <a:latin typeface="+mj-lt"/>
              </a:rPr>
              <a:t>To je jako, když budete srovnávat Mercedes a Trabant. To je nesrovnatelný</a:t>
            </a:r>
            <a:r>
              <a:rPr lang="cs-CZ" altLang="cs-CZ" sz="2500" dirty="0">
                <a:latin typeface="+mj-lt"/>
              </a:rPr>
              <a:t>.". A k otázce účinkování K. B. v muzikálu Hello, Dolly! uváděném na Nové scéně v Bratislavě stěžovatel uvedl: "I když se K. B. stavěla, že přijde muzikál zachránit, opak se bohužel stal pravdou ...", a na reakci moderátora "vlastně ho potopila", pak dodal: "vlastně ho potopila tímhle způsobem.</a:t>
            </a:r>
          </a:p>
          <a:p>
            <a:pPr algn="just" eaLnBrk="1" hangingPunct="1"/>
            <a:endParaRPr lang="cs-CZ" altLang="cs-CZ" sz="2500" dirty="0">
              <a:latin typeface="+mj-lt"/>
            </a:endParaRPr>
          </a:p>
          <a:p>
            <a:pPr algn="just" eaLnBrk="1" hangingPunct="1"/>
            <a:r>
              <a:rPr lang="cs-CZ" altLang="cs-CZ" sz="2500" i="1" dirty="0">
                <a:latin typeface="+mj-lt"/>
              </a:rPr>
              <a:t>ÚS </a:t>
            </a:r>
            <a:r>
              <a:rPr lang="cs-CZ" altLang="cs-CZ" sz="2500" i="1" dirty="0" err="1">
                <a:latin typeface="+mj-lt"/>
              </a:rPr>
              <a:t>sp</a:t>
            </a:r>
            <a:r>
              <a:rPr lang="cs-CZ" altLang="cs-CZ" sz="2500" i="1" dirty="0">
                <a:latin typeface="+mj-lt"/>
              </a:rPr>
              <a:t>. zn. I.ÚS 823/11</a:t>
            </a:r>
            <a:endParaRPr lang="en-US" altLang="cs-CZ" sz="2500" i="1" u="sng" dirty="0">
              <a:latin typeface="+mj-lt"/>
              <a:cs typeface="Arial" panose="020B0604020202020204" pitchFamily="34" charset="0"/>
            </a:endParaRPr>
          </a:p>
          <a:p>
            <a:pPr algn="ctr" eaLnBrk="1" hangingPunct="1"/>
            <a:endParaRPr lang="en-US" altLang="cs-CZ" sz="2000" u="sng" dirty="0">
              <a:latin typeface="Arial" panose="020B0604020202020204" pitchFamily="34" charset="0"/>
              <a:cs typeface="Arial" panose="020B0604020202020204" pitchFamily="34" charset="0"/>
            </a:endParaRPr>
          </a:p>
        </p:txBody>
      </p:sp>
      <p:sp>
        <p:nvSpPr>
          <p:cNvPr id="54276" name="Line 4">
            <a:extLst>
              <a:ext uri="{FF2B5EF4-FFF2-40B4-BE49-F238E27FC236}">
                <a16:creationId xmlns:a16="http://schemas.microsoft.com/office/drawing/2014/main" id="{14B99CF6-BC17-44C3-81D6-7DF8E59302B5}"/>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54277" name="Picture 5">
            <a:extLst>
              <a:ext uri="{FF2B5EF4-FFF2-40B4-BE49-F238E27FC236}">
                <a16:creationId xmlns:a16="http://schemas.microsoft.com/office/drawing/2014/main" id="{637B6706-DEE1-4350-8156-C524B1C876CE}"/>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a:extLst>
              <a:ext uri="{FF2B5EF4-FFF2-40B4-BE49-F238E27FC236}">
                <a16:creationId xmlns:a16="http://schemas.microsoft.com/office/drawing/2014/main" id="{48855BEB-5510-417D-8913-2EAD15032835}"/>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 Ph.D.</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
        <p:nvSpPr>
          <p:cNvPr id="54279" name="Obdélník 1">
            <a:extLst>
              <a:ext uri="{FF2B5EF4-FFF2-40B4-BE49-F238E27FC236}">
                <a16:creationId xmlns:a16="http://schemas.microsoft.com/office/drawing/2014/main" id="{382793D9-0BA7-4608-962A-40AFC26DC7CF}"/>
              </a:ext>
            </a:extLst>
          </p:cNvPr>
          <p:cNvSpPr>
            <a:spLocks noChangeArrowheads="1"/>
          </p:cNvSpPr>
          <p:nvPr/>
        </p:nvSpPr>
        <p:spPr bwMode="auto">
          <a:xfrm>
            <a:off x="1992313" y="-12314238"/>
            <a:ext cx="741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1" algn="ctr" eaLnBrk="1" hangingPunct="1"/>
            <a:r>
              <a:rPr lang="de-DE" altLang="cs-CZ" sz="2000">
                <a:solidFill>
                  <a:schemeClr val="bg1"/>
                </a:solidFill>
                <a:latin typeface="Arial" panose="020B0604020202020204" pitchFamily="34" charset="0"/>
                <a:cs typeface="Arial" panose="020B0604020202020204" pitchFamily="34" charset="0"/>
              </a:rPr>
              <a:t>Ein Werbeverbot auf Grundlage des </a:t>
            </a:r>
            <a:r>
              <a:rPr lang="de-DE" altLang="cs-CZ" sz="2000">
                <a:solidFill>
                  <a:schemeClr val="bg1"/>
                </a:solidFill>
                <a:latin typeface="Arial" panose="020B0604020202020204" pitchFamily="34" charset="0"/>
                <a:cs typeface="Arial" panose="020B0604020202020204" pitchFamily="34" charset="0"/>
                <a:hlinkClick r:id="rId4"/>
              </a:rPr>
              <a:t>§ 1</a:t>
            </a:r>
            <a:r>
              <a:rPr lang="de-DE" altLang="cs-CZ" sz="2000">
                <a:solidFill>
                  <a:schemeClr val="bg1"/>
                </a:solidFill>
                <a:latin typeface="Arial" panose="020B0604020202020204" pitchFamily="34" charset="0"/>
                <a:cs typeface="Arial" panose="020B0604020202020204" pitchFamily="34" charset="0"/>
              </a:rPr>
              <a:t> UWG ist – ohne dass es auf eine Gefährdung des Leistungswettbewerbs ankäme – dann durch den Schutz der Menschenwürde gerechtfertigt, wenn die Werbung wegen ihres Inhalts auf die absolute Grenze der Menschenwürde stößt. Wird diese Grenze beachtet, kann nicht allein der Werbekontext dazu führen, dass eine ansonsten zulässige Meinungsäußerung die Menschenwürde verletzt. Eine Anzeige mag in einem solchen Fall als befremdlich empfunden oder für ungehörig gehalten werden, ein Verstoß gegen </a:t>
            </a:r>
            <a:r>
              <a:rPr lang="de-DE" altLang="cs-CZ" sz="2000">
                <a:solidFill>
                  <a:schemeClr val="bg1"/>
                </a:solidFill>
                <a:latin typeface="Arial" panose="020B0604020202020204" pitchFamily="34" charset="0"/>
                <a:cs typeface="Arial" panose="020B0604020202020204" pitchFamily="34" charset="0"/>
                <a:hlinkClick r:id="rId5"/>
              </a:rPr>
              <a:t>Art. 1</a:t>
            </a:r>
            <a:r>
              <a:rPr lang="de-DE" altLang="cs-CZ" sz="2000">
                <a:solidFill>
                  <a:schemeClr val="bg1"/>
                </a:solidFill>
                <a:latin typeface="Arial" panose="020B0604020202020204" pitchFamily="34" charset="0"/>
                <a:cs typeface="Arial" panose="020B0604020202020204" pitchFamily="34" charset="0"/>
              </a:rPr>
              <a:t> Abs. 1 GG liegt jedoch nicht vor.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a:extLst>
              <a:ext uri="{FF2B5EF4-FFF2-40B4-BE49-F238E27FC236}">
                <a16:creationId xmlns:a16="http://schemas.microsoft.com/office/drawing/2014/main" id="{B6845A17-3A77-4547-89E4-BC833F25DD74}"/>
              </a:ext>
            </a:extLst>
          </p:cNvPr>
          <p:cNvSpPr txBox="1">
            <a:spLocks noChangeArrowheads="1"/>
          </p:cNvSpPr>
          <p:nvPr/>
        </p:nvSpPr>
        <p:spPr bwMode="auto">
          <a:xfrm>
            <a:off x="411061" y="1577975"/>
            <a:ext cx="110483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dirty="0">
                <a:latin typeface="+mj-lt"/>
              </a:rPr>
              <a:t>Vždy je třeba zkoumat charakter příslušného projevu jako celku (nikoliv jednotlivé výroky izolovaně), </a:t>
            </a:r>
            <a:r>
              <a:rPr lang="cs-CZ" altLang="cs-CZ" b="1" dirty="0">
                <a:latin typeface="+mj-lt"/>
              </a:rPr>
              <a:t>a to s ohledem na cíle, které daný projev sledoval. Pokud se projev jako celek, resp. inkriminovaný výrok týká věcí veřejných, je ochrana nekalé soutěže zeslabena, ba dokonce může být zcela vyloučena</a:t>
            </a:r>
            <a:r>
              <a:rPr lang="cs-CZ" altLang="cs-CZ" dirty="0">
                <a:latin typeface="+mj-lt"/>
              </a:rPr>
              <a:t>.</a:t>
            </a:r>
          </a:p>
          <a:p>
            <a:pPr algn="just" eaLnBrk="1" hangingPunct="1"/>
            <a:r>
              <a:rPr lang="cs-CZ" altLang="cs-CZ" dirty="0">
                <a:latin typeface="+mj-lt"/>
              </a:rPr>
              <a:t>Stěžovatel je ke své manželce vázán </a:t>
            </a:r>
            <a:r>
              <a:rPr lang="cs-CZ" altLang="cs-CZ" b="1" dirty="0">
                <a:latin typeface="+mj-lt"/>
              </a:rPr>
              <a:t>osobní a emoční vazbou</a:t>
            </a:r>
            <a:r>
              <a:rPr lang="cs-CZ" altLang="cs-CZ" dirty="0">
                <a:latin typeface="+mj-lt"/>
              </a:rPr>
              <a:t>, a proto nešlo zcela jednostranně posoudit tento vztah jako vztah manažera, klientky a konkurentky. Nelze jej proto sankcionovat, že se při </a:t>
            </a:r>
            <a:r>
              <a:rPr lang="cs-CZ" altLang="cs-CZ" b="1" dirty="0">
                <a:latin typeface="+mj-lt"/>
              </a:rPr>
              <a:t>moderátorem podsunuté otázce na srovnání manželky a žalobkyně neoprostil od tohoto citového pouta, určujícího pro individualitu člověka</a:t>
            </a:r>
            <a:r>
              <a:rPr lang="cs-CZ" altLang="cs-CZ" dirty="0">
                <a:latin typeface="+mj-lt"/>
              </a:rPr>
              <a:t>. Manželství, resp. partnerské vztahy představují samotné jádro lidského společenství, a proto by jejich význam neměl být zásadně srovnáván s žádným jiným poutem [obdobně viz 6 </a:t>
            </a:r>
            <a:r>
              <a:rPr lang="cs-CZ" altLang="cs-CZ" dirty="0" err="1">
                <a:latin typeface="+mj-lt"/>
              </a:rPr>
              <a:t>BVerfGE</a:t>
            </a:r>
            <a:r>
              <a:rPr lang="cs-CZ" altLang="cs-CZ" dirty="0">
                <a:latin typeface="+mj-lt"/>
              </a:rPr>
              <a:t> 55, (1957)], rozhodně ne pak s obchodněprávním vztahem manažera a klienta.</a:t>
            </a:r>
          </a:p>
        </p:txBody>
      </p:sp>
      <p:sp>
        <p:nvSpPr>
          <p:cNvPr id="56324" name="Line 4">
            <a:extLst>
              <a:ext uri="{FF2B5EF4-FFF2-40B4-BE49-F238E27FC236}">
                <a16:creationId xmlns:a16="http://schemas.microsoft.com/office/drawing/2014/main" id="{8AD46705-2B9F-479F-B9B9-587497D91789}"/>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56325" name="Picture 5">
            <a:extLst>
              <a:ext uri="{FF2B5EF4-FFF2-40B4-BE49-F238E27FC236}">
                <a16:creationId xmlns:a16="http://schemas.microsoft.com/office/drawing/2014/main" id="{D3DB00E8-91CB-4F4F-B854-628A5AFA01D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a:extLst>
              <a:ext uri="{FF2B5EF4-FFF2-40B4-BE49-F238E27FC236}">
                <a16:creationId xmlns:a16="http://schemas.microsoft.com/office/drawing/2014/main" id="{BEDD5335-9ED9-4D7E-B7F0-17691C43331D}"/>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 Ph.D.</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
        <p:nvSpPr>
          <p:cNvPr id="56327" name="Obdélník 1">
            <a:extLst>
              <a:ext uri="{FF2B5EF4-FFF2-40B4-BE49-F238E27FC236}">
                <a16:creationId xmlns:a16="http://schemas.microsoft.com/office/drawing/2014/main" id="{AA44CF79-8A46-47E8-BF69-3BAB62F0DE26}"/>
              </a:ext>
            </a:extLst>
          </p:cNvPr>
          <p:cNvSpPr>
            <a:spLocks noChangeArrowheads="1"/>
          </p:cNvSpPr>
          <p:nvPr/>
        </p:nvSpPr>
        <p:spPr bwMode="auto">
          <a:xfrm>
            <a:off x="1992313" y="-12314238"/>
            <a:ext cx="741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1" algn="ctr" eaLnBrk="1" hangingPunct="1"/>
            <a:r>
              <a:rPr lang="de-DE" altLang="cs-CZ" sz="2000">
                <a:solidFill>
                  <a:schemeClr val="bg1"/>
                </a:solidFill>
                <a:latin typeface="Arial" panose="020B0604020202020204" pitchFamily="34" charset="0"/>
                <a:cs typeface="Arial" panose="020B0604020202020204" pitchFamily="34" charset="0"/>
              </a:rPr>
              <a:t>Ein Werbeverbot auf Grundlage des </a:t>
            </a:r>
            <a:r>
              <a:rPr lang="de-DE" altLang="cs-CZ" sz="2000">
                <a:solidFill>
                  <a:schemeClr val="bg1"/>
                </a:solidFill>
                <a:latin typeface="Arial" panose="020B0604020202020204" pitchFamily="34" charset="0"/>
                <a:cs typeface="Arial" panose="020B0604020202020204" pitchFamily="34" charset="0"/>
                <a:hlinkClick r:id="rId4"/>
              </a:rPr>
              <a:t>§ 1</a:t>
            </a:r>
            <a:r>
              <a:rPr lang="de-DE" altLang="cs-CZ" sz="2000">
                <a:solidFill>
                  <a:schemeClr val="bg1"/>
                </a:solidFill>
                <a:latin typeface="Arial" panose="020B0604020202020204" pitchFamily="34" charset="0"/>
                <a:cs typeface="Arial" panose="020B0604020202020204" pitchFamily="34" charset="0"/>
              </a:rPr>
              <a:t> UWG ist – ohne dass es auf eine Gefährdung des Leistungswettbewerbs ankäme – dann durch den Schutz der Menschenwürde gerechtfertigt, wenn die Werbung wegen ihres Inhalts auf die absolute Grenze der Menschenwürde stößt. Wird diese Grenze beachtet, kann nicht allein der Werbekontext dazu führen, dass eine ansonsten zulässige Meinungsäußerung die Menschenwürde verletzt. Eine Anzeige mag in einem solchen Fall als befremdlich empfunden oder für ungehörig gehalten werden, ein Verstoß gegen </a:t>
            </a:r>
            <a:r>
              <a:rPr lang="de-DE" altLang="cs-CZ" sz="2000">
                <a:solidFill>
                  <a:schemeClr val="bg1"/>
                </a:solidFill>
                <a:latin typeface="Arial" panose="020B0604020202020204" pitchFamily="34" charset="0"/>
                <a:cs typeface="Arial" panose="020B0604020202020204" pitchFamily="34" charset="0"/>
                <a:hlinkClick r:id="rId5"/>
              </a:rPr>
              <a:t>Art. 1</a:t>
            </a:r>
            <a:r>
              <a:rPr lang="de-DE" altLang="cs-CZ" sz="2000">
                <a:solidFill>
                  <a:schemeClr val="bg1"/>
                </a:solidFill>
                <a:latin typeface="Arial" panose="020B0604020202020204" pitchFamily="34" charset="0"/>
                <a:cs typeface="Arial" panose="020B0604020202020204" pitchFamily="34" charset="0"/>
              </a:rPr>
              <a:t> Abs. 1 GG liegt jedoch nicht vor.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1A2A8F-474F-4A7E-A5CC-532F76A46434}"/>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1BC66F7E-A992-457D-98E0-7155AE794AD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D95CF03A-0424-49D8-B1E4-59B2E9CE0577}"/>
              </a:ext>
            </a:extLst>
          </p:cNvPr>
          <p:cNvSpPr>
            <a:spLocks noGrp="1"/>
          </p:cNvSpPr>
          <p:nvPr>
            <p:ph type="title"/>
          </p:nvPr>
        </p:nvSpPr>
        <p:spPr/>
        <p:txBody>
          <a:bodyPr/>
          <a:lstStyle/>
          <a:p>
            <a:r>
              <a:rPr lang="cs-CZ" dirty="0"/>
              <a:t>Další negativní příklady</a:t>
            </a:r>
          </a:p>
        </p:txBody>
      </p:sp>
      <p:sp>
        <p:nvSpPr>
          <p:cNvPr id="5" name="Zástupný symbol pro obsah 4">
            <a:extLst>
              <a:ext uri="{FF2B5EF4-FFF2-40B4-BE49-F238E27FC236}">
                <a16:creationId xmlns:a16="http://schemas.microsoft.com/office/drawing/2014/main" id="{DCE51851-9A2B-4986-91DF-2DF1BEFC371A}"/>
              </a:ext>
            </a:extLst>
          </p:cNvPr>
          <p:cNvSpPr>
            <a:spLocks noGrp="1"/>
          </p:cNvSpPr>
          <p:nvPr>
            <p:ph idx="1"/>
          </p:nvPr>
        </p:nvSpPr>
        <p:spPr/>
        <p:txBody>
          <a:bodyPr/>
          <a:lstStyle/>
          <a:p>
            <a:pPr algn="just"/>
            <a:r>
              <a:rPr lang="cs-CZ" altLang="cs-CZ" dirty="0">
                <a:latin typeface="Arial" panose="020B0604020202020204" pitchFamily="34" charset="0"/>
                <a:cs typeface="Arial" panose="020B0604020202020204" pitchFamily="34" charset="0"/>
              </a:rPr>
              <a:t>Ekologická organizace</a:t>
            </a:r>
          </a:p>
          <a:p>
            <a:pPr algn="just"/>
            <a:r>
              <a:rPr lang="cs-CZ" altLang="cs-CZ" dirty="0">
                <a:latin typeface="Arial" panose="020B0604020202020204" pitchFamily="34" charset="0"/>
                <a:cs typeface="Arial" panose="020B0604020202020204" pitchFamily="34" charset="0"/>
              </a:rPr>
              <a:t>Bitva na tržišti</a:t>
            </a:r>
          </a:p>
          <a:p>
            <a:pPr algn="just"/>
            <a:r>
              <a:rPr lang="cs-CZ" altLang="cs-CZ" dirty="0">
                <a:latin typeface="Arial" panose="020B0604020202020204" pitchFamily="34" charset="0"/>
                <a:cs typeface="Arial" panose="020B0604020202020204" pitchFamily="34" charset="0"/>
              </a:rPr>
              <a:t>Citace</a:t>
            </a:r>
          </a:p>
          <a:p>
            <a:pPr algn="just"/>
            <a:r>
              <a:rPr lang="cs-CZ" altLang="cs-CZ" dirty="0">
                <a:latin typeface="Arial" panose="020B0604020202020204" pitchFamily="34" charset="0"/>
                <a:cs typeface="Arial" panose="020B0604020202020204" pitchFamily="34" charset="0"/>
              </a:rPr>
              <a:t>Plagiáty v akademickém provozu</a:t>
            </a:r>
          </a:p>
          <a:p>
            <a:pPr algn="just"/>
            <a:r>
              <a:rPr lang="cs-CZ" altLang="cs-CZ" dirty="0">
                <a:latin typeface="Arial" panose="020B0604020202020204" pitchFamily="34" charset="0"/>
                <a:cs typeface="Arial" panose="020B0604020202020204" pitchFamily="34" charset="0"/>
              </a:rPr>
              <a:t>Internetové diskuse, skrytá reklama</a:t>
            </a:r>
          </a:p>
          <a:p>
            <a:pPr algn="just"/>
            <a:r>
              <a:rPr lang="cs-CZ" altLang="cs-CZ" dirty="0">
                <a:latin typeface="Arial" panose="020B0604020202020204" pitchFamily="34" charset="0"/>
                <a:cs typeface="Arial" panose="020B0604020202020204" pitchFamily="34" charset="0"/>
              </a:rPr>
              <a:t>Trollové </a:t>
            </a:r>
          </a:p>
          <a:p>
            <a:endParaRPr lang="cs-CZ" dirty="0"/>
          </a:p>
        </p:txBody>
      </p:sp>
    </p:spTree>
    <p:extLst>
      <p:ext uri="{BB962C8B-B14F-4D97-AF65-F5344CB8AC3E}">
        <p14:creationId xmlns:p14="http://schemas.microsoft.com/office/powerpoint/2010/main" val="47334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a:extLst>
              <a:ext uri="{FF2B5EF4-FFF2-40B4-BE49-F238E27FC236}">
                <a16:creationId xmlns:a16="http://schemas.microsoft.com/office/drawing/2014/main" id="{02272736-53D6-4E33-BBB4-C047659BB696}"/>
              </a:ext>
            </a:extLst>
          </p:cNvPr>
          <p:cNvSpPr txBox="1">
            <a:spLocks noChangeArrowheads="1"/>
          </p:cNvSpPr>
          <p:nvPr/>
        </p:nvSpPr>
        <p:spPr bwMode="auto">
          <a:xfrm>
            <a:off x="805342" y="1989139"/>
            <a:ext cx="1083018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dirty="0">
                <a:latin typeface="Arial" panose="020B0604020202020204" pitchFamily="34" charset="0"/>
                <a:cs typeface="Arial" panose="020B0604020202020204" pitchFamily="34" charset="0"/>
              </a:rPr>
              <a:t>Televizní spot na minerální vodu Korunní zachycuje kompars dívčího pěveckého sboru společně se sbormistrem. Vizáž sbormistra i text „tak tomu se říká sladké dětství“ jednoznačně asociuje události kolem vyšetřování v případě známého sbormistra, obviněného ze sexuálního zneužívání nezletilých dívek. </a:t>
            </a:r>
          </a:p>
          <a:p>
            <a:pPr algn="just" eaLnBrk="1" hangingPunct="1"/>
            <a:r>
              <a:rPr lang="cs-CZ" altLang="cs-CZ" dirty="0">
                <a:latin typeface="Arial" panose="020B0604020202020204" pitchFamily="34" charset="0"/>
                <a:cs typeface="Arial" panose="020B0604020202020204" pitchFamily="34" charset="0"/>
              </a:rPr>
              <a:t>Rada pro reklamu zahájila rozhodovací proces na základě vlastního monitoringu.</a:t>
            </a:r>
          </a:p>
          <a:p>
            <a:pPr algn="just" eaLnBrk="1" hangingPunct="1"/>
            <a:endParaRPr lang="cs-CZ" altLang="cs-CZ" dirty="0">
              <a:latin typeface="Arial" panose="020B0604020202020204" pitchFamily="34" charset="0"/>
              <a:cs typeface="Arial" panose="020B0604020202020204" pitchFamily="34" charset="0"/>
            </a:endParaRPr>
          </a:p>
          <a:p>
            <a:pPr algn="just" eaLnBrk="1" hangingPunct="1"/>
            <a:r>
              <a:rPr lang="cs-CZ" altLang="cs-CZ" u="sng" dirty="0">
                <a:latin typeface="Arial" panose="020B0604020202020204" pitchFamily="34" charset="0"/>
                <a:cs typeface="Arial" panose="020B0604020202020204" pitchFamily="34" charset="0"/>
              </a:rPr>
              <a:t>Rozhodnutí: Reklama byla prohlášena za závadnou</a:t>
            </a:r>
            <a:endParaRPr lang="cs-CZ" altLang="cs-CZ" dirty="0">
              <a:latin typeface="Arial" panose="020B0604020202020204" pitchFamily="34" charset="0"/>
              <a:cs typeface="Arial" panose="020B0604020202020204" pitchFamily="34" charset="0"/>
            </a:endParaRPr>
          </a:p>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en-US" altLang="cs-CZ" sz="2000" dirty="0">
              <a:latin typeface="Arial" panose="020B0604020202020204" pitchFamily="34" charset="0"/>
              <a:cs typeface="Arial" panose="020B0604020202020204" pitchFamily="34" charset="0"/>
            </a:endParaRPr>
          </a:p>
        </p:txBody>
      </p:sp>
      <p:sp>
        <p:nvSpPr>
          <p:cNvPr id="60420" name="Line 4">
            <a:extLst>
              <a:ext uri="{FF2B5EF4-FFF2-40B4-BE49-F238E27FC236}">
                <a16:creationId xmlns:a16="http://schemas.microsoft.com/office/drawing/2014/main" id="{D69AA47B-E699-4179-B344-61DA7BE5CE95}"/>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0422" name="Text Box 6">
            <a:extLst>
              <a:ext uri="{FF2B5EF4-FFF2-40B4-BE49-F238E27FC236}">
                <a16:creationId xmlns:a16="http://schemas.microsoft.com/office/drawing/2014/main" id="{45BFAF7F-7604-4916-B323-FB85A1C2387E}"/>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01E7E333-EE20-4A4B-91EC-3B21E928A4E1}"/>
              </a:ext>
            </a:extLst>
          </p:cNvPr>
          <p:cNvSpPr txBox="1">
            <a:spLocks noChangeArrowheads="1"/>
          </p:cNvSpPr>
          <p:nvPr/>
        </p:nvSpPr>
        <p:spPr bwMode="auto">
          <a:xfrm>
            <a:off x="1631950" y="1116013"/>
            <a:ext cx="72250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Připomenutí GK  v § 2976 OZ</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62467" name="Text Box 3">
            <a:extLst>
              <a:ext uri="{FF2B5EF4-FFF2-40B4-BE49-F238E27FC236}">
                <a16:creationId xmlns:a16="http://schemas.microsoft.com/office/drawing/2014/main" id="{6CF640E8-A68F-4F23-9CB8-779BE40B53E3}"/>
              </a:ext>
            </a:extLst>
          </p:cNvPr>
          <p:cNvSpPr txBox="1">
            <a:spLocks noChangeArrowheads="1"/>
          </p:cNvSpPr>
          <p:nvPr/>
        </p:nvSpPr>
        <p:spPr bwMode="auto">
          <a:xfrm>
            <a:off x="922788" y="2088862"/>
            <a:ext cx="102765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cs-CZ" sz="2300" b="1" dirty="0" err="1">
                <a:latin typeface="Arial" panose="020B0604020202020204" pitchFamily="34" charset="0"/>
                <a:cs typeface="Arial" panose="020B0604020202020204" pitchFamily="34" charset="0"/>
              </a:rPr>
              <a:t>Kdo</a:t>
            </a:r>
            <a:r>
              <a:rPr lang="en-US" altLang="cs-CZ" sz="2300" b="1" dirty="0">
                <a:latin typeface="Arial" panose="020B0604020202020204" pitchFamily="34" charset="0"/>
                <a:cs typeface="Arial" panose="020B0604020202020204" pitchFamily="34" charset="0"/>
              </a:rPr>
              <a:t> se </a:t>
            </a:r>
            <a:r>
              <a:rPr lang="en-US" altLang="cs-CZ" sz="2300" b="1" dirty="0" err="1">
                <a:latin typeface="Arial" panose="020B0604020202020204" pitchFamily="34" charset="0"/>
                <a:cs typeface="Arial" panose="020B0604020202020204" pitchFamily="34" charset="0"/>
              </a:rPr>
              <a:t>dostane</a:t>
            </a:r>
            <a:r>
              <a:rPr lang="en-US" altLang="cs-CZ" sz="2300" b="1" dirty="0">
                <a:latin typeface="Arial" panose="020B0604020202020204" pitchFamily="34" charset="0"/>
                <a:cs typeface="Arial" panose="020B0604020202020204" pitchFamily="34" charset="0"/>
              </a:rPr>
              <a:t> v </a:t>
            </a:r>
            <a:r>
              <a:rPr lang="en-US" altLang="cs-CZ" sz="2300" b="1" dirty="0" err="1">
                <a:latin typeface="Arial" panose="020B0604020202020204" pitchFamily="34" charset="0"/>
                <a:cs typeface="Arial" panose="020B0604020202020204" pitchFamily="34" charset="0"/>
              </a:rPr>
              <a:t>hospodářském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styku</a:t>
            </a:r>
            <a:r>
              <a:rPr lang="en-US" altLang="cs-CZ" sz="2300" b="1" dirty="0">
                <a:latin typeface="Arial" panose="020B0604020202020204" pitchFamily="34" charset="0"/>
                <a:cs typeface="Arial" panose="020B0604020202020204" pitchFamily="34" charset="0"/>
              </a:rPr>
              <a:t> do </a:t>
            </a:r>
            <a:r>
              <a:rPr lang="en-US" altLang="cs-CZ" sz="2300" b="1" dirty="0" err="1">
                <a:latin typeface="Arial" panose="020B0604020202020204" pitchFamily="34" charset="0"/>
                <a:cs typeface="Arial" panose="020B0604020202020204" pitchFamily="34" charset="0"/>
              </a:rPr>
              <a:t>rozporu</a:t>
            </a:r>
            <a:r>
              <a:rPr lang="en-US" altLang="cs-CZ" sz="2300" b="1" dirty="0">
                <a:latin typeface="Arial" panose="020B0604020202020204" pitchFamily="34" charset="0"/>
                <a:cs typeface="Arial" panose="020B0604020202020204" pitchFamily="34" charset="0"/>
              </a:rPr>
              <a:t> s </a:t>
            </a:r>
            <a:r>
              <a:rPr lang="en-US" altLang="cs-CZ" sz="2300" b="1" dirty="0" err="1">
                <a:latin typeface="Arial" panose="020B0604020202020204" pitchFamily="34" charset="0"/>
                <a:cs typeface="Arial" panose="020B0604020202020204" pitchFamily="34" charset="0"/>
              </a:rPr>
              <a:t>dobrými</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mravy</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soutěže</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jednáním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způsobilým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přivodit</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újmu</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jiným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soutěžitelům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nebo</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zákazníkům</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dopustí</a:t>
            </a:r>
            <a:r>
              <a:rPr lang="en-US" altLang="cs-CZ" sz="2300" b="1" dirty="0">
                <a:latin typeface="Arial" panose="020B0604020202020204" pitchFamily="34" charset="0"/>
                <a:cs typeface="Arial" panose="020B0604020202020204" pitchFamily="34" charset="0"/>
              </a:rPr>
              <a:t> se </a:t>
            </a:r>
            <a:r>
              <a:rPr lang="en-US" altLang="cs-CZ" sz="2300" b="1" dirty="0" err="1">
                <a:latin typeface="Arial" panose="020B0604020202020204" pitchFamily="34" charset="0"/>
                <a:cs typeface="Arial" panose="020B0604020202020204" pitchFamily="34" charset="0"/>
              </a:rPr>
              <a:t>nekalé</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soutěže</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Nekalá</a:t>
            </a:r>
            <a:r>
              <a:rPr lang="en-US" altLang="cs-CZ" sz="2300" b="1" dirty="0">
                <a:latin typeface="Arial" panose="020B0604020202020204" pitchFamily="34" charset="0"/>
                <a:cs typeface="Arial" panose="020B0604020202020204" pitchFamily="34" charset="0"/>
              </a:rPr>
              <a:t> </a:t>
            </a:r>
            <a:r>
              <a:rPr lang="en-US" altLang="cs-CZ" sz="2300" b="1" dirty="0" err="1">
                <a:latin typeface="Arial" panose="020B0604020202020204" pitchFamily="34" charset="0"/>
                <a:cs typeface="Arial" panose="020B0604020202020204" pitchFamily="34" charset="0"/>
              </a:rPr>
              <a:t>soutěž</a:t>
            </a:r>
            <a:r>
              <a:rPr lang="en-US" altLang="cs-CZ" sz="2300" b="1" dirty="0">
                <a:latin typeface="Arial" panose="020B0604020202020204" pitchFamily="34" charset="0"/>
                <a:cs typeface="Arial" panose="020B0604020202020204" pitchFamily="34" charset="0"/>
              </a:rPr>
              <a:t> se </a:t>
            </a:r>
            <a:r>
              <a:rPr lang="en-US" altLang="cs-CZ" sz="2300" b="1" dirty="0" err="1">
                <a:latin typeface="Arial" panose="020B0604020202020204" pitchFamily="34" charset="0"/>
                <a:cs typeface="Arial" panose="020B0604020202020204" pitchFamily="34" charset="0"/>
              </a:rPr>
              <a:t>zakazuje</a:t>
            </a:r>
            <a:r>
              <a:rPr lang="en-US" altLang="cs-CZ" sz="2300" dirty="0">
                <a:latin typeface="Arial" panose="020B0604020202020204" pitchFamily="34" charset="0"/>
                <a:cs typeface="Arial" panose="020B0604020202020204" pitchFamily="34" charset="0"/>
              </a:rPr>
              <a:t>.</a:t>
            </a:r>
          </a:p>
          <a:p>
            <a:pPr eaLnBrk="1" hangingPunct="1"/>
            <a:r>
              <a:rPr lang="en-US" altLang="cs-CZ" sz="2300" dirty="0">
                <a:latin typeface="Arial" panose="020B0604020202020204" pitchFamily="34" charset="0"/>
                <a:cs typeface="Arial" panose="020B0604020202020204" pitchFamily="34" charset="0"/>
              </a:rPr>
              <a:t> </a:t>
            </a:r>
          </a:p>
          <a:p>
            <a:pPr eaLnBrk="1" hangingPunct="1"/>
            <a:r>
              <a:rPr lang="en-US" altLang="cs-CZ" sz="2300" dirty="0" err="1">
                <a:latin typeface="Arial" panose="020B0604020202020204" pitchFamily="34" charset="0"/>
                <a:cs typeface="Arial" panose="020B0604020202020204" pitchFamily="34" charset="0"/>
              </a:rPr>
              <a:t>Nekalou</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soutěží</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podle</a:t>
            </a:r>
            <a:r>
              <a:rPr lang="en-US" altLang="cs-CZ" sz="2300" dirty="0">
                <a:latin typeface="Arial" panose="020B0604020202020204" pitchFamily="34" charset="0"/>
                <a:cs typeface="Arial" panose="020B0604020202020204" pitchFamily="34" charset="0"/>
              </a:rPr>
              <a:t> </a:t>
            </a:r>
            <a:r>
              <a:rPr lang="cs-CZ" altLang="cs-CZ" sz="2300" b="1" dirty="0">
                <a:latin typeface="Arial" panose="020B0604020202020204" pitchFamily="34" charset="0"/>
                <a:cs typeface="Arial" panose="020B0604020202020204" pitchFamily="34" charset="0"/>
              </a:rPr>
              <a:t>j</a:t>
            </a:r>
            <a:r>
              <a:rPr lang="en-US" altLang="cs-CZ" sz="2300" b="1" dirty="0">
                <a:latin typeface="Arial" panose="020B0604020202020204" pitchFamily="34" charset="0"/>
                <a:cs typeface="Arial" panose="020B0604020202020204" pitchFamily="34" charset="0"/>
              </a:rPr>
              <a:t>e </a:t>
            </a:r>
            <a:r>
              <a:rPr lang="en-US" altLang="cs-CZ" sz="2300" b="1" dirty="0" err="1">
                <a:latin typeface="Arial" panose="020B0604020202020204" pitchFamily="34" charset="0"/>
                <a:cs typeface="Arial" panose="020B0604020202020204" pitchFamily="34" charset="0"/>
              </a:rPr>
              <a:t>zejména</a:t>
            </a:r>
            <a:r>
              <a:rPr lang="cs-CZ" altLang="cs-CZ" sz="2300" dirty="0">
                <a:latin typeface="Arial" panose="020B0604020202020204" pitchFamily="34" charset="0"/>
                <a:cs typeface="Arial" panose="020B0604020202020204" pitchFamily="34" charset="0"/>
              </a:rPr>
              <a:t> </a:t>
            </a:r>
          </a:p>
          <a:p>
            <a:pPr eaLnBrk="1" hangingPunct="1"/>
            <a:r>
              <a:rPr lang="en-US" altLang="cs-CZ" sz="2300" dirty="0">
                <a:latin typeface="Arial" panose="020B0604020202020204" pitchFamily="34" charset="0"/>
                <a:cs typeface="Arial" panose="020B0604020202020204" pitchFamily="34" charset="0"/>
              </a:rPr>
              <a:t>a) </a:t>
            </a:r>
            <a:r>
              <a:rPr lang="en-US" altLang="cs-CZ" sz="2300" dirty="0" err="1">
                <a:latin typeface="Arial" panose="020B0604020202020204" pitchFamily="34" charset="0"/>
                <a:cs typeface="Arial" panose="020B0604020202020204" pitchFamily="34" charset="0"/>
              </a:rPr>
              <a:t>klamavá</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reklama</a:t>
            </a:r>
            <a:r>
              <a:rPr lang="en-US" altLang="cs-CZ" sz="2300" dirty="0">
                <a:latin typeface="Arial" panose="020B0604020202020204" pitchFamily="34" charset="0"/>
                <a:cs typeface="Arial" panose="020B0604020202020204" pitchFamily="34" charset="0"/>
              </a:rPr>
              <a:t>,</a:t>
            </a:r>
          </a:p>
          <a:p>
            <a:pPr eaLnBrk="1" hangingPunct="1"/>
            <a:r>
              <a:rPr lang="en-US" altLang="cs-CZ" sz="2300" dirty="0">
                <a:latin typeface="Arial" panose="020B0604020202020204" pitchFamily="34" charset="0"/>
                <a:cs typeface="Arial" panose="020B0604020202020204" pitchFamily="34" charset="0"/>
              </a:rPr>
              <a:t>b) </a:t>
            </a:r>
            <a:r>
              <a:rPr lang="en-US" altLang="cs-CZ" sz="2300" dirty="0" err="1">
                <a:latin typeface="Arial" panose="020B0604020202020204" pitchFamily="34" charset="0"/>
                <a:cs typeface="Arial" panose="020B0604020202020204" pitchFamily="34" charset="0"/>
              </a:rPr>
              <a:t>klamavé</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označování</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zboží</a:t>
            </a:r>
            <a:r>
              <a:rPr lang="en-US" altLang="cs-CZ" sz="2300" dirty="0">
                <a:latin typeface="Arial" panose="020B0604020202020204" pitchFamily="34" charset="0"/>
                <a:cs typeface="Arial" panose="020B0604020202020204" pitchFamily="34" charset="0"/>
              </a:rPr>
              <a:t> a </a:t>
            </a:r>
            <a:r>
              <a:rPr lang="en-US" altLang="cs-CZ" sz="2300" dirty="0" err="1">
                <a:latin typeface="Arial" panose="020B0604020202020204" pitchFamily="34" charset="0"/>
                <a:cs typeface="Arial" panose="020B0604020202020204" pitchFamily="34" charset="0"/>
              </a:rPr>
              <a:t>služeb</a:t>
            </a:r>
            <a:r>
              <a:rPr lang="en-US" altLang="cs-CZ" sz="2300" dirty="0">
                <a:latin typeface="Arial" panose="020B0604020202020204" pitchFamily="34" charset="0"/>
                <a:cs typeface="Arial" panose="020B0604020202020204" pitchFamily="34" charset="0"/>
              </a:rPr>
              <a:t>,</a:t>
            </a:r>
          </a:p>
          <a:p>
            <a:pPr eaLnBrk="1" hangingPunct="1"/>
            <a:r>
              <a:rPr lang="en-US" altLang="cs-CZ" sz="2300" dirty="0">
                <a:latin typeface="Arial" panose="020B0604020202020204" pitchFamily="34" charset="0"/>
                <a:cs typeface="Arial" panose="020B0604020202020204" pitchFamily="34" charset="0"/>
              </a:rPr>
              <a:t>c) </a:t>
            </a:r>
            <a:r>
              <a:rPr lang="en-US" altLang="cs-CZ" sz="2300" dirty="0" err="1">
                <a:latin typeface="Arial" panose="020B0604020202020204" pitchFamily="34" charset="0"/>
                <a:cs typeface="Arial" panose="020B0604020202020204" pitchFamily="34" charset="0"/>
              </a:rPr>
              <a:t>vyvolání</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nebezpečí</a:t>
            </a:r>
            <a:r>
              <a:rPr lang="en-US" altLang="cs-CZ" sz="2300" dirty="0">
                <a:latin typeface="Arial" panose="020B0604020202020204" pitchFamily="34" charset="0"/>
                <a:cs typeface="Arial" panose="020B0604020202020204" pitchFamily="34" charset="0"/>
              </a:rPr>
              <a:t> </a:t>
            </a:r>
            <a:r>
              <a:rPr lang="en-US" altLang="cs-CZ" sz="2300" dirty="0" err="1">
                <a:latin typeface="Arial" panose="020B0604020202020204" pitchFamily="34" charset="0"/>
                <a:cs typeface="Arial" panose="020B0604020202020204" pitchFamily="34" charset="0"/>
              </a:rPr>
              <a:t>zá</a:t>
            </a:r>
            <a:r>
              <a:rPr lang="cs-CZ" altLang="cs-CZ" sz="2300" dirty="0">
                <a:latin typeface="Arial" panose="020B0604020202020204" pitchFamily="34" charset="0"/>
                <a:cs typeface="Arial" panose="020B0604020202020204" pitchFamily="34" charset="0"/>
              </a:rPr>
              <a:t>měny…..</a:t>
            </a:r>
            <a:endParaRPr lang="en-US" altLang="cs-CZ" sz="2300" dirty="0">
              <a:latin typeface="Arial" panose="020B0604020202020204" pitchFamily="34" charset="0"/>
              <a:cs typeface="Arial" panose="020B0604020202020204" pitchFamily="34" charset="0"/>
            </a:endParaRPr>
          </a:p>
        </p:txBody>
      </p:sp>
      <p:sp>
        <p:nvSpPr>
          <p:cNvPr id="62468" name="Line 4">
            <a:extLst>
              <a:ext uri="{FF2B5EF4-FFF2-40B4-BE49-F238E27FC236}">
                <a16:creationId xmlns:a16="http://schemas.microsoft.com/office/drawing/2014/main" id="{224A8473-0A56-4CB2-A95C-1927AC03AFB6}"/>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470" name="Text Box 6">
            <a:extLst>
              <a:ext uri="{FF2B5EF4-FFF2-40B4-BE49-F238E27FC236}">
                <a16:creationId xmlns:a16="http://schemas.microsoft.com/office/drawing/2014/main" id="{8CE92DBC-E848-4025-B56D-D3BFFF61FE29}"/>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29BE6BAE-4CA5-4A03-AF7E-32E8CC586B6F}"/>
              </a:ext>
            </a:extLst>
          </p:cNvPr>
          <p:cNvSpPr txBox="1">
            <a:spLocks noChangeArrowheads="1"/>
          </p:cNvSpPr>
          <p:nvPr/>
        </p:nvSpPr>
        <p:spPr bwMode="auto">
          <a:xfrm>
            <a:off x="1631950" y="1116013"/>
            <a:ext cx="83615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„Soudcovské“ skutkové podstaty</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FACDDEB8-4579-454C-B118-E2EEE6CBF7E3}"/>
              </a:ext>
            </a:extLst>
          </p:cNvPr>
          <p:cNvSpPr txBox="1">
            <a:spLocks noChangeArrowheads="1"/>
          </p:cNvSpPr>
          <p:nvPr/>
        </p:nvSpPr>
        <p:spPr bwMode="auto">
          <a:xfrm>
            <a:off x="704675" y="1921082"/>
            <a:ext cx="10628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3000" dirty="0">
                <a:latin typeface="Arial" panose="020B0604020202020204" pitchFamily="34" charset="0"/>
                <a:cs typeface="Arial" panose="020B0604020202020204" pitchFamily="34" charset="0"/>
              </a:rPr>
              <a:t>Autority v reklamě</a:t>
            </a:r>
          </a:p>
          <a:p>
            <a:pPr algn="just" eaLnBrk="1" hangingPunct="1"/>
            <a:r>
              <a:rPr lang="cs-CZ" altLang="cs-CZ" sz="3000" dirty="0">
                <a:latin typeface="Arial" panose="020B0604020202020204" pitchFamily="34" charset="0"/>
                <a:cs typeface="Arial" panose="020B0604020202020204" pitchFamily="34" charset="0"/>
              </a:rPr>
              <a:t>Zneužívaní pocitu vděčnosti</a:t>
            </a:r>
          </a:p>
          <a:p>
            <a:pPr algn="just" eaLnBrk="1" hangingPunct="1"/>
            <a:r>
              <a:rPr lang="cs-CZ" altLang="cs-CZ" sz="3000" dirty="0">
                <a:latin typeface="Arial" panose="020B0604020202020204" pitchFamily="34" charset="0"/>
                <a:cs typeface="Arial" panose="020B0604020202020204" pitchFamily="34" charset="0"/>
              </a:rPr>
              <a:t>Zneužívání lidské záliby ve hře</a:t>
            </a:r>
          </a:p>
          <a:p>
            <a:pPr algn="just" eaLnBrk="1" hangingPunct="1"/>
            <a:r>
              <a:rPr lang="cs-CZ" altLang="cs-CZ" sz="3000" dirty="0">
                <a:latin typeface="Arial" panose="020B0604020202020204" pitchFamily="34" charset="0"/>
                <a:cs typeface="Arial" panose="020B0604020202020204" pitchFamily="34" charset="0"/>
              </a:rPr>
              <a:t>Podprahová reklama</a:t>
            </a:r>
          </a:p>
          <a:p>
            <a:pPr algn="just" eaLnBrk="1" hangingPunct="1"/>
            <a:r>
              <a:rPr lang="cs-CZ" altLang="cs-CZ" sz="3000" dirty="0">
                <a:latin typeface="Arial" panose="020B0604020202020204" pitchFamily="34" charset="0"/>
                <a:cs typeface="Arial" panose="020B0604020202020204" pitchFamily="34" charset="0"/>
              </a:rPr>
              <a:t>Skrytá reklama, neoznačení reklamní části, označení slovem „PR“</a:t>
            </a:r>
          </a:p>
          <a:p>
            <a:pPr algn="just" eaLnBrk="1" hangingPunct="1"/>
            <a:r>
              <a:rPr lang="cs-CZ" altLang="cs-CZ" sz="3000" dirty="0">
                <a:latin typeface="Arial" panose="020B0604020202020204" pitchFamily="34" charset="0"/>
                <a:cs typeface="Arial" panose="020B0604020202020204" pitchFamily="34" charset="0"/>
              </a:rPr>
              <a:t>Porušování norem veřejného práva, fušerství</a:t>
            </a:r>
          </a:p>
          <a:p>
            <a:pPr algn="just" eaLnBrk="1" hangingPunct="1"/>
            <a:r>
              <a:rPr lang="cs-CZ" altLang="cs-CZ" sz="3000" dirty="0">
                <a:latin typeface="Arial" panose="020B0604020202020204" pitchFamily="34" charset="0"/>
                <a:cs typeface="Arial" panose="020B0604020202020204" pitchFamily="34" charset="0"/>
              </a:rPr>
              <a:t>Porušení smluvních povinností</a:t>
            </a:r>
          </a:p>
        </p:txBody>
      </p:sp>
      <p:sp>
        <p:nvSpPr>
          <p:cNvPr id="64516" name="Line 4">
            <a:extLst>
              <a:ext uri="{FF2B5EF4-FFF2-40B4-BE49-F238E27FC236}">
                <a16:creationId xmlns:a16="http://schemas.microsoft.com/office/drawing/2014/main" id="{EF8AB090-D912-43E9-B430-63E22A9BC232}"/>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4518" name="Text Box 6">
            <a:extLst>
              <a:ext uri="{FF2B5EF4-FFF2-40B4-BE49-F238E27FC236}">
                <a16:creationId xmlns:a16="http://schemas.microsoft.com/office/drawing/2014/main" id="{79A09937-755E-418E-AC58-31161908152E}"/>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8317FEA8-04F1-4B60-8D2C-1614DD304E44}"/>
              </a:ext>
            </a:extLst>
          </p:cNvPr>
          <p:cNvSpPr txBox="1">
            <a:spLocks noChangeArrowheads="1"/>
          </p:cNvSpPr>
          <p:nvPr/>
        </p:nvSpPr>
        <p:spPr bwMode="auto">
          <a:xfrm>
            <a:off x="2248249" y="701676"/>
            <a:ext cx="95131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Nepojmenované skutkové podstaty související s internetem</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C19ED086-961F-4EB4-83B0-7EF95494495F}"/>
              </a:ext>
            </a:extLst>
          </p:cNvPr>
          <p:cNvSpPr txBox="1">
            <a:spLocks noChangeArrowheads="1"/>
          </p:cNvSpPr>
          <p:nvPr/>
        </p:nvSpPr>
        <p:spPr bwMode="auto">
          <a:xfrm>
            <a:off x="1847852" y="2625754"/>
            <a:ext cx="8579664"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3500" dirty="0" err="1">
                <a:latin typeface="Arial" panose="020B0604020202020204" pitchFamily="34" charset="0"/>
                <a:cs typeface="Arial" panose="020B0604020202020204" pitchFamily="34" charset="0"/>
              </a:rPr>
              <a:t>Cybersquatting</a:t>
            </a:r>
            <a:endParaRPr lang="cs-CZ" altLang="cs-CZ" sz="3500" dirty="0">
              <a:latin typeface="Arial" panose="020B0604020202020204" pitchFamily="34" charset="0"/>
              <a:cs typeface="Arial" panose="020B0604020202020204" pitchFamily="34" charset="0"/>
            </a:endParaRPr>
          </a:p>
          <a:p>
            <a:pPr algn="just" eaLnBrk="1" hangingPunct="1"/>
            <a:endParaRPr lang="cs-CZ" altLang="cs-CZ" sz="3500" dirty="0">
              <a:latin typeface="Arial" panose="020B0604020202020204" pitchFamily="34" charset="0"/>
              <a:cs typeface="Arial" panose="020B0604020202020204" pitchFamily="34" charset="0"/>
            </a:endParaRPr>
          </a:p>
          <a:p>
            <a:pPr algn="just" eaLnBrk="1" hangingPunct="1"/>
            <a:r>
              <a:rPr lang="cs-CZ" altLang="cs-CZ" sz="3500" dirty="0">
                <a:latin typeface="Arial" panose="020B0604020202020204" pitchFamily="34" charset="0"/>
                <a:cs typeface="Arial" panose="020B0604020202020204" pitchFamily="34" charset="0"/>
              </a:rPr>
              <a:t>Meta-</a:t>
            </a:r>
            <a:r>
              <a:rPr lang="cs-CZ" altLang="cs-CZ" sz="3500" dirty="0" err="1">
                <a:latin typeface="Arial" panose="020B0604020202020204" pitchFamily="34" charset="0"/>
                <a:cs typeface="Arial" panose="020B0604020202020204" pitchFamily="34" charset="0"/>
              </a:rPr>
              <a:t>tagging</a:t>
            </a:r>
            <a:endParaRPr lang="cs-CZ" altLang="cs-CZ" sz="3500" dirty="0">
              <a:latin typeface="Arial" panose="020B0604020202020204" pitchFamily="34" charset="0"/>
              <a:cs typeface="Arial" panose="020B0604020202020204" pitchFamily="34" charset="0"/>
            </a:endParaRPr>
          </a:p>
          <a:p>
            <a:pPr algn="just" eaLnBrk="1" hangingPunct="1"/>
            <a:endParaRPr lang="cs-CZ" altLang="cs-CZ" sz="3500" dirty="0">
              <a:latin typeface="Arial" panose="020B0604020202020204" pitchFamily="34" charset="0"/>
              <a:cs typeface="Arial" panose="020B0604020202020204" pitchFamily="34" charset="0"/>
            </a:endParaRPr>
          </a:p>
          <a:p>
            <a:pPr algn="just" eaLnBrk="1" hangingPunct="1"/>
            <a:r>
              <a:rPr lang="cs-CZ" altLang="cs-CZ" sz="3500" dirty="0" err="1">
                <a:latin typeface="Arial" panose="020B0604020202020204" pitchFamily="34" charset="0"/>
                <a:cs typeface="Arial" panose="020B0604020202020204" pitchFamily="34" charset="0"/>
              </a:rPr>
              <a:t>Linking</a:t>
            </a:r>
            <a:r>
              <a:rPr lang="cs-CZ" altLang="cs-CZ" sz="3500" dirty="0">
                <a:latin typeface="Arial" panose="020B0604020202020204" pitchFamily="34" charset="0"/>
                <a:cs typeface="Arial" panose="020B0604020202020204" pitchFamily="34" charset="0"/>
              </a:rPr>
              <a:t>, </a:t>
            </a:r>
            <a:r>
              <a:rPr lang="cs-CZ" altLang="cs-CZ" sz="3500" dirty="0" err="1">
                <a:latin typeface="Arial" panose="020B0604020202020204" pitchFamily="34" charset="0"/>
                <a:cs typeface="Arial" panose="020B0604020202020204" pitchFamily="34" charset="0"/>
              </a:rPr>
              <a:t>framing</a:t>
            </a:r>
            <a:endParaRPr lang="cs-CZ" altLang="cs-CZ" sz="3500" dirty="0">
              <a:latin typeface="Arial" panose="020B0604020202020204" pitchFamily="34" charset="0"/>
              <a:cs typeface="Arial" panose="020B0604020202020204" pitchFamily="34" charset="0"/>
            </a:endParaRPr>
          </a:p>
          <a:p>
            <a:pPr algn="just" eaLnBrk="1" hangingPunct="1"/>
            <a:endParaRPr lang="cs-CZ" altLang="cs-CZ" sz="3500" dirty="0">
              <a:latin typeface="Arial" panose="020B0604020202020204" pitchFamily="34" charset="0"/>
              <a:cs typeface="Arial" panose="020B0604020202020204" pitchFamily="34" charset="0"/>
            </a:endParaRPr>
          </a:p>
          <a:p>
            <a:pPr algn="just" eaLnBrk="1" hangingPunct="1"/>
            <a:r>
              <a:rPr lang="cs-CZ" altLang="cs-CZ" sz="3500" dirty="0">
                <a:latin typeface="Arial" panose="020B0604020202020204" pitchFamily="34" charset="0"/>
                <a:cs typeface="Arial" panose="020B0604020202020204" pitchFamily="34" charset="0"/>
              </a:rPr>
              <a:t>Blokovací nástroje (</a:t>
            </a:r>
            <a:r>
              <a:rPr lang="cs-CZ" altLang="cs-CZ" sz="3500" dirty="0" err="1">
                <a:latin typeface="Arial" panose="020B0604020202020204" pitchFamily="34" charset="0"/>
                <a:cs typeface="Arial" panose="020B0604020202020204" pitchFamily="34" charset="0"/>
              </a:rPr>
              <a:t>AdBlock</a:t>
            </a:r>
            <a:r>
              <a:rPr lang="cs-CZ" altLang="cs-CZ" sz="3500" dirty="0">
                <a:latin typeface="Arial" panose="020B0604020202020204" pitchFamily="34" charset="0"/>
                <a:cs typeface="Arial" panose="020B0604020202020204" pitchFamily="34" charset="0"/>
              </a:rPr>
              <a:t>)</a:t>
            </a:r>
          </a:p>
          <a:p>
            <a:pPr algn="just" eaLnBrk="1" hangingPunct="1"/>
            <a:endParaRPr lang="cs-CZ" altLang="cs-CZ" sz="2000" dirty="0">
              <a:latin typeface="Arial" panose="020B0604020202020204" pitchFamily="34" charset="0"/>
              <a:cs typeface="Arial" panose="020B0604020202020204" pitchFamily="34" charset="0"/>
            </a:endParaRPr>
          </a:p>
        </p:txBody>
      </p:sp>
      <p:sp>
        <p:nvSpPr>
          <p:cNvPr id="66564" name="Line 4">
            <a:extLst>
              <a:ext uri="{FF2B5EF4-FFF2-40B4-BE49-F238E27FC236}">
                <a16:creationId xmlns:a16="http://schemas.microsoft.com/office/drawing/2014/main" id="{19B4E627-7468-45B9-92C1-232E319C5A36}"/>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6566" name="Text Box 6">
            <a:extLst>
              <a:ext uri="{FF2B5EF4-FFF2-40B4-BE49-F238E27FC236}">
                <a16:creationId xmlns:a16="http://schemas.microsoft.com/office/drawing/2014/main" id="{29803BD0-5CA4-4B85-ABB6-C827F3811F37}"/>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DDD85888-BA58-4323-A562-F86BFE59AC65}"/>
              </a:ext>
            </a:extLst>
          </p:cNvPr>
          <p:cNvSpPr txBox="1">
            <a:spLocks noChangeArrowheads="1"/>
          </p:cNvSpPr>
          <p:nvPr/>
        </p:nvSpPr>
        <p:spPr bwMode="auto">
          <a:xfrm>
            <a:off x="1631951" y="701676"/>
            <a:ext cx="84248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a:solidFill>
                  <a:schemeClr val="bg1"/>
                </a:solidFill>
                <a:latin typeface="Arial" panose="020B0604020202020204" pitchFamily="34" charset="0"/>
                <a:cs typeface="Arial" panose="020B0604020202020204" pitchFamily="34" charset="0"/>
              </a:rPr>
              <a:t>Linking</a:t>
            </a:r>
            <a:endParaRPr lang="en-GB" altLang="cs-CZ">
              <a:solidFill>
                <a:schemeClr val="bg1"/>
              </a:solidFill>
              <a:latin typeface="Arial" panose="020B060402020202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DEE72B37-AE11-496D-99B4-0B518FF41C19}"/>
              </a:ext>
            </a:extLst>
          </p:cNvPr>
          <p:cNvSpPr txBox="1">
            <a:spLocks noChangeArrowheads="1"/>
          </p:cNvSpPr>
          <p:nvPr/>
        </p:nvSpPr>
        <p:spPr bwMode="auto">
          <a:xfrm>
            <a:off x="984250" y="1244601"/>
            <a:ext cx="105506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b="1" i="1" dirty="0">
              <a:latin typeface="+mj-lt"/>
            </a:endParaRPr>
          </a:p>
          <a:p>
            <a:pPr algn="just" eaLnBrk="1" hangingPunct="1"/>
            <a:r>
              <a:rPr lang="cs-CZ" altLang="cs-CZ" b="1" i="1" dirty="0" err="1">
                <a:latin typeface="+mj-lt"/>
              </a:rPr>
              <a:t>Ticketmaster</a:t>
            </a:r>
            <a:r>
              <a:rPr lang="cs-CZ" altLang="cs-CZ" b="1" i="1" dirty="0">
                <a:latin typeface="+mj-lt"/>
              </a:rPr>
              <a:t> vs. Tickets.com</a:t>
            </a:r>
            <a:r>
              <a:rPr lang="cs-CZ" altLang="cs-CZ" dirty="0">
                <a:latin typeface="+mj-lt"/>
              </a:rPr>
              <a:t>.</a:t>
            </a:r>
          </a:p>
          <a:p>
            <a:pPr algn="just" eaLnBrk="1" hangingPunct="1"/>
            <a:endParaRPr lang="cs-CZ" altLang="cs-CZ" dirty="0">
              <a:latin typeface="+mj-lt"/>
            </a:endParaRPr>
          </a:p>
          <a:p>
            <a:pPr algn="just" eaLnBrk="1" hangingPunct="1"/>
            <a:r>
              <a:rPr lang="cs-CZ" altLang="cs-CZ" dirty="0">
                <a:latin typeface="+mj-lt"/>
              </a:rPr>
              <a:t>žalovaný, společnost Tickets.com, provozovala stránky s obdobným obsahem jako žalobce</a:t>
            </a:r>
          </a:p>
          <a:p>
            <a:pPr algn="just" eaLnBrk="1" hangingPunct="1"/>
            <a:endParaRPr lang="cs-CZ" altLang="cs-CZ" dirty="0">
              <a:latin typeface="+mj-lt"/>
            </a:endParaRPr>
          </a:p>
          <a:p>
            <a:pPr algn="just" eaLnBrk="1" hangingPunct="1"/>
            <a:r>
              <a:rPr lang="cs-CZ" altLang="cs-CZ" dirty="0">
                <a:latin typeface="+mj-lt"/>
              </a:rPr>
              <a:t>Neprodávala však lístky na všechny události, které na svých webových stránkách prezentovala. </a:t>
            </a:r>
          </a:p>
          <a:p>
            <a:pPr algn="just" eaLnBrk="1" hangingPunct="1"/>
            <a:endParaRPr lang="cs-CZ" altLang="cs-CZ" dirty="0">
              <a:latin typeface="+mj-lt"/>
            </a:endParaRPr>
          </a:p>
          <a:p>
            <a:pPr algn="just" eaLnBrk="1" hangingPunct="1"/>
            <a:r>
              <a:rPr lang="cs-CZ" altLang="cs-CZ" dirty="0">
                <a:latin typeface="+mj-lt"/>
              </a:rPr>
              <a:t>Pokud šlo o události, k nimž měl výhradní právo prodeje žalobce, umístila žalovaná k příslušné události odkaz na webovou stránku žalobce. Jednalo se však o </a:t>
            </a:r>
            <a:r>
              <a:rPr lang="cs-CZ" altLang="cs-CZ" dirty="0" err="1">
                <a:latin typeface="+mj-lt"/>
              </a:rPr>
              <a:t>deep</a:t>
            </a:r>
            <a:r>
              <a:rPr lang="cs-CZ" altLang="cs-CZ" dirty="0">
                <a:latin typeface="+mj-lt"/>
              </a:rPr>
              <a:t> link směřující mimo domovskou stránku žalobcovy </a:t>
            </a:r>
            <a:r>
              <a:rPr lang="cs-CZ" altLang="cs-CZ" dirty="0" err="1">
                <a:latin typeface="+mj-lt"/>
              </a:rPr>
              <a:t>website</a:t>
            </a:r>
            <a:r>
              <a:rPr lang="cs-CZ" altLang="cs-CZ" dirty="0">
                <a:latin typeface="+mj-lt"/>
              </a:rPr>
              <a:t>, konkrétně na webové stránky týkající se vybraných událostí. </a:t>
            </a:r>
            <a:endParaRPr lang="cs-CZ" altLang="cs-CZ" sz="2000" dirty="0">
              <a:latin typeface="+mj-lt"/>
              <a:cs typeface="Arial" panose="020B0604020202020204" pitchFamily="34" charset="0"/>
            </a:endParaRPr>
          </a:p>
        </p:txBody>
      </p:sp>
      <p:sp>
        <p:nvSpPr>
          <p:cNvPr id="68612" name="Line 4">
            <a:extLst>
              <a:ext uri="{FF2B5EF4-FFF2-40B4-BE49-F238E27FC236}">
                <a16:creationId xmlns:a16="http://schemas.microsoft.com/office/drawing/2014/main" id="{50BAE307-57B6-4B19-B75D-AE262FC31735}"/>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8614" name="Text Box 6">
            <a:extLst>
              <a:ext uri="{FF2B5EF4-FFF2-40B4-BE49-F238E27FC236}">
                <a16:creationId xmlns:a16="http://schemas.microsoft.com/office/drawing/2014/main" id="{DFAF9418-A97B-450A-ABE9-015DA69E7F82}"/>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a:extLst>
              <a:ext uri="{FF2B5EF4-FFF2-40B4-BE49-F238E27FC236}">
                <a16:creationId xmlns:a16="http://schemas.microsoft.com/office/drawing/2014/main" id="{AB9CA02B-284C-44F3-8581-93EFC3A0D968}"/>
              </a:ext>
            </a:extLst>
          </p:cNvPr>
          <p:cNvSpPr txBox="1">
            <a:spLocks noChangeArrowheads="1"/>
          </p:cNvSpPr>
          <p:nvPr/>
        </p:nvSpPr>
        <p:spPr bwMode="auto">
          <a:xfrm>
            <a:off x="1098958" y="1736521"/>
            <a:ext cx="10276513"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3000" dirty="0">
                <a:latin typeface="+mj-lt"/>
                <a:cs typeface="Arial" panose="020B0604020202020204" pitchFamily="34" charset="0"/>
              </a:rPr>
              <a:t>Německý BGH. Rozsudek ze dne </a:t>
            </a:r>
            <a:r>
              <a:rPr lang="cs-CZ" altLang="cs-CZ" sz="3000" b="1" dirty="0">
                <a:latin typeface="+mj-lt"/>
              </a:rPr>
              <a:t>19. dubna 2018 – I ZR 154/16</a:t>
            </a:r>
            <a:endParaRPr lang="cs-CZ" altLang="cs-CZ" sz="3000" dirty="0">
              <a:latin typeface="+mj-lt"/>
              <a:cs typeface="Arial" panose="020B0604020202020204" pitchFamily="34" charset="0"/>
            </a:endParaRPr>
          </a:p>
          <a:p>
            <a:pPr algn="just" eaLnBrk="1" hangingPunct="1"/>
            <a:endParaRPr lang="cs-CZ" altLang="cs-CZ" sz="3000" dirty="0">
              <a:latin typeface="+mj-lt"/>
              <a:cs typeface="Arial" panose="020B0604020202020204" pitchFamily="34" charset="0"/>
            </a:endParaRPr>
          </a:p>
          <a:p>
            <a:pPr algn="just" eaLnBrk="1" hangingPunct="1"/>
            <a:r>
              <a:rPr lang="cs-CZ" altLang="cs-CZ" sz="3000" dirty="0">
                <a:latin typeface="+mj-lt"/>
                <a:cs typeface="Arial" panose="020B0604020202020204" pitchFamily="34" charset="0"/>
              </a:rPr>
              <a:t>Aprobace blokačních nástrojů, Axel </a:t>
            </a:r>
            <a:r>
              <a:rPr lang="cs-CZ" altLang="cs-CZ" sz="3000" dirty="0" err="1">
                <a:latin typeface="+mj-lt"/>
                <a:cs typeface="Arial" panose="020B0604020202020204" pitchFamily="34" charset="0"/>
              </a:rPr>
              <a:t>Springer</a:t>
            </a:r>
            <a:r>
              <a:rPr lang="cs-CZ" altLang="cs-CZ" sz="3000" dirty="0">
                <a:latin typeface="+mj-lt"/>
                <a:cs typeface="Arial" panose="020B0604020202020204" pitchFamily="34" charset="0"/>
              </a:rPr>
              <a:t> v. </a:t>
            </a:r>
            <a:r>
              <a:rPr lang="cs-CZ" altLang="cs-CZ" sz="3000" dirty="0" err="1">
                <a:latin typeface="+mj-lt"/>
                <a:cs typeface="Arial" panose="020B0604020202020204" pitchFamily="34" charset="0"/>
              </a:rPr>
              <a:t>Eyeo</a:t>
            </a:r>
            <a:r>
              <a:rPr lang="cs-CZ" altLang="cs-CZ" sz="3000" dirty="0">
                <a:latin typeface="+mj-lt"/>
                <a:cs typeface="Arial" panose="020B0604020202020204" pitchFamily="34" charset="0"/>
              </a:rPr>
              <a:t> (distributor </a:t>
            </a:r>
            <a:r>
              <a:rPr lang="cs-CZ" altLang="cs-CZ" sz="3000" dirty="0" err="1">
                <a:latin typeface="+mj-lt"/>
                <a:cs typeface="Arial" panose="020B0604020202020204" pitchFamily="34" charset="0"/>
              </a:rPr>
              <a:t>AdBlock</a:t>
            </a:r>
            <a:r>
              <a:rPr lang="cs-CZ" altLang="cs-CZ" sz="3000" dirty="0">
                <a:latin typeface="+mj-lt"/>
                <a:cs typeface="Arial" panose="020B0604020202020204" pitchFamily="34" charset="0"/>
              </a:rPr>
              <a:t> Plus)</a:t>
            </a:r>
          </a:p>
          <a:p>
            <a:pPr algn="just" eaLnBrk="1" hangingPunct="1"/>
            <a:endParaRPr lang="cs-CZ" altLang="cs-CZ" sz="3000" dirty="0">
              <a:latin typeface="+mj-lt"/>
              <a:cs typeface="Arial" panose="020B0604020202020204" pitchFamily="34" charset="0"/>
            </a:endParaRPr>
          </a:p>
          <a:p>
            <a:pPr algn="just" eaLnBrk="1" hangingPunct="1"/>
            <a:r>
              <a:rPr lang="cs-CZ" altLang="cs-CZ" sz="3000" dirty="0">
                <a:latin typeface="+mj-lt"/>
                <a:cs typeface="Arial" panose="020B0604020202020204" pitchFamily="34" charset="0"/>
              </a:rPr>
              <a:t>AS nic nebrání v tom, aby zablokovala čtenáře s aktivním </a:t>
            </a:r>
            <a:r>
              <a:rPr lang="cs-CZ" altLang="cs-CZ" sz="3000" dirty="0" err="1">
                <a:latin typeface="+mj-lt"/>
                <a:cs typeface="Arial" panose="020B0604020202020204" pitchFamily="34" charset="0"/>
              </a:rPr>
              <a:t>AdBlockem</a:t>
            </a:r>
            <a:endParaRPr lang="cs-CZ" altLang="cs-CZ" sz="3000" dirty="0">
              <a:latin typeface="+mj-lt"/>
              <a:cs typeface="Arial" panose="020B0604020202020204" pitchFamily="34" charset="0"/>
            </a:endParaRPr>
          </a:p>
          <a:p>
            <a:pPr algn="just" eaLnBrk="1" hangingPunct="1"/>
            <a:r>
              <a:rPr lang="cs-CZ" altLang="cs-CZ" sz="3000" dirty="0">
                <a:latin typeface="+mj-lt"/>
                <a:cs typeface="Arial" panose="020B0604020202020204" pitchFamily="34" charset="0"/>
              </a:rPr>
              <a:t>Nejde o agresivní nekalou praktiku</a:t>
            </a:r>
          </a:p>
          <a:p>
            <a:pPr algn="just" eaLnBrk="1" hangingPunct="1"/>
            <a:endParaRPr lang="en-US" altLang="cs-CZ" sz="1500" dirty="0">
              <a:latin typeface="Arial" panose="020B0604020202020204" pitchFamily="34" charset="0"/>
              <a:cs typeface="Arial" panose="020B0604020202020204" pitchFamily="34" charset="0"/>
            </a:endParaRPr>
          </a:p>
        </p:txBody>
      </p:sp>
      <p:sp>
        <p:nvSpPr>
          <p:cNvPr id="70660" name="Line 4">
            <a:extLst>
              <a:ext uri="{FF2B5EF4-FFF2-40B4-BE49-F238E27FC236}">
                <a16:creationId xmlns:a16="http://schemas.microsoft.com/office/drawing/2014/main" id="{39994272-076F-439B-8B60-80ADDEB1944E}"/>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2" name="Text Box 6">
            <a:extLst>
              <a:ext uri="{FF2B5EF4-FFF2-40B4-BE49-F238E27FC236}">
                <a16:creationId xmlns:a16="http://schemas.microsoft.com/office/drawing/2014/main" id="{B83B5B6F-09A6-4761-80E0-45086D1838AD}"/>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1D0B96-DDB6-4989-B948-3DFB79433799}"/>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72D45D85-3E9A-46B0-80AD-80DF778CD4B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93BC92B7-C53C-47F9-8E54-1EF0560A7CDD}"/>
              </a:ext>
            </a:extLst>
          </p:cNvPr>
          <p:cNvSpPr>
            <a:spLocks noGrp="1"/>
          </p:cNvSpPr>
          <p:nvPr>
            <p:ph type="title"/>
          </p:nvPr>
        </p:nvSpPr>
        <p:spPr/>
        <p:txBody>
          <a:bodyPr/>
          <a:lstStyle/>
          <a:p>
            <a:r>
              <a:rPr lang="cs-CZ" dirty="0"/>
              <a:t>Systematika regulace</a:t>
            </a:r>
          </a:p>
        </p:txBody>
      </p:sp>
      <p:sp>
        <p:nvSpPr>
          <p:cNvPr id="5" name="Zástupný symbol pro obsah 4">
            <a:extLst>
              <a:ext uri="{FF2B5EF4-FFF2-40B4-BE49-F238E27FC236}">
                <a16:creationId xmlns:a16="http://schemas.microsoft.com/office/drawing/2014/main" id="{DD2C2A6F-5D5E-497F-AB00-826CDA42DDA0}"/>
              </a:ext>
            </a:extLst>
          </p:cNvPr>
          <p:cNvSpPr>
            <a:spLocks noGrp="1"/>
          </p:cNvSpPr>
          <p:nvPr>
            <p:ph idx="1"/>
          </p:nvPr>
        </p:nvSpPr>
        <p:spPr/>
        <p:txBody>
          <a:bodyPr/>
          <a:lstStyle/>
          <a:p>
            <a:r>
              <a:rPr lang="cs-CZ" altLang="cs-CZ" dirty="0" err="1">
                <a:solidFill>
                  <a:schemeClr val="bg1"/>
                </a:solidFill>
                <a:latin typeface="Arial" panose="020B0604020202020204" pitchFamily="34" charset="0"/>
                <a:cs typeface="Arial" panose="020B0604020202020204" pitchFamily="34" charset="0"/>
              </a:rPr>
              <a:t>S</a:t>
            </a:r>
            <a:r>
              <a:rPr lang="cs-CZ" altLang="cs-CZ" dirty="0" err="1">
                <a:latin typeface="Arial" panose="020B0604020202020204" pitchFamily="34" charset="0"/>
                <a:cs typeface="Arial" panose="020B0604020202020204" pitchFamily="34" charset="0"/>
              </a:rPr>
              <a:t>Soukromé</a:t>
            </a:r>
            <a:r>
              <a:rPr lang="cs-CZ" altLang="cs-CZ" dirty="0">
                <a:latin typeface="Arial" panose="020B0604020202020204" pitchFamily="34" charset="0"/>
                <a:cs typeface="Arial" panose="020B0604020202020204" pitchFamily="34" charset="0"/>
              </a:rPr>
              <a:t> právo  	     Občanský zákoník</a:t>
            </a:r>
          </a:p>
          <a:p>
            <a:endParaRPr lang="cs-CZ" altLang="cs-CZ" dirty="0">
              <a:latin typeface="Arial" panose="020B0604020202020204" pitchFamily="34" charset="0"/>
              <a:cs typeface="Arial" panose="020B0604020202020204" pitchFamily="34" charset="0"/>
            </a:endParaRPr>
          </a:p>
          <a:p>
            <a:r>
              <a:rPr lang="cs-CZ" altLang="cs-CZ" dirty="0">
                <a:latin typeface="Arial" panose="020B0604020202020204" pitchFamily="34" charset="0"/>
                <a:cs typeface="Arial" panose="020B0604020202020204" pitchFamily="34" charset="0"/>
              </a:rPr>
              <a:t>  Veřejné právo  	     Zákon o regulaci reklamy</a:t>
            </a:r>
          </a:p>
          <a:p>
            <a:pPr marL="72000" indent="0">
              <a:buNone/>
            </a:pPr>
            <a:r>
              <a:rPr lang="cs-CZ" altLang="cs-CZ" dirty="0">
                <a:latin typeface="Arial" panose="020B0604020202020204" pitchFamily="34" charset="0"/>
                <a:cs typeface="Arial" panose="020B0604020202020204" pitchFamily="34" charset="0"/>
              </a:rPr>
              <a:t>			              Zákon o </a:t>
            </a:r>
            <a:r>
              <a:rPr lang="cs-CZ" altLang="cs-CZ" dirty="0" err="1">
                <a:latin typeface="Arial" panose="020B0604020202020204" pitchFamily="34" charset="0"/>
                <a:cs typeface="Arial" panose="020B0604020202020204" pitchFamily="34" charset="0"/>
              </a:rPr>
              <a:t>rozhl</a:t>
            </a:r>
            <a:r>
              <a:rPr lang="cs-CZ" altLang="cs-CZ" dirty="0">
                <a:latin typeface="Arial" panose="020B0604020202020204" pitchFamily="34" charset="0"/>
                <a:cs typeface="Arial" panose="020B0604020202020204" pitchFamily="34" charset="0"/>
              </a:rPr>
              <a:t>. a televizním vysílání</a:t>
            </a:r>
          </a:p>
          <a:p>
            <a:endParaRPr lang="cs-CZ" altLang="cs-CZ" dirty="0">
              <a:latin typeface="Arial" panose="020B0604020202020204" pitchFamily="34" charset="0"/>
              <a:cs typeface="Arial" panose="020B0604020202020204" pitchFamily="34" charset="0"/>
            </a:endParaRPr>
          </a:p>
          <a:p>
            <a:r>
              <a:rPr lang="cs-CZ" altLang="cs-CZ" dirty="0">
                <a:latin typeface="Arial" panose="020B0604020202020204" pitchFamily="34" charset="0"/>
                <a:cs typeface="Arial" panose="020B0604020202020204" pitchFamily="34" charset="0"/>
              </a:rPr>
              <a:t>Samoregulace  	     Rada pro reklamu</a:t>
            </a:r>
          </a:p>
          <a:p>
            <a:endParaRPr lang="cs-CZ" dirty="0"/>
          </a:p>
        </p:txBody>
      </p:sp>
    </p:spTree>
    <p:extLst>
      <p:ext uri="{BB962C8B-B14F-4D97-AF65-F5344CB8AC3E}">
        <p14:creationId xmlns:p14="http://schemas.microsoft.com/office/powerpoint/2010/main" val="27733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3CC0387B-DF76-46A5-A7F6-1EFC8D4FF978}"/>
              </a:ext>
            </a:extLst>
          </p:cNvPr>
          <p:cNvSpPr txBox="1">
            <a:spLocks noChangeArrowheads="1"/>
          </p:cNvSpPr>
          <p:nvPr/>
        </p:nvSpPr>
        <p:spPr bwMode="auto">
          <a:xfrm>
            <a:off x="2711450" y="701676"/>
            <a:ext cx="58537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err="1">
                <a:solidFill>
                  <a:schemeClr val="tx2"/>
                </a:solidFill>
                <a:latin typeface="Arial" panose="020B0604020202020204" pitchFamily="34" charset="0"/>
                <a:cs typeface="Arial" panose="020B0604020202020204" pitchFamily="34" charset="0"/>
              </a:rPr>
              <a:t>Cybersquatting</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72707" name="Text Box 3">
            <a:extLst>
              <a:ext uri="{FF2B5EF4-FFF2-40B4-BE49-F238E27FC236}">
                <a16:creationId xmlns:a16="http://schemas.microsoft.com/office/drawing/2014/main" id="{227E5177-040D-422C-B87F-81764F839820}"/>
              </a:ext>
            </a:extLst>
          </p:cNvPr>
          <p:cNvSpPr txBox="1">
            <a:spLocks noChangeArrowheads="1"/>
          </p:cNvSpPr>
          <p:nvPr/>
        </p:nvSpPr>
        <p:spPr bwMode="auto">
          <a:xfrm>
            <a:off x="671119" y="1996580"/>
            <a:ext cx="1101474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cs-CZ" altLang="cs-CZ" dirty="0">
                <a:latin typeface="+mj-lt"/>
              </a:rPr>
              <a:t>S</a:t>
            </a:r>
            <a:r>
              <a:rPr lang="pt-BR" altLang="cs-CZ" dirty="0" err="1">
                <a:latin typeface="+mj-lt"/>
              </a:rPr>
              <a:t>pekulativní</a:t>
            </a:r>
            <a:r>
              <a:rPr lang="pt-BR" altLang="cs-CZ" dirty="0">
                <a:latin typeface="+mj-lt"/>
              </a:rPr>
              <a:t> </a:t>
            </a:r>
            <a:r>
              <a:rPr lang="pt-BR" altLang="cs-CZ" dirty="0" err="1">
                <a:latin typeface="+mj-lt"/>
              </a:rPr>
              <a:t>registrace</a:t>
            </a:r>
            <a:r>
              <a:rPr lang="pt-BR" altLang="cs-CZ" dirty="0">
                <a:latin typeface="+mj-lt"/>
              </a:rPr>
              <a:t> </a:t>
            </a:r>
            <a:r>
              <a:rPr lang="pt-BR" altLang="cs-CZ" dirty="0" err="1">
                <a:latin typeface="+mj-lt"/>
              </a:rPr>
              <a:t>doménového</a:t>
            </a:r>
            <a:r>
              <a:rPr lang="pt-BR" altLang="cs-CZ" dirty="0">
                <a:latin typeface="+mj-lt"/>
              </a:rPr>
              <a:t> </a:t>
            </a:r>
            <a:r>
              <a:rPr lang="pt-BR" altLang="cs-CZ" dirty="0" err="1">
                <a:latin typeface="+mj-lt"/>
              </a:rPr>
              <a:t>jména</a:t>
            </a:r>
            <a:r>
              <a:rPr lang="pt-BR" altLang="cs-CZ" dirty="0">
                <a:latin typeface="+mj-lt"/>
              </a:rPr>
              <a:t>, a </a:t>
            </a:r>
            <a:r>
              <a:rPr lang="pt-BR" altLang="cs-CZ" dirty="0" err="1">
                <a:latin typeface="+mj-lt"/>
              </a:rPr>
              <a:t>to</a:t>
            </a:r>
            <a:r>
              <a:rPr lang="pt-BR" altLang="cs-CZ" dirty="0">
                <a:latin typeface="+mj-lt"/>
              </a:rPr>
              <a:t> </a:t>
            </a:r>
            <a:r>
              <a:rPr lang="pt-BR" altLang="cs-CZ" dirty="0" err="1">
                <a:latin typeface="+mj-lt"/>
              </a:rPr>
              <a:t>např</a:t>
            </a:r>
            <a:r>
              <a:rPr lang="pt-BR" altLang="cs-CZ" dirty="0">
                <a:latin typeface="+mj-lt"/>
              </a:rPr>
              <a:t>.: </a:t>
            </a:r>
          </a:p>
          <a:p>
            <a:r>
              <a:rPr lang="cs-CZ" altLang="cs-CZ" dirty="0">
                <a:latin typeface="+mj-lt"/>
              </a:rPr>
              <a:t>a) shodného či zaměnitelného s obchodní firmou, názvem výrobku nebo ochrannou známkou jiné osoby, a to s jakoukoliv koncovkou, např. .</a:t>
            </a:r>
            <a:r>
              <a:rPr lang="cs-CZ" altLang="cs-CZ" dirty="0" err="1">
                <a:latin typeface="+mj-lt"/>
              </a:rPr>
              <a:t>cz</a:t>
            </a:r>
            <a:r>
              <a:rPr lang="cs-CZ" altLang="cs-CZ" dirty="0">
                <a:latin typeface="+mj-lt"/>
              </a:rPr>
              <a:t>, .</a:t>
            </a:r>
            <a:r>
              <a:rPr lang="cs-CZ" altLang="cs-CZ" dirty="0" err="1">
                <a:latin typeface="+mj-lt"/>
              </a:rPr>
              <a:t>com</a:t>
            </a:r>
            <a:r>
              <a:rPr lang="cs-CZ" altLang="cs-CZ" dirty="0">
                <a:latin typeface="+mj-lt"/>
              </a:rPr>
              <a:t> nebo .net; </a:t>
            </a:r>
          </a:p>
          <a:p>
            <a:r>
              <a:rPr lang="cs-CZ" altLang="cs-CZ" dirty="0">
                <a:latin typeface="+mj-lt"/>
              </a:rPr>
              <a:t>b) Podobnost pojímána z pohledu běžného uživatele internetu je evidentní“  </a:t>
            </a:r>
          </a:p>
          <a:p>
            <a:pPr algn="just" eaLnBrk="1" hangingPunct="1"/>
            <a:endParaRPr lang="cs-CZ" altLang="cs-CZ" dirty="0">
              <a:latin typeface="+mj-lt"/>
            </a:endParaRPr>
          </a:p>
          <a:p>
            <a:pPr algn="just" eaLnBrk="1" hangingPunct="1"/>
            <a:r>
              <a:rPr lang="cs-CZ" altLang="cs-CZ" dirty="0" err="1">
                <a:latin typeface="+mj-lt"/>
              </a:rPr>
              <a:t>typosquatting</a:t>
            </a:r>
            <a:r>
              <a:rPr lang="cs-CZ" altLang="cs-CZ" dirty="0">
                <a:latin typeface="+mj-lt"/>
              </a:rPr>
              <a:t> – nekalé dosažení zvýšeného počtu zákazníků, kteří navštíví webovou stránku omylem. </a:t>
            </a:r>
          </a:p>
          <a:p>
            <a:pPr algn="just" eaLnBrk="1" hangingPunct="1"/>
            <a:r>
              <a:rPr lang="cs-CZ" altLang="cs-CZ" dirty="0">
                <a:latin typeface="+mj-lt"/>
              </a:rPr>
              <a:t>Příklad: </a:t>
            </a:r>
            <a:r>
              <a:rPr lang="cs-CZ" altLang="cs-CZ" dirty="0" err="1">
                <a:latin typeface="+mj-lt"/>
              </a:rPr>
              <a:t>The</a:t>
            </a:r>
            <a:r>
              <a:rPr lang="cs-CZ" altLang="cs-CZ" dirty="0">
                <a:latin typeface="+mj-lt"/>
              </a:rPr>
              <a:t> New York </a:t>
            </a:r>
            <a:r>
              <a:rPr lang="cs-CZ" altLang="cs-CZ" dirty="0" err="1">
                <a:latin typeface="+mj-lt"/>
              </a:rPr>
              <a:t>Times</a:t>
            </a:r>
            <a:r>
              <a:rPr lang="cs-CZ" altLang="cs-CZ" dirty="0">
                <a:latin typeface="+mj-lt"/>
              </a:rPr>
              <a:t> používal doménové jméno svého konkurenta v podobě s chybějícím písmenem „t“ na konci (washingtonpos.com)</a:t>
            </a:r>
            <a:endParaRPr lang="en-US" altLang="cs-CZ" sz="2000" dirty="0">
              <a:latin typeface="+mj-lt"/>
              <a:cs typeface="Arial" panose="020B0604020202020204" pitchFamily="34" charset="0"/>
            </a:endParaRPr>
          </a:p>
        </p:txBody>
      </p:sp>
      <p:sp>
        <p:nvSpPr>
          <p:cNvPr id="72708" name="Line 4">
            <a:extLst>
              <a:ext uri="{FF2B5EF4-FFF2-40B4-BE49-F238E27FC236}">
                <a16:creationId xmlns:a16="http://schemas.microsoft.com/office/drawing/2014/main" id="{096AA3BA-368D-429E-BF38-6D7940B27DE6}"/>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2710" name="Text Box 6">
            <a:extLst>
              <a:ext uri="{FF2B5EF4-FFF2-40B4-BE49-F238E27FC236}">
                <a16:creationId xmlns:a16="http://schemas.microsoft.com/office/drawing/2014/main" id="{1B6DC498-C7B7-4048-AAE7-5FD476B521CB}"/>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64645AEA-8102-4A1C-94C7-145E15FA76D8}"/>
              </a:ext>
            </a:extLst>
          </p:cNvPr>
          <p:cNvSpPr txBox="1">
            <a:spLocks noChangeArrowheads="1"/>
          </p:cNvSpPr>
          <p:nvPr/>
        </p:nvSpPr>
        <p:spPr bwMode="auto">
          <a:xfrm>
            <a:off x="1631949" y="1116013"/>
            <a:ext cx="4643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Meta-</a:t>
            </a:r>
            <a:r>
              <a:rPr lang="cs-CZ" altLang="cs-CZ" sz="4000" b="1" dirty="0" err="1">
                <a:solidFill>
                  <a:schemeClr val="tx2"/>
                </a:solidFill>
                <a:latin typeface="Arial" panose="020B0604020202020204" pitchFamily="34" charset="0"/>
                <a:cs typeface="Arial" panose="020B0604020202020204" pitchFamily="34" charset="0"/>
              </a:rPr>
              <a:t>tagging</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5F2C536D-115B-4439-A951-A1ABE29CE4D5}"/>
              </a:ext>
            </a:extLst>
          </p:cNvPr>
          <p:cNvSpPr txBox="1">
            <a:spLocks noChangeArrowheads="1"/>
          </p:cNvSpPr>
          <p:nvPr/>
        </p:nvSpPr>
        <p:spPr bwMode="auto">
          <a:xfrm>
            <a:off x="704675" y="1700214"/>
            <a:ext cx="99633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dirty="0">
              <a:latin typeface="+mj-lt"/>
            </a:endParaRPr>
          </a:p>
          <a:p>
            <a:pPr algn="just" eaLnBrk="1" hangingPunct="1"/>
            <a:r>
              <a:rPr lang="cs-CZ" altLang="cs-CZ" dirty="0">
                <a:latin typeface="+mj-lt"/>
              </a:rPr>
              <a:t>zneužívání algoritmu vyhledávačů tím, že v části HTML kódu (</a:t>
            </a:r>
            <a:r>
              <a:rPr lang="cs-CZ" altLang="cs-CZ" i="1" dirty="0">
                <a:latin typeface="+mj-lt"/>
              </a:rPr>
              <a:t>meta-</a:t>
            </a:r>
            <a:r>
              <a:rPr lang="cs-CZ" altLang="cs-CZ" i="1" dirty="0" err="1">
                <a:latin typeface="+mj-lt"/>
              </a:rPr>
              <a:t>tagu</a:t>
            </a:r>
            <a:r>
              <a:rPr lang="cs-CZ" altLang="cs-CZ" dirty="0">
                <a:latin typeface="+mj-lt"/>
              </a:rPr>
              <a:t>) jsou obsažena klíčová slova (například firma konkurence či dokonce ochranná známka</a:t>
            </a:r>
          </a:p>
          <a:p>
            <a:pPr algn="just" eaLnBrk="1" hangingPunct="1"/>
            <a:endParaRPr lang="cs-CZ" altLang="cs-CZ" dirty="0">
              <a:latin typeface="+mj-lt"/>
            </a:endParaRPr>
          </a:p>
          <a:p>
            <a:pPr algn="just" eaLnBrk="1" hangingPunct="1"/>
            <a:r>
              <a:rPr lang="cs-CZ" altLang="cs-CZ" dirty="0">
                <a:latin typeface="+mj-lt"/>
              </a:rPr>
              <a:t>výsledek vyhledávání je tak ovlivněn tím, že ovlivní spotřebitele a ten se  potenciálně dostane na stránky jež vůbec neměl v úmyslu navštívit. </a:t>
            </a:r>
          </a:p>
          <a:p>
            <a:pPr algn="just" eaLnBrk="1" hangingPunct="1"/>
            <a:endParaRPr lang="cs-CZ" altLang="cs-CZ" dirty="0">
              <a:latin typeface="+mj-lt"/>
            </a:endParaRPr>
          </a:p>
          <a:p>
            <a:pPr algn="just" eaLnBrk="1" hangingPunct="1"/>
            <a:r>
              <a:rPr lang="cs-CZ" altLang="cs-CZ" dirty="0">
                <a:latin typeface="+mj-lt"/>
              </a:rPr>
              <a:t>obsoletní problém: velké vyhledávače meta-</a:t>
            </a:r>
            <a:r>
              <a:rPr lang="cs-CZ" altLang="cs-CZ" dirty="0" err="1">
                <a:latin typeface="+mj-lt"/>
              </a:rPr>
              <a:t>tagy</a:t>
            </a:r>
            <a:r>
              <a:rPr lang="cs-CZ" altLang="cs-CZ" dirty="0">
                <a:latin typeface="+mj-lt"/>
              </a:rPr>
              <a:t> ignorují</a:t>
            </a:r>
          </a:p>
          <a:p>
            <a:pPr algn="just" eaLnBrk="1" hangingPunct="1"/>
            <a:endParaRPr lang="cs-CZ" altLang="cs-CZ" dirty="0">
              <a:latin typeface="+mj-lt"/>
            </a:endParaRPr>
          </a:p>
          <a:p>
            <a:pPr algn="just" eaLnBrk="1" hangingPunct="1"/>
            <a:r>
              <a:rPr lang="cs-CZ" altLang="cs-CZ" dirty="0">
                <a:latin typeface="+mj-lt"/>
              </a:rPr>
              <a:t>SEO (</a:t>
            </a:r>
            <a:r>
              <a:rPr lang="cs-CZ" altLang="cs-CZ" dirty="0" err="1">
                <a:latin typeface="+mj-lt"/>
              </a:rPr>
              <a:t>Search</a:t>
            </a:r>
            <a:r>
              <a:rPr lang="cs-CZ" altLang="cs-CZ" dirty="0">
                <a:latin typeface="+mj-lt"/>
              </a:rPr>
              <a:t> </a:t>
            </a:r>
            <a:r>
              <a:rPr lang="cs-CZ" altLang="cs-CZ" dirty="0" err="1">
                <a:latin typeface="+mj-lt"/>
              </a:rPr>
              <a:t>Engine</a:t>
            </a:r>
            <a:r>
              <a:rPr lang="cs-CZ" altLang="cs-CZ" dirty="0">
                <a:latin typeface="+mj-lt"/>
              </a:rPr>
              <a:t> </a:t>
            </a:r>
            <a:r>
              <a:rPr lang="cs-CZ" altLang="cs-CZ" dirty="0" err="1">
                <a:latin typeface="+mj-lt"/>
              </a:rPr>
              <a:t>Optimization</a:t>
            </a:r>
            <a:r>
              <a:rPr lang="cs-CZ" altLang="cs-CZ" dirty="0">
                <a:latin typeface="+mj-lt"/>
              </a:rPr>
              <a:t>) uzpůsobení webových stránek takovým, aby byl jejich obsah vhodný pro automatické zpracování internetových vyhledávačů s cílem zajistit větší návštěvnost</a:t>
            </a:r>
            <a:endParaRPr lang="cs-CZ" altLang="cs-CZ" sz="2000" dirty="0">
              <a:latin typeface="+mj-lt"/>
              <a:cs typeface="Arial" panose="020B0604020202020204" pitchFamily="34" charset="0"/>
            </a:endParaRPr>
          </a:p>
        </p:txBody>
      </p:sp>
      <p:sp>
        <p:nvSpPr>
          <p:cNvPr id="80900" name="Line 4">
            <a:extLst>
              <a:ext uri="{FF2B5EF4-FFF2-40B4-BE49-F238E27FC236}">
                <a16:creationId xmlns:a16="http://schemas.microsoft.com/office/drawing/2014/main" id="{B1AED0AC-C408-48C0-8246-3B2DB545D090}"/>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80901" name="Picture 5">
            <a:extLst>
              <a:ext uri="{FF2B5EF4-FFF2-40B4-BE49-F238E27FC236}">
                <a16:creationId xmlns:a16="http://schemas.microsoft.com/office/drawing/2014/main" id="{F4B7BEDB-526F-49C5-B528-C5B9BC0BFF10}"/>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6">
            <a:extLst>
              <a:ext uri="{FF2B5EF4-FFF2-40B4-BE49-F238E27FC236}">
                <a16:creationId xmlns:a16="http://schemas.microsoft.com/office/drawing/2014/main" id="{FF89BBF0-7B8E-4CD2-A2FB-B5E3DFFD7472}"/>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B2A4D9B8-00D2-4EEE-B070-7163382C53F6}"/>
              </a:ext>
            </a:extLst>
          </p:cNvPr>
          <p:cNvSpPr txBox="1">
            <a:spLocks noChangeArrowheads="1"/>
          </p:cNvSpPr>
          <p:nvPr/>
        </p:nvSpPr>
        <p:spPr bwMode="auto">
          <a:xfrm>
            <a:off x="2843868" y="763398"/>
            <a:ext cx="49495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Další příklady</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82947" name="Text Box 3">
            <a:extLst>
              <a:ext uri="{FF2B5EF4-FFF2-40B4-BE49-F238E27FC236}">
                <a16:creationId xmlns:a16="http://schemas.microsoft.com/office/drawing/2014/main" id="{B9AAF132-ADD1-4C02-9B59-CC3B91E1C3BD}"/>
              </a:ext>
            </a:extLst>
          </p:cNvPr>
          <p:cNvSpPr txBox="1">
            <a:spLocks noChangeArrowheads="1"/>
          </p:cNvSpPr>
          <p:nvPr/>
        </p:nvSpPr>
        <p:spPr bwMode="auto">
          <a:xfrm>
            <a:off x="1023457" y="1700214"/>
            <a:ext cx="983189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800" dirty="0">
                <a:latin typeface="+mj-lt"/>
                <a:cs typeface="Arial" panose="020B0604020202020204" pitchFamily="34" charset="0"/>
              </a:rPr>
              <a:t>prace.cz v. sprace.cz</a:t>
            </a:r>
          </a:p>
          <a:p>
            <a:pPr algn="just" eaLnBrk="1" hangingPunct="1"/>
            <a:r>
              <a:rPr lang="cs-CZ" altLang="cs-CZ" sz="2800" dirty="0">
                <a:latin typeface="+mj-lt"/>
                <a:cs typeface="Arial" panose="020B0604020202020204" pitchFamily="34" charset="0"/>
              </a:rPr>
              <a:t>Scanservis.cz v. scarservis.cz</a:t>
            </a:r>
          </a:p>
          <a:p>
            <a:pPr algn="just" eaLnBrk="1" hangingPunct="1"/>
            <a:r>
              <a:rPr lang="cs-CZ" altLang="cs-CZ" sz="2800" dirty="0">
                <a:latin typeface="+mj-lt"/>
                <a:cs typeface="Arial" panose="020B0604020202020204" pitchFamily="34" charset="0"/>
              </a:rPr>
              <a:t>bilezbozi.cz v. bilezbozi.com</a:t>
            </a:r>
          </a:p>
          <a:p>
            <a:pPr algn="just" eaLnBrk="1" hangingPunct="1"/>
            <a:endParaRPr lang="cs-CZ" altLang="cs-CZ" sz="2800" dirty="0">
              <a:latin typeface="+mj-lt"/>
              <a:cs typeface="Arial" panose="020B0604020202020204" pitchFamily="34" charset="0"/>
            </a:endParaRPr>
          </a:p>
          <a:p>
            <a:pPr algn="just" eaLnBrk="1" hangingPunct="1"/>
            <a:r>
              <a:rPr lang="cs-CZ" altLang="cs-CZ" sz="2800" dirty="0">
                <a:latin typeface="+mj-lt"/>
              </a:rPr>
              <a:t>NS :nedostatečná rozlišovací způsobilost domén nejvyššího řádu, které v tomto případě spočívaly v dovětcích </a:t>
            </a:r>
            <a:r>
              <a:rPr lang="cs-CZ" altLang="cs-CZ" sz="2800" dirty="0" err="1">
                <a:latin typeface="+mj-lt"/>
              </a:rPr>
              <a:t>cz</a:t>
            </a:r>
            <a:r>
              <a:rPr lang="cs-CZ" altLang="cs-CZ" sz="2800" dirty="0">
                <a:latin typeface="+mj-lt"/>
              </a:rPr>
              <a:t> a </a:t>
            </a:r>
            <a:r>
              <a:rPr lang="cs-CZ" altLang="cs-CZ" sz="2800" dirty="0" err="1">
                <a:latin typeface="+mj-lt"/>
              </a:rPr>
              <a:t>com</a:t>
            </a:r>
            <a:r>
              <a:rPr lang="cs-CZ" altLang="cs-CZ" sz="2800" dirty="0">
                <a:latin typeface="+mj-lt"/>
              </a:rPr>
              <a:t>, oba účastníci podnikali se shodným druhem výrobků. </a:t>
            </a:r>
          </a:p>
          <a:p>
            <a:pPr algn="just" eaLnBrk="1" hangingPunct="1"/>
            <a:r>
              <a:rPr lang="cs-CZ" altLang="cs-CZ" sz="2800" dirty="0">
                <a:latin typeface="+mj-lt"/>
              </a:rPr>
              <a:t>Standardní uživatel internetu mohl být v omylu o tom, jakému soutěžiteli jím navštívené webové stránky patří, jakož i s kým uzavírá případný obchod. Žalovaný měl na výběr nepřeberné množství jiných vhodných doménových jmen. </a:t>
            </a:r>
            <a:endParaRPr lang="en-US" altLang="cs-CZ" sz="2800" dirty="0">
              <a:latin typeface="+mj-lt"/>
              <a:cs typeface="Arial" panose="020B0604020202020204" pitchFamily="34" charset="0"/>
            </a:endParaRPr>
          </a:p>
        </p:txBody>
      </p:sp>
      <p:sp>
        <p:nvSpPr>
          <p:cNvPr id="82948" name="Line 4">
            <a:extLst>
              <a:ext uri="{FF2B5EF4-FFF2-40B4-BE49-F238E27FC236}">
                <a16:creationId xmlns:a16="http://schemas.microsoft.com/office/drawing/2014/main" id="{998D1CA7-3B7D-4FCA-998C-49BDC9DA7155}"/>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82949" name="Picture 5">
            <a:extLst>
              <a:ext uri="{FF2B5EF4-FFF2-40B4-BE49-F238E27FC236}">
                <a16:creationId xmlns:a16="http://schemas.microsoft.com/office/drawing/2014/main" id="{7C15ACEC-47F5-4A36-80E0-A551E7DB526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6">
            <a:extLst>
              <a:ext uri="{FF2B5EF4-FFF2-40B4-BE49-F238E27FC236}">
                <a16:creationId xmlns:a16="http://schemas.microsoft.com/office/drawing/2014/main" id="{54B66160-DD69-481B-A7C4-D1C289591483}"/>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DCAF02CB-89E0-4C66-8475-AD93C21D9A8B}"/>
              </a:ext>
            </a:extLst>
          </p:cNvPr>
          <p:cNvSpPr txBox="1">
            <a:spLocks noChangeArrowheads="1"/>
          </p:cNvSpPr>
          <p:nvPr/>
        </p:nvSpPr>
        <p:spPr bwMode="auto">
          <a:xfrm>
            <a:off x="1631950" y="1116014"/>
            <a:ext cx="56832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Klamavá reklama</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84995" name="Text Box 3">
            <a:extLst>
              <a:ext uri="{FF2B5EF4-FFF2-40B4-BE49-F238E27FC236}">
                <a16:creationId xmlns:a16="http://schemas.microsoft.com/office/drawing/2014/main" id="{9900D050-6E8B-4937-8CB8-CEC6409F61C2}"/>
              </a:ext>
            </a:extLst>
          </p:cNvPr>
          <p:cNvSpPr txBox="1">
            <a:spLocks noChangeArrowheads="1"/>
          </p:cNvSpPr>
          <p:nvPr/>
        </p:nvSpPr>
        <p:spPr bwMode="auto">
          <a:xfrm>
            <a:off x="1249960" y="1700213"/>
            <a:ext cx="977317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3000" dirty="0">
              <a:latin typeface="Arial" panose="020B0604020202020204" pitchFamily="34" charset="0"/>
              <a:cs typeface="Arial" panose="020B0604020202020204" pitchFamily="34" charset="0"/>
            </a:endParaRPr>
          </a:p>
          <a:p>
            <a:pPr eaLnBrk="1" hangingPunct="1"/>
            <a:r>
              <a:rPr lang="en-US" altLang="cs-CZ" sz="3000" dirty="0" err="1">
                <a:latin typeface="Arial" panose="020B0604020202020204" pitchFamily="34" charset="0"/>
                <a:cs typeface="Arial" panose="020B0604020202020204" pitchFamily="34" charset="0"/>
              </a:rPr>
              <a:t>Klamavá</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reklama</a:t>
            </a:r>
            <a:r>
              <a:rPr lang="en-US" altLang="cs-CZ" sz="3000" dirty="0">
                <a:latin typeface="Arial" panose="020B0604020202020204" pitchFamily="34" charset="0"/>
                <a:cs typeface="Arial" panose="020B0604020202020204" pitchFamily="34" charset="0"/>
              </a:rPr>
              <a:t> je </a:t>
            </a:r>
            <a:r>
              <a:rPr lang="en-US" altLang="cs-CZ" sz="3000" dirty="0" err="1">
                <a:latin typeface="Arial" panose="020B0604020202020204" pitchFamily="34" charset="0"/>
                <a:cs typeface="Arial" panose="020B0604020202020204" pitchFamily="34" charset="0"/>
              </a:rPr>
              <a:t>taková</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reklama</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která</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souvisí</a:t>
            </a:r>
            <a:r>
              <a:rPr lang="en-US" altLang="cs-CZ" sz="3000" dirty="0">
                <a:latin typeface="Arial" panose="020B0604020202020204" pitchFamily="34" charset="0"/>
                <a:cs typeface="Arial" panose="020B0604020202020204" pitchFamily="34" charset="0"/>
              </a:rPr>
              <a:t> s </a:t>
            </a:r>
            <a:r>
              <a:rPr lang="en-US" altLang="cs-CZ" sz="3000" dirty="0" err="1">
                <a:latin typeface="Arial" panose="020B0604020202020204" pitchFamily="34" charset="0"/>
                <a:cs typeface="Arial" panose="020B0604020202020204" pitchFamily="34" charset="0"/>
              </a:rPr>
              <a:t>podnikáním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povoláním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sleduje</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podpořit</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odbyt</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movitých</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nemovitých</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věcí</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poskytování</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služeb</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včetně</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práv</a:t>
            </a:r>
            <a:r>
              <a:rPr lang="en-US" altLang="cs-CZ" sz="3000" dirty="0">
                <a:latin typeface="Arial" panose="020B0604020202020204" pitchFamily="34" charset="0"/>
                <a:cs typeface="Arial" panose="020B0604020202020204" pitchFamily="34" charset="0"/>
              </a:rPr>
              <a:t> a </a:t>
            </a:r>
            <a:r>
              <a:rPr lang="en-US" altLang="cs-CZ" sz="3000" dirty="0" err="1">
                <a:latin typeface="Arial" panose="020B0604020202020204" pitchFamily="34" charset="0"/>
                <a:cs typeface="Arial" panose="020B0604020202020204" pitchFamily="34" charset="0"/>
              </a:rPr>
              <a:t>povinností</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klame</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je </a:t>
            </a:r>
            <a:r>
              <a:rPr lang="en-US" altLang="cs-CZ" sz="3000" dirty="0" err="1">
                <a:latin typeface="Arial" panose="020B0604020202020204" pitchFamily="34" charset="0"/>
                <a:cs typeface="Arial" panose="020B0604020202020204" pitchFamily="34" charset="0"/>
              </a:rPr>
              <a:t>způsobilá</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klamat</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podáním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jakýmkoli</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jiným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způsobem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osoby</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jimž</a:t>
            </a:r>
            <a:r>
              <a:rPr lang="en-US" altLang="cs-CZ" sz="3000" dirty="0">
                <a:latin typeface="Arial" panose="020B0604020202020204" pitchFamily="34" charset="0"/>
                <a:cs typeface="Arial" panose="020B0604020202020204" pitchFamily="34" charset="0"/>
              </a:rPr>
              <a:t> je </a:t>
            </a:r>
            <a:r>
              <a:rPr lang="en-US" altLang="cs-CZ" sz="3000" dirty="0" err="1">
                <a:latin typeface="Arial" panose="020B0604020202020204" pitchFamily="34" charset="0"/>
                <a:cs typeface="Arial" panose="020B0604020202020204" pitchFamily="34" charset="0"/>
              </a:rPr>
              <a:t>určena</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nebo</a:t>
            </a:r>
            <a:r>
              <a:rPr lang="en-US" altLang="cs-CZ" sz="3000" dirty="0">
                <a:latin typeface="Arial" panose="020B0604020202020204" pitchFamily="34" charset="0"/>
                <a:cs typeface="Arial" panose="020B0604020202020204" pitchFamily="34" charset="0"/>
              </a:rPr>
              <a:t> k </a:t>
            </a:r>
            <a:r>
              <a:rPr lang="en-US" altLang="cs-CZ" sz="3000" dirty="0" err="1">
                <a:latin typeface="Arial" panose="020B0604020202020204" pitchFamily="34" charset="0"/>
                <a:cs typeface="Arial" panose="020B0604020202020204" pitchFamily="34" charset="0"/>
              </a:rPr>
              <a:t>nimž</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dospěje</a:t>
            </a:r>
            <a:r>
              <a:rPr lang="en-US" altLang="cs-CZ" sz="3000" dirty="0">
                <a:latin typeface="Arial" panose="020B0604020202020204" pitchFamily="34" charset="0"/>
                <a:cs typeface="Arial" panose="020B0604020202020204" pitchFamily="34" charset="0"/>
              </a:rPr>
              <a:t>, a </a:t>
            </a:r>
            <a:r>
              <a:rPr lang="en-US" altLang="cs-CZ" sz="3000" dirty="0" err="1">
                <a:latin typeface="Arial" panose="020B0604020202020204" pitchFamily="34" charset="0"/>
                <a:cs typeface="Arial" panose="020B0604020202020204" pitchFamily="34" charset="0"/>
              </a:rPr>
              <a:t>tím</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i</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zřejmě</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způsobilá</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ovlivnit</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hospodářské</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chování</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takových</a:t>
            </a:r>
            <a:r>
              <a:rPr lang="en-US" altLang="cs-CZ" sz="3000" dirty="0">
                <a:latin typeface="Arial" panose="020B0604020202020204" pitchFamily="34" charset="0"/>
                <a:cs typeface="Arial" panose="020B0604020202020204" pitchFamily="34" charset="0"/>
              </a:rPr>
              <a:t> </a:t>
            </a:r>
            <a:r>
              <a:rPr lang="en-US" altLang="cs-CZ" sz="3000" dirty="0" err="1">
                <a:latin typeface="Arial" panose="020B0604020202020204" pitchFamily="34" charset="0"/>
                <a:cs typeface="Arial" panose="020B0604020202020204" pitchFamily="34" charset="0"/>
              </a:rPr>
              <a:t>osob</a:t>
            </a:r>
            <a:r>
              <a:rPr lang="en-US" altLang="cs-CZ" sz="3000" dirty="0">
                <a:latin typeface="Arial" panose="020B0604020202020204" pitchFamily="34" charset="0"/>
                <a:cs typeface="Arial" panose="020B0604020202020204" pitchFamily="34" charset="0"/>
              </a:rPr>
              <a:t>.</a:t>
            </a:r>
            <a:endParaRPr lang="cs-CZ" altLang="cs-CZ" sz="3000" dirty="0">
              <a:latin typeface="Arial" panose="020B0604020202020204" pitchFamily="34" charset="0"/>
              <a:cs typeface="Arial" panose="020B0604020202020204" pitchFamily="34" charset="0"/>
            </a:endParaRPr>
          </a:p>
          <a:p>
            <a:pPr eaLnBrk="1" hangingPunct="1"/>
            <a:endParaRPr lang="en-US" altLang="cs-CZ" sz="3000" dirty="0">
              <a:latin typeface="Arial" panose="020B0604020202020204" pitchFamily="34" charset="0"/>
              <a:cs typeface="Arial" panose="020B0604020202020204" pitchFamily="34" charset="0"/>
            </a:endParaRPr>
          </a:p>
        </p:txBody>
      </p:sp>
      <p:sp>
        <p:nvSpPr>
          <p:cNvPr id="84996" name="Line 4">
            <a:extLst>
              <a:ext uri="{FF2B5EF4-FFF2-40B4-BE49-F238E27FC236}">
                <a16:creationId xmlns:a16="http://schemas.microsoft.com/office/drawing/2014/main" id="{0E7F9D27-23BE-4C7B-BF33-D5B538B5CB3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84997" name="Picture 5">
            <a:extLst>
              <a:ext uri="{FF2B5EF4-FFF2-40B4-BE49-F238E27FC236}">
                <a16:creationId xmlns:a16="http://schemas.microsoft.com/office/drawing/2014/main" id="{BBAA7AB9-1286-4E74-82F1-AD619E5FC85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Text Box 6">
            <a:extLst>
              <a:ext uri="{FF2B5EF4-FFF2-40B4-BE49-F238E27FC236}">
                <a16:creationId xmlns:a16="http://schemas.microsoft.com/office/drawing/2014/main" id="{0CD3863C-3AB3-4014-93D1-60CE1567E4B1}"/>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FF2B5EF4-FFF2-40B4-BE49-F238E27FC236}">
                <a16:creationId xmlns:a16="http://schemas.microsoft.com/office/drawing/2014/main" id="{9EF73E61-0F61-4BAB-ADB8-8CC88A897BE3}"/>
              </a:ext>
            </a:extLst>
          </p:cNvPr>
          <p:cNvSpPr txBox="1">
            <a:spLocks noChangeArrowheads="1"/>
          </p:cNvSpPr>
          <p:nvPr/>
        </p:nvSpPr>
        <p:spPr bwMode="auto">
          <a:xfrm>
            <a:off x="1631949" y="701676"/>
            <a:ext cx="54903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Průměrný spotřebitel</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87043" name="Text Box 3">
            <a:extLst>
              <a:ext uri="{FF2B5EF4-FFF2-40B4-BE49-F238E27FC236}">
                <a16:creationId xmlns:a16="http://schemas.microsoft.com/office/drawing/2014/main" id="{80AFA52E-378F-4781-B678-9BA9E57366E7}"/>
              </a:ext>
            </a:extLst>
          </p:cNvPr>
          <p:cNvSpPr txBox="1">
            <a:spLocks noChangeArrowheads="1"/>
          </p:cNvSpPr>
          <p:nvPr/>
        </p:nvSpPr>
        <p:spPr bwMode="auto">
          <a:xfrm>
            <a:off x="830511" y="1244601"/>
            <a:ext cx="1080502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3000" dirty="0">
              <a:latin typeface="+mj-lt"/>
            </a:endParaRPr>
          </a:p>
          <a:p>
            <a:pPr eaLnBrk="1" hangingPunct="1"/>
            <a:r>
              <a:rPr lang="cs-CZ" altLang="cs-CZ" sz="3000" dirty="0">
                <a:latin typeface="+mj-lt"/>
              </a:rPr>
              <a:t>Hledisko „průměrného spotřebitele“, který má dostatek informací a je v rozumné míře pozorný a opatrný, s ohledem na sociální, kulturní a jazykové faktory (jak je vykládáno Evropským soudním dvorem), je rozhodně nutno brát v úvahu také v posuzovaném případě. </a:t>
            </a:r>
            <a:br>
              <a:rPr lang="cs-CZ" altLang="cs-CZ" sz="3000" dirty="0">
                <a:latin typeface="+mj-lt"/>
              </a:rPr>
            </a:br>
            <a:r>
              <a:rPr lang="cs-CZ" altLang="cs-CZ" sz="3000" dirty="0">
                <a:latin typeface="+mj-lt"/>
              </a:rPr>
              <a:t>V reklamě zboží či služeb běžné potřeby již téměř každý spotřebitel očekává určité reklamní přehánění a nadsázku.</a:t>
            </a:r>
          </a:p>
          <a:p>
            <a:pPr eaLnBrk="1" hangingPunct="1"/>
            <a:br>
              <a:rPr lang="cs-CZ" altLang="cs-CZ" sz="3000" dirty="0"/>
            </a:br>
            <a:r>
              <a:rPr lang="cs-CZ" altLang="cs-CZ" sz="3000" i="1" dirty="0"/>
              <a:t>NS </a:t>
            </a:r>
            <a:r>
              <a:rPr lang="cs-CZ" altLang="cs-CZ" sz="3000" i="1" dirty="0" err="1"/>
              <a:t>sp</a:t>
            </a:r>
            <a:r>
              <a:rPr lang="cs-CZ" altLang="cs-CZ" sz="3000" i="1" dirty="0"/>
              <a:t>. zn. 32 Odo 229/2006</a:t>
            </a:r>
            <a:endParaRPr lang="en-US" altLang="cs-CZ" sz="3000" i="1" dirty="0">
              <a:latin typeface="Arial" panose="020B0604020202020204" pitchFamily="34" charset="0"/>
              <a:cs typeface="Arial" panose="020B0604020202020204" pitchFamily="34" charset="0"/>
            </a:endParaRPr>
          </a:p>
        </p:txBody>
      </p:sp>
      <p:sp>
        <p:nvSpPr>
          <p:cNvPr id="87044" name="Line 4">
            <a:extLst>
              <a:ext uri="{FF2B5EF4-FFF2-40B4-BE49-F238E27FC236}">
                <a16:creationId xmlns:a16="http://schemas.microsoft.com/office/drawing/2014/main" id="{9663A5BA-64B3-44BD-B411-045757C7413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87045" name="Picture 5">
            <a:extLst>
              <a:ext uri="{FF2B5EF4-FFF2-40B4-BE49-F238E27FC236}">
                <a16:creationId xmlns:a16="http://schemas.microsoft.com/office/drawing/2014/main" id="{005501E0-A60A-4D30-A0A7-8BB902316A60}"/>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a:extLst>
              <a:ext uri="{FF2B5EF4-FFF2-40B4-BE49-F238E27FC236}">
                <a16:creationId xmlns:a16="http://schemas.microsoft.com/office/drawing/2014/main" id="{56D01ACE-5F0A-444A-BFD5-677EE3B9720D}"/>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a:extLst>
              <a:ext uri="{FF2B5EF4-FFF2-40B4-BE49-F238E27FC236}">
                <a16:creationId xmlns:a16="http://schemas.microsoft.com/office/drawing/2014/main" id="{245207D5-21CF-4DCC-9BF8-00236B315A4C}"/>
              </a:ext>
            </a:extLst>
          </p:cNvPr>
          <p:cNvSpPr txBox="1">
            <a:spLocks noChangeArrowheads="1"/>
          </p:cNvSpPr>
          <p:nvPr/>
        </p:nvSpPr>
        <p:spPr bwMode="auto">
          <a:xfrm>
            <a:off x="1631950" y="1116013"/>
            <a:ext cx="8735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Průměrný spotřebitel na internetu?</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89091" name="Text Box 3">
            <a:extLst>
              <a:ext uri="{FF2B5EF4-FFF2-40B4-BE49-F238E27FC236}">
                <a16:creationId xmlns:a16="http://schemas.microsoft.com/office/drawing/2014/main" id="{A6C0F1C0-DEC4-4B06-947A-D68CBFA2B61C}"/>
              </a:ext>
            </a:extLst>
          </p:cNvPr>
          <p:cNvSpPr txBox="1">
            <a:spLocks noChangeArrowheads="1"/>
          </p:cNvSpPr>
          <p:nvPr/>
        </p:nvSpPr>
        <p:spPr bwMode="auto">
          <a:xfrm>
            <a:off x="1631950" y="1963028"/>
            <a:ext cx="960090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3000" dirty="0">
                <a:latin typeface="+mj-lt"/>
                <a:cs typeface="Arial" panose="020B0604020202020204" pitchFamily="34" charset="0"/>
              </a:rPr>
              <a:t>prace.cz v. sprace.cz</a:t>
            </a:r>
          </a:p>
          <a:p>
            <a:pPr eaLnBrk="1" hangingPunct="1"/>
            <a:r>
              <a:rPr lang="cs-CZ" altLang="cs-CZ" sz="3000" dirty="0">
                <a:latin typeface="+mj-lt"/>
              </a:rPr>
              <a:t>Při posuzování zaměnitelnosti obou doménových jmen třeba vycházet z hlediska „průměrného uživatele internetu“, který je věci znalým spotřebitelem a který si je vědom důležitosti každého znaku použitého v označení doménového jména. </a:t>
            </a:r>
          </a:p>
          <a:p>
            <a:pPr eaLnBrk="1" hangingPunct="1"/>
            <a:r>
              <a:rPr lang="cs-CZ" altLang="cs-CZ" sz="3000" dirty="0">
                <a:latin typeface="+mj-lt"/>
              </a:rPr>
              <a:t>Písmeno „s“ v daném případě postačí jako dostatečný rozlišovací znak </a:t>
            </a:r>
          </a:p>
          <a:p>
            <a:pPr eaLnBrk="1" hangingPunct="1"/>
            <a:endParaRPr lang="cs-CZ" altLang="cs-CZ" sz="3000" i="1" dirty="0">
              <a:latin typeface="+mj-lt"/>
            </a:endParaRPr>
          </a:p>
          <a:p>
            <a:pPr eaLnBrk="1" hangingPunct="1"/>
            <a:r>
              <a:rPr lang="cs-CZ" altLang="cs-CZ" sz="3000" i="1" dirty="0">
                <a:latin typeface="+mj-lt"/>
              </a:rPr>
              <a:t>VS v Praze, </a:t>
            </a:r>
            <a:r>
              <a:rPr lang="cs-CZ" altLang="cs-CZ" sz="3000" i="1" dirty="0" err="1">
                <a:latin typeface="+mj-lt"/>
              </a:rPr>
              <a:t>sp</a:t>
            </a:r>
            <a:r>
              <a:rPr lang="cs-CZ" altLang="cs-CZ" sz="3000" i="1" dirty="0">
                <a:latin typeface="+mj-lt"/>
              </a:rPr>
              <a:t> zn. </a:t>
            </a:r>
            <a:r>
              <a:rPr lang="cs-CZ" altLang="cs-CZ" sz="3000" i="1" dirty="0" err="1">
                <a:latin typeface="+mj-lt"/>
              </a:rPr>
              <a:t>Nc</a:t>
            </a:r>
            <a:r>
              <a:rPr lang="cs-CZ" altLang="cs-CZ" sz="3000" i="1" dirty="0">
                <a:latin typeface="+mj-lt"/>
              </a:rPr>
              <a:t> 1098/2001</a:t>
            </a:r>
            <a:endParaRPr lang="en-US" altLang="cs-CZ" sz="3000" dirty="0">
              <a:latin typeface="+mj-lt"/>
              <a:cs typeface="Arial" panose="020B0604020202020204" pitchFamily="34" charset="0"/>
            </a:endParaRPr>
          </a:p>
        </p:txBody>
      </p:sp>
      <p:sp>
        <p:nvSpPr>
          <p:cNvPr id="89092" name="Line 4">
            <a:extLst>
              <a:ext uri="{FF2B5EF4-FFF2-40B4-BE49-F238E27FC236}">
                <a16:creationId xmlns:a16="http://schemas.microsoft.com/office/drawing/2014/main" id="{62E0130B-31E2-41CF-8392-11D7C0CF2F5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89093" name="Picture 5">
            <a:extLst>
              <a:ext uri="{FF2B5EF4-FFF2-40B4-BE49-F238E27FC236}">
                <a16:creationId xmlns:a16="http://schemas.microsoft.com/office/drawing/2014/main" id="{0015BD81-E77E-480D-ADC8-3E4A7C852B35}"/>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6">
            <a:extLst>
              <a:ext uri="{FF2B5EF4-FFF2-40B4-BE49-F238E27FC236}">
                <a16:creationId xmlns:a16="http://schemas.microsoft.com/office/drawing/2014/main" id="{71F36A74-2CCC-4EDB-918B-AB6EF9737960}"/>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715F0A60-1AD3-4E9D-9B56-4BDF9A68AEB3}"/>
              </a:ext>
            </a:extLst>
          </p:cNvPr>
          <p:cNvSpPr txBox="1">
            <a:spLocks noChangeArrowheads="1"/>
          </p:cNvSpPr>
          <p:nvPr/>
        </p:nvSpPr>
        <p:spPr bwMode="auto">
          <a:xfrm>
            <a:off x="1631951" y="1116013"/>
            <a:ext cx="27799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Klamavost</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1386D989-6DCF-42F8-B7C8-8C0C087067EB}"/>
              </a:ext>
            </a:extLst>
          </p:cNvPr>
          <p:cNvSpPr txBox="1">
            <a:spLocks noChangeArrowheads="1"/>
          </p:cNvSpPr>
          <p:nvPr/>
        </p:nvSpPr>
        <p:spPr bwMode="auto">
          <a:xfrm>
            <a:off x="645952" y="1700213"/>
            <a:ext cx="1072952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2600" dirty="0">
                <a:latin typeface="+mj-lt"/>
              </a:rPr>
              <a:t>Z výzkumu společnosti </a:t>
            </a:r>
            <a:r>
              <a:rPr lang="cs-CZ" altLang="cs-CZ" sz="2600" dirty="0" err="1">
                <a:latin typeface="+mj-lt"/>
              </a:rPr>
              <a:t>GfK</a:t>
            </a:r>
            <a:r>
              <a:rPr lang="cs-CZ" altLang="cs-CZ" sz="2600" dirty="0">
                <a:latin typeface="+mj-lt"/>
              </a:rPr>
              <a:t> Praha, s. r. o., soud prvního stupně zjistil, že značku „BOHEMIA SEKT“ zná a správně si spojuje s vínem 89 % dospělé populace; výraz „BOHEMKA“ spojuje s vínem 48 % dotázaných, hovorovým výrazem pro šumivé víno značky „BOHEMIA SEKT“ je „šampus“ či „</a:t>
            </a:r>
            <a:r>
              <a:rPr lang="cs-CZ" altLang="cs-CZ" sz="2600" dirty="0" err="1">
                <a:latin typeface="+mj-lt"/>
              </a:rPr>
              <a:t>Bohemka</a:t>
            </a:r>
            <a:r>
              <a:rPr lang="cs-CZ" altLang="cs-CZ" sz="2600" dirty="0">
                <a:latin typeface="+mj-lt"/>
              </a:rPr>
              <a:t>“ a 64 % respondentů rozumí pod výrazem „</a:t>
            </a:r>
            <a:r>
              <a:rPr lang="cs-CZ" altLang="cs-CZ" sz="2600" dirty="0" err="1">
                <a:latin typeface="+mj-lt"/>
              </a:rPr>
              <a:t>Bohemka</a:t>
            </a:r>
            <a:r>
              <a:rPr lang="cs-CZ" altLang="cs-CZ" sz="2600" dirty="0">
                <a:latin typeface="+mj-lt"/>
              </a:rPr>
              <a:t>“ hovorové označení šumivého vína společnosti BOHEMIA SEKT, a. s. Z důkazu testem MF DNES publikovaným dne 17. prosince 2004 soud prvního stupně zjistil, že v testu se mezi polosuchými a sladkými sekty nejlépe umístil výrobek žalobkyně „BOHEMIA SEKT“ a naopak nejhůře výrobek první žalované „BOHEMKA“. </a:t>
            </a:r>
            <a:endParaRPr lang="cs-CZ" altLang="cs-CZ" sz="2600" dirty="0">
              <a:latin typeface="+mj-lt"/>
              <a:cs typeface="Arial" panose="020B0604020202020204" pitchFamily="34" charset="0"/>
            </a:endParaRPr>
          </a:p>
          <a:p>
            <a:pPr eaLnBrk="1" hangingPunct="1"/>
            <a:r>
              <a:rPr lang="pl-PL" altLang="cs-CZ" sz="2600" i="1" dirty="0">
                <a:latin typeface="+mj-lt"/>
              </a:rPr>
              <a:t>NS sp. </a:t>
            </a:r>
            <a:r>
              <a:rPr lang="pl-PL" altLang="cs-CZ" sz="2600" i="1" dirty="0" err="1">
                <a:latin typeface="+mj-lt"/>
              </a:rPr>
              <a:t>zn</a:t>
            </a:r>
            <a:r>
              <a:rPr lang="pl-PL" altLang="cs-CZ" sz="2600" i="1" dirty="0">
                <a:latin typeface="+mj-lt"/>
              </a:rPr>
              <a:t>. 23 </a:t>
            </a:r>
            <a:r>
              <a:rPr lang="pl-PL" altLang="cs-CZ" sz="2600" i="1" dirty="0" err="1">
                <a:latin typeface="+mj-lt"/>
              </a:rPr>
              <a:t>Cdo</a:t>
            </a:r>
            <a:r>
              <a:rPr lang="pl-PL" altLang="cs-CZ" sz="2600" i="1" dirty="0">
                <a:latin typeface="+mj-lt"/>
              </a:rPr>
              <a:t> 4933/2009</a:t>
            </a:r>
            <a:endParaRPr lang="en-US" altLang="cs-CZ" sz="2600" i="1" dirty="0">
              <a:latin typeface="+mj-lt"/>
              <a:cs typeface="Arial" panose="020B0604020202020204" pitchFamily="34" charset="0"/>
            </a:endParaRPr>
          </a:p>
        </p:txBody>
      </p:sp>
      <p:sp>
        <p:nvSpPr>
          <p:cNvPr id="91140" name="Line 4">
            <a:extLst>
              <a:ext uri="{FF2B5EF4-FFF2-40B4-BE49-F238E27FC236}">
                <a16:creationId xmlns:a16="http://schemas.microsoft.com/office/drawing/2014/main" id="{A0627ED5-10DF-4A42-8D40-F810ADA09111}"/>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91141" name="Picture 5">
            <a:extLst>
              <a:ext uri="{FF2B5EF4-FFF2-40B4-BE49-F238E27FC236}">
                <a16:creationId xmlns:a16="http://schemas.microsoft.com/office/drawing/2014/main" id="{8B049BA2-444A-472E-B281-275108B98FF6}"/>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a:extLst>
              <a:ext uri="{FF2B5EF4-FFF2-40B4-BE49-F238E27FC236}">
                <a16:creationId xmlns:a16="http://schemas.microsoft.com/office/drawing/2014/main" id="{2DD54A95-A21F-48CA-9FB1-0EA5DE33C2A7}"/>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221BB611-AC9E-4CBF-BFE3-410C50E0AE48}"/>
              </a:ext>
            </a:extLst>
          </p:cNvPr>
          <p:cNvSpPr txBox="1">
            <a:spLocks noChangeArrowheads="1"/>
          </p:cNvSpPr>
          <p:nvPr/>
        </p:nvSpPr>
        <p:spPr bwMode="auto">
          <a:xfrm>
            <a:off x="1631950" y="1116013"/>
            <a:ext cx="5775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3600" b="1" dirty="0">
                <a:solidFill>
                  <a:schemeClr val="tx2"/>
                </a:solidFill>
                <a:latin typeface="Arial" panose="020B0604020202020204" pitchFamily="34" charset="0"/>
                <a:cs typeface="Arial" panose="020B0604020202020204" pitchFamily="34" charset="0"/>
              </a:rPr>
              <a:t>Příklady klamání pravdou</a:t>
            </a:r>
            <a:endParaRPr lang="en-GB" altLang="cs-CZ" sz="3600" b="1" dirty="0">
              <a:solidFill>
                <a:schemeClr val="tx2"/>
              </a:solidFill>
              <a:latin typeface="Arial" panose="020B060402020202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D90B712E-5A88-4A7A-8AD9-B83CCA2F8188}"/>
              </a:ext>
            </a:extLst>
          </p:cNvPr>
          <p:cNvSpPr txBox="1">
            <a:spLocks noChangeArrowheads="1"/>
          </p:cNvSpPr>
          <p:nvPr/>
        </p:nvSpPr>
        <p:spPr bwMode="auto">
          <a:xfrm>
            <a:off x="1182848" y="1762343"/>
            <a:ext cx="9647339"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3000" dirty="0">
                <a:latin typeface="+mj-lt"/>
                <a:cs typeface="Arial" panose="020B0604020202020204" pitchFamily="34" charset="0"/>
              </a:rPr>
              <a:t>„Člen advokátní komory“</a:t>
            </a:r>
          </a:p>
          <a:p>
            <a:pPr eaLnBrk="1" hangingPunct="1"/>
            <a:endParaRPr lang="cs-CZ" altLang="cs-CZ" sz="3000" dirty="0">
              <a:latin typeface="+mj-lt"/>
              <a:cs typeface="Arial" panose="020B0604020202020204" pitchFamily="34" charset="0"/>
            </a:endParaRPr>
          </a:p>
          <a:p>
            <a:r>
              <a:rPr lang="cs-CZ" altLang="cs-CZ" sz="3000" b="1" dirty="0">
                <a:latin typeface="+mj-lt"/>
                <a:hlinkClick r:id="rId3" tooltip="Nekalá soutěž klamavým podáním pravdivého (správného) údaje">
                  <a:extLst>
                    <a:ext uri="{A12FA001-AC4F-418D-AE19-62706E023703}">
                      <ahyp:hlinkClr xmlns:ahyp="http://schemas.microsoft.com/office/drawing/2018/hyperlinkcolor" val="tx"/>
                    </a:ext>
                  </a:extLst>
                </a:hlinkClick>
              </a:rPr>
              <a:t>Nekalá soutěž klamavým podáním pravdivého (správného) údaje</a:t>
            </a:r>
            <a:endParaRPr lang="cs-CZ" altLang="cs-CZ" sz="3000" b="1" dirty="0">
              <a:latin typeface="+mj-lt"/>
            </a:endParaRPr>
          </a:p>
          <a:p>
            <a:r>
              <a:rPr lang="cs-CZ" altLang="cs-CZ" sz="3000" dirty="0">
                <a:latin typeface="+mj-lt"/>
              </a:rPr>
              <a:t>Hodnocení pravdivosti (správnosti) určitého údaje nemůže být jediným kritériem posuzování určitého jednání s dobrými mravy soutěže. Ostatně přímo zákon v ustanovení § 45 odst. 3 obch. zák. či § 2979 odst. 1 o. z. počítá s tím, že i sám o sobě pravdivý (správný) údaj může být podán </a:t>
            </a:r>
            <a:r>
              <a:rPr lang="cs-CZ" altLang="cs-CZ" sz="3000" dirty="0" err="1">
                <a:latin typeface="+mj-lt"/>
              </a:rPr>
              <a:t>nekalosoutěžním</a:t>
            </a:r>
            <a:r>
              <a:rPr lang="cs-CZ" altLang="cs-CZ" sz="3000" dirty="0">
                <a:latin typeface="+mj-lt"/>
              </a:rPr>
              <a:t> způsobem.</a:t>
            </a:r>
            <a:br>
              <a:rPr lang="cs-CZ" altLang="cs-CZ" sz="3000" dirty="0">
                <a:latin typeface="+mj-lt"/>
              </a:rPr>
            </a:br>
            <a:r>
              <a:rPr lang="cs-CZ" altLang="cs-CZ" sz="3000" i="1" dirty="0">
                <a:latin typeface="+mj-lt"/>
              </a:rPr>
              <a:t>NS </a:t>
            </a:r>
            <a:r>
              <a:rPr lang="cs-CZ" altLang="cs-CZ" sz="3000" i="1" dirty="0" err="1">
                <a:latin typeface="+mj-lt"/>
              </a:rPr>
              <a:t>sp</a:t>
            </a:r>
            <a:r>
              <a:rPr lang="cs-CZ" altLang="cs-CZ" sz="3000" i="1" dirty="0">
                <a:latin typeface="+mj-lt"/>
              </a:rPr>
              <a:t>. zn. 23 </a:t>
            </a:r>
            <a:r>
              <a:rPr lang="cs-CZ" altLang="cs-CZ" sz="3000" i="1" dirty="0" err="1">
                <a:latin typeface="+mj-lt"/>
              </a:rPr>
              <a:t>Cdo</a:t>
            </a:r>
            <a:r>
              <a:rPr lang="cs-CZ" altLang="cs-CZ" sz="3000" i="1" dirty="0">
                <a:latin typeface="+mj-lt"/>
              </a:rPr>
              <a:t> 3244/2015</a:t>
            </a:r>
            <a:endParaRPr lang="cs-CZ" altLang="cs-CZ" sz="3000" i="1" dirty="0">
              <a:latin typeface="+mj-lt"/>
              <a:cs typeface="Arial" panose="020B0604020202020204" pitchFamily="34" charset="0"/>
            </a:endParaRPr>
          </a:p>
          <a:p>
            <a:pPr eaLnBrk="1" hangingPunct="1"/>
            <a:endParaRPr lang="en-US" altLang="cs-CZ" sz="2000" dirty="0">
              <a:latin typeface="Arial" panose="020B0604020202020204" pitchFamily="34" charset="0"/>
              <a:cs typeface="Arial" panose="020B0604020202020204" pitchFamily="34" charset="0"/>
            </a:endParaRPr>
          </a:p>
        </p:txBody>
      </p:sp>
      <p:sp>
        <p:nvSpPr>
          <p:cNvPr id="93188" name="Line 4">
            <a:extLst>
              <a:ext uri="{FF2B5EF4-FFF2-40B4-BE49-F238E27FC236}">
                <a16:creationId xmlns:a16="http://schemas.microsoft.com/office/drawing/2014/main" id="{F2191224-6299-4048-AE19-CF59B7511920}"/>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93189" name="Picture 5">
            <a:extLst>
              <a:ext uri="{FF2B5EF4-FFF2-40B4-BE49-F238E27FC236}">
                <a16:creationId xmlns:a16="http://schemas.microsoft.com/office/drawing/2014/main" id="{056330E2-8B27-4C42-AD7E-DEFAB5796A1D}"/>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a:extLst>
              <a:ext uri="{FF2B5EF4-FFF2-40B4-BE49-F238E27FC236}">
                <a16:creationId xmlns:a16="http://schemas.microsoft.com/office/drawing/2014/main" id="{4410FCFB-5561-42DB-91A4-067B35E36F1C}"/>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6BE405EA-D5F7-450B-BBDF-E9C4A8D7A315}"/>
              </a:ext>
            </a:extLst>
          </p:cNvPr>
          <p:cNvSpPr txBox="1">
            <a:spLocks noChangeArrowheads="1"/>
          </p:cNvSpPr>
          <p:nvPr/>
        </p:nvSpPr>
        <p:spPr bwMode="auto">
          <a:xfrm>
            <a:off x="1631950" y="1116014"/>
            <a:ext cx="88184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Klamavé označování zboží a služeb</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95235" name="Text Box 3">
            <a:extLst>
              <a:ext uri="{FF2B5EF4-FFF2-40B4-BE49-F238E27FC236}">
                <a16:creationId xmlns:a16="http://schemas.microsoft.com/office/drawing/2014/main" id="{E15E2060-2188-4BC4-A51F-69CD04F5849A}"/>
              </a:ext>
            </a:extLst>
          </p:cNvPr>
          <p:cNvSpPr txBox="1">
            <a:spLocks noChangeArrowheads="1"/>
          </p:cNvSpPr>
          <p:nvPr/>
        </p:nvSpPr>
        <p:spPr bwMode="auto">
          <a:xfrm>
            <a:off x="721453" y="1823900"/>
            <a:ext cx="1055335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600" dirty="0">
                <a:latin typeface="Arial" panose="020B0604020202020204" pitchFamily="34" charset="0"/>
                <a:cs typeface="Arial" panose="020B0604020202020204" pitchFamily="34" charset="0"/>
              </a:rPr>
              <a:t>Klamavé označení zboží nebo služby je takové označení, které je způsobilé vyvolat v hospodářském styku mylnou domněnku, že jím označené zboží nebo služba pocházejí z určité oblasti či místa nebo od určitého výrobce, anebo že vykazují zvláštní charakteristický znak nebo zvláštní jakost. Nerozhodné je, zda označení bylo uvedeno bezprostředně na zboží, na obalu, obchodní písemnosti nebo jinde. Rovněž je nerozhodné, zda ke klamavému označení došlo přímo nebo nepřímo a jakým prostředkem se tak stalo.</a:t>
            </a:r>
          </a:p>
          <a:p>
            <a:pPr algn="just" eaLnBrk="1" hangingPunct="1"/>
            <a:r>
              <a:rPr lang="cs-CZ" altLang="cs-CZ" sz="2600" dirty="0">
                <a:latin typeface="Arial" panose="020B0604020202020204" pitchFamily="34" charset="0"/>
                <a:cs typeface="Arial" panose="020B0604020202020204" pitchFamily="34" charset="0"/>
              </a:rPr>
              <a:t>Klamavost působí i údaj </a:t>
            </a:r>
            <a:r>
              <a:rPr lang="cs-CZ" altLang="cs-CZ" sz="2600" b="1" dirty="0">
                <a:latin typeface="Arial" panose="020B0604020202020204" pitchFamily="34" charset="0"/>
                <a:cs typeface="Arial" panose="020B0604020202020204" pitchFamily="34" charset="0"/>
              </a:rPr>
              <a:t>všeobecně vžitý v hospodářském styku</a:t>
            </a:r>
            <a:r>
              <a:rPr lang="cs-CZ" altLang="cs-CZ" sz="2600" dirty="0">
                <a:latin typeface="Arial" panose="020B0604020202020204" pitchFamily="34" charset="0"/>
                <a:cs typeface="Arial" panose="020B0604020202020204" pitchFamily="34" charset="0"/>
              </a:rPr>
              <a:t> k označení druhu nebo jakosti, je-li k němu připojen dodatek způsobilý klamat, zejména s použitím výrazu „pravý“, „skutečný“ nebo „původní“.</a:t>
            </a:r>
            <a:endParaRPr lang="en-US" altLang="cs-CZ" sz="2600" dirty="0">
              <a:latin typeface="Arial" panose="020B0604020202020204" pitchFamily="34" charset="0"/>
              <a:cs typeface="Arial" panose="020B0604020202020204" pitchFamily="34" charset="0"/>
            </a:endParaRPr>
          </a:p>
        </p:txBody>
      </p:sp>
      <p:sp>
        <p:nvSpPr>
          <p:cNvPr id="95236" name="Line 4">
            <a:extLst>
              <a:ext uri="{FF2B5EF4-FFF2-40B4-BE49-F238E27FC236}">
                <a16:creationId xmlns:a16="http://schemas.microsoft.com/office/drawing/2014/main" id="{AFA8DCBF-5720-4209-8383-4B8C5304D32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95237" name="Picture 5">
            <a:extLst>
              <a:ext uri="{FF2B5EF4-FFF2-40B4-BE49-F238E27FC236}">
                <a16:creationId xmlns:a16="http://schemas.microsoft.com/office/drawing/2014/main" id="{F0A1017F-44FF-4CC0-9963-3C7969FD7A69}"/>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6">
            <a:extLst>
              <a:ext uri="{FF2B5EF4-FFF2-40B4-BE49-F238E27FC236}">
                <a16:creationId xmlns:a16="http://schemas.microsoft.com/office/drawing/2014/main" id="{4667FCB6-BFE3-4871-A9D7-8C9DAEB84782}"/>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11E47489-01DD-43FD-A6FD-F96E30B54486}"/>
              </a:ext>
            </a:extLst>
          </p:cNvPr>
          <p:cNvSpPr txBox="1">
            <a:spLocks noChangeArrowheads="1"/>
          </p:cNvSpPr>
          <p:nvPr/>
        </p:nvSpPr>
        <p:spPr bwMode="auto">
          <a:xfrm>
            <a:off x="1631950" y="1116014"/>
            <a:ext cx="2464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 diskusi</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99331" name="Text Box 3">
            <a:extLst>
              <a:ext uri="{FF2B5EF4-FFF2-40B4-BE49-F238E27FC236}">
                <a16:creationId xmlns:a16="http://schemas.microsoft.com/office/drawing/2014/main" id="{318CF4D3-CE3A-4460-942D-9116DEC0F987}"/>
              </a:ext>
            </a:extLst>
          </p:cNvPr>
          <p:cNvSpPr txBox="1">
            <a:spLocks noChangeArrowheads="1"/>
          </p:cNvSpPr>
          <p:nvPr/>
        </p:nvSpPr>
        <p:spPr bwMode="auto">
          <a:xfrm>
            <a:off x="2208213" y="1700213"/>
            <a:ext cx="777716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dirty="0">
              <a:latin typeface="Arial" panose="020B0604020202020204" pitchFamily="34" charset="0"/>
              <a:cs typeface="Arial" panose="020B0604020202020204" pitchFamily="34" charset="0"/>
            </a:endParaRPr>
          </a:p>
          <a:p>
            <a:pPr algn="just" eaLnBrk="1" hangingPunct="1"/>
            <a:r>
              <a:rPr lang="cs-CZ" altLang="cs-CZ" dirty="0">
                <a:latin typeface="Arial" panose="020B0604020202020204" pitchFamily="34" charset="0"/>
                <a:cs typeface="Arial" panose="020B0604020202020204" pitchFamily="34" charset="0"/>
              </a:rPr>
              <a:t>„Šampaňské“</a:t>
            </a:r>
          </a:p>
          <a:p>
            <a:pPr algn="just" eaLnBrk="1" hangingPunct="1"/>
            <a:endParaRPr lang="cs-CZ" altLang="cs-CZ" dirty="0">
              <a:latin typeface="Arial" panose="020B0604020202020204" pitchFamily="34" charset="0"/>
              <a:cs typeface="Arial" panose="020B0604020202020204" pitchFamily="34" charset="0"/>
            </a:endParaRPr>
          </a:p>
          <a:p>
            <a:pPr algn="just" eaLnBrk="1" hangingPunct="1"/>
            <a:r>
              <a:rPr lang="cs-CZ" altLang="cs-CZ" dirty="0">
                <a:latin typeface="Arial" panose="020B0604020202020204" pitchFamily="34" charset="0"/>
                <a:cs typeface="Arial" panose="020B0604020202020204" pitchFamily="34" charset="0"/>
              </a:rPr>
              <a:t>Kolínská voda</a:t>
            </a:r>
          </a:p>
          <a:p>
            <a:pPr algn="just" eaLnBrk="1" hangingPunct="1"/>
            <a:endParaRPr lang="cs-CZ" altLang="cs-CZ" dirty="0">
              <a:latin typeface="Arial" panose="020B0604020202020204" pitchFamily="34" charset="0"/>
              <a:cs typeface="Arial" panose="020B0604020202020204" pitchFamily="34" charset="0"/>
            </a:endParaRPr>
          </a:p>
          <a:p>
            <a:pPr algn="just" eaLnBrk="1" hangingPunct="1"/>
            <a:r>
              <a:rPr lang="cs-CZ" altLang="cs-CZ" dirty="0">
                <a:latin typeface="Arial" panose="020B0604020202020204" pitchFamily="34" charset="0"/>
                <a:cs typeface="Arial" panose="020B0604020202020204" pitchFamily="34" charset="0"/>
              </a:rPr>
              <a:t>„Pils“</a:t>
            </a:r>
          </a:p>
          <a:p>
            <a:pPr algn="just" eaLnBrk="1" hangingPunct="1"/>
            <a:endParaRPr lang="cs-CZ" altLang="cs-CZ" dirty="0">
              <a:latin typeface="Arial" panose="020B0604020202020204" pitchFamily="34" charset="0"/>
              <a:cs typeface="Arial" panose="020B0604020202020204" pitchFamily="34" charset="0"/>
            </a:endParaRPr>
          </a:p>
          <a:p>
            <a:pPr algn="just" eaLnBrk="1" hangingPunct="1"/>
            <a:r>
              <a:rPr lang="cs-CZ" altLang="cs-CZ" dirty="0">
                <a:latin typeface="Arial" panose="020B0604020202020204" pitchFamily="34" charset="0"/>
                <a:cs typeface="Arial" panose="020B0604020202020204" pitchFamily="34" charset="0"/>
              </a:rPr>
              <a:t>„Italská zmrzlina“</a:t>
            </a:r>
          </a:p>
          <a:p>
            <a:pPr algn="just" eaLnBrk="1" hangingPunct="1"/>
            <a:endParaRPr lang="cs-CZ" altLang="cs-CZ" dirty="0">
              <a:latin typeface="Arial" panose="020B0604020202020204" pitchFamily="34" charset="0"/>
              <a:cs typeface="Arial" panose="020B0604020202020204" pitchFamily="34" charset="0"/>
            </a:endParaRPr>
          </a:p>
          <a:p>
            <a:pPr algn="just" eaLnBrk="1" hangingPunct="1"/>
            <a:br>
              <a:rPr lang="cs-CZ" altLang="cs-CZ" dirty="0">
                <a:latin typeface="Arial" panose="020B0604020202020204" pitchFamily="34" charset="0"/>
                <a:cs typeface="Arial" panose="020B0604020202020204" pitchFamily="34" charset="0"/>
              </a:rPr>
            </a:br>
            <a:endParaRPr lang="en-US" altLang="cs-CZ" dirty="0">
              <a:latin typeface="Arial" panose="020B0604020202020204" pitchFamily="34" charset="0"/>
              <a:cs typeface="Arial" panose="020B0604020202020204" pitchFamily="34" charset="0"/>
            </a:endParaRPr>
          </a:p>
        </p:txBody>
      </p:sp>
      <p:sp>
        <p:nvSpPr>
          <p:cNvPr id="99332" name="Line 4">
            <a:extLst>
              <a:ext uri="{FF2B5EF4-FFF2-40B4-BE49-F238E27FC236}">
                <a16:creationId xmlns:a16="http://schemas.microsoft.com/office/drawing/2014/main" id="{3F599287-3755-495B-8A2D-AED988731FEE}"/>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99333" name="Picture 5">
            <a:extLst>
              <a:ext uri="{FF2B5EF4-FFF2-40B4-BE49-F238E27FC236}">
                <a16:creationId xmlns:a16="http://schemas.microsoft.com/office/drawing/2014/main" id="{1D4CE5FA-F1FA-4D86-82F5-FDC9ADFEB24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ext Box 6">
            <a:extLst>
              <a:ext uri="{FF2B5EF4-FFF2-40B4-BE49-F238E27FC236}">
                <a16:creationId xmlns:a16="http://schemas.microsoft.com/office/drawing/2014/main" id="{97EA5954-E65C-4075-BC3C-0C6EB48D5802}"/>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0C268D-02FE-4A09-9856-82E2794EA002}"/>
              </a:ext>
            </a:extLst>
          </p:cNvPr>
          <p:cNvSpPr>
            <a:spLocks noGrp="1"/>
          </p:cNvSpPr>
          <p:nvPr>
            <p:ph type="ftr" sz="quarter" idx="10"/>
          </p:nvPr>
        </p:nvSpPr>
        <p:spPr/>
        <p:txBody>
          <a:bodyPr/>
          <a:lstStyle/>
          <a:p>
            <a:r>
              <a:rPr lang="cs-CZ" dirty="0"/>
              <a:t>Doc. JUDr. Josef Kotásek, </a:t>
            </a:r>
            <a:r>
              <a:rPr lang="cs-CZ" dirty="0" err="1"/>
              <a:t>Ph</a:t>
            </a:r>
            <a:r>
              <a:rPr lang="cs-CZ" dirty="0"/>
              <a:t>. D., Katedra obchodního práva </a:t>
            </a:r>
          </a:p>
        </p:txBody>
      </p:sp>
      <p:sp>
        <p:nvSpPr>
          <p:cNvPr id="3" name="Zástupný symbol pro číslo snímku 2">
            <a:extLst>
              <a:ext uri="{FF2B5EF4-FFF2-40B4-BE49-F238E27FC236}">
                <a16:creationId xmlns:a16="http://schemas.microsoft.com/office/drawing/2014/main" id="{F16D2CB1-656E-4D32-9907-53AD4B8A6BBA}"/>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CC4700FE-60B7-4C3C-B93D-0416859675B0}"/>
              </a:ext>
            </a:extLst>
          </p:cNvPr>
          <p:cNvSpPr>
            <a:spLocks noGrp="1"/>
          </p:cNvSpPr>
          <p:nvPr>
            <p:ph type="title"/>
          </p:nvPr>
        </p:nvSpPr>
        <p:spPr/>
        <p:txBody>
          <a:bodyPr/>
          <a:lstStyle/>
          <a:p>
            <a:r>
              <a:rPr lang="cs-CZ" dirty="0"/>
              <a:t>Nekalá soutěž</a:t>
            </a:r>
          </a:p>
        </p:txBody>
      </p:sp>
      <p:sp>
        <p:nvSpPr>
          <p:cNvPr id="5" name="Zástupný symbol pro obsah 4">
            <a:extLst>
              <a:ext uri="{FF2B5EF4-FFF2-40B4-BE49-F238E27FC236}">
                <a16:creationId xmlns:a16="http://schemas.microsoft.com/office/drawing/2014/main" id="{9ABCA7DE-2B8D-4A23-BEA4-7A34C6AC479D}"/>
              </a:ext>
            </a:extLst>
          </p:cNvPr>
          <p:cNvSpPr>
            <a:spLocks noGrp="1"/>
          </p:cNvSpPr>
          <p:nvPr>
            <p:ph idx="1"/>
          </p:nvPr>
        </p:nvSpPr>
        <p:spPr/>
        <p:txBody>
          <a:bodyPr/>
          <a:lstStyle/>
          <a:p>
            <a:r>
              <a:rPr lang="en-US" altLang="cs-CZ" dirty="0" err="1">
                <a:latin typeface="Arial" panose="020B0604020202020204" pitchFamily="34" charset="0"/>
                <a:cs typeface="Arial" panose="020B0604020202020204" pitchFamily="34" charset="0"/>
              </a:rPr>
              <a:t>Kdo</a:t>
            </a:r>
            <a:r>
              <a:rPr lang="en-US" altLang="cs-CZ" dirty="0">
                <a:latin typeface="Arial" panose="020B0604020202020204" pitchFamily="34" charset="0"/>
                <a:cs typeface="Arial" panose="020B0604020202020204" pitchFamily="34" charset="0"/>
              </a:rPr>
              <a:t> se </a:t>
            </a:r>
            <a:r>
              <a:rPr lang="en-US" altLang="cs-CZ" dirty="0" err="1">
                <a:latin typeface="Arial" panose="020B0604020202020204" pitchFamily="34" charset="0"/>
                <a:cs typeface="Arial" panose="020B0604020202020204" pitchFamily="34" charset="0"/>
              </a:rPr>
              <a:t>dostane</a:t>
            </a:r>
            <a:r>
              <a:rPr lang="en-US" altLang="cs-CZ" dirty="0">
                <a:latin typeface="Arial" panose="020B0604020202020204" pitchFamily="34" charset="0"/>
                <a:cs typeface="Arial" panose="020B0604020202020204" pitchFamily="34" charset="0"/>
              </a:rPr>
              <a:t> v </a:t>
            </a:r>
            <a:r>
              <a:rPr lang="en-US" altLang="cs-CZ" dirty="0" err="1">
                <a:latin typeface="Arial" panose="020B0604020202020204" pitchFamily="34" charset="0"/>
                <a:cs typeface="Arial" panose="020B0604020202020204" pitchFamily="34" charset="0"/>
              </a:rPr>
              <a:t>hospodářském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styku</a:t>
            </a:r>
            <a:r>
              <a:rPr lang="en-US" altLang="cs-CZ" dirty="0">
                <a:latin typeface="Arial" panose="020B0604020202020204" pitchFamily="34" charset="0"/>
                <a:cs typeface="Arial" panose="020B0604020202020204" pitchFamily="34" charset="0"/>
              </a:rPr>
              <a:t> do </a:t>
            </a:r>
            <a:r>
              <a:rPr lang="en-US" altLang="cs-CZ" dirty="0" err="1">
                <a:latin typeface="Arial" panose="020B0604020202020204" pitchFamily="34" charset="0"/>
                <a:cs typeface="Arial" panose="020B0604020202020204" pitchFamily="34" charset="0"/>
              </a:rPr>
              <a:t>rozporu</a:t>
            </a:r>
            <a:r>
              <a:rPr lang="en-US" altLang="cs-CZ" dirty="0">
                <a:latin typeface="Arial" panose="020B0604020202020204" pitchFamily="34" charset="0"/>
                <a:cs typeface="Arial" panose="020B0604020202020204" pitchFamily="34" charset="0"/>
              </a:rPr>
              <a:t> s </a:t>
            </a:r>
            <a:r>
              <a:rPr lang="en-US" altLang="cs-CZ" dirty="0" err="1">
                <a:latin typeface="Arial" panose="020B0604020202020204" pitchFamily="34" charset="0"/>
                <a:cs typeface="Arial" panose="020B0604020202020204" pitchFamily="34" charset="0"/>
              </a:rPr>
              <a:t>dobrými</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mravy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soutěže</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jednáním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způsobilým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přivodit</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újmu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jiným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soutěžitelům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zákazníkům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dopustí</a:t>
            </a:r>
            <a:r>
              <a:rPr lang="en-US" altLang="cs-CZ" dirty="0">
                <a:latin typeface="Arial" panose="020B0604020202020204" pitchFamily="34" charset="0"/>
                <a:cs typeface="Arial" panose="020B0604020202020204" pitchFamily="34" charset="0"/>
              </a:rPr>
              <a:t> se </a:t>
            </a:r>
            <a:r>
              <a:rPr lang="en-US" altLang="cs-CZ" dirty="0" err="1">
                <a:latin typeface="Arial" panose="020B0604020202020204" pitchFamily="34" charset="0"/>
                <a:cs typeface="Arial" panose="020B0604020202020204" pitchFamily="34" charset="0"/>
              </a:rPr>
              <a:t>nekalé</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soutěže</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Nekalá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a:t>
            </a:r>
            <a:r>
              <a:rPr lang="en-US" altLang="cs-CZ" dirty="0">
                <a:latin typeface="Arial" panose="020B0604020202020204" pitchFamily="34" charset="0"/>
                <a:cs typeface="Arial" panose="020B0604020202020204" pitchFamily="34" charset="0"/>
              </a:rPr>
              <a:t> se </a:t>
            </a:r>
            <a:r>
              <a:rPr lang="en-US" altLang="cs-CZ" dirty="0" err="1">
                <a:latin typeface="Arial" panose="020B0604020202020204" pitchFamily="34" charset="0"/>
                <a:cs typeface="Arial" panose="020B0604020202020204" pitchFamily="34" charset="0"/>
              </a:rPr>
              <a:t>zakazuje</a:t>
            </a:r>
            <a:r>
              <a:rPr lang="en-US" altLang="cs-CZ"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38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D4F6AE5A-84D2-4FE8-BE45-B56DE34E4476}"/>
              </a:ext>
            </a:extLst>
          </p:cNvPr>
          <p:cNvSpPr txBox="1">
            <a:spLocks noChangeArrowheads="1"/>
          </p:cNvSpPr>
          <p:nvPr/>
        </p:nvSpPr>
        <p:spPr bwMode="auto">
          <a:xfrm>
            <a:off x="2223082" y="922795"/>
            <a:ext cx="79024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Vyvolání nebezpečí záměny</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58D1300B-E9DF-46A9-90AD-5F9440665173}"/>
              </a:ext>
            </a:extLst>
          </p:cNvPr>
          <p:cNvSpPr txBox="1">
            <a:spLocks noChangeArrowheads="1"/>
          </p:cNvSpPr>
          <p:nvPr/>
        </p:nvSpPr>
        <p:spPr bwMode="auto">
          <a:xfrm>
            <a:off x="738231" y="1700213"/>
            <a:ext cx="1075468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en-US" altLang="cs-CZ" dirty="0" err="1">
                <a:latin typeface="Arial" panose="020B0604020202020204" pitchFamily="34" charset="0"/>
                <a:cs typeface="Arial" panose="020B0604020202020204" pitchFamily="34" charset="0"/>
              </a:rPr>
              <a:t>Kdo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užije</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jména</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osoby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zvláštního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označení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závodu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užívaného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již</a:t>
            </a:r>
            <a:r>
              <a:rPr lang="en-US" altLang="cs-CZ" dirty="0">
                <a:latin typeface="Arial" panose="020B0604020202020204" pitchFamily="34" charset="0"/>
                <a:cs typeface="Arial" panose="020B0604020202020204" pitchFamily="34" charset="0"/>
              </a:rPr>
              <a:t> po </a:t>
            </a:r>
            <a:r>
              <a:rPr lang="en-US" altLang="cs-CZ" dirty="0" err="1">
                <a:latin typeface="Arial" panose="020B0604020202020204" pitchFamily="34" charset="0"/>
                <a:cs typeface="Arial" panose="020B0604020202020204" pitchFamily="34" charset="0"/>
              </a:rPr>
              <a:t>právu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jiným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soutěžitelem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vyvolá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tím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nebezpečí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záměny</a:t>
            </a:r>
            <a:r>
              <a:rPr lang="en-US" altLang="cs-CZ" dirty="0">
                <a:latin typeface="Arial" panose="020B0604020202020204" pitchFamily="34" charset="0"/>
                <a:cs typeface="Arial" panose="020B0604020202020204" pitchFamily="34" charset="0"/>
              </a:rPr>
              <a:t>.</a:t>
            </a:r>
          </a:p>
          <a:p>
            <a:pPr algn="just" eaLnBrk="1" hangingPunct="1"/>
            <a:r>
              <a:rPr lang="en-US" altLang="cs-CZ" dirty="0" err="1">
                <a:latin typeface="Arial" panose="020B0604020202020204" pitchFamily="34" charset="0"/>
                <a:cs typeface="Arial" panose="020B0604020202020204" pitchFamily="34" charset="0"/>
              </a:rPr>
              <a:t>Nebezpečí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záměny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vyvolá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i</a:t>
            </a:r>
            <a:r>
              <a:rPr lang="en-US" altLang="cs-CZ" dirty="0">
                <a:latin typeface="Arial" panose="020B0604020202020204" pitchFamily="34" charset="0"/>
                <a:cs typeface="Arial" panose="020B0604020202020204" pitchFamily="34" charset="0"/>
              </a:rPr>
              <a:t> ten, </a:t>
            </a:r>
            <a:r>
              <a:rPr lang="en-US" altLang="cs-CZ" dirty="0" err="1">
                <a:latin typeface="Arial" panose="020B0604020202020204" pitchFamily="34" charset="0"/>
                <a:cs typeface="Arial" panose="020B0604020202020204" pitchFamily="34" charset="0"/>
              </a:rPr>
              <a:t>kdo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užije</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zvláštního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označení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závodu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zvláštního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označení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či</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úpravy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výrobku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výkonu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obchodního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materiálu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závodu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které</a:t>
            </a:r>
            <a:r>
              <a:rPr lang="en-US" altLang="cs-CZ" dirty="0">
                <a:latin typeface="Arial" panose="020B0604020202020204" pitchFamily="34" charset="0"/>
                <a:cs typeface="Arial" panose="020B0604020202020204" pitchFamily="34" charset="0"/>
              </a:rPr>
              <a:t> v </a:t>
            </a:r>
            <a:r>
              <a:rPr lang="en-US" altLang="cs-CZ" dirty="0" err="1">
                <a:latin typeface="Arial" panose="020B0604020202020204" pitchFamily="34" charset="0"/>
                <a:cs typeface="Arial" panose="020B0604020202020204" pitchFamily="34" charset="0"/>
              </a:rPr>
              <a:t>zákaznických</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kruzích</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platí</a:t>
            </a:r>
            <a:r>
              <a:rPr lang="en-US" altLang="cs-CZ" dirty="0">
                <a:latin typeface="Arial" panose="020B0604020202020204" pitchFamily="34" charset="0"/>
                <a:cs typeface="Arial" panose="020B0604020202020204" pitchFamily="34" charset="0"/>
              </a:rPr>
              <a:t> pro </a:t>
            </a:r>
            <a:r>
              <a:rPr lang="en-US" altLang="cs-CZ" dirty="0" err="1">
                <a:latin typeface="Arial" panose="020B0604020202020204" pitchFamily="34" charset="0"/>
                <a:cs typeface="Arial" panose="020B0604020202020204" pitchFamily="34" charset="0"/>
              </a:rPr>
              <a:t>určitý</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závod</a:t>
            </a:r>
            <a:r>
              <a:rPr lang="en-US" altLang="cs-CZ" dirty="0">
                <a:latin typeface="Arial" panose="020B0604020202020204" pitchFamily="34" charset="0"/>
                <a:cs typeface="Arial" panose="020B0604020202020204" pitchFamily="34" charset="0"/>
              </a:rPr>
              <a:t> za </a:t>
            </a:r>
            <a:r>
              <a:rPr lang="en-US" altLang="cs-CZ" dirty="0" err="1">
                <a:latin typeface="Arial" panose="020B0604020202020204" pitchFamily="34" charset="0"/>
                <a:cs typeface="Arial" panose="020B0604020202020204" pitchFamily="34" charset="0"/>
              </a:rPr>
              <a:t>příznačné</a:t>
            </a:r>
            <a:r>
              <a:rPr lang="en-US" altLang="cs-CZ" dirty="0">
                <a:latin typeface="Arial" panose="020B0604020202020204" pitchFamily="34" charset="0"/>
                <a:cs typeface="Arial" panose="020B0604020202020204" pitchFamily="34" charset="0"/>
              </a:rPr>
              <a:t>.</a:t>
            </a:r>
          </a:p>
          <a:p>
            <a:pPr algn="just" eaLnBrk="1" hangingPunct="1"/>
            <a:r>
              <a:rPr lang="en-US" altLang="cs-CZ" dirty="0" err="1">
                <a:latin typeface="Arial" panose="020B0604020202020204" pitchFamily="34" charset="0"/>
                <a:cs typeface="Arial" panose="020B0604020202020204" pitchFamily="34" charset="0"/>
              </a:rPr>
              <a:t>Stejně</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tak</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vyvolá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nebezpečí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záměny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kdo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napodobí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cizí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výrobek</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jeho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obal</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výkon</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ledaže</a:t>
            </a:r>
            <a:r>
              <a:rPr lang="en-US" altLang="cs-CZ" dirty="0">
                <a:latin typeface="Arial" panose="020B0604020202020204" pitchFamily="34" charset="0"/>
                <a:cs typeface="Arial" panose="020B0604020202020204" pitchFamily="34" charset="0"/>
              </a:rPr>
              <a:t> se </a:t>
            </a:r>
            <a:r>
              <a:rPr lang="en-US" altLang="cs-CZ" dirty="0" err="1">
                <a:latin typeface="Arial" panose="020B0604020202020204" pitchFamily="34" charset="0"/>
                <a:cs typeface="Arial" panose="020B0604020202020204" pitchFamily="34" charset="0"/>
              </a:rPr>
              <a:t>jedná</a:t>
            </a:r>
            <a:r>
              <a:rPr lang="en-US" altLang="cs-CZ" dirty="0">
                <a:latin typeface="Arial" panose="020B0604020202020204" pitchFamily="34" charset="0"/>
                <a:cs typeface="Arial" panose="020B0604020202020204" pitchFamily="34" charset="0"/>
              </a:rPr>
              <a:t> o </a:t>
            </a:r>
            <a:r>
              <a:rPr lang="en-US" altLang="cs-CZ" dirty="0" err="1">
                <a:latin typeface="Arial" panose="020B0604020202020204" pitchFamily="34" charset="0"/>
                <a:cs typeface="Arial" panose="020B0604020202020204" pitchFamily="34" charset="0"/>
              </a:rPr>
              <a:t>napodobení</a:t>
            </a:r>
            <a:r>
              <a:rPr lang="en-US" altLang="cs-CZ" dirty="0">
                <a:latin typeface="Arial" panose="020B0604020202020204" pitchFamily="34" charset="0"/>
                <a:cs typeface="Arial" panose="020B0604020202020204" pitchFamily="34" charset="0"/>
              </a:rPr>
              <a:t> v </a:t>
            </a:r>
            <a:r>
              <a:rPr lang="en-US" altLang="cs-CZ" dirty="0" err="1">
                <a:latin typeface="Arial" panose="020B0604020202020204" pitchFamily="34" charset="0"/>
                <a:cs typeface="Arial" panose="020B0604020202020204" pitchFamily="34" charset="0"/>
              </a:rPr>
              <a:t>prvcích</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které</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jsou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již</a:t>
            </a:r>
            <a:r>
              <a:rPr lang="en-US" altLang="cs-CZ" dirty="0">
                <a:latin typeface="Arial" panose="020B0604020202020204" pitchFamily="34" charset="0"/>
                <a:cs typeface="Arial" panose="020B0604020202020204" pitchFamily="34" charset="0"/>
              </a:rPr>
              <a:t> z </a:t>
            </a:r>
            <a:r>
              <a:rPr lang="en-US" altLang="cs-CZ" dirty="0" err="1">
                <a:latin typeface="Arial" panose="020B0604020202020204" pitchFamily="34" charset="0"/>
                <a:cs typeface="Arial" panose="020B0604020202020204" pitchFamily="34" charset="0"/>
              </a:rPr>
              <a:t>povahy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výrobku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funkčně</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technicky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esteticky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předurčeny</a:t>
            </a:r>
            <a:r>
              <a:rPr lang="en-US" altLang="cs-CZ" dirty="0">
                <a:latin typeface="Arial" panose="020B0604020202020204" pitchFamily="34" charset="0"/>
                <a:cs typeface="Arial" panose="020B0604020202020204" pitchFamily="34" charset="0"/>
              </a:rPr>
              <a:t>, a </a:t>
            </a:r>
            <a:r>
              <a:rPr lang="en-US" altLang="cs-CZ" dirty="0" err="1">
                <a:latin typeface="Arial" panose="020B0604020202020204" pitchFamily="34" charset="0"/>
                <a:cs typeface="Arial" panose="020B0604020202020204" pitchFamily="34" charset="0"/>
              </a:rPr>
              <a:t>napodobitel</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učinil</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veškerá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opatření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která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lze</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na</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něm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požadovat</a:t>
            </a:r>
            <a:r>
              <a:rPr lang="en-US" altLang="cs-CZ" dirty="0">
                <a:latin typeface="Arial" panose="020B0604020202020204" pitchFamily="34" charset="0"/>
                <a:cs typeface="Arial" panose="020B0604020202020204" pitchFamily="34" charset="0"/>
              </a:rPr>
              <a:t>, aby </a:t>
            </a:r>
            <a:r>
              <a:rPr lang="en-US" altLang="cs-CZ" dirty="0" err="1">
                <a:latin typeface="Arial" panose="020B0604020202020204" pitchFamily="34" charset="0"/>
                <a:cs typeface="Arial" panose="020B0604020202020204" pitchFamily="34" charset="0"/>
              </a:rPr>
              <a:t>nebezpečí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záměny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vyloučil</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alespoň</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podstatně</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omezil</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pokud</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jsou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tato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jednání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způsobilá</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vyvolat</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nebezpečí</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záměny</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klamnou</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představu</a:t>
            </a:r>
            <a:r>
              <a:rPr lang="en-US" altLang="cs-CZ" dirty="0">
                <a:latin typeface="Arial" panose="020B0604020202020204" pitchFamily="34" charset="0"/>
                <a:cs typeface="Arial" panose="020B0604020202020204" pitchFamily="34" charset="0"/>
              </a:rPr>
              <a:t> o </a:t>
            </a:r>
            <a:r>
              <a:rPr lang="en-US" altLang="cs-CZ" dirty="0" err="1">
                <a:latin typeface="Arial" panose="020B0604020202020204" pitchFamily="34" charset="0"/>
                <a:cs typeface="Arial" panose="020B0604020202020204" pitchFamily="34" charset="0"/>
              </a:rPr>
              <a:t>spojení</a:t>
            </a:r>
            <a:r>
              <a:rPr lang="en-US" altLang="cs-CZ" dirty="0">
                <a:latin typeface="Arial" panose="020B0604020202020204" pitchFamily="34" charset="0"/>
                <a:cs typeface="Arial" panose="020B0604020202020204" pitchFamily="34" charset="0"/>
              </a:rPr>
              <a:t> se </a:t>
            </a:r>
            <a:r>
              <a:rPr lang="en-US" altLang="cs-CZ" dirty="0" err="1">
                <a:latin typeface="Arial" panose="020B0604020202020204" pitchFamily="34" charset="0"/>
                <a:cs typeface="Arial" panose="020B0604020202020204" pitchFamily="34" charset="0"/>
              </a:rPr>
              <a:t>soutěžitelem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jeho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závodem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pojmenováním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zvláštním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označením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nebo</a:t>
            </a:r>
            <a:r>
              <a:rPr lang="en-US" altLang="cs-CZ" dirty="0">
                <a:latin typeface="Arial" panose="020B0604020202020204" pitchFamily="34" charset="0"/>
                <a:cs typeface="Arial" panose="020B0604020202020204" pitchFamily="34" charset="0"/>
              </a:rPr>
              <a:t> s </a:t>
            </a:r>
            <a:r>
              <a:rPr lang="en-US" altLang="cs-CZ" dirty="0" err="1">
                <a:latin typeface="Arial" panose="020B0604020202020204" pitchFamily="34" charset="0"/>
                <a:cs typeface="Arial" panose="020B0604020202020204" pitchFamily="34" charset="0"/>
              </a:rPr>
              <a:t>výrobkem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či</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výkonem</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jiného</a:t>
            </a:r>
            <a:r>
              <a:rPr lang="en-US"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soutěžitele</a:t>
            </a:r>
            <a:r>
              <a:rPr lang="en-US" altLang="cs-CZ" dirty="0">
                <a:latin typeface="Arial" panose="020B0604020202020204" pitchFamily="34" charset="0"/>
                <a:cs typeface="Arial" panose="020B0604020202020204" pitchFamily="34" charset="0"/>
              </a:rPr>
              <a:t>.</a:t>
            </a:r>
          </a:p>
        </p:txBody>
      </p:sp>
      <p:sp>
        <p:nvSpPr>
          <p:cNvPr id="101380" name="Line 4">
            <a:extLst>
              <a:ext uri="{FF2B5EF4-FFF2-40B4-BE49-F238E27FC236}">
                <a16:creationId xmlns:a16="http://schemas.microsoft.com/office/drawing/2014/main" id="{8CA32B57-306D-4A23-92C4-6D1312C3A4C6}"/>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01381" name="Picture 5">
            <a:extLst>
              <a:ext uri="{FF2B5EF4-FFF2-40B4-BE49-F238E27FC236}">
                <a16:creationId xmlns:a16="http://schemas.microsoft.com/office/drawing/2014/main" id="{FC7BA4EF-D3D8-4E47-B740-44D7B9569BAA}"/>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 Box 6">
            <a:extLst>
              <a:ext uri="{FF2B5EF4-FFF2-40B4-BE49-F238E27FC236}">
                <a16:creationId xmlns:a16="http://schemas.microsoft.com/office/drawing/2014/main" id="{92AA8CBC-5F92-40A4-871F-BE8C59B830B4}"/>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4B349CD3-882F-4231-A2C3-6068D50DFC34}"/>
              </a:ext>
            </a:extLst>
          </p:cNvPr>
          <p:cNvSpPr txBox="1">
            <a:spLocks noChangeArrowheads="1"/>
          </p:cNvSpPr>
          <p:nvPr/>
        </p:nvSpPr>
        <p:spPr bwMode="auto">
          <a:xfrm>
            <a:off x="2340527" y="1116014"/>
            <a:ext cx="63924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Parazitování na pověsti</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3346E2C5-9243-476C-8759-FA601C92BED0}"/>
              </a:ext>
            </a:extLst>
          </p:cNvPr>
          <p:cNvSpPr txBox="1">
            <a:spLocks noChangeArrowheads="1"/>
          </p:cNvSpPr>
          <p:nvPr/>
        </p:nvSpPr>
        <p:spPr bwMode="auto">
          <a:xfrm>
            <a:off x="2208213" y="1700213"/>
            <a:ext cx="777716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cs-CZ" altLang="cs-CZ" sz="2000" dirty="0">
              <a:latin typeface="Arial" panose="020B0604020202020204" pitchFamily="34" charset="0"/>
              <a:cs typeface="Arial" panose="020B0604020202020204" pitchFamily="34" charset="0"/>
            </a:endParaRPr>
          </a:p>
          <a:p>
            <a:pPr algn="just" eaLnBrk="1" hangingPunct="1"/>
            <a:endParaRPr lang="cs-CZ" altLang="cs-CZ" sz="3000" dirty="0">
              <a:latin typeface="Arial" panose="020B0604020202020204" pitchFamily="34" charset="0"/>
              <a:cs typeface="Arial" panose="020B0604020202020204" pitchFamily="34" charset="0"/>
            </a:endParaRPr>
          </a:p>
          <a:p>
            <a:pPr algn="just" eaLnBrk="1" hangingPunct="1"/>
            <a:r>
              <a:rPr lang="cs-CZ" altLang="cs-CZ" sz="3000" dirty="0">
                <a:latin typeface="Arial" panose="020B0604020202020204" pitchFamily="34" charset="0"/>
                <a:cs typeface="Arial" panose="020B0604020202020204" pitchFamily="34" charset="0"/>
              </a:rPr>
              <a:t>Parazitováním je zneužití pověsti závodu, výrobku nebo služby jiného soutěžitele umožňující získat pro výsledky vlastního nebo cizího podnikání prospěch, jehož by soutěžitel jinak nedosáhl.</a:t>
            </a:r>
          </a:p>
          <a:p>
            <a:pPr algn="just" eaLnBrk="1" hangingPunct="1"/>
            <a:endParaRPr lang="cs-CZ" altLang="cs-CZ" sz="3000" dirty="0">
              <a:latin typeface="Arial" panose="020B0604020202020204" pitchFamily="34" charset="0"/>
              <a:cs typeface="Arial" panose="020B0604020202020204" pitchFamily="34" charset="0"/>
            </a:endParaRPr>
          </a:p>
          <a:p>
            <a:pPr algn="just" eaLnBrk="1" hangingPunct="1"/>
            <a:r>
              <a:rPr lang="cs-CZ" altLang="cs-CZ" sz="3000" dirty="0">
                <a:latin typeface="Arial" panose="020B0604020202020204" pitchFamily="34" charset="0"/>
                <a:cs typeface="Arial" panose="020B0604020202020204" pitchFamily="34" charset="0"/>
              </a:rPr>
              <a:t>Příklady: Panenka Petra</a:t>
            </a:r>
            <a:endParaRPr lang="en-US" altLang="cs-CZ" sz="3000" dirty="0">
              <a:latin typeface="Arial" panose="020B0604020202020204" pitchFamily="34" charset="0"/>
              <a:cs typeface="Arial" panose="020B0604020202020204" pitchFamily="34" charset="0"/>
            </a:endParaRPr>
          </a:p>
        </p:txBody>
      </p:sp>
      <p:sp>
        <p:nvSpPr>
          <p:cNvPr id="103428" name="Line 4">
            <a:extLst>
              <a:ext uri="{FF2B5EF4-FFF2-40B4-BE49-F238E27FC236}">
                <a16:creationId xmlns:a16="http://schemas.microsoft.com/office/drawing/2014/main" id="{A446B8F6-FA8E-4679-8009-3ABFD26B2508}"/>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03429" name="Picture 5">
            <a:extLst>
              <a:ext uri="{FF2B5EF4-FFF2-40B4-BE49-F238E27FC236}">
                <a16:creationId xmlns:a16="http://schemas.microsoft.com/office/drawing/2014/main" id="{DF729D03-A6BD-4B20-A427-C24EC8A2107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 Box 6">
            <a:extLst>
              <a:ext uri="{FF2B5EF4-FFF2-40B4-BE49-F238E27FC236}">
                <a16:creationId xmlns:a16="http://schemas.microsoft.com/office/drawing/2014/main" id="{3BCCB21F-DD97-440D-B1F9-282DA717F9B2}"/>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id="{C08C394B-344D-4633-9E15-6B6C5E0FAC73}"/>
              </a:ext>
            </a:extLst>
          </p:cNvPr>
          <p:cNvSpPr txBox="1">
            <a:spLocks noChangeArrowheads="1"/>
          </p:cNvSpPr>
          <p:nvPr/>
        </p:nvSpPr>
        <p:spPr bwMode="auto">
          <a:xfrm>
            <a:off x="2315360" y="701676"/>
            <a:ext cx="49830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Srovnávací reklama</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19254787-96F1-4340-BEE4-A2FCD52E67CA}"/>
              </a:ext>
            </a:extLst>
          </p:cNvPr>
          <p:cNvSpPr txBox="1">
            <a:spLocks noChangeArrowheads="1"/>
          </p:cNvSpPr>
          <p:nvPr/>
        </p:nvSpPr>
        <p:spPr bwMode="auto">
          <a:xfrm>
            <a:off x="629174" y="1484313"/>
            <a:ext cx="10477849"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3000" dirty="0">
              <a:latin typeface="Arial" panose="020B0604020202020204" pitchFamily="34" charset="0"/>
              <a:cs typeface="Arial" panose="020B0604020202020204" pitchFamily="34" charset="0"/>
            </a:endParaRPr>
          </a:p>
          <a:p>
            <a:pPr algn="just" eaLnBrk="1" hangingPunct="1"/>
            <a:r>
              <a:rPr lang="cs-CZ" altLang="cs-CZ" sz="3000" dirty="0">
                <a:latin typeface="Arial" panose="020B0604020202020204" pitchFamily="34" charset="0"/>
                <a:cs typeface="Arial" panose="020B0604020202020204" pitchFamily="34" charset="0"/>
              </a:rPr>
              <a:t>Srovnávací reklamou je jakákoliv reklama, která výslovně nebo i nepřímo identifikuje jiného soutěžitele anebo zboží nebo služby nabízené jiným soutěžitelem.</a:t>
            </a:r>
          </a:p>
          <a:p>
            <a:pPr algn="just" eaLnBrk="1" hangingPunct="1"/>
            <a:r>
              <a:rPr lang="cs-CZ" altLang="cs-CZ" sz="2500" dirty="0">
                <a:latin typeface="Arial" panose="020B0604020202020204" pitchFamily="34" charset="0"/>
                <a:cs typeface="Arial" panose="020B0604020202020204" pitchFamily="34" charset="0"/>
              </a:rPr>
              <a:t>Eurotel TIP</a:t>
            </a:r>
          </a:p>
          <a:p>
            <a:pPr algn="just" eaLnBrk="1" hangingPunct="1"/>
            <a:r>
              <a:rPr lang="cs-CZ" altLang="cs-CZ" sz="2500" dirty="0">
                <a:latin typeface="Arial" panose="020B0604020202020204" pitchFamily="34" charset="0"/>
                <a:cs typeface="Arial" panose="020B0604020202020204" pitchFamily="34" charset="0"/>
              </a:rPr>
              <a:t>Reklama na operátory operující s triádami</a:t>
            </a:r>
          </a:p>
          <a:p>
            <a:pPr algn="just" eaLnBrk="1" hangingPunct="1"/>
            <a:r>
              <a:rPr lang="cs-CZ" altLang="cs-CZ" sz="2500" i="1" dirty="0">
                <a:latin typeface="Arial" panose="020B0604020202020204" pitchFamily="34" charset="0"/>
                <a:cs typeface="Arial" panose="020B0604020202020204" pitchFamily="34" charset="0"/>
              </a:rPr>
              <a:t>„Jsme česká televize, ne Česká televize“ </a:t>
            </a:r>
          </a:p>
          <a:p>
            <a:pPr algn="just" eaLnBrk="1" hangingPunct="1"/>
            <a:r>
              <a:rPr lang="cs-CZ" altLang="cs-CZ" sz="2500" i="1" dirty="0">
                <a:latin typeface="Arial" panose="020B0604020202020204" pitchFamily="34" charset="0"/>
                <a:cs typeface="Arial" panose="020B0604020202020204" pitchFamily="34" charset="0"/>
              </a:rPr>
              <a:t>„Mít Ford znamená nemít škodu“</a:t>
            </a:r>
          </a:p>
          <a:p>
            <a:pPr algn="just" eaLnBrk="1" hangingPunct="1"/>
            <a:r>
              <a:rPr lang="cs-CZ" altLang="cs-CZ" sz="2500" dirty="0">
                <a:latin typeface="Arial" panose="020B0604020202020204" pitchFamily="34" charset="0"/>
                <a:cs typeface="Arial" panose="020B0604020202020204" pitchFamily="34" charset="0"/>
              </a:rPr>
              <a:t>Vodafone parohy</a:t>
            </a:r>
          </a:p>
          <a:p>
            <a:pPr algn="just" eaLnBrk="1" hangingPunct="1"/>
            <a:r>
              <a:rPr lang="cs-CZ" altLang="cs-CZ" sz="2500" dirty="0">
                <a:latin typeface="Arial" panose="020B0604020202020204" pitchFamily="34" charset="0"/>
                <a:cs typeface="Arial" panose="020B0604020202020204" pitchFamily="34" charset="0"/>
              </a:rPr>
              <a:t>T-Mobile kampaň s „Vodníkem“ a „Kyslíkem“</a:t>
            </a:r>
          </a:p>
          <a:p>
            <a:pPr algn="just" eaLnBrk="1" hangingPunct="1"/>
            <a:r>
              <a:rPr lang="cs-CZ" altLang="cs-CZ" sz="2500" dirty="0">
                <a:latin typeface="Arial" panose="020B0604020202020204" pitchFamily="34" charset="0"/>
                <a:cs typeface="Arial" panose="020B0604020202020204" pitchFamily="34" charset="0"/>
              </a:rPr>
              <a:t>Poštovní spořitelna vyslala živé hlídky před pobočky České spořitelny, aby po zavírací době vyzývaly kolemjdoucí ke zřízení účtu u Poštovní, kde je ještě otevřeno.</a:t>
            </a:r>
            <a:endParaRPr lang="cs-CZ" altLang="cs-CZ" sz="2500" i="1" dirty="0">
              <a:latin typeface="Arial" panose="020B0604020202020204" pitchFamily="34" charset="0"/>
              <a:cs typeface="Arial" panose="020B0604020202020204" pitchFamily="34" charset="0"/>
            </a:endParaRPr>
          </a:p>
          <a:p>
            <a:pPr algn="just" eaLnBrk="1" hangingPunct="1"/>
            <a:endParaRPr lang="cs-CZ" altLang="cs-CZ" sz="2000" i="1" dirty="0">
              <a:latin typeface="Arial" panose="020B0604020202020204" pitchFamily="34" charset="0"/>
              <a:cs typeface="Arial" panose="020B0604020202020204" pitchFamily="34" charset="0"/>
            </a:endParaRPr>
          </a:p>
          <a:p>
            <a:pPr algn="just" eaLnBrk="1" hangingPunct="1"/>
            <a:endParaRPr lang="en-US" altLang="cs-CZ" sz="1600" i="1" dirty="0">
              <a:latin typeface="Arial" panose="020B0604020202020204" pitchFamily="34" charset="0"/>
              <a:cs typeface="Arial" panose="020B0604020202020204" pitchFamily="34" charset="0"/>
            </a:endParaRPr>
          </a:p>
        </p:txBody>
      </p:sp>
      <p:sp>
        <p:nvSpPr>
          <p:cNvPr id="105476" name="Line 4">
            <a:extLst>
              <a:ext uri="{FF2B5EF4-FFF2-40B4-BE49-F238E27FC236}">
                <a16:creationId xmlns:a16="http://schemas.microsoft.com/office/drawing/2014/main" id="{573AA318-9AC1-4993-8F31-87E7CD5B06B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05477" name="Picture 5">
            <a:extLst>
              <a:ext uri="{FF2B5EF4-FFF2-40B4-BE49-F238E27FC236}">
                <a16:creationId xmlns:a16="http://schemas.microsoft.com/office/drawing/2014/main" id="{3069D01C-DB4D-4CD6-AC52-B967DA91D56D}"/>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 Box 6">
            <a:extLst>
              <a:ext uri="{FF2B5EF4-FFF2-40B4-BE49-F238E27FC236}">
                <a16:creationId xmlns:a16="http://schemas.microsoft.com/office/drawing/2014/main" id="{5119F825-F5E3-4665-A3F8-DD18C8C3CDB7}"/>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06CB3BF-EF83-4A35-B17F-0E897B90DE1E}"/>
              </a:ext>
            </a:extLst>
          </p:cNvPr>
          <p:cNvSpPr>
            <a:spLocks noGrp="1" noChangeArrowheads="1"/>
          </p:cNvSpPr>
          <p:nvPr>
            <p:ph type="title" idx="4294967295"/>
          </p:nvPr>
        </p:nvSpPr>
        <p:spPr>
          <a:xfrm>
            <a:off x="1524000" y="274638"/>
            <a:ext cx="8572500" cy="525462"/>
          </a:xfrm>
        </p:spPr>
        <p:txBody>
          <a:bodyPr>
            <a:normAutofit/>
          </a:bodyPr>
          <a:lstStyle/>
          <a:p>
            <a:pPr fontAlgn="auto">
              <a:spcAft>
                <a:spcPts val="0"/>
              </a:spcAft>
              <a:defRPr/>
            </a:pPr>
            <a:r>
              <a:rPr lang="en-US" altLang="cs-CZ"/>
              <a:t>Co</a:t>
            </a:r>
            <a:r>
              <a:rPr lang="cs-CZ" altLang="cs-CZ"/>
              <a:t>uch war in Canada</a:t>
            </a:r>
            <a:endParaRPr lang="en-US" altLang="cs-CZ"/>
          </a:p>
        </p:txBody>
      </p:sp>
      <p:sp>
        <p:nvSpPr>
          <p:cNvPr id="107523" name="Rectangle 3">
            <a:extLst>
              <a:ext uri="{FF2B5EF4-FFF2-40B4-BE49-F238E27FC236}">
                <a16:creationId xmlns:a16="http://schemas.microsoft.com/office/drawing/2014/main" id="{94B9A66C-4A5F-4232-929D-B6900501F981}"/>
              </a:ext>
            </a:extLst>
          </p:cNvPr>
          <p:cNvSpPr>
            <a:spLocks noGrp="1" noChangeArrowheads="1"/>
          </p:cNvSpPr>
          <p:nvPr>
            <p:ph type="body" idx="4294967295"/>
          </p:nvPr>
        </p:nvSpPr>
        <p:spPr>
          <a:xfrm>
            <a:off x="2373314" y="1916113"/>
            <a:ext cx="8294687" cy="4360862"/>
          </a:xfrm>
        </p:spPr>
        <p:txBody>
          <a:bodyPr/>
          <a:lstStyle/>
          <a:p>
            <a:pPr eaLnBrk="1" hangingPunct="1"/>
            <a:r>
              <a:rPr lang="cs-CZ" altLang="cs-CZ" sz="2400">
                <a:solidFill>
                  <a:schemeClr val="bg1"/>
                </a:solidFill>
              </a:rPr>
              <a:t>FTC regulatio</a:t>
            </a:r>
            <a:r>
              <a:rPr lang="en-US" altLang="cs-CZ" sz="2400">
                <a:solidFill>
                  <a:schemeClr val="bg1"/>
                </a:solidFill>
              </a:rPr>
              <a:t>y comparative/20 percent directly</a:t>
            </a:r>
          </a:p>
          <a:p>
            <a:pPr eaLnBrk="1" hangingPunct="1"/>
            <a:endParaRPr lang="en-US" altLang="cs-CZ" sz="2400">
              <a:solidFill>
                <a:schemeClr val="bg1"/>
              </a:solidFill>
            </a:endParaRPr>
          </a:p>
        </p:txBody>
      </p:sp>
      <p:pic>
        <p:nvPicPr>
          <p:cNvPr id="107524" name="Picture 2">
            <a:extLst>
              <a:ext uri="{FF2B5EF4-FFF2-40B4-BE49-F238E27FC236}">
                <a16:creationId xmlns:a16="http://schemas.microsoft.com/office/drawing/2014/main" id="{070017F4-B430-407D-BA76-A7E550D24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6" y="952501"/>
            <a:ext cx="90963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3">
            <a:extLst>
              <a:ext uri="{FF2B5EF4-FFF2-40B4-BE49-F238E27FC236}">
                <a16:creationId xmlns:a16="http://schemas.microsoft.com/office/drawing/2014/main" id="{20ABF74E-BB90-48E5-BA89-4419D69EF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3033713"/>
            <a:ext cx="6516688"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4">
            <a:extLst>
              <a:ext uri="{FF2B5EF4-FFF2-40B4-BE49-F238E27FC236}">
                <a16:creationId xmlns:a16="http://schemas.microsoft.com/office/drawing/2014/main" id="{90EA7887-1A06-4222-8D84-17FD7BE43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6" y="4852988"/>
            <a:ext cx="90789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AE6A2E3-2A64-4FE5-AFF9-B74571497A8B}"/>
              </a:ext>
            </a:extLst>
          </p:cNvPr>
          <p:cNvSpPr>
            <a:spLocks noGrp="1" noChangeArrowheads="1"/>
          </p:cNvSpPr>
          <p:nvPr>
            <p:ph type="title" idx="4294967295"/>
          </p:nvPr>
        </p:nvSpPr>
        <p:spPr>
          <a:xfrm>
            <a:off x="1524000" y="274639"/>
            <a:ext cx="3086100" cy="1533525"/>
          </a:xfrm>
        </p:spPr>
        <p:txBody>
          <a:bodyPr/>
          <a:lstStyle/>
          <a:p>
            <a:pPr fontAlgn="auto">
              <a:spcAft>
                <a:spcPts val="0"/>
              </a:spcAft>
              <a:defRPr/>
            </a:pPr>
            <a:r>
              <a:rPr lang="cs-CZ" altLang="cs-CZ"/>
              <a:t>Marketing </a:t>
            </a:r>
            <a:r>
              <a:rPr lang="en-US" altLang="cs-CZ"/>
              <a:t>perspective</a:t>
            </a:r>
          </a:p>
        </p:txBody>
      </p:sp>
      <p:sp>
        <p:nvSpPr>
          <p:cNvPr id="51203" name="Rectangle 3">
            <a:extLst>
              <a:ext uri="{FF2B5EF4-FFF2-40B4-BE49-F238E27FC236}">
                <a16:creationId xmlns:a16="http://schemas.microsoft.com/office/drawing/2014/main" id="{1C7EEB15-57CA-4CFB-8103-BD001AE9B622}"/>
              </a:ext>
            </a:extLst>
          </p:cNvPr>
          <p:cNvSpPr>
            <a:spLocks noGrp="1" noChangeArrowheads="1"/>
          </p:cNvSpPr>
          <p:nvPr>
            <p:ph type="body" idx="4294967295"/>
          </p:nvPr>
        </p:nvSpPr>
        <p:spPr>
          <a:xfrm>
            <a:off x="1524001" y="2224088"/>
            <a:ext cx="3095625" cy="4633912"/>
          </a:xfrm>
        </p:spPr>
        <p:txBody>
          <a:bodyPr rtlCol="0">
            <a:normAutofit fontScale="92500" lnSpcReduction="20000"/>
          </a:bodyPr>
          <a:lstStyle/>
          <a:p>
            <a:pPr algn="just" eaLnBrk="1" fontAlgn="auto" hangingPunct="1">
              <a:lnSpc>
                <a:spcPct val="90000"/>
              </a:lnSpc>
              <a:buFontTx/>
              <a:buNone/>
              <a:defRPr/>
            </a:pPr>
            <a:r>
              <a:rPr lang="cs-CZ" altLang="cs-CZ" sz="2400">
                <a:solidFill>
                  <a:schemeClr val="bg2">
                    <a:lumMod val="75000"/>
                  </a:schemeClr>
                </a:solidFill>
              </a:rPr>
              <a:t>	</a:t>
            </a:r>
            <a:r>
              <a:rPr lang="en-US" altLang="cs-CZ" sz="2400">
                <a:solidFill>
                  <a:schemeClr val="bg1"/>
                </a:solidFill>
              </a:rPr>
              <a:t>Risks:</a:t>
            </a:r>
          </a:p>
          <a:p>
            <a:pPr algn="just" eaLnBrk="1" fontAlgn="auto" hangingPunct="1">
              <a:lnSpc>
                <a:spcPct val="90000"/>
              </a:lnSpc>
              <a:buFontTx/>
              <a:buNone/>
              <a:defRPr/>
            </a:pPr>
            <a:r>
              <a:rPr lang="en-US" altLang="cs-CZ" sz="2400">
                <a:solidFill>
                  <a:schemeClr val="bg1"/>
                </a:solidFill>
              </a:rPr>
              <a:t>	</a:t>
            </a:r>
          </a:p>
          <a:p>
            <a:pPr algn="just" eaLnBrk="1" fontAlgn="auto" hangingPunct="1">
              <a:lnSpc>
                <a:spcPct val="90000"/>
              </a:lnSpc>
              <a:buFontTx/>
              <a:buNone/>
              <a:defRPr/>
            </a:pPr>
            <a:r>
              <a:rPr lang="en-US" altLang="cs-CZ" sz="2400">
                <a:solidFill>
                  <a:schemeClr val="bg1"/>
                </a:solidFill>
              </a:rPr>
              <a:t>	misidentification of brands</a:t>
            </a:r>
          </a:p>
          <a:p>
            <a:pPr algn="just" eaLnBrk="1" fontAlgn="auto" hangingPunct="1">
              <a:lnSpc>
                <a:spcPct val="90000"/>
              </a:lnSpc>
              <a:buFontTx/>
              <a:buNone/>
              <a:defRPr/>
            </a:pPr>
            <a:r>
              <a:rPr lang="en-US" altLang="cs-CZ" sz="2400">
                <a:solidFill>
                  <a:schemeClr val="bg1"/>
                </a:solidFill>
              </a:rPr>
              <a:t>	</a:t>
            </a:r>
          </a:p>
          <a:p>
            <a:pPr algn="just" eaLnBrk="1" fontAlgn="auto" hangingPunct="1">
              <a:lnSpc>
                <a:spcPct val="90000"/>
              </a:lnSpc>
              <a:buFontTx/>
              <a:buNone/>
              <a:defRPr/>
            </a:pPr>
            <a:r>
              <a:rPr lang="en-US" altLang="cs-CZ" sz="2400">
                <a:solidFill>
                  <a:schemeClr val="bg1"/>
                </a:solidFill>
              </a:rPr>
              <a:t>	less credibility (</a:t>
            </a:r>
            <a:r>
              <a:rPr lang="en-US" altLang="cs-CZ" sz="2400" i="1">
                <a:solidFill>
                  <a:schemeClr val="bg1"/>
                </a:solidFill>
              </a:rPr>
              <a:t>Nemo iudex in causa sua</a:t>
            </a:r>
            <a:r>
              <a:rPr lang="en-US" altLang="cs-CZ" sz="2400">
                <a:solidFill>
                  <a:schemeClr val="bg1"/>
                </a:solidFill>
              </a:rPr>
              <a:t>)</a:t>
            </a:r>
          </a:p>
          <a:p>
            <a:pPr algn="just" eaLnBrk="1" fontAlgn="auto" hangingPunct="1">
              <a:lnSpc>
                <a:spcPct val="90000"/>
              </a:lnSpc>
              <a:buFontTx/>
              <a:buNone/>
              <a:defRPr/>
            </a:pPr>
            <a:endParaRPr lang="en-US" altLang="cs-CZ" sz="2400">
              <a:solidFill>
                <a:schemeClr val="bg1"/>
              </a:solidFill>
            </a:endParaRPr>
          </a:p>
          <a:p>
            <a:pPr algn="just" eaLnBrk="1" fontAlgn="auto" hangingPunct="1">
              <a:lnSpc>
                <a:spcPct val="90000"/>
              </a:lnSpc>
              <a:buFontTx/>
              <a:buNone/>
              <a:defRPr/>
            </a:pPr>
            <a:r>
              <a:rPr lang="en-US" altLang="cs-CZ" sz="2400">
                <a:solidFill>
                  <a:schemeClr val="bg1"/>
                </a:solidFill>
              </a:rPr>
              <a:t>	Benefits:</a:t>
            </a:r>
          </a:p>
          <a:p>
            <a:pPr algn="just" eaLnBrk="1" fontAlgn="auto" hangingPunct="1">
              <a:lnSpc>
                <a:spcPct val="90000"/>
              </a:lnSpc>
              <a:buFontTx/>
              <a:buNone/>
              <a:defRPr/>
            </a:pPr>
            <a:r>
              <a:rPr lang="en-US" altLang="cs-CZ" sz="2400">
                <a:solidFill>
                  <a:schemeClr val="bg1"/>
                </a:solidFill>
              </a:rPr>
              <a:t>	“underdog hypothesis”</a:t>
            </a:r>
          </a:p>
          <a:p>
            <a:pPr algn="just" eaLnBrk="1" fontAlgn="auto" hangingPunct="1">
              <a:lnSpc>
                <a:spcPct val="90000"/>
              </a:lnSpc>
              <a:buFontTx/>
              <a:buNone/>
              <a:defRPr/>
            </a:pPr>
            <a:endParaRPr lang="cs-CZ" altLang="cs-CZ" sz="2400">
              <a:solidFill>
                <a:schemeClr val="bg2">
                  <a:lumMod val="75000"/>
                </a:schemeClr>
              </a:solidFill>
            </a:endParaRPr>
          </a:p>
          <a:p>
            <a:pPr algn="just" eaLnBrk="1" fontAlgn="auto" hangingPunct="1">
              <a:lnSpc>
                <a:spcPct val="90000"/>
              </a:lnSpc>
              <a:buFontTx/>
              <a:buNone/>
              <a:defRPr/>
            </a:pPr>
            <a:endParaRPr lang="cs-CZ" altLang="cs-CZ" sz="2400">
              <a:solidFill>
                <a:schemeClr val="bg2">
                  <a:lumMod val="75000"/>
                </a:schemeClr>
              </a:solidFill>
            </a:endParaRPr>
          </a:p>
          <a:p>
            <a:pPr algn="just" eaLnBrk="1" fontAlgn="auto" hangingPunct="1">
              <a:lnSpc>
                <a:spcPct val="90000"/>
              </a:lnSpc>
              <a:buFontTx/>
              <a:buNone/>
              <a:defRPr/>
            </a:pPr>
            <a:endParaRPr lang="cs-CZ" altLang="cs-CZ" sz="2400">
              <a:solidFill>
                <a:schemeClr val="bg2">
                  <a:lumMod val="75000"/>
                </a:schemeClr>
              </a:solidFill>
            </a:endParaRPr>
          </a:p>
          <a:p>
            <a:pPr algn="just" eaLnBrk="1" fontAlgn="auto" hangingPunct="1">
              <a:lnSpc>
                <a:spcPct val="90000"/>
              </a:lnSpc>
              <a:buFontTx/>
              <a:buNone/>
              <a:defRPr/>
            </a:pPr>
            <a:r>
              <a:rPr lang="cs-CZ" altLang="cs-CZ" sz="2400">
                <a:solidFill>
                  <a:schemeClr val="bg1"/>
                </a:solidFill>
              </a:rPr>
              <a:t>	</a:t>
            </a:r>
          </a:p>
          <a:p>
            <a:pPr algn="just" eaLnBrk="1" fontAlgn="auto" hangingPunct="1">
              <a:lnSpc>
                <a:spcPct val="90000"/>
              </a:lnSpc>
              <a:buFontTx/>
              <a:buNone/>
              <a:defRPr/>
            </a:pPr>
            <a:endParaRPr lang="cs-CZ" altLang="cs-CZ" sz="2400">
              <a:solidFill>
                <a:schemeClr val="bg1"/>
              </a:solidFill>
            </a:endParaRPr>
          </a:p>
          <a:p>
            <a:pPr algn="just" eaLnBrk="1" fontAlgn="auto" hangingPunct="1">
              <a:lnSpc>
                <a:spcPct val="90000"/>
              </a:lnSpc>
              <a:buFontTx/>
              <a:buNone/>
              <a:defRPr/>
            </a:pPr>
            <a:r>
              <a:rPr lang="cs-CZ" altLang="cs-CZ" sz="2400">
                <a:solidFill>
                  <a:schemeClr val="bg1"/>
                </a:solidFill>
              </a:rPr>
              <a:t>	</a:t>
            </a:r>
            <a:endParaRPr lang="en-US" altLang="cs-CZ" sz="2400">
              <a:solidFill>
                <a:schemeClr val="bg1"/>
              </a:solidFill>
            </a:endParaRPr>
          </a:p>
        </p:txBody>
      </p:sp>
      <p:pic>
        <p:nvPicPr>
          <p:cNvPr id="109572" name="Picture 2">
            <a:extLst>
              <a:ext uri="{FF2B5EF4-FFF2-40B4-BE49-F238E27FC236}">
                <a16:creationId xmlns:a16="http://schemas.microsoft.com/office/drawing/2014/main" id="{3CCE5921-1A4E-42AA-8A1C-0DF3D5649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060576"/>
            <a:ext cx="56626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datum 3">
            <a:extLst>
              <a:ext uri="{FF2B5EF4-FFF2-40B4-BE49-F238E27FC236}">
                <a16:creationId xmlns:a16="http://schemas.microsoft.com/office/drawing/2014/main" id="{EAE91515-DE3E-4CB5-8A7C-E6EECAE0D0DD}"/>
              </a:ext>
            </a:extLst>
          </p:cNvPr>
          <p:cNvSpPr txBox="1">
            <a:spLocks noGrp="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1400">
              <a:latin typeface="Arial" panose="020B0604020202020204" pitchFamily="34" charset="0"/>
              <a:cs typeface="Arial" panose="020B0604020202020204" pitchFamily="34" charset="0"/>
            </a:endParaRPr>
          </a:p>
        </p:txBody>
      </p:sp>
      <p:sp>
        <p:nvSpPr>
          <p:cNvPr id="111619" name="Zástupný symbol pro číslo snímku 5">
            <a:extLst>
              <a:ext uri="{FF2B5EF4-FFF2-40B4-BE49-F238E27FC236}">
                <a16:creationId xmlns:a16="http://schemas.microsoft.com/office/drawing/2014/main" id="{061F2CC7-6436-425A-8893-EC76E10255A9}"/>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5E865CAC-3003-4823-948A-8FE4B57B136F}" type="slidenum">
              <a:rPr lang="en-US" altLang="cs-CZ" sz="1400">
                <a:latin typeface="Arial" panose="020B0604020202020204" pitchFamily="34" charset="0"/>
                <a:cs typeface="Arial" panose="020B0604020202020204" pitchFamily="34" charset="0"/>
              </a:rPr>
              <a:pPr algn="r" eaLnBrk="1" hangingPunct="1"/>
              <a:t>35</a:t>
            </a:fld>
            <a:endParaRPr lang="en-US" altLang="cs-CZ" sz="1400">
              <a:latin typeface="Arial" panose="020B0604020202020204" pitchFamily="34" charset="0"/>
              <a:cs typeface="Arial" panose="020B0604020202020204" pitchFamily="34" charset="0"/>
            </a:endParaRPr>
          </a:p>
        </p:txBody>
      </p:sp>
      <p:sp>
        <p:nvSpPr>
          <p:cNvPr id="53252" name="Rectangle 2">
            <a:extLst>
              <a:ext uri="{FF2B5EF4-FFF2-40B4-BE49-F238E27FC236}">
                <a16:creationId xmlns:a16="http://schemas.microsoft.com/office/drawing/2014/main" id="{C75E0C34-F100-48CA-A33F-EF1C42F42979}"/>
              </a:ext>
            </a:extLst>
          </p:cNvPr>
          <p:cNvSpPr>
            <a:spLocks noGrp="1" noChangeArrowheads="1"/>
          </p:cNvSpPr>
          <p:nvPr>
            <p:ph type="title" idx="4294967295"/>
          </p:nvPr>
        </p:nvSpPr>
        <p:spPr>
          <a:xfrm>
            <a:off x="1524000" y="274638"/>
            <a:ext cx="8229600" cy="1143000"/>
          </a:xfrm>
        </p:spPr>
        <p:txBody>
          <a:bodyPr>
            <a:normAutofit/>
          </a:bodyPr>
          <a:lstStyle/>
          <a:p>
            <a:pPr fontAlgn="auto">
              <a:spcAft>
                <a:spcPts val="0"/>
              </a:spcAft>
              <a:defRPr/>
            </a:pPr>
            <a:r>
              <a:rPr lang="cs-CZ" altLang="cs-CZ" dirty="0"/>
              <a:t>Záměna s konkurencí?</a:t>
            </a:r>
            <a:endParaRPr lang="en-US" altLang="cs-CZ" dirty="0"/>
          </a:p>
        </p:txBody>
      </p:sp>
      <p:pic>
        <p:nvPicPr>
          <p:cNvPr id="111621" name="Rectangle 3">
            <a:extLst>
              <a:ext uri="{FF2B5EF4-FFF2-40B4-BE49-F238E27FC236}">
                <a16:creationId xmlns:a16="http://schemas.microsoft.com/office/drawing/2014/main" id="{C67B7C88-FA8E-469E-B7F1-57DDFC456198}"/>
              </a:ext>
            </a:extLst>
          </p:cNvPr>
          <p:cNvPicPr>
            <a:picLocks noGrp="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24000" y="1417639"/>
            <a:ext cx="8229600" cy="482758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datum 3">
            <a:extLst>
              <a:ext uri="{FF2B5EF4-FFF2-40B4-BE49-F238E27FC236}">
                <a16:creationId xmlns:a16="http://schemas.microsoft.com/office/drawing/2014/main" id="{E007D7BD-8221-423C-8663-A2AC465E40E7}"/>
              </a:ext>
            </a:extLst>
          </p:cNvPr>
          <p:cNvSpPr txBox="1">
            <a:spLocks noGrp="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1400">
              <a:latin typeface="Arial" panose="020B0604020202020204" pitchFamily="34" charset="0"/>
              <a:cs typeface="Arial" panose="020B0604020202020204" pitchFamily="34" charset="0"/>
            </a:endParaRPr>
          </a:p>
        </p:txBody>
      </p:sp>
      <p:sp>
        <p:nvSpPr>
          <p:cNvPr id="113667" name="Zástupný symbol pro číslo snímku 5">
            <a:extLst>
              <a:ext uri="{FF2B5EF4-FFF2-40B4-BE49-F238E27FC236}">
                <a16:creationId xmlns:a16="http://schemas.microsoft.com/office/drawing/2014/main" id="{8C5B45A2-332F-49A3-8DF8-A12530E2968B}"/>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56B6E047-AAA0-4A81-A537-234FDC631E57}" type="slidenum">
              <a:rPr lang="en-US" altLang="cs-CZ" sz="1400">
                <a:latin typeface="Arial" panose="020B0604020202020204" pitchFamily="34" charset="0"/>
                <a:cs typeface="Arial" panose="020B0604020202020204" pitchFamily="34" charset="0"/>
              </a:rPr>
              <a:pPr algn="r" eaLnBrk="1" hangingPunct="1"/>
              <a:t>36</a:t>
            </a:fld>
            <a:endParaRPr lang="en-US" altLang="cs-CZ" sz="1400">
              <a:latin typeface="Arial" panose="020B0604020202020204" pitchFamily="34" charset="0"/>
              <a:cs typeface="Arial" panose="020B0604020202020204" pitchFamily="34" charset="0"/>
            </a:endParaRPr>
          </a:p>
        </p:txBody>
      </p:sp>
      <p:pic>
        <p:nvPicPr>
          <p:cNvPr id="113668" name="Picture 6">
            <a:extLst>
              <a:ext uri="{FF2B5EF4-FFF2-40B4-BE49-F238E27FC236}">
                <a16:creationId xmlns:a16="http://schemas.microsoft.com/office/drawing/2014/main" id="{90ECBC4C-4663-4CA9-B565-5E3126EBC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76301"/>
            <a:ext cx="8288338" cy="536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datum 3">
            <a:extLst>
              <a:ext uri="{FF2B5EF4-FFF2-40B4-BE49-F238E27FC236}">
                <a16:creationId xmlns:a16="http://schemas.microsoft.com/office/drawing/2014/main" id="{95BC44BF-1E8A-4A5D-8ED8-4F5CE5BB7B4F}"/>
              </a:ext>
            </a:extLst>
          </p:cNvPr>
          <p:cNvSpPr txBox="1">
            <a:spLocks noGrp="1"/>
          </p:cNvSpPr>
          <p:nvPr/>
        </p:nvSpPr>
        <p:spPr bwMode="auto">
          <a:xfrm>
            <a:off x="1981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1400">
              <a:latin typeface="Arial" panose="020B0604020202020204" pitchFamily="34" charset="0"/>
              <a:cs typeface="Arial" panose="020B0604020202020204" pitchFamily="34" charset="0"/>
            </a:endParaRPr>
          </a:p>
        </p:txBody>
      </p:sp>
      <p:sp>
        <p:nvSpPr>
          <p:cNvPr id="115715" name="Zástupný symbol pro číslo snímku 5">
            <a:extLst>
              <a:ext uri="{FF2B5EF4-FFF2-40B4-BE49-F238E27FC236}">
                <a16:creationId xmlns:a16="http://schemas.microsoft.com/office/drawing/2014/main" id="{3284FF57-AA43-40FB-8F2A-5669BEC3C4CE}"/>
              </a:ext>
            </a:extLst>
          </p:cNvPr>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F41A2AB3-F2F0-4632-B46A-262C98CC3BD3}" type="slidenum">
              <a:rPr lang="en-US" altLang="cs-CZ" sz="1400">
                <a:latin typeface="Arial" panose="020B0604020202020204" pitchFamily="34" charset="0"/>
                <a:cs typeface="Arial" panose="020B0604020202020204" pitchFamily="34" charset="0"/>
              </a:rPr>
              <a:pPr algn="r" eaLnBrk="1" hangingPunct="1"/>
              <a:t>37</a:t>
            </a:fld>
            <a:endParaRPr lang="en-US" altLang="cs-CZ" sz="1400">
              <a:latin typeface="Arial" panose="020B0604020202020204" pitchFamily="34" charset="0"/>
              <a:cs typeface="Arial" panose="020B0604020202020204" pitchFamily="34" charset="0"/>
            </a:endParaRPr>
          </a:p>
        </p:txBody>
      </p:sp>
      <p:pic>
        <p:nvPicPr>
          <p:cNvPr id="115716" name="Picture 6">
            <a:extLst>
              <a:ext uri="{FF2B5EF4-FFF2-40B4-BE49-F238E27FC236}">
                <a16:creationId xmlns:a16="http://schemas.microsoft.com/office/drawing/2014/main" id="{68276617-0DB9-4A85-9524-7E3CAB35A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2254251"/>
            <a:ext cx="5329238"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835A6B16-4C42-4999-BE0F-01EFD0D2B906}"/>
              </a:ext>
            </a:extLst>
          </p:cNvPr>
          <p:cNvSpPr txBox="1">
            <a:spLocks noChangeArrowheads="1"/>
          </p:cNvSpPr>
          <p:nvPr/>
        </p:nvSpPr>
        <p:spPr bwMode="auto">
          <a:xfrm>
            <a:off x="2479239" y="990179"/>
            <a:ext cx="60859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Dotěrné obtěžování</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19811" name="Text Box 3">
            <a:extLst>
              <a:ext uri="{FF2B5EF4-FFF2-40B4-BE49-F238E27FC236}">
                <a16:creationId xmlns:a16="http://schemas.microsoft.com/office/drawing/2014/main" id="{522BB1AB-341E-447E-9A2F-09142EDF2496}"/>
              </a:ext>
            </a:extLst>
          </p:cNvPr>
          <p:cNvSpPr txBox="1">
            <a:spLocks noChangeArrowheads="1"/>
          </p:cNvSpPr>
          <p:nvPr/>
        </p:nvSpPr>
        <p:spPr bwMode="auto">
          <a:xfrm>
            <a:off x="427840" y="1845577"/>
            <a:ext cx="1096441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cs-CZ" altLang="cs-CZ" i="1" dirty="0">
                <a:latin typeface="+mj-lt"/>
              </a:rPr>
              <a:t>(1)</a:t>
            </a:r>
            <a:r>
              <a:rPr lang="cs-CZ" altLang="cs-CZ" dirty="0">
                <a:latin typeface="+mj-lt"/>
              </a:rPr>
              <a:t> Dotěrné obtěžování je sdělování údajů o soutěžiteli, zboží nebo službách, jakož i nabídka zboží nebo služeb s využitím telefonu, faxového přístroje, elektronické pošty nebo podobných prostředků, ačkoli si takovou činnost příjemce zjevně nepřeje, nebo sdělování reklamy, při kterém její původce utají nebo zastře údaje, podle nichž ho lze zjistit, a neuvede, kde příjemce může bez zvláštních nákladů přikázat ukončení reklamy.</a:t>
            </a:r>
          </a:p>
          <a:p>
            <a:r>
              <a:rPr lang="cs-CZ" altLang="cs-CZ" i="1" dirty="0">
                <a:latin typeface="+mj-lt"/>
              </a:rPr>
              <a:t>(2)</a:t>
            </a:r>
            <a:r>
              <a:rPr lang="cs-CZ" altLang="cs-CZ" dirty="0">
                <a:latin typeface="+mj-lt"/>
              </a:rPr>
              <a:t> Rozesílá-li se reklama na elektronickou adresu, kterou podnikatel získal v souvislosti s prodejem zboží nebo poskytnutím služby, nejde o dotěrné obtěžování, pokud podnikatel tuto adresu používá k přímé reklamě pro vlastní zboží nebo služby a druhá strana reklamu nezakázala, ačkoli ji podnikatel při získání adresy i při každém jejím použití k reklamě zřetelně upozornil na právo přikázat bez zvláštních nákladů ukončení reklamy.</a:t>
            </a:r>
          </a:p>
        </p:txBody>
      </p:sp>
      <p:sp>
        <p:nvSpPr>
          <p:cNvPr id="119812" name="Line 4">
            <a:extLst>
              <a:ext uri="{FF2B5EF4-FFF2-40B4-BE49-F238E27FC236}">
                <a16:creationId xmlns:a16="http://schemas.microsoft.com/office/drawing/2014/main" id="{A0E11003-F2E5-4016-8C8C-BD0717ED6E48}"/>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9814" name="Text Box 6">
            <a:extLst>
              <a:ext uri="{FF2B5EF4-FFF2-40B4-BE49-F238E27FC236}">
                <a16:creationId xmlns:a16="http://schemas.microsoft.com/office/drawing/2014/main" id="{2441CF1C-285B-4AB1-9B05-0095B718C441}"/>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86704E4B-7406-49EF-AA6D-36FA54303E02}"/>
              </a:ext>
            </a:extLst>
          </p:cNvPr>
          <p:cNvSpPr txBox="1">
            <a:spLocks noChangeArrowheads="1"/>
          </p:cNvSpPr>
          <p:nvPr/>
        </p:nvSpPr>
        <p:spPr bwMode="auto">
          <a:xfrm>
            <a:off x="2189527" y="898526"/>
            <a:ext cx="72732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Právní prostředky ochrany </a:t>
            </a:r>
          </a:p>
          <a:p>
            <a:pPr eaLnBrk="1" hangingPunct="1"/>
            <a:r>
              <a:rPr lang="cs-CZ" altLang="cs-CZ" sz="4000" b="1" dirty="0">
                <a:solidFill>
                  <a:schemeClr val="tx2"/>
                </a:solidFill>
                <a:latin typeface="Arial" panose="020B0604020202020204" pitchFamily="34" charset="0"/>
                <a:cs typeface="Arial" panose="020B0604020202020204" pitchFamily="34" charset="0"/>
              </a:rPr>
              <a:t>proti nekalé soutěži</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21859" name="Line 3">
            <a:extLst>
              <a:ext uri="{FF2B5EF4-FFF2-40B4-BE49-F238E27FC236}">
                <a16:creationId xmlns:a16="http://schemas.microsoft.com/office/drawing/2014/main" id="{65FC03D2-5473-47D9-A5B7-EC7C2A22B713}"/>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1861" name="Text Box 5">
            <a:extLst>
              <a:ext uri="{FF2B5EF4-FFF2-40B4-BE49-F238E27FC236}">
                <a16:creationId xmlns:a16="http://schemas.microsoft.com/office/drawing/2014/main" id="{5B55AE37-8A96-4D70-B65B-00A84F75C397}"/>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
        <p:nvSpPr>
          <p:cNvPr id="121862" name="Rectangle 6">
            <a:extLst>
              <a:ext uri="{FF2B5EF4-FFF2-40B4-BE49-F238E27FC236}">
                <a16:creationId xmlns:a16="http://schemas.microsoft.com/office/drawing/2014/main" id="{BA655272-3BE2-461B-8C75-5C7984934457}"/>
              </a:ext>
            </a:extLst>
          </p:cNvPr>
          <p:cNvSpPr>
            <a:spLocks noChangeArrowheads="1"/>
          </p:cNvSpPr>
          <p:nvPr/>
        </p:nvSpPr>
        <p:spPr bwMode="auto">
          <a:xfrm>
            <a:off x="1703388" y="2837604"/>
            <a:ext cx="896461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3000" dirty="0">
                <a:latin typeface="Arial" panose="020B0604020202020204" pitchFamily="34" charset="0"/>
                <a:cs typeface="Arial" panose="020B0604020202020204" pitchFamily="34" charset="0"/>
              </a:rPr>
              <a:t>Soutěžitelé</a:t>
            </a:r>
          </a:p>
          <a:p>
            <a:pPr algn="just" eaLnBrk="1" hangingPunct="1"/>
            <a:endParaRPr lang="cs-CZ" altLang="cs-CZ" sz="3000" dirty="0">
              <a:latin typeface="Arial" panose="020B0604020202020204" pitchFamily="34" charset="0"/>
              <a:cs typeface="Arial" panose="020B0604020202020204" pitchFamily="34" charset="0"/>
            </a:endParaRPr>
          </a:p>
          <a:p>
            <a:pPr algn="just" eaLnBrk="1" hangingPunct="1"/>
            <a:r>
              <a:rPr lang="cs-CZ" altLang="cs-CZ" sz="3000" dirty="0">
                <a:latin typeface="Arial" panose="020B0604020202020204" pitchFamily="34" charset="0"/>
                <a:cs typeface="Arial" panose="020B0604020202020204" pitchFamily="34" charset="0"/>
              </a:rPr>
              <a:t>Organizace oprávněného hájit jejich zájmy</a:t>
            </a:r>
          </a:p>
          <a:p>
            <a:pPr algn="just" eaLnBrk="1" hangingPunct="1"/>
            <a:endParaRPr lang="cs-CZ" altLang="cs-CZ" sz="3000" dirty="0">
              <a:latin typeface="Arial" panose="020B0604020202020204" pitchFamily="34" charset="0"/>
              <a:cs typeface="Arial" panose="020B0604020202020204" pitchFamily="34" charset="0"/>
            </a:endParaRPr>
          </a:p>
          <a:p>
            <a:pPr algn="just" eaLnBrk="1" hangingPunct="1"/>
            <a:r>
              <a:rPr lang="cs-CZ" altLang="cs-CZ" sz="3000" dirty="0">
                <a:latin typeface="Arial" panose="020B0604020202020204" pitchFamily="34" charset="0"/>
                <a:cs typeface="Arial" panose="020B0604020202020204" pitchFamily="34" charset="0"/>
              </a:rPr>
              <a:t>Další možnosti</a:t>
            </a:r>
          </a:p>
          <a:p>
            <a:pPr algn="just" eaLnBrk="1" hangingPunct="1"/>
            <a:endParaRPr lang="cs-CZ" altLang="cs-CZ" sz="3000" i="1" dirty="0">
              <a:latin typeface="Arial" panose="020B0604020202020204" pitchFamily="34" charset="0"/>
              <a:cs typeface="Arial" panose="020B0604020202020204" pitchFamily="34" charset="0"/>
            </a:endParaRPr>
          </a:p>
          <a:p>
            <a:pPr eaLnBrk="1" hangingPunct="1"/>
            <a:endParaRPr lang="cs-CZ" altLang="cs-CZ" sz="3000" i="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60C268D-02FE-4A09-9856-82E2794EA00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F16D2CB1-656E-4D32-9907-53AD4B8A6BBA}"/>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CC4700FE-60B7-4C3C-B93D-0416859675B0}"/>
              </a:ext>
            </a:extLst>
          </p:cNvPr>
          <p:cNvSpPr>
            <a:spLocks noGrp="1"/>
          </p:cNvSpPr>
          <p:nvPr>
            <p:ph type="title"/>
          </p:nvPr>
        </p:nvSpPr>
        <p:spPr/>
        <p:txBody>
          <a:bodyPr/>
          <a:lstStyle/>
          <a:p>
            <a:r>
              <a:rPr lang="cs-CZ" dirty="0"/>
              <a:t>Skutkové podstaty</a:t>
            </a:r>
          </a:p>
        </p:txBody>
      </p:sp>
      <p:sp>
        <p:nvSpPr>
          <p:cNvPr id="5" name="Zástupný symbol pro obsah 4">
            <a:extLst>
              <a:ext uri="{FF2B5EF4-FFF2-40B4-BE49-F238E27FC236}">
                <a16:creationId xmlns:a16="http://schemas.microsoft.com/office/drawing/2014/main" id="{9ABCA7DE-2B8D-4A23-BEA4-7A34C6AC479D}"/>
              </a:ext>
            </a:extLst>
          </p:cNvPr>
          <p:cNvSpPr>
            <a:spLocks noGrp="1"/>
          </p:cNvSpPr>
          <p:nvPr>
            <p:ph idx="1"/>
          </p:nvPr>
        </p:nvSpPr>
        <p:spPr>
          <a:xfrm>
            <a:off x="719999" y="1291905"/>
            <a:ext cx="11058143" cy="4540095"/>
          </a:xfrm>
        </p:spPr>
        <p:txBody>
          <a:bodyPr/>
          <a:lstStyle/>
          <a:p>
            <a:r>
              <a:rPr lang="en-US" altLang="cs-CZ" sz="2200" dirty="0">
                <a:latin typeface="Arial" panose="020B0604020202020204" pitchFamily="34" charset="0"/>
                <a:cs typeface="Arial" panose="020B0604020202020204" pitchFamily="34" charset="0"/>
              </a:rPr>
              <a:t>a) </a:t>
            </a:r>
            <a:r>
              <a:rPr lang="en-US" altLang="cs-CZ" sz="2200" dirty="0" err="1">
                <a:latin typeface="Arial" panose="020B0604020202020204" pitchFamily="34" charset="0"/>
                <a:cs typeface="Arial" panose="020B0604020202020204" pitchFamily="34" charset="0"/>
              </a:rPr>
              <a:t>klamavá</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reklama</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b) </a:t>
            </a:r>
            <a:r>
              <a:rPr lang="en-US" altLang="cs-CZ" sz="2200" dirty="0" err="1">
                <a:latin typeface="Arial" panose="020B0604020202020204" pitchFamily="34" charset="0"/>
                <a:cs typeface="Arial" panose="020B0604020202020204" pitchFamily="34" charset="0"/>
              </a:rPr>
              <a:t>klamavé</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označování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zboží</a:t>
            </a:r>
            <a:r>
              <a:rPr lang="en-US" altLang="cs-CZ" sz="2200" dirty="0">
                <a:latin typeface="Arial" panose="020B0604020202020204" pitchFamily="34" charset="0"/>
                <a:cs typeface="Arial" panose="020B0604020202020204" pitchFamily="34" charset="0"/>
              </a:rPr>
              <a:t> a </a:t>
            </a:r>
            <a:r>
              <a:rPr lang="en-US" altLang="cs-CZ" sz="2200" dirty="0" err="1">
                <a:latin typeface="Arial" panose="020B0604020202020204" pitchFamily="34" charset="0"/>
                <a:cs typeface="Arial" panose="020B0604020202020204" pitchFamily="34" charset="0"/>
              </a:rPr>
              <a:t>služeb</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c) </a:t>
            </a:r>
            <a:r>
              <a:rPr lang="en-US" altLang="cs-CZ" sz="2200" dirty="0" err="1">
                <a:latin typeface="Arial" panose="020B0604020202020204" pitchFamily="34" charset="0"/>
                <a:cs typeface="Arial" panose="020B0604020202020204" pitchFamily="34" charset="0"/>
              </a:rPr>
              <a:t>vyvolání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nebezpečí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záměny</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d) </a:t>
            </a:r>
            <a:r>
              <a:rPr lang="en-US" altLang="cs-CZ" sz="2200" dirty="0" err="1">
                <a:latin typeface="Arial" panose="020B0604020202020204" pitchFamily="34" charset="0"/>
                <a:cs typeface="Arial" panose="020B0604020202020204" pitchFamily="34" charset="0"/>
              </a:rPr>
              <a:t>parazitování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na</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pověsti</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závodu</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výrobku</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či</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služeb</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jiného</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soutěžitele</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e) </a:t>
            </a:r>
            <a:r>
              <a:rPr lang="en-US" altLang="cs-CZ" sz="2200" dirty="0" err="1">
                <a:latin typeface="Arial" panose="020B0604020202020204" pitchFamily="34" charset="0"/>
                <a:cs typeface="Arial" panose="020B0604020202020204" pitchFamily="34" charset="0"/>
              </a:rPr>
              <a:t>podplácení</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f) </a:t>
            </a:r>
            <a:r>
              <a:rPr lang="en-US" altLang="cs-CZ" sz="2200" dirty="0" err="1">
                <a:latin typeface="Arial" panose="020B0604020202020204" pitchFamily="34" charset="0"/>
                <a:cs typeface="Arial" panose="020B0604020202020204" pitchFamily="34" charset="0"/>
              </a:rPr>
              <a:t>zlehčování</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g) </a:t>
            </a:r>
            <a:r>
              <a:rPr lang="en-US" altLang="cs-CZ" sz="2200" dirty="0" err="1">
                <a:latin typeface="Arial" panose="020B0604020202020204" pitchFamily="34" charset="0"/>
                <a:cs typeface="Arial" panose="020B0604020202020204" pitchFamily="34" charset="0"/>
              </a:rPr>
              <a:t>srovnávací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reklama</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pokud</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není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dovolena</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jako</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přípustná</a:t>
            </a:r>
            <a:r>
              <a:rPr lang="en-US" altLang="cs-CZ" sz="2200" dirty="0">
                <a:latin typeface="Arial" panose="020B0604020202020204" pitchFamily="34" charset="0"/>
                <a:cs typeface="Arial" panose="020B0604020202020204" pitchFamily="34" charset="0"/>
              </a:rPr>
              <a:t>,</a:t>
            </a:r>
          </a:p>
          <a:p>
            <a:r>
              <a:rPr lang="en-US" altLang="cs-CZ" sz="2200" dirty="0">
                <a:latin typeface="Arial" panose="020B0604020202020204" pitchFamily="34" charset="0"/>
                <a:cs typeface="Arial" panose="020B0604020202020204" pitchFamily="34" charset="0"/>
              </a:rPr>
              <a:t>h) </a:t>
            </a:r>
            <a:r>
              <a:rPr lang="en-US" altLang="cs-CZ" sz="2200" dirty="0" err="1">
                <a:latin typeface="Arial" panose="020B0604020202020204" pitchFamily="34" charset="0"/>
                <a:cs typeface="Arial" panose="020B0604020202020204" pitchFamily="34" charset="0"/>
              </a:rPr>
              <a:t>porušení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obchodního</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tajemství</a:t>
            </a:r>
            <a:r>
              <a:rPr lang="en-US" altLang="cs-CZ" sz="2200" dirty="0">
                <a:latin typeface="Arial" panose="020B0604020202020204" pitchFamily="34" charset="0"/>
                <a:cs typeface="Arial" panose="020B0604020202020204" pitchFamily="34" charset="0"/>
              </a:rPr>
              <a:t>,</a:t>
            </a:r>
          </a:p>
          <a:p>
            <a:r>
              <a:rPr lang="en-US" altLang="cs-CZ" sz="2200" dirty="0" err="1">
                <a:latin typeface="Arial" panose="020B0604020202020204" pitchFamily="34" charset="0"/>
                <a:cs typeface="Arial" panose="020B0604020202020204" pitchFamily="34" charset="0"/>
              </a:rPr>
              <a:t>i</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dotěrné</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obtěžování</a:t>
            </a:r>
            <a:r>
              <a:rPr lang="en-US" altLang="cs-CZ" sz="2200" dirty="0">
                <a:latin typeface="Arial" panose="020B0604020202020204" pitchFamily="34" charset="0"/>
                <a:cs typeface="Arial" panose="020B0604020202020204" pitchFamily="34" charset="0"/>
              </a:rPr>
              <a:t> a</a:t>
            </a:r>
          </a:p>
          <a:p>
            <a:r>
              <a:rPr lang="en-US" altLang="cs-CZ" sz="2200" dirty="0">
                <a:latin typeface="Arial" panose="020B0604020202020204" pitchFamily="34" charset="0"/>
                <a:cs typeface="Arial" panose="020B0604020202020204" pitchFamily="34" charset="0"/>
              </a:rPr>
              <a:t>j) </a:t>
            </a:r>
            <a:r>
              <a:rPr lang="en-US" altLang="cs-CZ" sz="2200" dirty="0" err="1">
                <a:latin typeface="Arial" panose="020B0604020202020204" pitchFamily="34" charset="0"/>
                <a:cs typeface="Arial" panose="020B0604020202020204" pitchFamily="34" charset="0"/>
              </a:rPr>
              <a:t>ohrožení</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zdraví</a:t>
            </a:r>
            <a:r>
              <a:rPr lang="en-US" altLang="cs-CZ" sz="2200" dirty="0">
                <a:latin typeface="Arial" panose="020B0604020202020204" pitchFamily="34" charset="0"/>
                <a:cs typeface="Arial" panose="020B0604020202020204" pitchFamily="34" charset="0"/>
              </a:rPr>
              <a:t> a </a:t>
            </a:r>
            <a:r>
              <a:rPr lang="en-US" altLang="cs-CZ" sz="2200" dirty="0" err="1">
                <a:latin typeface="Arial" panose="020B0604020202020204" pitchFamily="34" charset="0"/>
                <a:cs typeface="Arial" panose="020B0604020202020204" pitchFamily="34" charset="0"/>
              </a:rPr>
              <a:t>životního</a:t>
            </a:r>
            <a:r>
              <a:rPr lang="en-US" altLang="cs-CZ" sz="2200" dirty="0">
                <a:latin typeface="Arial" panose="020B0604020202020204" pitchFamily="34" charset="0"/>
                <a:cs typeface="Arial" panose="020B0604020202020204" pitchFamily="34" charset="0"/>
              </a:rPr>
              <a:t> </a:t>
            </a:r>
            <a:r>
              <a:rPr lang="en-US" altLang="cs-CZ" sz="2200" dirty="0" err="1">
                <a:latin typeface="Arial" panose="020B0604020202020204" pitchFamily="34" charset="0"/>
                <a:cs typeface="Arial" panose="020B0604020202020204" pitchFamily="34" charset="0"/>
              </a:rPr>
              <a:t>prostředí</a:t>
            </a:r>
            <a:r>
              <a:rPr lang="en-US" altLang="cs-CZ" sz="2200" dirty="0">
                <a:latin typeface="Arial" panose="020B0604020202020204" pitchFamily="34" charset="0"/>
                <a:cs typeface="Arial" panose="020B0604020202020204" pitchFamily="34" charset="0"/>
              </a:rPr>
              <a:t>.</a:t>
            </a:r>
          </a:p>
          <a:p>
            <a:endParaRPr lang="cs-CZ" dirty="0"/>
          </a:p>
        </p:txBody>
      </p:sp>
    </p:spTree>
    <p:extLst>
      <p:ext uri="{BB962C8B-B14F-4D97-AF65-F5344CB8AC3E}">
        <p14:creationId xmlns:p14="http://schemas.microsoft.com/office/powerpoint/2010/main" val="277849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12ED2598-3AAE-4C7E-B130-2E615A353EC1}"/>
              </a:ext>
            </a:extLst>
          </p:cNvPr>
          <p:cNvSpPr txBox="1">
            <a:spLocks noChangeArrowheads="1"/>
          </p:cNvSpPr>
          <p:nvPr/>
        </p:nvSpPr>
        <p:spPr bwMode="auto">
          <a:xfrm>
            <a:off x="1631950" y="1116014"/>
            <a:ext cx="45175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Rada pro reklamu</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219139" name="Text Box 3">
            <a:extLst>
              <a:ext uri="{FF2B5EF4-FFF2-40B4-BE49-F238E27FC236}">
                <a16:creationId xmlns:a16="http://schemas.microsoft.com/office/drawing/2014/main" id="{5344BABB-49C7-40EC-BAFF-CBE0A20A88BC}"/>
              </a:ext>
            </a:extLst>
          </p:cNvPr>
          <p:cNvSpPr txBox="1">
            <a:spLocks noChangeArrowheads="1"/>
          </p:cNvSpPr>
          <p:nvPr/>
        </p:nvSpPr>
        <p:spPr bwMode="auto">
          <a:xfrm>
            <a:off x="1233182" y="1989138"/>
            <a:ext cx="943481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800" dirty="0">
                <a:latin typeface="Arial" panose="020B0604020202020204" pitchFamily="34" charset="0"/>
                <a:cs typeface="Arial" panose="020B0604020202020204" pitchFamily="34" charset="0"/>
              </a:rPr>
              <a:t>RADA PRO REKLAMU byla založena v srpnu 1994 zadavateli, agenturami a organizací působících v médiích po vzoru vyspělých evropských států jako první východoevropská organizace samoregulace reklamy</a:t>
            </a: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r>
              <a:rPr lang="cs-CZ" altLang="cs-CZ" sz="2800" dirty="0">
                <a:latin typeface="Arial" panose="020B0604020202020204" pitchFamily="34" charset="0"/>
                <a:cs typeface="Arial" panose="020B0604020202020204" pitchFamily="34" charset="0"/>
              </a:rPr>
              <a:t>Cílem Rady je dosažení čestné, legální, decentní, a pravdivé reklamy na území České republiky. Rada má v současnosti 28 členů, kteří tvoří valnou hromadu</a:t>
            </a:r>
          </a:p>
          <a:p>
            <a:pPr algn="just" eaLnBrk="1" hangingPunct="1"/>
            <a:r>
              <a:rPr lang="cs-CZ" altLang="cs-CZ" sz="2800" dirty="0">
                <a:latin typeface="Arial" panose="020B0604020202020204" pitchFamily="34" charset="0"/>
                <a:cs typeface="Arial" panose="020B0604020202020204" pitchFamily="34" charset="0"/>
              </a:rPr>
              <a:t>Rada pro reklamu je řádným členem EASA – Evropské asociace samoregulačních orgánů (od roku 1995)</a:t>
            </a:r>
            <a:endParaRPr lang="cs-CZ" altLang="cs-CZ" sz="2000" dirty="0">
              <a:latin typeface="Arial" panose="020B0604020202020204" pitchFamily="34" charset="0"/>
              <a:cs typeface="Arial" panose="020B0604020202020204" pitchFamily="34" charset="0"/>
            </a:endParaRPr>
          </a:p>
          <a:p>
            <a:pPr algn="just" eaLnBrk="1" hangingPunct="1"/>
            <a:r>
              <a:rPr lang="cs-CZ" altLang="cs-CZ" sz="800" dirty="0">
                <a:latin typeface="Arial" panose="020B0604020202020204" pitchFamily="34" charset="0"/>
                <a:cs typeface="Arial" panose="020B0604020202020204" pitchFamily="34" charset="0"/>
              </a:rPr>
              <a:t>Zdroj: www.rpr.cz</a:t>
            </a:r>
            <a:endParaRPr lang="en-US" altLang="cs-CZ" sz="800" dirty="0">
              <a:latin typeface="Arial" panose="020B0604020202020204" pitchFamily="34" charset="0"/>
              <a:cs typeface="Arial" panose="020B0604020202020204" pitchFamily="34" charset="0"/>
            </a:endParaRPr>
          </a:p>
        </p:txBody>
      </p:sp>
      <p:sp>
        <p:nvSpPr>
          <p:cNvPr id="125956" name="Line 4">
            <a:extLst>
              <a:ext uri="{FF2B5EF4-FFF2-40B4-BE49-F238E27FC236}">
                <a16:creationId xmlns:a16="http://schemas.microsoft.com/office/drawing/2014/main" id="{1E22D502-4C23-406D-8F12-CE655FA03A6D}"/>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5958" name="Text Box 6">
            <a:extLst>
              <a:ext uri="{FF2B5EF4-FFF2-40B4-BE49-F238E27FC236}">
                <a16:creationId xmlns:a16="http://schemas.microsoft.com/office/drawing/2014/main" id="{BAC02A9A-A64F-45A8-8CC6-C0200F6537AE}"/>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9139">
                                            <p:txEl>
                                              <p:pRg st="2" end="2"/>
                                            </p:txEl>
                                          </p:spTgt>
                                        </p:tgtEl>
                                        <p:attrNameLst>
                                          <p:attrName>style.visibility</p:attrName>
                                        </p:attrNameLst>
                                      </p:cBhvr>
                                      <p:to>
                                        <p:strVal val="visible"/>
                                      </p:to>
                                    </p:set>
                                    <p:anim calcmode="lin" valueType="num">
                                      <p:cBhvr additive="base">
                                        <p:cTn id="13"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anim calcmode="lin" valueType="num">
                                      <p:cBhvr additive="base">
                                        <p:cTn id="19"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9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9139">
                                            <p:txEl>
                                              <p:pRg st="4" end="4"/>
                                            </p:txEl>
                                          </p:spTgt>
                                        </p:tgtEl>
                                        <p:attrNameLst>
                                          <p:attrName>style.visibility</p:attrName>
                                        </p:attrNameLst>
                                      </p:cBhvr>
                                      <p:to>
                                        <p:strVal val="visible"/>
                                      </p:to>
                                    </p:set>
                                    <p:anim calcmode="lin" valueType="num">
                                      <p:cBhvr additive="base">
                                        <p:cTn id="25"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a:extLst>
              <a:ext uri="{FF2B5EF4-FFF2-40B4-BE49-F238E27FC236}">
                <a16:creationId xmlns:a16="http://schemas.microsoft.com/office/drawing/2014/main" id="{6E070715-4CCF-464A-8C4B-4ADEE108A5E8}"/>
              </a:ext>
            </a:extLst>
          </p:cNvPr>
          <p:cNvSpPr txBox="1">
            <a:spLocks noChangeArrowheads="1"/>
          </p:cNvSpPr>
          <p:nvPr/>
        </p:nvSpPr>
        <p:spPr bwMode="auto">
          <a:xfrm>
            <a:off x="2135188" y="1116014"/>
            <a:ext cx="65558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Kodex Rady pro reklamu</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34147" name="Text Box 3">
            <a:extLst>
              <a:ext uri="{FF2B5EF4-FFF2-40B4-BE49-F238E27FC236}">
                <a16:creationId xmlns:a16="http://schemas.microsoft.com/office/drawing/2014/main" id="{24F0390A-5BB5-42FE-AB4D-708CF5423929}"/>
              </a:ext>
            </a:extLst>
          </p:cNvPr>
          <p:cNvSpPr txBox="1">
            <a:spLocks noChangeArrowheads="1"/>
          </p:cNvSpPr>
          <p:nvPr/>
        </p:nvSpPr>
        <p:spPr bwMode="auto">
          <a:xfrm>
            <a:off x="1023457" y="1844676"/>
            <a:ext cx="1007517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2800" dirty="0">
              <a:latin typeface="Arial Unicode MS" pitchFamily="34" charset="-128"/>
              <a:cs typeface="Arial" panose="020B0604020202020204" pitchFamily="34" charset="0"/>
            </a:endParaRPr>
          </a:p>
          <a:p>
            <a:pPr algn="just" eaLnBrk="1" hangingPunct="1"/>
            <a:r>
              <a:rPr lang="cs-CZ" altLang="cs-CZ" sz="2800" dirty="0">
                <a:latin typeface="Arial Unicode MS" pitchFamily="34" charset="-128"/>
                <a:cs typeface="Arial" panose="020B0604020202020204" pitchFamily="34" charset="0"/>
              </a:rPr>
              <a:t>Kodex nenahrazuje právní regulaci reklamy, nýbrž na ni navazuje doplněním o etické zásady. Kodex je určen všem subjektům působícím v oblasti reklamy a stanoví jim pravidla profesionálního chování. </a:t>
            </a:r>
          </a:p>
          <a:p>
            <a:pPr algn="just" eaLnBrk="1" hangingPunct="1"/>
            <a:endParaRPr lang="cs-CZ" altLang="cs-CZ" sz="2800" dirty="0">
              <a:latin typeface="Arial Unicode MS" pitchFamily="34" charset="-128"/>
              <a:cs typeface="Arial" panose="020B0604020202020204" pitchFamily="34" charset="0"/>
            </a:endParaRPr>
          </a:p>
          <a:p>
            <a:pPr algn="just" eaLnBrk="1" hangingPunct="1"/>
            <a:r>
              <a:rPr lang="cs-CZ" altLang="cs-CZ" sz="2800" dirty="0">
                <a:latin typeface="Arial Unicode MS" pitchFamily="34" charset="-128"/>
                <a:cs typeface="Arial" panose="020B0604020202020204" pitchFamily="34" charset="0"/>
              </a:rPr>
              <a:t>Členské organizace RPR výslovně uznávají Kodex a zavazují se, že nevyrobí ani nepřijmou žádnou reklamu, která by byla v rozporu s Kodexem, popřípadě že </a:t>
            </a:r>
            <a:r>
              <a:rPr lang="cs-CZ" altLang="cs-CZ" sz="2800" b="1" dirty="0">
                <a:latin typeface="Arial Unicode MS" pitchFamily="34" charset="-128"/>
                <a:cs typeface="Arial" panose="020B0604020202020204" pitchFamily="34" charset="0"/>
              </a:rPr>
              <a:t>stáhnou reklamu</a:t>
            </a:r>
            <a:r>
              <a:rPr lang="cs-CZ" altLang="cs-CZ" sz="2800" dirty="0">
                <a:latin typeface="Arial Unicode MS" pitchFamily="34" charset="-128"/>
                <a:cs typeface="Arial" panose="020B0604020202020204" pitchFamily="34" charset="0"/>
              </a:rPr>
              <a:t>, u níž by byl takový rozpor dodatečně zjištěn orgánem etické samoregulace v reklamě.</a:t>
            </a:r>
            <a:endParaRPr lang="en-US" altLang="cs-CZ" sz="2300" dirty="0">
              <a:latin typeface="Arial Unicode MS" pitchFamily="34" charset="-128"/>
              <a:cs typeface="Arial" panose="020B0604020202020204" pitchFamily="34" charset="0"/>
            </a:endParaRPr>
          </a:p>
        </p:txBody>
      </p:sp>
      <p:sp>
        <p:nvSpPr>
          <p:cNvPr id="134148" name="Line 4">
            <a:extLst>
              <a:ext uri="{FF2B5EF4-FFF2-40B4-BE49-F238E27FC236}">
                <a16:creationId xmlns:a16="http://schemas.microsoft.com/office/drawing/2014/main" id="{5ED2C1B8-2808-4C6A-B98B-6ED185A3E2DA}"/>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4150" name="Text Box 6">
            <a:extLst>
              <a:ext uri="{FF2B5EF4-FFF2-40B4-BE49-F238E27FC236}">
                <a16:creationId xmlns:a16="http://schemas.microsoft.com/office/drawing/2014/main" id="{305241D7-9A41-4695-ACA3-5E70FDC95FEC}"/>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a:extLst>
              <a:ext uri="{FF2B5EF4-FFF2-40B4-BE49-F238E27FC236}">
                <a16:creationId xmlns:a16="http://schemas.microsoft.com/office/drawing/2014/main" id="{E3D2DC55-C02E-4814-B745-50BD53113F1B}"/>
              </a:ext>
            </a:extLst>
          </p:cNvPr>
          <p:cNvSpPr txBox="1">
            <a:spLocks noChangeArrowheads="1"/>
          </p:cNvSpPr>
          <p:nvPr/>
        </p:nvSpPr>
        <p:spPr bwMode="auto">
          <a:xfrm>
            <a:off x="1631950" y="0"/>
            <a:ext cx="643825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 „Sladké dětství“</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38243" name="Text Box 3">
            <a:extLst>
              <a:ext uri="{FF2B5EF4-FFF2-40B4-BE49-F238E27FC236}">
                <a16:creationId xmlns:a16="http://schemas.microsoft.com/office/drawing/2014/main" id="{6F3F35B5-4B74-44DD-A6D5-BC1B86895F87}"/>
              </a:ext>
            </a:extLst>
          </p:cNvPr>
          <p:cNvSpPr txBox="1">
            <a:spLocks noChangeArrowheads="1"/>
          </p:cNvSpPr>
          <p:nvPr/>
        </p:nvSpPr>
        <p:spPr bwMode="auto">
          <a:xfrm>
            <a:off x="813732" y="1989139"/>
            <a:ext cx="11378268"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800" dirty="0">
                <a:latin typeface="Arial" panose="020B0604020202020204" pitchFamily="34" charset="0"/>
                <a:cs typeface="Arial" panose="020B0604020202020204" pitchFamily="34" charset="0"/>
              </a:rPr>
              <a:t>ROZHODNUTÍ ARBITRÁŽNÍ KOMISE RPR Čj. 016/2005/STÍŽ</a:t>
            </a:r>
          </a:p>
          <a:p>
            <a:pPr algn="just" eaLnBrk="1" hangingPunct="1"/>
            <a:r>
              <a:rPr lang="cs-CZ" altLang="cs-CZ" sz="2800" dirty="0">
                <a:latin typeface="Arial" panose="020B0604020202020204" pitchFamily="34" charset="0"/>
                <a:cs typeface="Arial" panose="020B0604020202020204" pitchFamily="34" charset="0"/>
              </a:rPr>
              <a:t>Stěžovatel:	rozhodovací proces zahájen na základě vlastního monitoringu RPR</a:t>
            </a:r>
          </a:p>
          <a:p>
            <a:pPr algn="just" eaLnBrk="1" hangingPunct="1"/>
            <a:r>
              <a:rPr lang="cs-CZ" altLang="cs-CZ" sz="2800" dirty="0">
                <a:latin typeface="Arial" panose="020B0604020202020204" pitchFamily="34" charset="0"/>
                <a:cs typeface="Arial" panose="020B0604020202020204" pitchFamily="34" charset="0"/>
              </a:rPr>
              <a:t>Médium:	TV</a:t>
            </a:r>
          </a:p>
          <a:p>
            <a:pPr algn="just" eaLnBrk="1" hangingPunct="1"/>
            <a:r>
              <a:rPr lang="cs-CZ" altLang="cs-CZ" sz="2800" dirty="0">
                <a:latin typeface="Arial" panose="020B0604020202020204" pitchFamily="34" charset="0"/>
                <a:cs typeface="Arial" panose="020B0604020202020204" pitchFamily="34" charset="0"/>
              </a:rPr>
              <a:t>Reklama:  Televizní spot na minerální vodu Korunní zachycuje kompars dívčího pěveckého sboru společně se sbormistrem. Vizáž sbormistra i text „tak tomu se říká sladké dětství“ jednoznačně asociuje události kolem vyšetřování v případě známého sbormistra, obviněného ze sexuálního zneužívání nezletilých dívek. Rada pro reklamu zahájila rozhodovací proces na základě vlastního monitoringu.</a:t>
            </a: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cs-CZ" altLang="cs-CZ" sz="2800" dirty="0">
              <a:latin typeface="Arial" panose="020B0604020202020204" pitchFamily="34" charset="0"/>
              <a:cs typeface="Arial" panose="020B0604020202020204" pitchFamily="34" charset="0"/>
            </a:endParaRPr>
          </a:p>
          <a:p>
            <a:pPr algn="just" eaLnBrk="1" hangingPunct="1"/>
            <a:endParaRPr lang="en-US" altLang="cs-CZ" sz="2800" dirty="0">
              <a:latin typeface="Arial" panose="020B0604020202020204" pitchFamily="34" charset="0"/>
              <a:cs typeface="Arial" panose="020B0604020202020204" pitchFamily="34" charset="0"/>
            </a:endParaRPr>
          </a:p>
        </p:txBody>
      </p:sp>
      <p:sp>
        <p:nvSpPr>
          <p:cNvPr id="138244" name="Line 4">
            <a:extLst>
              <a:ext uri="{FF2B5EF4-FFF2-40B4-BE49-F238E27FC236}">
                <a16:creationId xmlns:a16="http://schemas.microsoft.com/office/drawing/2014/main" id="{A8E5DDB3-465C-4C41-8A36-DC2B0A72EF3B}"/>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8246" name="Text Box 6">
            <a:extLst>
              <a:ext uri="{FF2B5EF4-FFF2-40B4-BE49-F238E27FC236}">
                <a16:creationId xmlns:a16="http://schemas.microsoft.com/office/drawing/2014/main" id="{9BE6FF70-B21E-4A9B-9D4D-5DF80E3CE463}"/>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14E6B7FB-C914-412C-8960-454E019AB0E8}"/>
              </a:ext>
            </a:extLst>
          </p:cNvPr>
          <p:cNvSpPr txBox="1">
            <a:spLocks noChangeArrowheads="1"/>
          </p:cNvSpPr>
          <p:nvPr/>
        </p:nvSpPr>
        <p:spPr bwMode="auto">
          <a:xfrm>
            <a:off x="1631951" y="1116014"/>
            <a:ext cx="931857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3400" b="1" dirty="0">
                <a:solidFill>
                  <a:schemeClr val="tx2"/>
                </a:solidFill>
                <a:latin typeface="Arial" panose="020B0604020202020204" pitchFamily="34" charset="0"/>
                <a:cs typeface="Arial" panose="020B0604020202020204" pitchFamily="34" charset="0"/>
              </a:rPr>
              <a:t>RPR a srovnávací reklama – opatrný přístup</a:t>
            </a:r>
            <a:endParaRPr lang="en-GB" altLang="cs-CZ" sz="3400" b="1" dirty="0">
              <a:solidFill>
                <a:schemeClr val="tx2"/>
              </a:solidFill>
              <a:latin typeface="Arial" panose="020B0604020202020204" pitchFamily="34" charset="0"/>
              <a:cs typeface="Arial" panose="020B0604020202020204" pitchFamily="34" charset="0"/>
            </a:endParaRPr>
          </a:p>
        </p:txBody>
      </p:sp>
      <p:sp>
        <p:nvSpPr>
          <p:cNvPr id="144387" name="Text Box 3">
            <a:extLst>
              <a:ext uri="{FF2B5EF4-FFF2-40B4-BE49-F238E27FC236}">
                <a16:creationId xmlns:a16="http://schemas.microsoft.com/office/drawing/2014/main" id="{E7699999-D3EB-4135-A85F-DA3067D9ED36}"/>
              </a:ext>
            </a:extLst>
          </p:cNvPr>
          <p:cNvSpPr txBox="1">
            <a:spLocks noChangeArrowheads="1"/>
          </p:cNvSpPr>
          <p:nvPr/>
        </p:nvSpPr>
        <p:spPr bwMode="auto">
          <a:xfrm>
            <a:off x="796955" y="1573214"/>
            <a:ext cx="105533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dirty="0">
                <a:latin typeface="Arial" panose="020B0604020202020204" pitchFamily="34" charset="0"/>
                <a:cs typeface="Arial" panose="020B0604020202020204" pitchFamily="34" charset="0"/>
              </a:rPr>
              <a:t>ROZHODNUTÍ ARBITRÁŽNÍ KOMISE RPR, Čj. 027/2005/STÍŽ</a:t>
            </a:r>
          </a:p>
          <a:p>
            <a:pPr algn="just" eaLnBrk="1" hangingPunct="1"/>
            <a:r>
              <a:rPr lang="cs-CZ" altLang="cs-CZ" dirty="0">
                <a:latin typeface="Arial" panose="020B0604020202020204" pitchFamily="34" charset="0"/>
                <a:cs typeface="Arial" panose="020B0604020202020204" pitchFamily="34" charset="0"/>
              </a:rPr>
              <a:t>Zadavatel:	TISCALI Telekomunikace ČR s.r.o., </a:t>
            </a:r>
          </a:p>
          <a:p>
            <a:pPr algn="just" eaLnBrk="1" hangingPunct="1"/>
            <a:r>
              <a:rPr lang="cs-CZ" altLang="cs-CZ" dirty="0">
                <a:latin typeface="Arial" panose="020B0604020202020204" pitchFamily="34" charset="0"/>
                <a:cs typeface="Arial" panose="020B0604020202020204" pitchFamily="34" charset="0"/>
              </a:rPr>
              <a:t>Stěžovatel:	 Český Telecom, a.s.</a:t>
            </a:r>
          </a:p>
          <a:p>
            <a:pPr algn="just" eaLnBrk="1" hangingPunct="1"/>
            <a:r>
              <a:rPr lang="cs-CZ" altLang="cs-CZ" dirty="0">
                <a:latin typeface="Arial" panose="020B0604020202020204" pitchFamily="34" charset="0"/>
                <a:cs typeface="Arial" panose="020B0604020202020204" pitchFamily="34" charset="0"/>
              </a:rPr>
              <a:t>Médium:	internet</a:t>
            </a:r>
          </a:p>
          <a:p>
            <a:pPr algn="just" eaLnBrk="1" hangingPunct="1"/>
            <a:r>
              <a:rPr lang="cs-CZ" altLang="cs-CZ" dirty="0">
                <a:latin typeface="Arial" panose="020B0604020202020204" pitchFamily="34" charset="0"/>
                <a:cs typeface="Arial" panose="020B0604020202020204" pitchFamily="34" charset="0"/>
              </a:rPr>
              <a:t>Stížnost: 	ČESKÝ TELECOM, a.s. ve své stížnosti protestuje proti reklamní kampani společnosti TISCALI, ve které je označován jako „monopol“ a spojován s pojmem „dlouhé fronty“. Stěžovatel se domnívá, že předmětná reklama používá klamavé údaje a na jejich základě sjednává prospěch TISCALI na úkor dobré pověsti ČESKÉHO TELECOMU a.s.</a:t>
            </a:r>
            <a:endParaRPr lang="cs-CZ" altLang="cs-CZ" u="sng" dirty="0">
              <a:latin typeface="Arial" panose="020B0604020202020204" pitchFamily="34" charset="0"/>
              <a:cs typeface="Arial" panose="020B0604020202020204" pitchFamily="34" charset="0"/>
            </a:endParaRPr>
          </a:p>
          <a:p>
            <a:pPr algn="just" eaLnBrk="1" hangingPunct="1"/>
            <a:r>
              <a:rPr lang="cs-CZ" altLang="cs-CZ" u="sng" dirty="0">
                <a:latin typeface="Arial" panose="020B0604020202020204" pitchFamily="34" charset="0"/>
                <a:cs typeface="Arial" panose="020B0604020202020204" pitchFamily="34" charset="0"/>
              </a:rPr>
              <a:t>Rozhodnutí: Stížnost byla zamítnuta</a:t>
            </a:r>
          </a:p>
          <a:p>
            <a:pPr algn="just" eaLnBrk="1" hangingPunct="1"/>
            <a:r>
              <a:rPr lang="cs-CZ" altLang="cs-CZ" dirty="0">
                <a:latin typeface="Arial" panose="020B0604020202020204" pitchFamily="34" charset="0"/>
                <a:cs typeface="Arial" panose="020B0604020202020204" pitchFamily="34" charset="0"/>
              </a:rPr>
              <a:t>Odůvodnění: </a:t>
            </a:r>
          </a:p>
          <a:p>
            <a:pPr algn="just" eaLnBrk="1" hangingPunct="1"/>
            <a:r>
              <a:rPr lang="cs-CZ" altLang="cs-CZ" dirty="0">
                <a:latin typeface="Arial" panose="020B0604020202020204" pitchFamily="34" charset="0"/>
                <a:cs typeface="Arial" panose="020B0604020202020204" pitchFamily="34" charset="0"/>
              </a:rPr>
              <a:t>Arbitrážní komise dospěla k závěru, že se jedná o reklamu srovnávací a dle bodu 5.1, kapitoly I, část první Kodexu reklamy odkazuje stěžovatele na příslušný soudní orgán.</a:t>
            </a:r>
            <a:endParaRPr lang="en-US" altLang="cs-CZ" dirty="0">
              <a:latin typeface="Arial" panose="020B0604020202020204" pitchFamily="34" charset="0"/>
              <a:cs typeface="Arial" panose="020B0604020202020204" pitchFamily="34" charset="0"/>
            </a:endParaRPr>
          </a:p>
        </p:txBody>
      </p:sp>
      <p:sp>
        <p:nvSpPr>
          <p:cNvPr id="144388" name="Line 4">
            <a:extLst>
              <a:ext uri="{FF2B5EF4-FFF2-40B4-BE49-F238E27FC236}">
                <a16:creationId xmlns:a16="http://schemas.microsoft.com/office/drawing/2014/main" id="{9711BFAB-F54F-4AA3-AA14-8498CD37D5C7}"/>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4389" name="Picture 5">
            <a:extLst>
              <a:ext uri="{FF2B5EF4-FFF2-40B4-BE49-F238E27FC236}">
                <a16:creationId xmlns:a16="http://schemas.microsoft.com/office/drawing/2014/main" id="{16EF9227-5B00-4E73-A036-605F4CA9DC12}"/>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Text Box 6">
            <a:extLst>
              <a:ext uri="{FF2B5EF4-FFF2-40B4-BE49-F238E27FC236}">
                <a16:creationId xmlns:a16="http://schemas.microsoft.com/office/drawing/2014/main" id="{253BD2C5-2F6D-4D78-A460-64573E59E1A9}"/>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832AD3E0-F8C2-46BB-ADE2-CE8C06756837}"/>
              </a:ext>
            </a:extLst>
          </p:cNvPr>
          <p:cNvSpPr txBox="1">
            <a:spLocks noChangeArrowheads="1"/>
          </p:cNvSpPr>
          <p:nvPr/>
        </p:nvSpPr>
        <p:spPr bwMode="auto">
          <a:xfrm>
            <a:off x="1631950" y="964734"/>
            <a:ext cx="68325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Kodex a právní regulace</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46435" name="Text Box 3">
            <a:extLst>
              <a:ext uri="{FF2B5EF4-FFF2-40B4-BE49-F238E27FC236}">
                <a16:creationId xmlns:a16="http://schemas.microsoft.com/office/drawing/2014/main" id="{0270163D-7032-4657-BCEC-3A849220AE32}"/>
              </a:ext>
            </a:extLst>
          </p:cNvPr>
          <p:cNvSpPr txBox="1">
            <a:spLocks noChangeArrowheads="1"/>
          </p:cNvSpPr>
          <p:nvPr/>
        </p:nvSpPr>
        <p:spPr bwMode="auto">
          <a:xfrm>
            <a:off x="1359017" y="1700214"/>
            <a:ext cx="947117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800" dirty="0">
                <a:latin typeface="Arial" panose="020B0604020202020204" pitchFamily="34" charset="0"/>
                <a:cs typeface="Arial" panose="020B0604020202020204" pitchFamily="34" charset="0"/>
              </a:rPr>
              <a:t>5.1 Rada pro reklamu neaplikuje při posuzování stížností platný právní řád, ale porovnává výsledky činnosti subjektů reklamy (tj. reklamu) s tímto Kodexem. V kompetenci Rady pro reklamu není </a:t>
            </a:r>
            <a:r>
              <a:rPr lang="cs-CZ" altLang="cs-CZ" sz="2800" u="sng" dirty="0">
                <a:latin typeface="Arial" panose="020B0604020202020204" pitchFamily="34" charset="0"/>
                <a:cs typeface="Arial" panose="020B0604020202020204" pitchFamily="34" charset="0"/>
              </a:rPr>
              <a:t>sankciování porušení platného řádu subjekty reklamy</a:t>
            </a:r>
            <a:r>
              <a:rPr lang="cs-CZ" altLang="cs-CZ" sz="2800" dirty="0">
                <a:latin typeface="Arial" panose="020B0604020202020204" pitchFamily="34" charset="0"/>
                <a:cs typeface="Arial" panose="020B0604020202020204" pitchFamily="34" charset="0"/>
              </a:rPr>
              <a:t>. Tímto není dotčena možnost Rady pro reklamu poskytovat odborná stanoviska na žádost státních orgánů dozoru nad regulací reklamy a dalších žadatelů. V případě souběhu předpokládaného porušení platného právního řádu a Kodexu může Rada pro reklamu odmítnout projednávání stížnosti a odkázat stěžovatele na příslušný soudní či obdobný orgán.</a:t>
            </a:r>
            <a:endParaRPr lang="en-US" altLang="cs-CZ" sz="2800" dirty="0">
              <a:latin typeface="Arial" panose="020B0604020202020204" pitchFamily="34" charset="0"/>
              <a:cs typeface="Arial" panose="020B0604020202020204" pitchFamily="34" charset="0"/>
            </a:endParaRPr>
          </a:p>
        </p:txBody>
      </p:sp>
      <p:sp>
        <p:nvSpPr>
          <p:cNvPr id="146436" name="Line 4">
            <a:extLst>
              <a:ext uri="{FF2B5EF4-FFF2-40B4-BE49-F238E27FC236}">
                <a16:creationId xmlns:a16="http://schemas.microsoft.com/office/drawing/2014/main" id="{08AE90B4-7DAD-4767-B0F3-1C87211A0BEE}"/>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6437" name="Picture 5">
            <a:extLst>
              <a:ext uri="{FF2B5EF4-FFF2-40B4-BE49-F238E27FC236}">
                <a16:creationId xmlns:a16="http://schemas.microsoft.com/office/drawing/2014/main" id="{154D4F46-CA52-40C7-9EAF-3E0A57655E5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 Box 6">
            <a:extLst>
              <a:ext uri="{FF2B5EF4-FFF2-40B4-BE49-F238E27FC236}">
                <a16:creationId xmlns:a16="http://schemas.microsoft.com/office/drawing/2014/main" id="{D639BC9E-04B5-4911-BD54-A917DFD98BC9}"/>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 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393F15CF-5E40-4026-93B6-07E2DED4233E}"/>
              </a:ext>
            </a:extLst>
          </p:cNvPr>
          <p:cNvSpPr txBox="1">
            <a:spLocks noChangeArrowheads="1"/>
          </p:cNvSpPr>
          <p:nvPr/>
        </p:nvSpPr>
        <p:spPr bwMode="auto">
          <a:xfrm>
            <a:off x="1764451" y="1116014"/>
            <a:ext cx="60792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Násilí v reklamě I</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50531" name="Text Box 3">
            <a:extLst>
              <a:ext uri="{FF2B5EF4-FFF2-40B4-BE49-F238E27FC236}">
                <a16:creationId xmlns:a16="http://schemas.microsoft.com/office/drawing/2014/main" id="{F395E14C-E80D-4636-8750-25049505ED4A}"/>
              </a:ext>
            </a:extLst>
          </p:cNvPr>
          <p:cNvSpPr txBox="1">
            <a:spLocks noChangeArrowheads="1"/>
          </p:cNvSpPr>
          <p:nvPr/>
        </p:nvSpPr>
        <p:spPr bwMode="auto">
          <a:xfrm>
            <a:off x="637563" y="1700213"/>
            <a:ext cx="1110702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2500" dirty="0">
                <a:latin typeface="Arial" panose="020B0604020202020204" pitchFamily="34" charset="0"/>
                <a:cs typeface="Arial" panose="020B0604020202020204" pitchFamily="34" charset="0"/>
              </a:rPr>
              <a:t>ROZHODNUTÍ ARBITRÁŽNÍ KOMISE RPR, Čj. 066/2005/STÍŽ</a:t>
            </a:r>
          </a:p>
          <a:p>
            <a:pPr eaLnBrk="1" hangingPunct="1"/>
            <a:r>
              <a:rPr lang="cs-CZ" altLang="cs-CZ" sz="2500" dirty="0">
                <a:latin typeface="Arial" panose="020B0604020202020204" pitchFamily="34" charset="0"/>
                <a:cs typeface="Arial" panose="020B0604020202020204" pitchFamily="34" charset="0"/>
              </a:rPr>
              <a:t>Zadavatel:	Panasonic Czech Republic, s.r.o., </a:t>
            </a:r>
          </a:p>
          <a:p>
            <a:pPr algn="just" eaLnBrk="1" hangingPunct="1"/>
            <a:r>
              <a:rPr lang="cs-CZ" altLang="cs-CZ" sz="2500" dirty="0">
                <a:latin typeface="Arial" panose="020B0604020202020204" pitchFamily="34" charset="0"/>
                <a:cs typeface="Arial" panose="020B0604020202020204" pitchFamily="34" charset="0"/>
              </a:rPr>
              <a:t>Médium:	TV</a:t>
            </a:r>
          </a:p>
          <a:p>
            <a:pPr algn="just" eaLnBrk="1" hangingPunct="1"/>
            <a:r>
              <a:rPr lang="cs-CZ" altLang="cs-CZ" sz="2500" dirty="0">
                <a:latin typeface="Arial" panose="020B0604020202020204" pitchFamily="34" charset="0"/>
                <a:cs typeface="Arial" panose="020B0604020202020204" pitchFamily="34" charset="0"/>
              </a:rPr>
              <a:t>Stížnost: Stížnost na reklamu na digitální fotoaparát se stabilizátorem. Stěžovatelé poukazují na násilí použité v reklamě, kdy je žena spouštěna po hlavě z balkonu, aby mohla lépe udělat snímek své vystupující dcerky.</a:t>
            </a:r>
            <a:endParaRPr lang="cs-CZ" altLang="cs-CZ" sz="2500" u="sng" dirty="0">
              <a:latin typeface="Arial" panose="020B0604020202020204" pitchFamily="34" charset="0"/>
              <a:cs typeface="Arial" panose="020B0604020202020204" pitchFamily="34" charset="0"/>
            </a:endParaRPr>
          </a:p>
          <a:p>
            <a:pPr algn="just" eaLnBrk="1" hangingPunct="1"/>
            <a:r>
              <a:rPr lang="cs-CZ" altLang="cs-CZ" sz="2500" u="sng" dirty="0">
                <a:latin typeface="Arial" panose="020B0604020202020204" pitchFamily="34" charset="0"/>
                <a:cs typeface="Arial" panose="020B0604020202020204" pitchFamily="34" charset="0"/>
              </a:rPr>
              <a:t>Rozhodnutí: Reklama byla prohlášena za neetickou</a:t>
            </a:r>
          </a:p>
          <a:p>
            <a:pPr algn="just" eaLnBrk="1" hangingPunct="1"/>
            <a:r>
              <a:rPr lang="cs-CZ" altLang="cs-CZ" sz="2500" dirty="0">
                <a:latin typeface="Arial" panose="020B0604020202020204" pitchFamily="34" charset="0"/>
                <a:cs typeface="Arial" panose="020B0604020202020204" pitchFamily="34" charset="0"/>
              </a:rPr>
              <a:t>Odůvodnění: Dle názoru Arbitrážní komise došlo k porušení platného etického Kodexu reklamy v kapitole II, odst. 4 Společenská odpovědnost reklamy, bod 4.1, „Reklama nesmí bez oprávněného důvodu využívat motiv strachu a v bodě 4.3, „Reklama nesmí obsahovat nic, co by mohlo vést k násilným aktům nebo je podporovat.“</a:t>
            </a:r>
            <a:endParaRPr lang="en-US" altLang="cs-CZ" sz="2500" dirty="0">
              <a:latin typeface="Arial" panose="020B0604020202020204" pitchFamily="34" charset="0"/>
              <a:cs typeface="Arial" panose="020B0604020202020204" pitchFamily="34" charset="0"/>
            </a:endParaRPr>
          </a:p>
        </p:txBody>
      </p:sp>
      <p:sp>
        <p:nvSpPr>
          <p:cNvPr id="150532" name="Line 4">
            <a:extLst>
              <a:ext uri="{FF2B5EF4-FFF2-40B4-BE49-F238E27FC236}">
                <a16:creationId xmlns:a16="http://schemas.microsoft.com/office/drawing/2014/main" id="{26052400-C930-4D8D-A294-CB1653CFE13D}"/>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50533" name="Picture 5">
            <a:extLst>
              <a:ext uri="{FF2B5EF4-FFF2-40B4-BE49-F238E27FC236}">
                <a16:creationId xmlns:a16="http://schemas.microsoft.com/office/drawing/2014/main" id="{043C411C-FA74-4BF0-B611-951ADDD0F556}"/>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Text Box 6">
            <a:extLst>
              <a:ext uri="{FF2B5EF4-FFF2-40B4-BE49-F238E27FC236}">
                <a16:creationId xmlns:a16="http://schemas.microsoft.com/office/drawing/2014/main" id="{7784EE90-744D-4898-9E28-F3FF74208BD8}"/>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a:extLst>
              <a:ext uri="{FF2B5EF4-FFF2-40B4-BE49-F238E27FC236}">
                <a16:creationId xmlns:a16="http://schemas.microsoft.com/office/drawing/2014/main" id="{7A1BC59E-062F-4BB5-8808-93357AD37D44}"/>
              </a:ext>
            </a:extLst>
          </p:cNvPr>
          <p:cNvSpPr txBox="1">
            <a:spLocks noChangeArrowheads="1"/>
          </p:cNvSpPr>
          <p:nvPr/>
        </p:nvSpPr>
        <p:spPr bwMode="auto">
          <a:xfrm>
            <a:off x="3240219" y="1116014"/>
            <a:ext cx="51319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Násilí v reklamě II</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52579" name="Text Box 3">
            <a:extLst>
              <a:ext uri="{FF2B5EF4-FFF2-40B4-BE49-F238E27FC236}">
                <a16:creationId xmlns:a16="http://schemas.microsoft.com/office/drawing/2014/main" id="{CC854AC3-F70F-46CE-998D-F303A50C0C0F}"/>
              </a:ext>
            </a:extLst>
          </p:cNvPr>
          <p:cNvSpPr txBox="1">
            <a:spLocks noChangeArrowheads="1"/>
          </p:cNvSpPr>
          <p:nvPr/>
        </p:nvSpPr>
        <p:spPr bwMode="auto">
          <a:xfrm>
            <a:off x="662731" y="1758937"/>
            <a:ext cx="11081856"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600" dirty="0">
                <a:latin typeface="Arial" panose="020B0604020202020204" pitchFamily="34" charset="0"/>
                <a:cs typeface="Arial" panose="020B0604020202020204" pitchFamily="34" charset="0"/>
              </a:rPr>
              <a:t>ROZHODNUTÍ ARBITRÁŽNÍ KOMISE RPR, čj. 002/2008/STÍŽ</a:t>
            </a:r>
          </a:p>
          <a:p>
            <a:pPr algn="just" eaLnBrk="1" hangingPunct="1"/>
            <a:r>
              <a:rPr lang="cs-CZ" altLang="cs-CZ" sz="2600" dirty="0">
                <a:latin typeface="Arial" panose="020B0604020202020204" pitchFamily="34" charset="0"/>
                <a:cs typeface="Arial" panose="020B0604020202020204" pitchFamily="34" charset="0"/>
              </a:rPr>
              <a:t>Zadavatel:	AUTO POKORNÝ, s.r.o.</a:t>
            </a:r>
          </a:p>
          <a:p>
            <a:pPr algn="just" eaLnBrk="1" hangingPunct="1"/>
            <a:r>
              <a:rPr lang="cs-CZ" altLang="cs-CZ" sz="2600" dirty="0">
                <a:latin typeface="Arial" panose="020B0604020202020204" pitchFamily="34" charset="0"/>
                <a:cs typeface="Arial" panose="020B0604020202020204" pitchFamily="34" charset="0"/>
              </a:rPr>
              <a:t>Médium:	rádio</a:t>
            </a:r>
          </a:p>
          <a:p>
            <a:pPr algn="just" eaLnBrk="1" hangingPunct="1"/>
            <a:r>
              <a:rPr lang="cs-CZ" altLang="cs-CZ" sz="2600" dirty="0">
                <a:latin typeface="Arial" panose="020B0604020202020204" pitchFamily="34" charset="0"/>
                <a:cs typeface="Arial" panose="020B0604020202020204" pitchFamily="34" charset="0"/>
              </a:rPr>
              <a:t>Stížnost soukromé osoby na reklamu, která podle stěžovatele evokuje dojem, že stopařka byla cestou do Brna znásilněna.</a:t>
            </a:r>
            <a:endParaRPr lang="cs-CZ" altLang="cs-CZ" sz="2600" u="sng" dirty="0">
              <a:latin typeface="Arial" panose="020B0604020202020204" pitchFamily="34" charset="0"/>
              <a:cs typeface="Arial" panose="020B0604020202020204" pitchFamily="34" charset="0"/>
            </a:endParaRPr>
          </a:p>
          <a:p>
            <a:pPr algn="just" eaLnBrk="1" hangingPunct="1"/>
            <a:r>
              <a:rPr lang="cs-CZ" altLang="cs-CZ" sz="2600" u="sng" dirty="0">
                <a:latin typeface="Arial" panose="020B0604020202020204" pitchFamily="34" charset="0"/>
                <a:cs typeface="Arial" panose="020B0604020202020204" pitchFamily="34" charset="0"/>
              </a:rPr>
              <a:t>Rozhodnutí: </a:t>
            </a:r>
            <a:r>
              <a:rPr lang="cs-CZ" altLang="cs-CZ" sz="2600" dirty="0">
                <a:latin typeface="Arial" panose="020B0604020202020204" pitchFamily="34" charset="0"/>
                <a:cs typeface="Arial" panose="020B0604020202020204" pitchFamily="34" charset="0"/>
              </a:rPr>
              <a:t>stížnosti se vyhovuje – reklama je neetická</a:t>
            </a:r>
            <a:endParaRPr lang="cs-CZ" altLang="cs-CZ" sz="2600" u="sng" dirty="0">
              <a:latin typeface="Arial" panose="020B0604020202020204" pitchFamily="34" charset="0"/>
              <a:cs typeface="Arial" panose="020B0604020202020204" pitchFamily="34" charset="0"/>
            </a:endParaRPr>
          </a:p>
          <a:p>
            <a:pPr algn="just" eaLnBrk="1" hangingPunct="1"/>
            <a:r>
              <a:rPr lang="cs-CZ" altLang="cs-CZ" sz="2600" dirty="0">
                <a:latin typeface="Arial" panose="020B0604020202020204" pitchFamily="34" charset="0"/>
                <a:cs typeface="Arial" panose="020B0604020202020204" pitchFamily="34" charset="0"/>
              </a:rPr>
              <a:t>Odůvodnění: </a:t>
            </a:r>
          </a:p>
          <a:p>
            <a:pPr algn="just" eaLnBrk="1" hangingPunct="1"/>
            <a:r>
              <a:rPr lang="cs-CZ" altLang="cs-CZ" sz="2600" dirty="0">
                <a:latin typeface="Arial" panose="020B0604020202020204" pitchFamily="34" charset="0"/>
                <a:cs typeface="Arial" panose="020B0604020202020204" pitchFamily="34" charset="0"/>
              </a:rPr>
              <a:t>Ve svém stanovisku ke stížnosti zadavatel mj. uvádí, že drtivá většina zákazníků pochopila tuto reklamu jako nadsázku. Zadavatel se rovněž domnívá, že v přetlaku předvánočních kampaní, je podobná nadsázka příjemným odlehčením. Spot navíc v žádném případě neobsahuje žádné projevy vulgarity, lascivnosti ani jiné nevhodné projevy, které by se mohly zákazníků jakýmkoliv způsobem dotknout.</a:t>
            </a:r>
          </a:p>
        </p:txBody>
      </p:sp>
      <p:sp>
        <p:nvSpPr>
          <p:cNvPr id="152580" name="Line 4">
            <a:extLst>
              <a:ext uri="{FF2B5EF4-FFF2-40B4-BE49-F238E27FC236}">
                <a16:creationId xmlns:a16="http://schemas.microsoft.com/office/drawing/2014/main" id="{F534AE26-0F8F-459D-AC78-891ED146F50B}"/>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52581" name="Picture 5">
            <a:extLst>
              <a:ext uri="{FF2B5EF4-FFF2-40B4-BE49-F238E27FC236}">
                <a16:creationId xmlns:a16="http://schemas.microsoft.com/office/drawing/2014/main" id="{EE63C0F6-92C8-4827-911C-DE8A363654A0}"/>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 Box 6">
            <a:extLst>
              <a:ext uri="{FF2B5EF4-FFF2-40B4-BE49-F238E27FC236}">
                <a16:creationId xmlns:a16="http://schemas.microsoft.com/office/drawing/2014/main" id="{72843642-1E72-46EA-A167-CCC05A888371}"/>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a:extLst>
              <a:ext uri="{FF2B5EF4-FFF2-40B4-BE49-F238E27FC236}">
                <a16:creationId xmlns:a16="http://schemas.microsoft.com/office/drawing/2014/main" id="{484AD49C-1889-402E-868C-F92D54423888}"/>
              </a:ext>
            </a:extLst>
          </p:cNvPr>
          <p:cNvSpPr txBox="1">
            <a:spLocks noChangeArrowheads="1"/>
          </p:cNvSpPr>
          <p:nvPr/>
        </p:nvSpPr>
        <p:spPr bwMode="auto">
          <a:xfrm>
            <a:off x="1006678" y="1700213"/>
            <a:ext cx="1047784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800" dirty="0">
                <a:latin typeface="Arial" panose="020B0604020202020204" pitchFamily="34" charset="0"/>
                <a:cs typeface="Arial" panose="020B0604020202020204" pitchFamily="34" charset="0"/>
              </a:rPr>
              <a:t>Reklamní spot byl jednorázovou záležitostí vysílanou na rádiu PETROV pouze v měsíci prosinci 2007. Podle článku 8 jednacího řádu Rady pro reklamu zadavatel  prohlašuje, že reklama nebude po 31.12.2007 nadále používána.</a:t>
            </a:r>
          </a:p>
          <a:p>
            <a:pPr algn="just" eaLnBrk="1" hangingPunct="1"/>
            <a:r>
              <a:rPr lang="cs-CZ" altLang="cs-CZ" sz="2800" dirty="0">
                <a:latin typeface="Arial" panose="020B0604020202020204" pitchFamily="34" charset="0"/>
                <a:cs typeface="Arial" panose="020B0604020202020204" pitchFamily="34" charset="0"/>
              </a:rPr>
              <a:t>AK vzala na vědomí informaci o ukončení této kampaně ještě před dobou konání jejího jednání. I v tom případě je však úlohou Arbitrážní komise se zabývat etickou stránkou této komerční komunikace. Většinou hlasů prohlásila AK tuto reklamu za neetickou. AK se přímo neztotožnila s názorem stěžovatele na vyznění této reklamy, nicméně označila tento rozhlasový spot za celkově nepovedený, který poškozuje dobré jméno reklamy. Stížnosti se vyhovuje, reklama je neetická.</a:t>
            </a:r>
            <a:endParaRPr lang="en-US" altLang="cs-CZ" sz="2800" dirty="0">
              <a:latin typeface="Arial" panose="020B0604020202020204" pitchFamily="34" charset="0"/>
              <a:cs typeface="Arial" panose="020B0604020202020204" pitchFamily="34" charset="0"/>
            </a:endParaRPr>
          </a:p>
        </p:txBody>
      </p:sp>
      <p:sp>
        <p:nvSpPr>
          <p:cNvPr id="154628" name="Line 4">
            <a:extLst>
              <a:ext uri="{FF2B5EF4-FFF2-40B4-BE49-F238E27FC236}">
                <a16:creationId xmlns:a16="http://schemas.microsoft.com/office/drawing/2014/main" id="{1D0B156A-7B3D-4EA3-9D97-B0F0974FE7C2}"/>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54629" name="Picture 5">
            <a:extLst>
              <a:ext uri="{FF2B5EF4-FFF2-40B4-BE49-F238E27FC236}">
                <a16:creationId xmlns:a16="http://schemas.microsoft.com/office/drawing/2014/main" id="{D49845DA-9FD9-4E19-A80B-2BEE9373CA8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ext Box 6">
            <a:extLst>
              <a:ext uri="{FF2B5EF4-FFF2-40B4-BE49-F238E27FC236}">
                <a16:creationId xmlns:a16="http://schemas.microsoft.com/office/drawing/2014/main" id="{5095CE1F-C69D-4852-870B-C1E263F9DAFF}"/>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a:extLst>
              <a:ext uri="{FF2B5EF4-FFF2-40B4-BE49-F238E27FC236}">
                <a16:creationId xmlns:a16="http://schemas.microsoft.com/office/drawing/2014/main" id="{49CB5A3B-2F1C-43BC-98DF-E29C6CB2B193}"/>
              </a:ext>
            </a:extLst>
          </p:cNvPr>
          <p:cNvSpPr txBox="1">
            <a:spLocks noChangeArrowheads="1"/>
          </p:cNvSpPr>
          <p:nvPr/>
        </p:nvSpPr>
        <p:spPr bwMode="auto">
          <a:xfrm>
            <a:off x="1115736" y="1700214"/>
            <a:ext cx="9840286"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300" dirty="0">
                <a:latin typeface="Arial" panose="020B0604020202020204" pitchFamily="34" charset="0"/>
                <a:cs typeface="Arial" panose="020B0604020202020204" pitchFamily="34" charset="0"/>
              </a:rPr>
              <a:t>ROZHODNUTÍ ARBITRÁŽNÍ KOMISE RPR, Čj. 049/2005/STÍŽ</a:t>
            </a:r>
          </a:p>
          <a:p>
            <a:pPr algn="just" eaLnBrk="1" hangingPunct="1"/>
            <a:r>
              <a:rPr lang="cs-CZ" altLang="cs-CZ" sz="2300" dirty="0">
                <a:latin typeface="Arial" panose="020B0604020202020204" pitchFamily="34" charset="0"/>
                <a:cs typeface="Arial" panose="020B0604020202020204" pitchFamily="34" charset="0"/>
              </a:rPr>
              <a:t>Zadavatel:	Andreas STIHL, spol. s r.o., </a:t>
            </a:r>
          </a:p>
          <a:p>
            <a:pPr algn="just" eaLnBrk="1" hangingPunct="1"/>
            <a:r>
              <a:rPr lang="cs-CZ" altLang="cs-CZ" sz="2300" dirty="0">
                <a:latin typeface="Arial" panose="020B0604020202020204" pitchFamily="34" charset="0"/>
                <a:cs typeface="Arial" panose="020B0604020202020204" pitchFamily="34" charset="0"/>
              </a:rPr>
              <a:t>Stěžovatel:	Český svaz ochránců přírody, Uruguayská 7, Médium:	tisk</a:t>
            </a:r>
          </a:p>
          <a:p>
            <a:pPr algn="just" eaLnBrk="1" hangingPunct="1"/>
            <a:r>
              <a:rPr lang="cs-CZ" altLang="cs-CZ" sz="2300" dirty="0">
                <a:latin typeface="Arial" panose="020B0604020202020204" pitchFamily="34" charset="0"/>
                <a:cs typeface="Arial" panose="020B0604020202020204" pitchFamily="34" charset="0"/>
              </a:rPr>
              <a:t>Stížnost: 	Stížnost kanceláře Ústřední výkonné rady Českého svazu ochránců přírody směřuje proti narůstajícímu využívání zvířat v reklamách. V tomto případě proti připodobňování bobřích zubů k motorovým pilám.  </a:t>
            </a:r>
            <a:endParaRPr lang="cs-CZ" altLang="cs-CZ" sz="2300" u="sng" dirty="0">
              <a:latin typeface="Arial" panose="020B0604020202020204" pitchFamily="34" charset="0"/>
              <a:cs typeface="Arial" panose="020B0604020202020204" pitchFamily="34" charset="0"/>
            </a:endParaRPr>
          </a:p>
          <a:p>
            <a:pPr algn="just" eaLnBrk="1" hangingPunct="1"/>
            <a:r>
              <a:rPr lang="cs-CZ" altLang="cs-CZ" sz="2300" u="sng" dirty="0">
                <a:latin typeface="Arial" panose="020B0604020202020204" pitchFamily="34" charset="0"/>
                <a:cs typeface="Arial" panose="020B0604020202020204" pitchFamily="34" charset="0"/>
              </a:rPr>
              <a:t>Rozhodnutí: Stížnost byla zamítnuta</a:t>
            </a:r>
          </a:p>
          <a:p>
            <a:pPr algn="just" eaLnBrk="1" hangingPunct="1"/>
            <a:r>
              <a:rPr lang="cs-CZ" altLang="cs-CZ" sz="2300" dirty="0">
                <a:latin typeface="Arial" panose="020B0604020202020204" pitchFamily="34" charset="0"/>
                <a:cs typeface="Arial" panose="020B0604020202020204" pitchFamily="34" charset="0"/>
              </a:rPr>
              <a:t>Odůvodnění: Zadavatel ve svém vyjádření uvedl, že v předmětné kampani vystupuje bobr jako odborník na práci se dřevem. Zobrazení motorových pil místo zubů tak evokuje ulehčení si práce užitím motorových pil namísto namáhavého hryzání vlastními zuby. Dále podotýká, že v kampani není ani zmínka o agresi, ničení majetku příp. jiných negativních důsledcích jeho činnosti. </a:t>
            </a:r>
            <a:endParaRPr lang="en-US" altLang="cs-CZ" sz="2300" dirty="0">
              <a:latin typeface="Arial" panose="020B0604020202020204" pitchFamily="34" charset="0"/>
              <a:cs typeface="Arial" panose="020B0604020202020204" pitchFamily="34" charset="0"/>
            </a:endParaRPr>
          </a:p>
        </p:txBody>
      </p:sp>
      <p:sp>
        <p:nvSpPr>
          <p:cNvPr id="156676" name="Line 4">
            <a:extLst>
              <a:ext uri="{FF2B5EF4-FFF2-40B4-BE49-F238E27FC236}">
                <a16:creationId xmlns:a16="http://schemas.microsoft.com/office/drawing/2014/main" id="{C1C96AC9-3B9B-4CB3-A50F-D97CA3AD3828}"/>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56677" name="Picture 5">
            <a:extLst>
              <a:ext uri="{FF2B5EF4-FFF2-40B4-BE49-F238E27FC236}">
                <a16:creationId xmlns:a16="http://schemas.microsoft.com/office/drawing/2014/main" id="{80D9C3B3-FBD1-45CA-ADF1-839EB76F985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Text Box 6">
            <a:extLst>
              <a:ext uri="{FF2B5EF4-FFF2-40B4-BE49-F238E27FC236}">
                <a16:creationId xmlns:a16="http://schemas.microsoft.com/office/drawing/2014/main" id="{FBF4F68E-5430-4B6E-AA6B-3794DEE2F376}"/>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ext Box 3">
            <a:extLst>
              <a:ext uri="{FF2B5EF4-FFF2-40B4-BE49-F238E27FC236}">
                <a16:creationId xmlns:a16="http://schemas.microsoft.com/office/drawing/2014/main" id="{CF536F65-3188-40F8-A995-867FDBB6A898}"/>
              </a:ext>
            </a:extLst>
          </p:cNvPr>
          <p:cNvSpPr txBox="1">
            <a:spLocks noChangeArrowheads="1"/>
          </p:cNvSpPr>
          <p:nvPr/>
        </p:nvSpPr>
        <p:spPr bwMode="auto">
          <a:xfrm>
            <a:off x="478172" y="1700214"/>
            <a:ext cx="1143419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dirty="0">
                <a:latin typeface="Arial" panose="020B0604020202020204" pitchFamily="34" charset="0"/>
                <a:cs typeface="Arial" panose="020B0604020202020204" pitchFamily="34" charset="0"/>
              </a:rPr>
              <a:t>ROZHODNUTÍ ARBITRÁŽNÍ KOMISE RPR, Čj. 051/2004/STÍŽ</a:t>
            </a:r>
          </a:p>
          <a:p>
            <a:pPr eaLnBrk="1" hangingPunct="1"/>
            <a:r>
              <a:rPr lang="cs-CZ" altLang="cs-CZ" dirty="0">
                <a:latin typeface="Arial" panose="020B0604020202020204" pitchFamily="34" charset="0"/>
                <a:cs typeface="Arial" panose="020B0604020202020204" pitchFamily="34" charset="0"/>
              </a:rPr>
              <a:t>Zadavatel:	NEWTON </a:t>
            </a:r>
            <a:r>
              <a:rPr lang="cs-CZ" altLang="cs-CZ" dirty="0" err="1">
                <a:latin typeface="Arial" panose="020B0604020202020204" pitchFamily="34" charset="0"/>
                <a:cs typeface="Arial" panose="020B0604020202020204" pitchFamily="34" charset="0"/>
              </a:rPr>
              <a:t>College</a:t>
            </a:r>
            <a:r>
              <a:rPr lang="cs-CZ" altLang="cs-CZ" dirty="0">
                <a:latin typeface="Arial" panose="020B0604020202020204" pitchFamily="34" charset="0"/>
                <a:cs typeface="Arial" panose="020B0604020202020204" pitchFamily="34" charset="0"/>
              </a:rPr>
              <a:t>, a.s., </a:t>
            </a:r>
          </a:p>
          <a:p>
            <a:pPr eaLnBrk="1" hangingPunct="1"/>
            <a:r>
              <a:rPr lang="cs-CZ" altLang="cs-CZ" dirty="0">
                <a:latin typeface="Arial" panose="020B0604020202020204" pitchFamily="34" charset="0"/>
                <a:cs typeface="Arial" panose="020B0604020202020204" pitchFamily="34" charset="0"/>
              </a:rPr>
              <a:t>Médium:	plakáty, tisk</a:t>
            </a:r>
          </a:p>
          <a:p>
            <a:pPr algn="just" eaLnBrk="1" hangingPunct="1"/>
            <a:r>
              <a:rPr lang="cs-CZ" altLang="cs-CZ" dirty="0">
                <a:latin typeface="Arial" panose="020B0604020202020204" pitchFamily="34" charset="0"/>
                <a:cs typeface="Arial" panose="020B0604020202020204" pitchFamily="34" charset="0"/>
              </a:rPr>
              <a:t>Stížnost: Stížnost směřuje proti reklamě soukromé vysoké školy, ve které je využita fotografie prezidenta Václava Klause.</a:t>
            </a:r>
            <a:endParaRPr lang="cs-CZ" altLang="cs-CZ" u="sng" dirty="0">
              <a:latin typeface="Arial" panose="020B0604020202020204" pitchFamily="34" charset="0"/>
              <a:cs typeface="Arial" panose="020B0604020202020204" pitchFamily="34" charset="0"/>
            </a:endParaRPr>
          </a:p>
          <a:p>
            <a:pPr eaLnBrk="1" hangingPunct="1"/>
            <a:r>
              <a:rPr lang="cs-CZ" altLang="cs-CZ" u="sng" dirty="0">
                <a:latin typeface="Arial" panose="020B0604020202020204" pitchFamily="34" charset="0"/>
                <a:cs typeface="Arial" panose="020B0604020202020204" pitchFamily="34" charset="0"/>
              </a:rPr>
              <a:t>Rozhodnutí: Reklama byla prohlášena za závadnou </a:t>
            </a:r>
          </a:p>
          <a:p>
            <a:pPr algn="just" eaLnBrk="1" hangingPunct="1"/>
            <a:r>
              <a:rPr lang="cs-CZ" altLang="cs-CZ" dirty="0">
                <a:latin typeface="Arial" panose="020B0604020202020204" pitchFamily="34" charset="0"/>
                <a:cs typeface="Arial" panose="020B0604020202020204" pitchFamily="34" charset="0"/>
              </a:rPr>
              <a:t>Odůvodnění: Arbitrážní komise se důkladně seznámila se stížností i vyjádřením zadavatele reklamy. Arbitrážní komise rozhodla, že v reklamě dochází k </a:t>
            </a:r>
            <a:r>
              <a:rPr lang="cs-CZ" altLang="cs-CZ" i="1" dirty="0">
                <a:latin typeface="Arial" panose="020B0604020202020204" pitchFamily="34" charset="0"/>
                <a:cs typeface="Arial" panose="020B0604020202020204" pitchFamily="34" charset="0"/>
              </a:rPr>
              <a:t>závažnému</a:t>
            </a:r>
            <a:r>
              <a:rPr lang="cs-CZ" altLang="cs-CZ" dirty="0">
                <a:latin typeface="Arial" panose="020B0604020202020204" pitchFamily="34" charset="0"/>
                <a:cs typeface="Arial" panose="020B0604020202020204" pitchFamily="34" charset="0"/>
              </a:rPr>
              <a:t> porušení Kodexu reklamy v části první, kapitole III, bodě 6.2, který zní: </a:t>
            </a:r>
            <a:r>
              <a:rPr lang="cs-CZ" altLang="cs-CZ" i="1" dirty="0">
                <a:latin typeface="Arial" panose="020B0604020202020204" pitchFamily="34" charset="0"/>
                <a:cs typeface="Arial" panose="020B0604020202020204" pitchFamily="34" charset="0"/>
              </a:rPr>
              <a:t>„Reklama nesmí ke svému působení využívat nositele veřejné autority (například politiky, představitele odborných medicínských a jiných společností), i když by oni sami se svým úplatným či bezúplatným působením v reklamě souhlasili.“</a:t>
            </a:r>
            <a:r>
              <a:rPr lang="cs-CZ" altLang="cs-CZ" dirty="0">
                <a:latin typeface="Arial" panose="020B0604020202020204" pitchFamily="34" charset="0"/>
                <a:cs typeface="Arial" panose="020B0604020202020204" pitchFamily="34" charset="0"/>
              </a:rPr>
              <a:t> </a:t>
            </a:r>
            <a:endParaRPr lang="en-US" altLang="cs-CZ" dirty="0">
              <a:latin typeface="Arial" panose="020B0604020202020204" pitchFamily="34" charset="0"/>
              <a:cs typeface="Arial" panose="020B0604020202020204" pitchFamily="34" charset="0"/>
            </a:endParaRPr>
          </a:p>
        </p:txBody>
      </p:sp>
      <p:sp>
        <p:nvSpPr>
          <p:cNvPr id="158724" name="Line 4">
            <a:extLst>
              <a:ext uri="{FF2B5EF4-FFF2-40B4-BE49-F238E27FC236}">
                <a16:creationId xmlns:a16="http://schemas.microsoft.com/office/drawing/2014/main" id="{8AB97B39-6466-4144-8CBC-A77EF58EE1A4}"/>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58725" name="Picture 5">
            <a:extLst>
              <a:ext uri="{FF2B5EF4-FFF2-40B4-BE49-F238E27FC236}">
                <a16:creationId xmlns:a16="http://schemas.microsoft.com/office/drawing/2014/main" id="{F4A9158D-476A-483C-83CA-31C07F785B74}"/>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6" name="Text Box 6">
            <a:extLst>
              <a:ext uri="{FF2B5EF4-FFF2-40B4-BE49-F238E27FC236}">
                <a16:creationId xmlns:a16="http://schemas.microsoft.com/office/drawing/2014/main" id="{97CFED48-EFB8-4CA1-BA5C-37D77E86AF6A}"/>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5666250-F4A2-4A3F-875B-DC823DF442DD}"/>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3B1C492-1DEF-4806-ABDA-FD589AFAC774}"/>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29A742D-02A4-428F-944D-8200CA7EBDC9}"/>
              </a:ext>
            </a:extLst>
          </p:cNvPr>
          <p:cNvSpPr>
            <a:spLocks noGrp="1"/>
          </p:cNvSpPr>
          <p:nvPr>
            <p:ph type="title"/>
          </p:nvPr>
        </p:nvSpPr>
        <p:spPr/>
        <p:txBody>
          <a:bodyPr/>
          <a:lstStyle/>
          <a:p>
            <a:r>
              <a:rPr lang="cs-CZ" dirty="0"/>
              <a:t>Postup soudu</a:t>
            </a:r>
          </a:p>
        </p:txBody>
      </p:sp>
      <p:sp>
        <p:nvSpPr>
          <p:cNvPr id="5" name="Zástupný symbol pro obsah 4">
            <a:extLst>
              <a:ext uri="{FF2B5EF4-FFF2-40B4-BE49-F238E27FC236}">
                <a16:creationId xmlns:a16="http://schemas.microsoft.com/office/drawing/2014/main" id="{0FD0B9D6-32A3-4976-9C04-FAD0D3BCFC7B}"/>
              </a:ext>
            </a:extLst>
          </p:cNvPr>
          <p:cNvSpPr>
            <a:spLocks noGrp="1"/>
          </p:cNvSpPr>
          <p:nvPr>
            <p:ph idx="1"/>
          </p:nvPr>
        </p:nvSpPr>
        <p:spPr/>
        <p:txBody>
          <a:bodyPr/>
          <a:lstStyle/>
          <a:p>
            <a:pPr marL="72000" indent="0">
              <a:buNone/>
            </a:pPr>
            <a:r>
              <a:rPr lang="cs-CZ" altLang="cs-CZ" sz="2300" dirty="0"/>
              <a:t>Při posuzování konkrétních jednání jako jednání nekalé soutěže je vždy nutné dodržovat stanovený postup </a:t>
            </a:r>
            <a:r>
              <a:rPr lang="cs-CZ" altLang="cs-CZ" sz="2300" b="1" dirty="0"/>
              <a:t>- v prvé řadě se soud musí detailně zabývat otázkou naplnění základních podmínek nekalé soutěže </a:t>
            </a:r>
            <a:r>
              <a:rPr lang="cs-CZ" altLang="cs-CZ" sz="2300" dirty="0"/>
              <a:t>(podle generální klauzule), až následně, lze-li určité jednání považovat podle generální klauzule za </a:t>
            </a:r>
            <a:r>
              <a:rPr lang="cs-CZ" altLang="cs-CZ" sz="2300" dirty="0" err="1"/>
              <a:t>nekalosoutěžní</a:t>
            </a:r>
            <a:r>
              <a:rPr lang="cs-CZ" altLang="cs-CZ" sz="2300" dirty="0"/>
              <a:t>, zkoumáním podmínek zvláštní skutkové podstaty nekalé soutěže</a:t>
            </a:r>
            <a:br>
              <a:rPr lang="cs-CZ" altLang="cs-CZ" sz="2000" dirty="0"/>
            </a:br>
            <a:br>
              <a:rPr lang="cs-CZ" altLang="cs-CZ" sz="2000" dirty="0"/>
            </a:br>
            <a:r>
              <a:rPr lang="cs-CZ" altLang="cs-CZ" sz="2000" dirty="0"/>
              <a:t>podle rozsudku NS </a:t>
            </a:r>
            <a:r>
              <a:rPr lang="cs-CZ" altLang="cs-CZ" sz="2000" dirty="0" err="1"/>
              <a:t>sp</a:t>
            </a:r>
            <a:r>
              <a:rPr lang="cs-CZ" altLang="cs-CZ" sz="2000" dirty="0"/>
              <a:t>. zn. 23 </a:t>
            </a:r>
            <a:r>
              <a:rPr lang="cs-CZ" altLang="cs-CZ" sz="2000" dirty="0" err="1"/>
              <a:t>Cdo</a:t>
            </a:r>
            <a:r>
              <a:rPr lang="cs-CZ" altLang="cs-CZ" sz="2000" dirty="0"/>
              <a:t> 1757/2012, ze dne 26. 3. 2013</a:t>
            </a:r>
          </a:p>
          <a:p>
            <a:endParaRPr lang="cs-CZ" dirty="0"/>
          </a:p>
        </p:txBody>
      </p:sp>
    </p:spTree>
    <p:extLst>
      <p:ext uri="{BB962C8B-B14F-4D97-AF65-F5344CB8AC3E}">
        <p14:creationId xmlns:p14="http://schemas.microsoft.com/office/powerpoint/2010/main" val="4239672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a:extLst>
              <a:ext uri="{FF2B5EF4-FFF2-40B4-BE49-F238E27FC236}">
                <a16:creationId xmlns:a16="http://schemas.microsoft.com/office/drawing/2014/main" id="{88AAEC00-6646-436F-AD16-BF848210E0B5}"/>
              </a:ext>
            </a:extLst>
          </p:cNvPr>
          <p:cNvSpPr txBox="1">
            <a:spLocks noChangeArrowheads="1"/>
          </p:cNvSpPr>
          <p:nvPr/>
        </p:nvSpPr>
        <p:spPr bwMode="auto">
          <a:xfrm>
            <a:off x="1703389" y="419456"/>
            <a:ext cx="3640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Alkohol</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60771" name="Text Box 3">
            <a:extLst>
              <a:ext uri="{FF2B5EF4-FFF2-40B4-BE49-F238E27FC236}">
                <a16:creationId xmlns:a16="http://schemas.microsoft.com/office/drawing/2014/main" id="{07E03BF5-EF02-4411-A239-50CF69030677}"/>
              </a:ext>
            </a:extLst>
          </p:cNvPr>
          <p:cNvSpPr txBox="1">
            <a:spLocks noChangeArrowheads="1"/>
          </p:cNvSpPr>
          <p:nvPr/>
        </p:nvSpPr>
        <p:spPr bwMode="auto">
          <a:xfrm>
            <a:off x="755009" y="1341438"/>
            <a:ext cx="10956022"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r>
              <a:rPr lang="cs-CZ" altLang="cs-CZ" sz="2500" dirty="0">
                <a:latin typeface="Arial" panose="020B0604020202020204" pitchFamily="34" charset="0"/>
                <a:cs typeface="Arial" panose="020B0604020202020204" pitchFamily="34" charset="0"/>
              </a:rPr>
              <a:t>ROZHODNUTÍ ARBITRÁŽNÍ KOMISE RPR, Čj. 057/2004/STÍŽ</a:t>
            </a:r>
          </a:p>
          <a:p>
            <a:pPr algn="just" eaLnBrk="1" hangingPunct="1"/>
            <a:r>
              <a:rPr lang="cs-CZ" altLang="cs-CZ" sz="2500" dirty="0">
                <a:latin typeface="Arial" panose="020B0604020202020204" pitchFamily="34" charset="0"/>
                <a:cs typeface="Arial" panose="020B0604020202020204" pitchFamily="34" charset="0"/>
              </a:rPr>
              <a:t>Zadavatel:	EURO CENTER TRADE s.r.o. </a:t>
            </a:r>
          </a:p>
          <a:p>
            <a:pPr algn="just" eaLnBrk="1" hangingPunct="1"/>
            <a:r>
              <a:rPr lang="cs-CZ" altLang="cs-CZ" sz="2500" dirty="0">
                <a:latin typeface="Arial" panose="020B0604020202020204" pitchFamily="34" charset="0"/>
                <a:cs typeface="Arial" panose="020B0604020202020204" pitchFamily="34" charset="0"/>
              </a:rPr>
              <a:t>Médium:	billboard</a:t>
            </a:r>
          </a:p>
          <a:p>
            <a:pPr algn="just" eaLnBrk="1" hangingPunct="1"/>
            <a:r>
              <a:rPr lang="cs-CZ" altLang="cs-CZ" sz="2500" dirty="0">
                <a:latin typeface="Arial" panose="020B0604020202020204" pitchFamily="34" charset="0"/>
                <a:cs typeface="Arial" panose="020B0604020202020204" pitchFamily="34" charset="0"/>
              </a:rPr>
              <a:t>Stížnost: Stížnost proti billboardové reklamní kampani „PIJ a ŘIĎ“ dodavatele vína bez alkoholu značky Carl Jung. </a:t>
            </a:r>
            <a:endParaRPr lang="cs-CZ" altLang="cs-CZ" sz="2500" u="sng" dirty="0">
              <a:latin typeface="Arial" panose="020B0604020202020204" pitchFamily="34" charset="0"/>
              <a:cs typeface="Arial" panose="020B0604020202020204" pitchFamily="34" charset="0"/>
            </a:endParaRPr>
          </a:p>
          <a:p>
            <a:pPr algn="just" eaLnBrk="1" hangingPunct="1"/>
            <a:r>
              <a:rPr lang="cs-CZ" altLang="cs-CZ" sz="2500" u="sng" dirty="0">
                <a:latin typeface="Arial" panose="020B0604020202020204" pitchFamily="34" charset="0"/>
                <a:cs typeface="Arial" panose="020B0604020202020204" pitchFamily="34" charset="0"/>
              </a:rPr>
              <a:t>Rozhodnutí: Reklama byla prohlášena za závadnou</a:t>
            </a:r>
          </a:p>
          <a:p>
            <a:pPr algn="just" eaLnBrk="1" hangingPunct="1"/>
            <a:r>
              <a:rPr lang="cs-CZ" altLang="cs-CZ" sz="2500" dirty="0">
                <a:latin typeface="Arial" panose="020B0604020202020204" pitchFamily="34" charset="0"/>
                <a:cs typeface="Arial" panose="020B0604020202020204" pitchFamily="34" charset="0"/>
              </a:rPr>
              <a:t>Odůvodnění: Arbitrážní komise se podrobně seznámila se stížností a vizuálem reklamy. Arbitrážní komise po diskusi dospěla k názoru, že část reklamního vzkazu „PIJ a ŘIĎ“ je v nepoměrné velikosti s jeho další částí „skutečné víno bez alkoholu, může na první pohled vzbuzovat dojem, že konzumace alkoholu před nebo během řízení motorového vozidla nepřináší žádná rizika. Arbitrážní komise doporučuje zadavateli, aby při využití stejného motivu v dalších reklamních kampaních použil stejnou velikost písma celého reklamního vzkazu. </a:t>
            </a:r>
            <a:endParaRPr lang="en-US" altLang="cs-CZ" sz="2500" dirty="0">
              <a:latin typeface="Arial" panose="020B0604020202020204" pitchFamily="34" charset="0"/>
              <a:cs typeface="Arial" panose="020B0604020202020204" pitchFamily="34" charset="0"/>
            </a:endParaRPr>
          </a:p>
        </p:txBody>
      </p:sp>
      <p:sp>
        <p:nvSpPr>
          <p:cNvPr id="160772" name="Line 4">
            <a:extLst>
              <a:ext uri="{FF2B5EF4-FFF2-40B4-BE49-F238E27FC236}">
                <a16:creationId xmlns:a16="http://schemas.microsoft.com/office/drawing/2014/main" id="{FE6BB7EC-9E39-42AA-8FF4-55AB8009DC2C}"/>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60773" name="Picture 5">
            <a:extLst>
              <a:ext uri="{FF2B5EF4-FFF2-40B4-BE49-F238E27FC236}">
                <a16:creationId xmlns:a16="http://schemas.microsoft.com/office/drawing/2014/main" id="{B9285EA4-7920-4013-8A6C-AC98D90D9535}"/>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4" name="Text Box 6">
            <a:extLst>
              <a:ext uri="{FF2B5EF4-FFF2-40B4-BE49-F238E27FC236}">
                <a16:creationId xmlns:a16="http://schemas.microsoft.com/office/drawing/2014/main" id="{57F73F3A-9480-469C-8FCA-034E5EDB6C75}"/>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a:extLst>
              <a:ext uri="{FF2B5EF4-FFF2-40B4-BE49-F238E27FC236}">
                <a16:creationId xmlns:a16="http://schemas.microsoft.com/office/drawing/2014/main" id="{A2075A44-2B77-4CC3-A9C3-7F436F4F9FBC}"/>
              </a:ext>
            </a:extLst>
          </p:cNvPr>
          <p:cNvSpPr txBox="1">
            <a:spLocks noChangeArrowheads="1"/>
          </p:cNvSpPr>
          <p:nvPr/>
        </p:nvSpPr>
        <p:spPr bwMode="auto">
          <a:xfrm>
            <a:off x="1703388" y="539750"/>
            <a:ext cx="6735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Reklamní přehánění</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62819" name="Text Box 3">
            <a:extLst>
              <a:ext uri="{FF2B5EF4-FFF2-40B4-BE49-F238E27FC236}">
                <a16:creationId xmlns:a16="http://schemas.microsoft.com/office/drawing/2014/main" id="{8E6BAD04-DA45-4A81-BC24-28D358DE00F4}"/>
              </a:ext>
            </a:extLst>
          </p:cNvPr>
          <p:cNvSpPr txBox="1">
            <a:spLocks noChangeArrowheads="1"/>
          </p:cNvSpPr>
          <p:nvPr/>
        </p:nvSpPr>
        <p:spPr bwMode="auto">
          <a:xfrm>
            <a:off x="562062" y="1341438"/>
            <a:ext cx="1028490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2600" dirty="0">
                <a:latin typeface="Arial" panose="020B0604020202020204" pitchFamily="34" charset="0"/>
                <a:cs typeface="Arial" panose="020B0604020202020204" pitchFamily="34" charset="0"/>
              </a:rPr>
              <a:t>ROZHODNUTÍ ARBITRÁŽNÍ KOMISE RPR, čj. 035/2008/STÍŽ</a:t>
            </a:r>
          </a:p>
          <a:p>
            <a:pPr eaLnBrk="1" hangingPunct="1"/>
            <a:r>
              <a:rPr lang="cs-CZ" altLang="cs-CZ" sz="2600" dirty="0">
                <a:latin typeface="Arial" panose="020B0604020202020204" pitchFamily="34" charset="0"/>
                <a:cs typeface="Arial" panose="020B0604020202020204" pitchFamily="34" charset="0"/>
              </a:rPr>
              <a:t>Zadavatel:	STAROBRNO, a.s., Hlinky 160/12, 661 47 Brno Médium:	billboardy</a:t>
            </a:r>
          </a:p>
          <a:p>
            <a:pPr eaLnBrk="1" hangingPunct="1"/>
            <a:r>
              <a:rPr lang="cs-CZ" altLang="cs-CZ" sz="2600" dirty="0">
                <a:latin typeface="Arial" panose="020B0604020202020204" pitchFamily="34" charset="0"/>
                <a:cs typeface="Arial" panose="020B0604020202020204" pitchFamily="34" charset="0"/>
              </a:rPr>
              <a:t>Stížnost na reklamu, která uvádí „Starobrno – nejlepší pivo na celé Moravě“.  Stěžovatel jako nejlepší pivo označuje Radegast a argumentuje čísly, která byla zveřejněna v tiskové zprávě pivovaru Nošovice a která jsou podložena průzkumem.</a:t>
            </a:r>
            <a:endParaRPr lang="cs-CZ" altLang="cs-CZ" sz="2600" u="sng" dirty="0">
              <a:latin typeface="Arial" panose="020B0604020202020204" pitchFamily="34" charset="0"/>
              <a:cs typeface="Arial" panose="020B0604020202020204" pitchFamily="34" charset="0"/>
            </a:endParaRPr>
          </a:p>
          <a:p>
            <a:pPr algn="just" eaLnBrk="1" hangingPunct="1"/>
            <a:r>
              <a:rPr lang="cs-CZ" altLang="cs-CZ" sz="2600" u="sng" dirty="0">
                <a:latin typeface="Arial" panose="020B0604020202020204" pitchFamily="34" charset="0"/>
                <a:cs typeface="Arial" panose="020B0604020202020204" pitchFamily="34" charset="0"/>
              </a:rPr>
              <a:t>Rozhodnutí</a:t>
            </a:r>
            <a:r>
              <a:rPr lang="cs-CZ" altLang="cs-CZ" sz="2600" dirty="0">
                <a:latin typeface="Arial" panose="020B0604020202020204" pitchFamily="34" charset="0"/>
                <a:cs typeface="Arial" panose="020B0604020202020204" pitchFamily="34" charset="0"/>
              </a:rPr>
              <a:t>: stížnost se zamítá</a:t>
            </a:r>
            <a:endParaRPr lang="cs-CZ" altLang="cs-CZ" sz="2600" u="sng" dirty="0">
              <a:latin typeface="Arial" panose="020B0604020202020204" pitchFamily="34" charset="0"/>
              <a:cs typeface="Arial" panose="020B0604020202020204" pitchFamily="34" charset="0"/>
            </a:endParaRPr>
          </a:p>
          <a:p>
            <a:pPr algn="just" eaLnBrk="1" hangingPunct="1"/>
            <a:r>
              <a:rPr lang="cs-CZ" altLang="cs-CZ" sz="2600" dirty="0">
                <a:latin typeface="Arial" panose="020B0604020202020204" pitchFamily="34" charset="0"/>
                <a:cs typeface="Arial" panose="020B0604020202020204" pitchFamily="34" charset="0"/>
              </a:rPr>
              <a:t>Odůvodnění: AK RPR se neztotožnila s názorem stěžovatele. I když je v této reklamní kampani použit superlativ, jeho použití neřeší žádnou konkrétní hodnotu v měřitelné podobě. V diskuzi členů AK zazněly názory, že použití superlativů je problematické, nicméně  v tomto konkrétním případě je ještě tolerovatelné.</a:t>
            </a:r>
            <a:endParaRPr lang="en-US" altLang="cs-CZ" sz="2600" dirty="0">
              <a:latin typeface="Arial" panose="020B0604020202020204" pitchFamily="34" charset="0"/>
              <a:cs typeface="Arial" panose="020B0604020202020204" pitchFamily="34" charset="0"/>
            </a:endParaRPr>
          </a:p>
        </p:txBody>
      </p:sp>
      <p:sp>
        <p:nvSpPr>
          <p:cNvPr id="162820" name="Line 4">
            <a:extLst>
              <a:ext uri="{FF2B5EF4-FFF2-40B4-BE49-F238E27FC236}">
                <a16:creationId xmlns:a16="http://schemas.microsoft.com/office/drawing/2014/main" id="{1B54B6E2-275C-4714-9C34-288D2D138716}"/>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62821" name="Picture 5">
            <a:extLst>
              <a:ext uri="{FF2B5EF4-FFF2-40B4-BE49-F238E27FC236}">
                <a16:creationId xmlns:a16="http://schemas.microsoft.com/office/drawing/2014/main" id="{4AACB6B2-7502-4618-8FFB-A651B88187EC}"/>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Text Box 6">
            <a:extLst>
              <a:ext uri="{FF2B5EF4-FFF2-40B4-BE49-F238E27FC236}">
                <a16:creationId xmlns:a16="http://schemas.microsoft.com/office/drawing/2014/main" id="{94A4FCF7-805C-430E-B21B-8F71ED043DF9}"/>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a:extLst>
              <a:ext uri="{FF2B5EF4-FFF2-40B4-BE49-F238E27FC236}">
                <a16:creationId xmlns:a16="http://schemas.microsoft.com/office/drawing/2014/main" id="{2E979E04-2EDE-4022-98CA-D2310D3608F9}"/>
              </a:ext>
            </a:extLst>
          </p:cNvPr>
          <p:cNvSpPr txBox="1">
            <a:spLocks noChangeArrowheads="1"/>
          </p:cNvSpPr>
          <p:nvPr/>
        </p:nvSpPr>
        <p:spPr bwMode="auto">
          <a:xfrm>
            <a:off x="1631950" y="1116014"/>
            <a:ext cx="76209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000" b="1" dirty="0">
                <a:solidFill>
                  <a:schemeClr val="tx2"/>
                </a:solidFill>
                <a:latin typeface="Arial" panose="020B0604020202020204" pitchFamily="34" charset="0"/>
                <a:cs typeface="Arial" panose="020B0604020202020204" pitchFamily="34" charset="0"/>
              </a:rPr>
              <a:t>Paranoia </a:t>
            </a:r>
            <a:r>
              <a:rPr lang="cs-CZ" altLang="cs-CZ" sz="4000" b="1" dirty="0" err="1">
                <a:solidFill>
                  <a:schemeClr val="tx2"/>
                </a:solidFill>
                <a:latin typeface="Arial" panose="020B0604020202020204" pitchFamily="34" charset="0"/>
                <a:cs typeface="Arial" panose="020B0604020202020204" pitchFamily="34" charset="0"/>
              </a:rPr>
              <a:t>kverulans</a:t>
            </a:r>
            <a:r>
              <a:rPr lang="cs-CZ" altLang="cs-CZ" sz="4000" b="1" dirty="0">
                <a:solidFill>
                  <a:schemeClr val="tx2"/>
                </a:solidFill>
                <a:latin typeface="Arial" panose="020B0604020202020204" pitchFamily="34" charset="0"/>
                <a:cs typeface="Arial" panose="020B0604020202020204" pitchFamily="34" charset="0"/>
              </a:rPr>
              <a:t> nebo vtip?</a:t>
            </a:r>
            <a:endParaRPr lang="en-GB" altLang="cs-CZ" sz="4000" b="1" dirty="0">
              <a:solidFill>
                <a:schemeClr val="tx2"/>
              </a:solidFill>
              <a:latin typeface="Arial" panose="020B0604020202020204" pitchFamily="34" charset="0"/>
              <a:cs typeface="Arial" panose="020B0604020202020204" pitchFamily="34" charset="0"/>
            </a:endParaRPr>
          </a:p>
        </p:txBody>
      </p:sp>
      <p:sp>
        <p:nvSpPr>
          <p:cNvPr id="164867" name="Text Box 3">
            <a:extLst>
              <a:ext uri="{FF2B5EF4-FFF2-40B4-BE49-F238E27FC236}">
                <a16:creationId xmlns:a16="http://schemas.microsoft.com/office/drawing/2014/main" id="{EC03D43C-9E61-46CE-932B-243174F24FE8}"/>
              </a:ext>
            </a:extLst>
          </p:cNvPr>
          <p:cNvSpPr txBox="1">
            <a:spLocks noChangeArrowheads="1"/>
          </p:cNvSpPr>
          <p:nvPr/>
        </p:nvSpPr>
        <p:spPr bwMode="auto">
          <a:xfrm>
            <a:off x="841374" y="1916114"/>
            <a:ext cx="1042504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2700" dirty="0">
                <a:latin typeface="Arial" panose="020B0604020202020204" pitchFamily="34" charset="0"/>
                <a:cs typeface="Arial" panose="020B0604020202020204" pitchFamily="34" charset="0"/>
              </a:rPr>
              <a:t>ROZHODNUTÍ ARBITRÁŽNÍ KOMISE RPR, Čj. 047/2006/STÍŽ</a:t>
            </a:r>
          </a:p>
          <a:p>
            <a:pPr eaLnBrk="1" hangingPunct="1"/>
            <a:r>
              <a:rPr lang="cs-CZ" altLang="cs-CZ" sz="2700" dirty="0">
                <a:latin typeface="Arial" panose="020B0604020202020204" pitchFamily="34" charset="0"/>
                <a:cs typeface="Arial" panose="020B0604020202020204" pitchFamily="34" charset="0"/>
              </a:rPr>
              <a:t>Zadavatel:	Česká pojišťovna a.s.,</a:t>
            </a:r>
          </a:p>
          <a:p>
            <a:pPr eaLnBrk="1" hangingPunct="1"/>
            <a:r>
              <a:rPr lang="cs-CZ" altLang="cs-CZ" sz="2700" dirty="0">
                <a:latin typeface="Arial" panose="020B0604020202020204" pitchFamily="34" charset="0"/>
                <a:cs typeface="Arial" panose="020B0604020202020204" pitchFamily="34" charset="0"/>
              </a:rPr>
              <a:t>Stěžovatel:	 SILBER TRANS v.o.s. </a:t>
            </a:r>
          </a:p>
          <a:p>
            <a:pPr eaLnBrk="1" hangingPunct="1"/>
            <a:r>
              <a:rPr lang="cs-CZ" altLang="cs-CZ" sz="2700" dirty="0">
                <a:latin typeface="Arial" panose="020B0604020202020204" pitchFamily="34" charset="0"/>
                <a:cs typeface="Arial" panose="020B0604020202020204" pitchFamily="34" charset="0"/>
              </a:rPr>
              <a:t>Médium:	TV </a:t>
            </a:r>
          </a:p>
          <a:p>
            <a:pPr eaLnBrk="1" hangingPunct="1"/>
            <a:r>
              <a:rPr lang="cs-CZ" altLang="cs-CZ" sz="2700" dirty="0">
                <a:latin typeface="Arial" panose="020B0604020202020204" pitchFamily="34" charset="0"/>
                <a:cs typeface="Arial" panose="020B0604020202020204" pitchFamily="34" charset="0"/>
              </a:rPr>
              <a:t>Stížnost: zástupce společnosti SILBER TRANS v.o.s.na reklamu České pojišťovny, jejímž sloganem je „Chráníme Vaše sny“. Stěžovatel argumentuje tím, že Česká pojišťovna nezná sny spotřebitele, a i kdyby tomu tak bylo, nemá žádné pověření od jejich majitele k jejich chránění. </a:t>
            </a:r>
            <a:endParaRPr lang="cs-CZ" altLang="cs-CZ" sz="2700" u="sng" dirty="0">
              <a:latin typeface="Arial" panose="020B0604020202020204" pitchFamily="34" charset="0"/>
              <a:cs typeface="Arial" panose="020B0604020202020204" pitchFamily="34" charset="0"/>
            </a:endParaRPr>
          </a:p>
          <a:p>
            <a:pPr algn="just" eaLnBrk="1" hangingPunct="1"/>
            <a:r>
              <a:rPr lang="cs-CZ" altLang="cs-CZ" sz="2700" u="sng" dirty="0">
                <a:latin typeface="Arial" panose="020B0604020202020204" pitchFamily="34" charset="0"/>
                <a:cs typeface="Arial" panose="020B0604020202020204" pitchFamily="34" charset="0"/>
              </a:rPr>
              <a:t>Rozhodnutí: stížnost byla zamítnuta</a:t>
            </a:r>
          </a:p>
          <a:p>
            <a:pPr algn="just" eaLnBrk="1" hangingPunct="1"/>
            <a:r>
              <a:rPr lang="cs-CZ" altLang="cs-CZ" sz="2700" dirty="0">
                <a:latin typeface="Arial" panose="020B0604020202020204" pitchFamily="34" charset="0"/>
                <a:cs typeface="Arial" panose="020B0604020202020204" pitchFamily="34" charset="0"/>
              </a:rPr>
              <a:t>Odůvodnění: Reklama je v souladu s Kodexem reklamy, princip humoru a nadsázky je použit zcela zřetelně.</a:t>
            </a:r>
            <a:endParaRPr lang="en-US" altLang="cs-CZ" sz="2700" dirty="0">
              <a:latin typeface="Arial" panose="020B0604020202020204" pitchFamily="34" charset="0"/>
              <a:cs typeface="Arial" panose="020B0604020202020204" pitchFamily="34" charset="0"/>
            </a:endParaRPr>
          </a:p>
        </p:txBody>
      </p:sp>
      <p:sp>
        <p:nvSpPr>
          <p:cNvPr id="164868" name="Line 4">
            <a:extLst>
              <a:ext uri="{FF2B5EF4-FFF2-40B4-BE49-F238E27FC236}">
                <a16:creationId xmlns:a16="http://schemas.microsoft.com/office/drawing/2014/main" id="{CA54E02F-BF03-4119-9CFE-3038FBDA06B9}"/>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64869" name="Picture 5">
            <a:extLst>
              <a:ext uri="{FF2B5EF4-FFF2-40B4-BE49-F238E27FC236}">
                <a16:creationId xmlns:a16="http://schemas.microsoft.com/office/drawing/2014/main" id="{A07D7D66-4274-4B3E-8E09-9E156A20E5DA}"/>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0" name="Text Box 6">
            <a:extLst>
              <a:ext uri="{FF2B5EF4-FFF2-40B4-BE49-F238E27FC236}">
                <a16:creationId xmlns:a16="http://schemas.microsoft.com/office/drawing/2014/main" id="{B33FE57D-4889-4598-8CB7-67617EE90435}"/>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3">
            <a:extLst>
              <a:ext uri="{FF2B5EF4-FFF2-40B4-BE49-F238E27FC236}">
                <a16:creationId xmlns:a16="http://schemas.microsoft.com/office/drawing/2014/main" id="{B8B8D3E9-11C9-4369-99D0-4A83B8A6094F}"/>
              </a:ext>
            </a:extLst>
          </p:cNvPr>
          <p:cNvSpPr txBox="1">
            <a:spLocks noChangeArrowheads="1"/>
          </p:cNvSpPr>
          <p:nvPr/>
        </p:nvSpPr>
        <p:spPr bwMode="auto">
          <a:xfrm>
            <a:off x="2208213" y="1916114"/>
            <a:ext cx="777716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2000">
                <a:solidFill>
                  <a:schemeClr val="bg1"/>
                </a:solidFill>
                <a:latin typeface="Arial" panose="020B0604020202020204" pitchFamily="34" charset="0"/>
                <a:cs typeface="Arial" panose="020B0604020202020204" pitchFamily="34" charset="0"/>
              </a:rPr>
              <a:t>ROZHODNUTÍ ARBITRÁŽNÍ KOMISE RPR</a:t>
            </a:r>
          </a:p>
          <a:p>
            <a:pPr eaLnBrk="1" hangingPunct="1"/>
            <a:r>
              <a:rPr lang="cs-CZ" altLang="cs-CZ" sz="2000">
                <a:solidFill>
                  <a:schemeClr val="bg1"/>
                </a:solidFill>
                <a:latin typeface="Arial" panose="020B0604020202020204" pitchFamily="34" charset="0"/>
                <a:cs typeface="Arial" panose="020B0604020202020204" pitchFamily="34" charset="0"/>
              </a:rPr>
              <a:t>Čj. 047/2006/STÍŽ</a:t>
            </a:r>
          </a:p>
          <a:p>
            <a:pPr eaLnBrk="1" hangingPunct="1"/>
            <a:r>
              <a:rPr lang="cs-CZ" altLang="cs-CZ" sz="2000">
                <a:solidFill>
                  <a:schemeClr val="bg1"/>
                </a:solidFill>
                <a:latin typeface="Arial" panose="020B0604020202020204" pitchFamily="34" charset="0"/>
                <a:cs typeface="Arial" panose="020B0604020202020204" pitchFamily="34" charset="0"/>
              </a:rPr>
              <a:t>Zadavatel:	Česká pojišťovna a.s.,</a:t>
            </a:r>
          </a:p>
          <a:p>
            <a:pPr eaLnBrk="1" hangingPunct="1"/>
            <a:r>
              <a:rPr lang="cs-CZ" altLang="cs-CZ" sz="2000">
                <a:solidFill>
                  <a:schemeClr val="bg1"/>
                </a:solidFill>
                <a:latin typeface="Arial" panose="020B0604020202020204" pitchFamily="34" charset="0"/>
                <a:cs typeface="Arial" panose="020B0604020202020204" pitchFamily="34" charset="0"/>
              </a:rPr>
              <a:t>Stěžovatel:	 SILBER TRANS v.o.s. </a:t>
            </a:r>
          </a:p>
          <a:p>
            <a:pPr eaLnBrk="1" hangingPunct="1"/>
            <a:r>
              <a:rPr lang="cs-CZ" altLang="cs-CZ" sz="2000">
                <a:solidFill>
                  <a:schemeClr val="bg1"/>
                </a:solidFill>
                <a:latin typeface="Arial" panose="020B0604020202020204" pitchFamily="34" charset="0"/>
                <a:cs typeface="Arial" panose="020B0604020202020204" pitchFamily="34" charset="0"/>
              </a:rPr>
              <a:t>Médium:	TV </a:t>
            </a:r>
          </a:p>
          <a:p>
            <a:pPr eaLnBrk="1" hangingPunct="1"/>
            <a:r>
              <a:rPr lang="cs-CZ" altLang="cs-CZ" sz="2000">
                <a:solidFill>
                  <a:schemeClr val="bg1"/>
                </a:solidFill>
                <a:latin typeface="Arial" panose="020B0604020202020204" pitchFamily="34" charset="0"/>
                <a:cs typeface="Arial" panose="020B0604020202020204" pitchFamily="34" charset="0"/>
              </a:rPr>
              <a:t>Stížnost: 	</a:t>
            </a:r>
          </a:p>
          <a:p>
            <a:pPr algn="just" eaLnBrk="1" hangingPunct="1"/>
            <a:r>
              <a:rPr lang="cs-CZ" altLang="cs-CZ" sz="2000">
                <a:solidFill>
                  <a:schemeClr val="bg1"/>
                </a:solidFill>
                <a:latin typeface="Arial" panose="020B0604020202020204" pitchFamily="34" charset="0"/>
                <a:cs typeface="Arial" panose="020B0604020202020204" pitchFamily="34" charset="0"/>
              </a:rPr>
              <a:t>zástupce společnosti SILBER TRANS v.o.s.na reklamu České pojišťovny, jejímž sloganem je „Chráníme Vaše sny“. Stěžovatel argumentuje tím, že Česká pojišťovna nezná sny spotřebitele, a i kdyby tomu tak bylo, nemá žádné pověření od jejich majitele k jejich chránění. </a:t>
            </a:r>
            <a:endParaRPr lang="cs-CZ" altLang="cs-CZ" sz="2000" u="sng">
              <a:solidFill>
                <a:schemeClr val="bg1"/>
              </a:solidFill>
              <a:latin typeface="Arial" panose="020B0604020202020204" pitchFamily="34" charset="0"/>
              <a:cs typeface="Arial" panose="020B0604020202020204" pitchFamily="34" charset="0"/>
            </a:endParaRPr>
          </a:p>
          <a:p>
            <a:pPr algn="just" eaLnBrk="1" hangingPunct="1"/>
            <a:r>
              <a:rPr lang="cs-CZ" altLang="cs-CZ" sz="2000" u="sng">
                <a:solidFill>
                  <a:schemeClr val="bg1"/>
                </a:solidFill>
                <a:latin typeface="Arial" panose="020B0604020202020204" pitchFamily="34" charset="0"/>
                <a:cs typeface="Arial" panose="020B0604020202020204" pitchFamily="34" charset="0"/>
              </a:rPr>
              <a:t>Rozhodnutí: stížnost byla zamítnuta</a:t>
            </a:r>
          </a:p>
          <a:p>
            <a:pPr algn="just" eaLnBrk="1" hangingPunct="1"/>
            <a:r>
              <a:rPr lang="cs-CZ" altLang="cs-CZ" sz="2000">
                <a:solidFill>
                  <a:schemeClr val="bg1"/>
                </a:solidFill>
                <a:latin typeface="Arial" panose="020B0604020202020204" pitchFamily="34" charset="0"/>
                <a:cs typeface="Arial" panose="020B0604020202020204" pitchFamily="34" charset="0"/>
              </a:rPr>
              <a:t>Odůvodnění: Reklama je v souladu s Kodexem reklamy, princip humoru a nadsázky je použit zcela zřetelně.</a:t>
            </a:r>
            <a:endParaRPr lang="cs-CZ" altLang="cs-CZ" sz="2000" u="sng">
              <a:solidFill>
                <a:schemeClr val="bg1"/>
              </a:solidFill>
              <a:latin typeface="Arial" panose="020B0604020202020204" pitchFamily="34" charset="0"/>
              <a:cs typeface="Arial" panose="020B0604020202020204" pitchFamily="34" charset="0"/>
            </a:endParaRPr>
          </a:p>
          <a:p>
            <a:pPr algn="just" eaLnBrk="1" hangingPunct="1"/>
            <a:endParaRPr lang="en-US" altLang="cs-CZ">
              <a:solidFill>
                <a:schemeClr val="bg1"/>
              </a:solidFill>
              <a:latin typeface="Arial" panose="020B0604020202020204" pitchFamily="34" charset="0"/>
              <a:cs typeface="Arial" panose="020B0604020202020204" pitchFamily="34" charset="0"/>
            </a:endParaRPr>
          </a:p>
        </p:txBody>
      </p:sp>
      <p:sp>
        <p:nvSpPr>
          <p:cNvPr id="166915" name="Line 4">
            <a:extLst>
              <a:ext uri="{FF2B5EF4-FFF2-40B4-BE49-F238E27FC236}">
                <a16:creationId xmlns:a16="http://schemas.microsoft.com/office/drawing/2014/main" id="{7A098DF7-4785-4EE2-9A31-A607BF96D9AF}"/>
              </a:ext>
            </a:extLst>
          </p:cNvPr>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66916" name="Picture 5">
            <a:extLst>
              <a:ext uri="{FF2B5EF4-FFF2-40B4-BE49-F238E27FC236}">
                <a16:creationId xmlns:a16="http://schemas.microsoft.com/office/drawing/2014/main" id="{DDD6DE5D-64A8-4590-9A83-A3E8A2A8DB69}"/>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24000" y="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Text Box 6">
            <a:extLst>
              <a:ext uri="{FF2B5EF4-FFF2-40B4-BE49-F238E27FC236}">
                <a16:creationId xmlns:a16="http://schemas.microsoft.com/office/drawing/2014/main" id="{641BE4BF-FFF5-4435-A4B8-3FEFE20419E7}"/>
              </a:ext>
            </a:extLst>
          </p:cNvPr>
          <p:cNvSpPr txBox="1">
            <a:spLocks noChangeArrowheads="1"/>
          </p:cNvSpPr>
          <p:nvPr/>
        </p:nvSpPr>
        <p:spPr bwMode="auto">
          <a:xfrm>
            <a:off x="2711450" y="1"/>
            <a:ext cx="7956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r>
              <a:rPr lang="cs-CZ" altLang="cs-CZ" sz="1600">
                <a:solidFill>
                  <a:schemeClr val="bg1"/>
                </a:solidFill>
                <a:latin typeface="Arial" panose="020B0604020202020204" pitchFamily="34" charset="0"/>
                <a:cs typeface="Arial" panose="020B0604020202020204" pitchFamily="34" charset="0"/>
              </a:rPr>
              <a:t>Josef Kotásek</a:t>
            </a:r>
          </a:p>
          <a:p>
            <a:pPr algn="r" eaLnBrk="1" hangingPunct="1"/>
            <a:r>
              <a:rPr lang="en-GB" altLang="cs-CZ" sz="1600">
                <a:solidFill>
                  <a:schemeClr val="bg1"/>
                </a:solidFill>
                <a:latin typeface="Arial" panose="020B0604020202020204" pitchFamily="34" charset="0"/>
                <a:cs typeface="Arial" panose="020B0604020202020204" pitchFamily="34" charset="0"/>
              </a:rPr>
              <a:t>Masaryk University, Faculty of Law</a:t>
            </a:r>
          </a:p>
        </p:txBody>
      </p:sp>
      <p:pic>
        <p:nvPicPr>
          <p:cNvPr id="166918" name="Picture 7">
            <a:extLst>
              <a:ext uri="{FF2B5EF4-FFF2-40B4-BE49-F238E27FC236}">
                <a16:creationId xmlns:a16="http://schemas.microsoft.com/office/drawing/2014/main" id="{5EC72216-01C4-4A42-AF26-D24A1084D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74" b="7339"/>
          <a:stretch>
            <a:fillRect/>
          </a:stretch>
        </p:blipFill>
        <p:spPr bwMode="auto">
          <a:xfrm>
            <a:off x="3040937" y="785852"/>
            <a:ext cx="7889918" cy="59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5C6FE1F-4E52-461D-A8C6-A779CA3117A7}"/>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A4BAA987-B2EF-43B1-B6B7-1ACA0DF98950}"/>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0993ABF4-DBA1-4B5B-B16A-CEFDD9E44A06}"/>
              </a:ext>
            </a:extLst>
          </p:cNvPr>
          <p:cNvSpPr>
            <a:spLocks noGrp="1"/>
          </p:cNvSpPr>
          <p:nvPr>
            <p:ph type="title"/>
          </p:nvPr>
        </p:nvSpPr>
        <p:spPr/>
        <p:txBody>
          <a:bodyPr/>
          <a:lstStyle/>
          <a:p>
            <a:r>
              <a:rPr lang="cs-CZ" dirty="0" err="1"/>
              <a:t>Bohemka</a:t>
            </a:r>
            <a:endParaRPr lang="cs-CZ" dirty="0"/>
          </a:p>
        </p:txBody>
      </p:sp>
      <p:sp>
        <p:nvSpPr>
          <p:cNvPr id="5" name="Zástupný symbol pro obsah 4">
            <a:extLst>
              <a:ext uri="{FF2B5EF4-FFF2-40B4-BE49-F238E27FC236}">
                <a16:creationId xmlns:a16="http://schemas.microsoft.com/office/drawing/2014/main" id="{A7138D3D-ED86-423A-95FB-2EDEEDFF0DEF}"/>
              </a:ext>
            </a:extLst>
          </p:cNvPr>
          <p:cNvSpPr>
            <a:spLocks noGrp="1"/>
          </p:cNvSpPr>
          <p:nvPr>
            <p:ph idx="1"/>
          </p:nvPr>
        </p:nvSpPr>
        <p:spPr>
          <a:xfrm>
            <a:off x="720000" y="1510018"/>
            <a:ext cx="10753200" cy="4321982"/>
          </a:xfrm>
        </p:spPr>
        <p:txBody>
          <a:bodyPr/>
          <a:lstStyle/>
          <a:p>
            <a:pPr marL="72000" indent="0">
              <a:buNone/>
            </a:pPr>
            <a:r>
              <a:rPr lang="cs-CZ" altLang="cs-CZ" sz="2300" dirty="0"/>
              <a:t>Neobstojí ani argument poukazující na jiné právnické osoby, v jejichž názvu se objevoval slovní základ obdobný označení výrobků žalobkyně; u žalované zde doznává užití tohoto výrazu – ve spojení s dalšími okolnostmi – </a:t>
            </a:r>
            <a:r>
              <a:rPr lang="cs-CZ" altLang="cs-CZ" sz="2300" dirty="0" err="1"/>
              <a:t>nekalosoutěžní</a:t>
            </a:r>
            <a:r>
              <a:rPr lang="cs-CZ" altLang="cs-CZ" sz="2300" dirty="0"/>
              <a:t> povahy toliko ve spojení s jejím vstupem na tentýž segment trhu, na němž se svou firmou a se svými výrobky již dlouhodobě a úspěšně působila žalobkyně. </a:t>
            </a:r>
            <a:r>
              <a:rPr lang="cs-CZ" altLang="cs-CZ" sz="2300" b="1" dirty="0"/>
              <a:t>Na tom pak, že se žalobkyně domáhala soudní ochrany až poté, co jí žalovaná začala svými výrobky konkurovat, není nic pozoruhodného</a:t>
            </a:r>
            <a:r>
              <a:rPr lang="cs-CZ" altLang="cs-CZ" sz="2300" dirty="0"/>
              <a:t>. </a:t>
            </a:r>
          </a:p>
          <a:p>
            <a:r>
              <a:rPr lang="cs-CZ" altLang="cs-CZ" sz="2300" dirty="0"/>
              <a:t>NS </a:t>
            </a:r>
            <a:r>
              <a:rPr lang="cs-CZ" altLang="cs-CZ" sz="2300" dirty="0" err="1"/>
              <a:t>sp</a:t>
            </a:r>
            <a:r>
              <a:rPr lang="cs-CZ" altLang="cs-CZ" sz="2300" dirty="0"/>
              <a:t>. zn. 23 </a:t>
            </a:r>
            <a:r>
              <a:rPr lang="cs-CZ" altLang="cs-CZ" sz="2300" dirty="0" err="1"/>
              <a:t>Cdo</a:t>
            </a:r>
            <a:r>
              <a:rPr lang="cs-CZ" altLang="cs-CZ" sz="2300" dirty="0"/>
              <a:t> 4933/2009, ze dne 19. 1. 2011</a:t>
            </a:r>
          </a:p>
          <a:p>
            <a:endParaRPr lang="cs-CZ" dirty="0"/>
          </a:p>
        </p:txBody>
      </p:sp>
    </p:spTree>
    <p:extLst>
      <p:ext uri="{BB962C8B-B14F-4D97-AF65-F5344CB8AC3E}">
        <p14:creationId xmlns:p14="http://schemas.microsoft.com/office/powerpoint/2010/main" val="426141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00F537C-BE71-4735-B366-E862A8A1E38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068D54B9-A725-4E63-8D1F-B82ACC971467}"/>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4983EFF3-86DD-4692-829C-10DC5F6F430B}"/>
              </a:ext>
            </a:extLst>
          </p:cNvPr>
          <p:cNvSpPr>
            <a:spLocks noGrp="1"/>
          </p:cNvSpPr>
          <p:nvPr>
            <p:ph type="title"/>
          </p:nvPr>
        </p:nvSpPr>
        <p:spPr/>
        <p:txBody>
          <a:bodyPr/>
          <a:lstStyle/>
          <a:p>
            <a:r>
              <a:rPr lang="cs-CZ" dirty="0"/>
              <a:t>Kaufland</a:t>
            </a:r>
          </a:p>
        </p:txBody>
      </p:sp>
      <p:sp>
        <p:nvSpPr>
          <p:cNvPr id="5" name="Zástupný symbol pro obsah 4">
            <a:extLst>
              <a:ext uri="{FF2B5EF4-FFF2-40B4-BE49-F238E27FC236}">
                <a16:creationId xmlns:a16="http://schemas.microsoft.com/office/drawing/2014/main" id="{FF73A98A-D856-4975-A4F9-8A600FE27359}"/>
              </a:ext>
            </a:extLst>
          </p:cNvPr>
          <p:cNvSpPr>
            <a:spLocks noGrp="1"/>
          </p:cNvSpPr>
          <p:nvPr>
            <p:ph idx="1"/>
          </p:nvPr>
        </p:nvSpPr>
        <p:spPr/>
        <p:txBody>
          <a:bodyPr/>
          <a:lstStyle/>
          <a:p>
            <a:r>
              <a:rPr lang="cs-CZ" altLang="cs-CZ" sz="2300" b="1" dirty="0"/>
              <a:t>kaufland.cz</a:t>
            </a:r>
            <a:r>
              <a:rPr lang="cs-CZ" altLang="cs-CZ" sz="2300" dirty="0"/>
              <a:t>, zaregistrovala společnost ha-vel internet s.r.o. Ta jej však následně nevyužívala. </a:t>
            </a:r>
          </a:p>
          <a:p>
            <a:r>
              <a:rPr lang="cs-CZ" altLang="cs-CZ" sz="2300" dirty="0"/>
              <a:t>„žalovaný s žalobcem </a:t>
            </a:r>
            <a:r>
              <a:rPr lang="cs-CZ" altLang="cs-CZ" sz="2300" b="1" dirty="0"/>
              <a:t>vstoupil do soutěžního vztahu už samotnou registrací doménového jména kaufland.cz</a:t>
            </a:r>
            <a:r>
              <a:rPr lang="cs-CZ" altLang="cs-CZ" sz="2300" dirty="0"/>
              <a:t>, a to bez toho, aniž by mu pro použití takového označení svědčil jakýkoliv právní důvod či aby takové označení potřeboval“ (VS v Praze </a:t>
            </a:r>
            <a:r>
              <a:rPr lang="cs-CZ" altLang="cs-CZ" sz="2300" dirty="0" err="1"/>
              <a:t>sp</a:t>
            </a:r>
            <a:r>
              <a:rPr lang="cs-CZ" altLang="cs-CZ" sz="2300" dirty="0"/>
              <a:t>. zn. 3 </a:t>
            </a:r>
            <a:r>
              <a:rPr lang="cs-CZ" altLang="cs-CZ" sz="2300" dirty="0" err="1"/>
              <a:t>Cmo</a:t>
            </a:r>
            <a:r>
              <a:rPr lang="cs-CZ" altLang="cs-CZ" sz="2300" dirty="0"/>
              <a:t> 461/2006)</a:t>
            </a:r>
          </a:p>
          <a:p>
            <a:r>
              <a:rPr lang="cs-CZ" altLang="cs-CZ" sz="2300" dirty="0"/>
              <a:t>Obdobně registrace po ohlášení záměru automobilek Toyota Motor </a:t>
            </a:r>
            <a:r>
              <a:rPr lang="cs-CZ" altLang="cs-CZ" sz="2300" dirty="0" err="1"/>
              <a:t>Corporation</a:t>
            </a:r>
            <a:r>
              <a:rPr lang="cs-CZ" altLang="cs-CZ" sz="2300" dirty="0"/>
              <a:t> a Peugeot Citroen </a:t>
            </a:r>
            <a:r>
              <a:rPr lang="cs-CZ" altLang="cs-CZ" sz="2300" dirty="0" err="1"/>
              <a:t>Automobiles</a:t>
            </a:r>
            <a:r>
              <a:rPr lang="cs-CZ" altLang="cs-CZ" sz="2300" dirty="0"/>
              <a:t>, S.A. vybudovat v ČR závod na výrobu automobilů - TPCA</a:t>
            </a:r>
          </a:p>
          <a:p>
            <a:endParaRPr lang="cs-CZ" dirty="0"/>
          </a:p>
        </p:txBody>
      </p:sp>
    </p:spTree>
    <p:extLst>
      <p:ext uri="{BB962C8B-B14F-4D97-AF65-F5344CB8AC3E}">
        <p14:creationId xmlns:p14="http://schemas.microsoft.com/office/powerpoint/2010/main" val="988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7F72C21-ACD2-49C6-B936-5DE6B5A8B52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DB3EC86D-8EC2-406F-B1A7-67045BB75556}"/>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B716F5CF-4937-496B-9C0D-B862713C2399}"/>
              </a:ext>
            </a:extLst>
          </p:cNvPr>
          <p:cNvSpPr>
            <a:spLocks noGrp="1"/>
          </p:cNvSpPr>
          <p:nvPr>
            <p:ph type="title"/>
          </p:nvPr>
        </p:nvSpPr>
        <p:spPr/>
        <p:txBody>
          <a:bodyPr/>
          <a:lstStyle/>
          <a:p>
            <a:r>
              <a:rPr lang="cs-CZ" dirty="0"/>
              <a:t>Ochrana nejen pro excelenci</a:t>
            </a:r>
          </a:p>
        </p:txBody>
      </p:sp>
      <p:sp>
        <p:nvSpPr>
          <p:cNvPr id="5" name="Zástupný symbol pro obsah 4">
            <a:extLst>
              <a:ext uri="{FF2B5EF4-FFF2-40B4-BE49-F238E27FC236}">
                <a16:creationId xmlns:a16="http://schemas.microsoft.com/office/drawing/2014/main" id="{2BD80232-FD5E-411F-9059-6A15846D8541}"/>
              </a:ext>
            </a:extLst>
          </p:cNvPr>
          <p:cNvSpPr>
            <a:spLocks noGrp="1"/>
          </p:cNvSpPr>
          <p:nvPr>
            <p:ph idx="1"/>
          </p:nvPr>
        </p:nvSpPr>
        <p:spPr/>
        <p:txBody>
          <a:bodyPr/>
          <a:lstStyle/>
          <a:p>
            <a:r>
              <a:rPr lang="cs-CZ" altLang="cs-CZ" sz="2300" b="1" dirty="0"/>
              <a:t>Není při tom nutné,</a:t>
            </a:r>
            <a:r>
              <a:rPr lang="cs-CZ" altLang="cs-CZ" sz="2300" dirty="0"/>
              <a:t> </a:t>
            </a:r>
            <a:r>
              <a:rPr lang="cs-CZ" altLang="cs-CZ" sz="2300" b="1" dirty="0"/>
              <a:t>aby soutěžní výkon prvního soutěžitele byl nadprůměrný nebo nějak zvláštní. </a:t>
            </a:r>
            <a:r>
              <a:rPr lang="cs-CZ" altLang="cs-CZ" sz="2300" dirty="0"/>
              <a:t>Ve sporném případě mohla žalované stačit reklama v časopisech, neboť výrobek již potenciální zákazníci znali z televizní reklamy prováděné žalobkyní, a je proto nutno přisvědčit závěru odvolacího soudu o parazitním způsobu jednání žalované. </a:t>
            </a:r>
          </a:p>
          <a:p>
            <a:endParaRPr lang="cs-CZ" altLang="cs-CZ" sz="2300" b="1" dirty="0">
              <a:latin typeface="Arial" panose="020B0604020202020204" pitchFamily="34" charset="0"/>
              <a:cs typeface="Arial" panose="020B0604020202020204" pitchFamily="34" charset="0"/>
            </a:endParaRPr>
          </a:p>
          <a:p>
            <a:r>
              <a:rPr lang="pl-PL" altLang="cs-CZ" sz="2300" dirty="0"/>
              <a:t>NS sp. </a:t>
            </a:r>
            <a:r>
              <a:rPr lang="pl-PL" altLang="cs-CZ" sz="2300" dirty="0" err="1"/>
              <a:t>zn</a:t>
            </a:r>
            <a:r>
              <a:rPr lang="pl-PL" altLang="cs-CZ" sz="2300" dirty="0"/>
              <a:t>. 23 </a:t>
            </a:r>
            <a:r>
              <a:rPr lang="pl-PL" altLang="cs-CZ" sz="2300" dirty="0" err="1"/>
              <a:t>Cdo</a:t>
            </a:r>
            <a:r>
              <a:rPr lang="pl-PL" altLang="cs-CZ" sz="2300" dirty="0"/>
              <a:t> 2962/2009</a:t>
            </a:r>
            <a:endParaRPr lang="cs-CZ" altLang="cs-CZ" sz="2300"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70564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FFA4FB1-9CDA-48B8-9F41-28E7FC2913D4}"/>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B48E7B14-92AD-46E2-B130-3E6A8AD67051}"/>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12E6BA46-72C2-4089-ADB1-3C6C337DCBCF}"/>
              </a:ext>
            </a:extLst>
          </p:cNvPr>
          <p:cNvSpPr>
            <a:spLocks noGrp="1"/>
          </p:cNvSpPr>
          <p:nvPr>
            <p:ph type="title"/>
          </p:nvPr>
        </p:nvSpPr>
        <p:spPr/>
        <p:txBody>
          <a:bodyPr/>
          <a:lstStyle/>
          <a:p>
            <a:r>
              <a:rPr lang="cs-CZ" dirty="0"/>
              <a:t>Rozpor s dobrými mravy soutěže</a:t>
            </a:r>
          </a:p>
        </p:txBody>
      </p:sp>
      <p:sp>
        <p:nvSpPr>
          <p:cNvPr id="5" name="Zástupný symbol pro obsah 4">
            <a:extLst>
              <a:ext uri="{FF2B5EF4-FFF2-40B4-BE49-F238E27FC236}">
                <a16:creationId xmlns:a16="http://schemas.microsoft.com/office/drawing/2014/main" id="{93724858-1500-4802-A783-0E2833DCFDF1}"/>
              </a:ext>
            </a:extLst>
          </p:cNvPr>
          <p:cNvSpPr>
            <a:spLocks noGrp="1"/>
          </p:cNvSpPr>
          <p:nvPr>
            <p:ph idx="1"/>
          </p:nvPr>
        </p:nvSpPr>
        <p:spPr/>
        <p:txBody>
          <a:bodyPr/>
          <a:lstStyle/>
          <a:p>
            <a:r>
              <a:rPr lang="cs-CZ" altLang="cs-CZ" sz="2400" dirty="0"/>
              <a:t>Ustanovení § 2976 odst. 1 o. z. a následující chrání hospodářskou soutěž jako takovou. (…) Odpovědnost za nekalé soutěžní jednání má objektivní charakter, což znamená, že </a:t>
            </a:r>
            <a:r>
              <a:rPr lang="cs-CZ" altLang="cs-CZ" sz="2400" b="1" dirty="0"/>
              <a:t>nekalé soutěže se může dopustit i ten, kdo rozpor s dobrými mravy soutěže nezavinil, kdo si jednání v rozporu s pravidly soutěže ani není vědom, tedy slovy zákona </a:t>
            </a:r>
            <a:r>
              <a:rPr lang="cs-CZ" altLang="cs-CZ" sz="2400" dirty="0"/>
              <a:t>„kdo se dostane“ v hospodářském styku do rozporu s dobrými mravy soutěže jednáním způsobilým přivodit újmu jiným soutěžitelům nebo zákazníkům.</a:t>
            </a:r>
            <a:br>
              <a:rPr lang="cs-CZ" altLang="cs-CZ" sz="2400" dirty="0"/>
            </a:br>
            <a:r>
              <a:rPr lang="cs-CZ" altLang="cs-CZ" sz="2400" i="1" dirty="0"/>
              <a:t>NS </a:t>
            </a:r>
            <a:r>
              <a:rPr lang="cs-CZ" altLang="cs-CZ" sz="2400" i="1" dirty="0" err="1"/>
              <a:t>sp</a:t>
            </a:r>
            <a:r>
              <a:rPr lang="cs-CZ" altLang="cs-CZ" sz="2400" i="1" dirty="0"/>
              <a:t>. zn. 23 </a:t>
            </a:r>
            <a:r>
              <a:rPr lang="cs-CZ" altLang="cs-CZ" sz="2400" i="1" dirty="0" err="1"/>
              <a:t>Cdo</a:t>
            </a:r>
            <a:r>
              <a:rPr lang="cs-CZ" altLang="cs-CZ" sz="2400" i="1" dirty="0"/>
              <a:t> 4554/2017</a:t>
            </a:r>
          </a:p>
          <a:p>
            <a:endParaRPr lang="cs-CZ" dirty="0"/>
          </a:p>
        </p:txBody>
      </p:sp>
    </p:spTree>
    <p:extLst>
      <p:ext uri="{BB962C8B-B14F-4D97-AF65-F5344CB8AC3E}">
        <p14:creationId xmlns:p14="http://schemas.microsoft.com/office/powerpoint/2010/main" val="1187106638"/>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929EE7710AB6A4698DB544438184EC1" ma:contentTypeVersion="10" ma:contentTypeDescription="Vytvoří nový dokument" ma:contentTypeScope="" ma:versionID="39cdcc95fb2577a95a9995773327c8a1">
  <xsd:schema xmlns:xsd="http://www.w3.org/2001/XMLSchema" xmlns:xs="http://www.w3.org/2001/XMLSchema" xmlns:p="http://schemas.microsoft.com/office/2006/metadata/properties" xmlns:ns2="973cac4f-73f4-4f73-b1c6-7d667c88189a" targetNamespace="http://schemas.microsoft.com/office/2006/metadata/properties" ma:root="true" ma:fieldsID="d872c3f01a27431752b6298da24b6033" ns2:_="">
    <xsd:import namespace="973cac4f-73f4-4f73-b1c6-7d667c8818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cac4f-73f4-4f73-b1c6-7d667c8818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80AB8-BA71-4F3A-969D-549D253C82E9}">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973cac4f-73f4-4f73-b1c6-7d667c88189a"/>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D83114-D72B-4C80-982A-553FB38E76A1}">
  <ds:schemaRefs>
    <ds:schemaRef ds:uri="http://schemas.microsoft.com/sharepoint/v3/contenttype/forms"/>
  </ds:schemaRefs>
</ds:datastoreItem>
</file>

<file path=customXml/itemProps3.xml><?xml version="1.0" encoding="utf-8"?>
<ds:datastoreItem xmlns:ds="http://schemas.openxmlformats.org/officeDocument/2006/customXml" ds:itemID="{DA61A57E-03D6-4558-8032-1B5C63BC1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cac4f-73f4-4f73-b1c6-7d667c881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Šablona_PPT</Template>
  <TotalTime>0</TotalTime>
  <Words>4952</Words>
  <Application>Microsoft Office PowerPoint</Application>
  <PresentationFormat>Širokoúhlá obrazovka</PresentationFormat>
  <Paragraphs>448</Paragraphs>
  <Slides>53</Slides>
  <Notes>43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53</vt:i4>
      </vt:variant>
    </vt:vector>
  </HeadingPairs>
  <TitlesOfParts>
    <vt:vector size="59" baseType="lpstr">
      <vt:lpstr>Arial Unicode MS</vt:lpstr>
      <vt:lpstr>Arial</vt:lpstr>
      <vt:lpstr>Century Gothic</vt:lpstr>
      <vt:lpstr>Tahoma</vt:lpstr>
      <vt:lpstr>Wingdings</vt:lpstr>
      <vt:lpstr>Prezentace_MU_CZ</vt:lpstr>
      <vt:lpstr>Regulace reklamy a specifika internetu</vt:lpstr>
      <vt:lpstr>Systematika regulace</vt:lpstr>
      <vt:lpstr>Nekalá soutěž</vt:lpstr>
      <vt:lpstr>Skutkové podstaty</vt:lpstr>
      <vt:lpstr>Postup soudu</vt:lpstr>
      <vt:lpstr>Bohemka</vt:lpstr>
      <vt:lpstr>Kaufland</vt:lpstr>
      <vt:lpstr>Ochrana nejen pro excelenci</vt:lpstr>
      <vt:lpstr>Rozpor s dobrými mravy soutěže</vt:lpstr>
      <vt:lpstr>Prezentace aplikace PowerPoint</vt:lpstr>
      <vt:lpstr>Prezentace aplikace PowerPoint</vt:lpstr>
      <vt:lpstr>Prezentace aplikace PowerPoint</vt:lpstr>
      <vt:lpstr>Další negativní příklady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Couch war in Canada</vt:lpstr>
      <vt:lpstr>Marketing perspective</vt:lpstr>
      <vt:lpstr>Záměna s konkurencí?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Regulace reklamy a specifika internetu</dc:title>
  <dc:creator>Josef Kotásek</dc:creator>
  <cp:lastModifiedBy>Josef Kotásek</cp:lastModifiedBy>
  <cp:revision>21</cp:revision>
  <cp:lastPrinted>1601-01-01T00:00:00Z</cp:lastPrinted>
  <dcterms:created xsi:type="dcterms:W3CDTF">2021-02-27T08:37:08Z</dcterms:created>
  <dcterms:modified xsi:type="dcterms:W3CDTF">2021-02-27T10:11:17Z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0x010100F929EE7710AB6A4698DB544438184EC1</vt:lpwstr>
  </property>
</Properties>
</file>