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308" r:id="rId39"/>
    <p:sldId id="309" r:id="rId40"/>
    <p:sldId id="294" r:id="rId41"/>
    <p:sldId id="295" r:id="rId42"/>
    <p:sldId id="296" r:id="rId43"/>
    <p:sldId id="297" r:id="rId44"/>
    <p:sldId id="298" r:id="rId45"/>
    <p:sldId id="299" r:id="rId46"/>
    <p:sldId id="310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94E5A041-A424-4498-968F-021BB57C7F60}"/>
    <pc:docChg chg="custSel addSld delSld modSld">
      <pc:chgData name="Filip Křepelka" userId="f472ea84-e261-4e9f-9b2e-48f877ab528f" providerId="ADAL" clId="{94E5A041-A424-4498-968F-021BB57C7F60}" dt="2022-09-24T10:44:06.686" v="2169" actId="20577"/>
      <pc:docMkLst>
        <pc:docMk/>
      </pc:docMkLst>
      <pc:sldChg chg="modSp mod">
        <pc:chgData name="Filip Křepelka" userId="f472ea84-e261-4e9f-9b2e-48f877ab528f" providerId="ADAL" clId="{94E5A041-A424-4498-968F-021BB57C7F60}" dt="2022-09-24T10:31:35.094" v="1693" actId="20577"/>
        <pc:sldMkLst>
          <pc:docMk/>
          <pc:sldMk cId="1774721672" sldId="300"/>
        </pc:sldMkLst>
        <pc:spChg chg="mod">
          <ac:chgData name="Filip Křepelka" userId="f472ea84-e261-4e9f-9b2e-48f877ab528f" providerId="ADAL" clId="{94E5A041-A424-4498-968F-021BB57C7F60}" dt="2022-09-24T10:31:35.094" v="1693" actId="20577"/>
          <ac:spMkLst>
            <pc:docMk/>
            <pc:sldMk cId="1774721672" sldId="300"/>
            <ac:spMk id="89091" creationId="{00000000-0000-0000-0000-000000000000}"/>
          </ac:spMkLst>
        </pc:spChg>
      </pc:sldChg>
      <pc:sldChg chg="modSp mod">
        <pc:chgData name="Filip Křepelka" userId="f472ea84-e261-4e9f-9b2e-48f877ab528f" providerId="ADAL" clId="{94E5A041-A424-4498-968F-021BB57C7F60}" dt="2022-09-24T10:32:09.257" v="1760" actId="20577"/>
        <pc:sldMkLst>
          <pc:docMk/>
          <pc:sldMk cId="517777490" sldId="305"/>
        </pc:sldMkLst>
        <pc:spChg chg="mod">
          <ac:chgData name="Filip Křepelka" userId="f472ea84-e261-4e9f-9b2e-48f877ab528f" providerId="ADAL" clId="{94E5A041-A424-4498-968F-021BB57C7F60}" dt="2022-09-24T10:32:09.257" v="1760" actId="20577"/>
          <ac:spMkLst>
            <pc:docMk/>
            <pc:sldMk cId="517777490" sldId="305"/>
            <ac:spMk id="3" creationId="{00000000-0000-0000-0000-000000000000}"/>
          </ac:spMkLst>
        </pc:spChg>
      </pc:sldChg>
      <pc:sldChg chg="modSp new mod">
        <pc:chgData name="Filip Křepelka" userId="f472ea84-e261-4e9f-9b2e-48f877ab528f" providerId="ADAL" clId="{94E5A041-A424-4498-968F-021BB57C7F60}" dt="2022-09-24T10:41:23.648" v="1763" actId="20577"/>
        <pc:sldMkLst>
          <pc:docMk/>
          <pc:sldMk cId="888804813" sldId="308"/>
        </pc:sldMkLst>
        <pc:spChg chg="mod">
          <ac:chgData name="Filip Křepelka" userId="f472ea84-e261-4e9f-9b2e-48f877ab528f" providerId="ADAL" clId="{94E5A041-A424-4498-968F-021BB57C7F60}" dt="2022-09-24T09:37:52.293" v="49" actId="20577"/>
          <ac:spMkLst>
            <pc:docMk/>
            <pc:sldMk cId="888804813" sldId="308"/>
            <ac:spMk id="2" creationId="{59C827EC-8CCE-4F31-A8BC-E9984F1E8B36}"/>
          </ac:spMkLst>
        </pc:spChg>
        <pc:spChg chg="mod">
          <ac:chgData name="Filip Křepelka" userId="f472ea84-e261-4e9f-9b2e-48f877ab528f" providerId="ADAL" clId="{94E5A041-A424-4498-968F-021BB57C7F60}" dt="2022-09-24T10:41:23.648" v="1763" actId="20577"/>
          <ac:spMkLst>
            <pc:docMk/>
            <pc:sldMk cId="888804813" sldId="308"/>
            <ac:spMk id="3" creationId="{5D265258-AA63-4DEA-B375-19F3D8211B21}"/>
          </ac:spMkLst>
        </pc:spChg>
      </pc:sldChg>
      <pc:sldChg chg="new del">
        <pc:chgData name="Filip Křepelka" userId="f472ea84-e261-4e9f-9b2e-48f877ab528f" providerId="ADAL" clId="{94E5A041-A424-4498-968F-021BB57C7F60}" dt="2022-09-24T09:46:05.421" v="514" actId="47"/>
        <pc:sldMkLst>
          <pc:docMk/>
          <pc:sldMk cId="2929622448" sldId="309"/>
        </pc:sldMkLst>
      </pc:sldChg>
      <pc:sldChg chg="modSp new mod">
        <pc:chgData name="Filip Křepelka" userId="f472ea84-e261-4e9f-9b2e-48f877ab528f" providerId="ADAL" clId="{94E5A041-A424-4498-968F-021BB57C7F60}" dt="2022-09-24T10:42:42.685" v="1961" actId="20577"/>
        <pc:sldMkLst>
          <pc:docMk/>
          <pc:sldMk cId="3313677896" sldId="309"/>
        </pc:sldMkLst>
        <pc:spChg chg="mod">
          <ac:chgData name="Filip Křepelka" userId="f472ea84-e261-4e9f-9b2e-48f877ab528f" providerId="ADAL" clId="{94E5A041-A424-4498-968F-021BB57C7F60}" dt="2022-09-24T10:12:05.772" v="765" actId="20577"/>
          <ac:spMkLst>
            <pc:docMk/>
            <pc:sldMk cId="3313677896" sldId="309"/>
            <ac:spMk id="2" creationId="{3B43F618-F70C-45D0-A5AE-DB5A9F373F20}"/>
          </ac:spMkLst>
        </pc:spChg>
        <pc:spChg chg="mod">
          <ac:chgData name="Filip Křepelka" userId="f472ea84-e261-4e9f-9b2e-48f877ab528f" providerId="ADAL" clId="{94E5A041-A424-4498-968F-021BB57C7F60}" dt="2022-09-24T10:42:42.685" v="1961" actId="20577"/>
          <ac:spMkLst>
            <pc:docMk/>
            <pc:sldMk cId="3313677896" sldId="309"/>
            <ac:spMk id="3" creationId="{E08A93D7-5C5D-430C-BDB2-A59DA5BF97C8}"/>
          </ac:spMkLst>
        </pc:spChg>
      </pc:sldChg>
      <pc:sldChg chg="modSp new mod">
        <pc:chgData name="Filip Křepelka" userId="f472ea84-e261-4e9f-9b2e-48f877ab528f" providerId="ADAL" clId="{94E5A041-A424-4498-968F-021BB57C7F60}" dt="2022-09-24T10:44:06.686" v="2169" actId="20577"/>
        <pc:sldMkLst>
          <pc:docMk/>
          <pc:sldMk cId="2531147623" sldId="310"/>
        </pc:sldMkLst>
        <pc:spChg chg="mod">
          <ac:chgData name="Filip Křepelka" userId="f472ea84-e261-4e9f-9b2e-48f877ab528f" providerId="ADAL" clId="{94E5A041-A424-4498-968F-021BB57C7F60}" dt="2022-09-24T10:27:00.624" v="1121" actId="20577"/>
          <ac:spMkLst>
            <pc:docMk/>
            <pc:sldMk cId="2531147623" sldId="310"/>
            <ac:spMk id="2" creationId="{C47D43D7-5DF2-4617-B26A-8087389A69B4}"/>
          </ac:spMkLst>
        </pc:spChg>
        <pc:spChg chg="mod">
          <ac:chgData name="Filip Křepelka" userId="f472ea84-e261-4e9f-9b2e-48f877ab528f" providerId="ADAL" clId="{94E5A041-A424-4498-968F-021BB57C7F60}" dt="2022-09-24T10:44:06.686" v="2169" actId="20577"/>
          <ac:spMkLst>
            <pc:docMk/>
            <pc:sldMk cId="2531147623" sldId="310"/>
            <ac:spMk id="3" creationId="{7358826A-7478-43BB-8F29-11E97A0109B1}"/>
          </ac:spMkLst>
        </pc:spChg>
      </pc:sldChg>
      <pc:sldChg chg="modSp new del mod">
        <pc:chgData name="Filip Křepelka" userId="f472ea84-e261-4e9f-9b2e-48f877ab528f" providerId="ADAL" clId="{94E5A041-A424-4498-968F-021BB57C7F60}" dt="2022-09-24T10:26:46.746" v="1103" actId="47"/>
        <pc:sldMkLst>
          <pc:docMk/>
          <pc:sldMk cId="3582232584" sldId="310"/>
        </pc:sldMkLst>
        <pc:spChg chg="mod">
          <ac:chgData name="Filip Křepelka" userId="f472ea84-e261-4e9f-9b2e-48f877ab528f" providerId="ADAL" clId="{94E5A041-A424-4498-968F-021BB57C7F60}" dt="2022-09-24T10:26:39.214" v="1093" actId="20577"/>
          <ac:spMkLst>
            <pc:docMk/>
            <pc:sldMk cId="3582232584" sldId="310"/>
            <ac:spMk id="2" creationId="{6AE44B79-A18B-4213-9CF5-881FFA647572}"/>
          </ac:spMkLst>
        </pc:spChg>
        <pc:spChg chg="mod">
          <ac:chgData name="Filip Křepelka" userId="f472ea84-e261-4e9f-9b2e-48f877ab528f" providerId="ADAL" clId="{94E5A041-A424-4498-968F-021BB57C7F60}" dt="2022-09-24T10:26:44.073" v="1102" actId="5793"/>
          <ac:spMkLst>
            <pc:docMk/>
            <pc:sldMk cId="3582232584" sldId="310"/>
            <ac:spMk id="3" creationId="{7F89F997-83D9-4DAC-8CB4-6D25FA2888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4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22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16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5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3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22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3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6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B571B-176D-44E7-8469-F916646C7D20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3F87-8DC8-451D-BCAE-C40252B89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8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RÁMEC HOSPODÁŘSKÉ INTEGRACE EVROPSKÉ UNIE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r>
              <a:rPr lang="en-US" dirty="0"/>
              <a:t>f</a:t>
            </a:r>
            <a:r>
              <a:rPr lang="cs-CZ" dirty="0" err="1"/>
              <a:t>ilip.krepelka</a:t>
            </a:r>
            <a:r>
              <a:rPr lang="en-US" dirty="0"/>
              <a:t>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90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Jednotná vnější obchodní politika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EU má jednotnou celní a další vnější obchodní politiku – po Lisabonu výlučnou kompetenci.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Existují jednotná pravidla vyměřování a výběru cel z dovozu ze třetích států.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Existuje jednotný celní sazebník.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Obchod mezi členskými státy WTO (157 členských států včetně 28 členských států EU) je předmětem závazků ohledně cel a dalších opatření.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Výběr cel zabezpečují členské státy.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Výnos směřuje – po stržení režie – EU. </a:t>
            </a:r>
          </a:p>
        </p:txBody>
      </p:sp>
    </p:spTree>
    <p:extLst>
      <p:ext uri="{BB962C8B-B14F-4D97-AF65-F5344CB8AC3E}">
        <p14:creationId xmlns:p14="http://schemas.microsoft.com/office/powerpoint/2010/main" val="152826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Realita obchodu zbožím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Uvnitř EU je velká většina zbožových trhů integrována celoevropsky nebo – s ohledem na širší liberalizaci – celosvětově.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Spotřebitelé se tak těší široké nabídce. Výrobci získávají širší možnosti odbytu, jsou ale také vystaveni mnohem tvrdší konkurenci než na uzavřených národních trzích.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Trhy nevznikají jenom u zboží: (1)  s nepřiměřenými dopravními náklady (2) rychle se kazícího a (3) vázaného na jazyk či kulturu.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371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Volný pohyb osob – občanství EU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Je hospodářskou svobodou.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Zároveň má ale společenský, politický  a koneckonců také lidský rozměr.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Občanství EU (od roku 1993) – občanem EU je občan členského státu.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Státy si svým státoobčanským právem stanovují samy, kdo je jejich občanem, pravidla nejsou úplně totožná.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Občanství EU je tedy pouze odvozené a  doplňkové k občanství členského státu.  </a:t>
            </a:r>
          </a:p>
        </p:txBody>
      </p:sp>
    </p:spTree>
    <p:extLst>
      <p:ext uri="{BB962C8B-B14F-4D97-AF65-F5344CB8AC3E}">
        <p14:creationId xmlns:p14="http://schemas.microsoft.com/office/powerpoint/2010/main" val="927367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Vývoj volného pohybu osob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 sz="2400" dirty="0"/>
              <a:t>Krátkodobá migrace byla obecně uvolněna mezi tehdejšími západoevropskými státy: bezvízový styk. </a:t>
            </a:r>
          </a:p>
          <a:p>
            <a:pPr marL="609600" indent="-609600">
              <a:buNone/>
              <a:defRPr/>
            </a:pPr>
            <a:r>
              <a:rPr lang="cs-CZ" altLang="cs-CZ" sz="2400" dirty="0"/>
              <a:t>Právu na dlouhodobý pobyt a usazení se těší (dle příslušné verze zřizovacích smluv a směrnic): </a:t>
            </a:r>
          </a:p>
          <a:p>
            <a:pPr marL="609600" indent="-609600">
              <a:buNone/>
              <a:defRPr/>
            </a:pPr>
            <a:r>
              <a:rPr lang="cs-CZ" altLang="cs-CZ" sz="2400" dirty="0"/>
              <a:t>- od roku 1957 občané členských států za účelem zaměstnání a podnikání v hostitelském členském státě + doprovázející rodinní příslušníci </a:t>
            </a:r>
          </a:p>
          <a:p>
            <a:pPr marL="609600" indent="-609600">
              <a:buFontTx/>
              <a:buChar char="-"/>
              <a:defRPr/>
            </a:pPr>
            <a:r>
              <a:rPr lang="cs-CZ" altLang="cs-CZ" sz="2400" dirty="0"/>
              <a:t>od 90. let důchodci, studenti a osoby s vlastními zdroji</a:t>
            </a:r>
          </a:p>
          <a:p>
            <a:pPr marL="609600" indent="-609600">
              <a:buFontTx/>
              <a:buChar char="-"/>
              <a:defRPr/>
            </a:pPr>
            <a:r>
              <a:rPr lang="cs-CZ" altLang="cs-CZ" sz="2400" dirty="0"/>
              <a:t>zahrnuti tedy nejsou potenciálně sociálně potřební. </a:t>
            </a:r>
          </a:p>
          <a:p>
            <a:pPr marL="609600" indent="-609600">
              <a:buFontTx/>
              <a:buChar char="-"/>
              <a:defRPr/>
            </a:pPr>
            <a:r>
              <a:rPr lang="cs-CZ" altLang="cs-CZ" sz="2400" dirty="0"/>
              <a:t>nyní výklad směřuje k obecné svobodě, právo EU garantuje trvalý pobyt po pěti letech. </a:t>
            </a:r>
          </a:p>
        </p:txBody>
      </p:sp>
    </p:spTree>
    <p:extLst>
      <p:ext uri="{BB962C8B-B14F-4D97-AF65-F5344CB8AC3E}">
        <p14:creationId xmlns:p14="http://schemas.microsoft.com/office/powerpoint/2010/main" val="56728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Omezení pohybu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Omezení vstupu kvůli ochraně zdraví se už neuplatňují, nemají totiž smysl (nerozlišující karanténní opatření jsou nadále možná!)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Omezení vstupu a pobytu kvůli veřejnému pořádku se smějí uplatňovat jenom v přiměřené době jako sankce za závažný trestný čin, kdy je nebezpečí recidivy.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Uplatňování omezení vstupu a pobytu je obtížné po skončení pasových kontrol na většině společných hranic (tzv. Schengen), není však nemožné.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1319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Přístup k zaměstnání a podnikání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Zásada zrovnoprávnění občanů jiných členských států na trhu práce a podnikání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dirty="0"/>
              <a:t>stejné pracovní právo (přístup k zaměstnání, mzda, pracovní doba atd.)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dirty="0"/>
              <a:t>stejné správní právo pro osoby samostatně výdělečně činné (licence, kontroly, sankce)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dirty="0"/>
              <a:t>stejné daně, odvody a poplatky jako platí občané hostitelského státu.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Výjimka ohledně možnosti přístupu: zaměstnání a podnikání představující výkon veřejné moci mohou státy vyhradit svým vlastním občanům. </a:t>
            </a:r>
          </a:p>
        </p:txBody>
      </p:sp>
    </p:spTree>
    <p:extLst>
      <p:ext uri="{BB962C8B-B14F-4D97-AF65-F5344CB8AC3E}">
        <p14:creationId xmlns:p14="http://schemas.microsoft.com/office/powerpoint/2010/main" val="2813839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Uznávání kvalifikace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Organizace a financování školství zůstává v kompetenci členských států.  Mezi školskými soustavami členských států zůstávají nemalé rozdíly.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Kvůli usnadnění pohybu pracovníků a podnikatelů přesto vytvoření mechanismu pro snadné uznávání univerzitních kvalifikací.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kodifikující směrnice 2005/36/ES.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Harmonizace nároků na některé diplomy: zdravotnictví, stavebnictví, právo.  Vytvoření mechanismu pro uznávání výučních listů a podobných kvalifikací. Vzhledem ke značným rozdílům nutnost uznávání praxe  Unifikace kvalifikací v dopravě (potřebné a dosažitelné pro mezinárodní dopravu).  </a:t>
            </a:r>
          </a:p>
        </p:txBody>
      </p:sp>
    </p:spTree>
    <p:extLst>
      <p:ext uri="{BB962C8B-B14F-4D97-AF65-F5344CB8AC3E}">
        <p14:creationId xmlns:p14="http://schemas.microsoft.com/office/powerpoint/2010/main" val="3593799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Nároky na jazykové znalosti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Právo nebo zaměstnavatel mohou požadovat odpovídající znalost místního jazyka od přistěhovalce za prací nebo podnikání, potřebnou pro výkon profese.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To lze diskutovat pro jednotlivá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Jakékoli usnadňování v podobě tolerance neznalosti jazyka by bylo absurdní, zákaz omezení se proto nevykládá široce tak, že by zahrnoval také zastřené omezení občanů jiných členských států. </a:t>
            </a:r>
          </a:p>
        </p:txBody>
      </p:sp>
    </p:spTree>
    <p:extLst>
      <p:ext uri="{BB962C8B-B14F-4D97-AF65-F5344CB8AC3E}">
        <p14:creationId xmlns:p14="http://schemas.microsoft.com/office/powerpoint/2010/main" val="1136389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Sociální zabezpečení přistěhovalce za prací / podnikáním a jeho rodiny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Zařazení do soustavy sociálního zabezpečení hostitelského státu.</a:t>
            </a:r>
          </a:p>
          <a:p>
            <a:pPr eaLnBrk="1" hangingPunct="1">
              <a:defRPr/>
            </a:pPr>
            <a:r>
              <a:rPr lang="cs-CZ" altLang="cs-CZ" dirty="0"/>
              <a:t>Zásada zrovnoprávnění (nařízení 492/2011, nařízení 883/2004) </a:t>
            </a:r>
          </a:p>
          <a:p>
            <a:pPr eaLnBrk="1" hangingPunct="1">
              <a:defRPr/>
            </a:pPr>
            <a:r>
              <a:rPr lang="cs-CZ" altLang="cs-CZ" dirty="0"/>
              <a:t>Právo na stejnou zdravotní péči </a:t>
            </a:r>
          </a:p>
          <a:p>
            <a:pPr eaLnBrk="1" hangingPunct="1">
              <a:defRPr/>
            </a:pPr>
            <a:r>
              <a:rPr lang="cs-CZ" altLang="cs-CZ" dirty="0"/>
              <a:t>Právo na průběžné sociální dávky </a:t>
            </a:r>
          </a:p>
          <a:p>
            <a:pPr eaLnBrk="1" hangingPunct="1">
              <a:defRPr/>
            </a:pPr>
            <a:r>
              <a:rPr lang="cs-CZ" altLang="cs-CZ" dirty="0"/>
              <a:t>Právo na vzdělání migranta a doprovázejících rodinných příslušníků za stejných podmínek </a:t>
            </a:r>
          </a:p>
          <a:p>
            <a:pPr eaLnBrk="1" hangingPunct="1">
              <a:defRPr/>
            </a:pPr>
            <a:r>
              <a:rPr lang="cs-CZ" altLang="cs-CZ" dirty="0"/>
              <a:t>Právo na podporu v nezaměstnanosti, ovšem s nebezpečím neprodloužení pobytu, s výjimkou těch, co už získali trvalý pobyt.  </a:t>
            </a:r>
          </a:p>
        </p:txBody>
      </p:sp>
    </p:spTree>
    <p:extLst>
      <p:ext uri="{BB962C8B-B14F-4D97-AF65-F5344CB8AC3E}">
        <p14:creationId xmlns:p14="http://schemas.microsoft.com/office/powerpoint/2010/main" val="284700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Následné sociální zabezpečení migrantů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Migranti postupně pracují a platí daně a odvody ve více členských států.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Nutnost propojení důchodového zabezpečení (starobní, invalidní i pozůstalostní – vdovské a sirotčí): nařízení 883/2004.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Sčítání rozhodných dob, nejsou-li nabyty pro získání nároku v příslušném státě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Poskytování dílčích důchodových dávek ze strany příslušných členských států.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Řešení – obecně – spravedlivé pro migranty stejně jako pro členské státy.  </a:t>
            </a:r>
          </a:p>
        </p:txBody>
      </p:sp>
    </p:spTree>
    <p:extLst>
      <p:ext uri="{BB962C8B-B14F-4D97-AF65-F5344CB8AC3E}">
        <p14:creationId xmlns:p14="http://schemas.microsoft.com/office/powerpoint/2010/main" val="52991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Jednotný vnitřní trh EU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Stupně hospodářské integrace států: 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arenBoth"/>
              <a:defRPr/>
            </a:pPr>
            <a:r>
              <a:rPr lang="cs-CZ" altLang="cs-CZ" dirty="0"/>
              <a:t>Vnitrostátní hospodářská jednota (dnes samozřejmost?) 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arenBoth"/>
              <a:defRPr/>
            </a:pPr>
            <a:r>
              <a:rPr lang="cs-CZ" altLang="cs-CZ" dirty="0"/>
              <a:t>Snížení cel (WTO) </a:t>
            </a:r>
            <a:endParaRPr lang="en-US" altLang="cs-CZ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(3) zóna volného obchodu zbožím (řada, mohou se překrývat)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(4) celní unie (z povahy věci vždy jen jedna)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(5) společný trh (další liberalizace – služby, pracovní síly)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(6) jednotný vnitřní trh (doprovodná opatření: politická nálepka)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(7) hospodářská a měnová unie (první jen politická nálepka bez obsahu)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(8) hypoteticky: sociální unie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dirty="0"/>
              <a:t>EU dosáhla 6. stupně, ve vztahu k většině členských států dokonce 7. stupně, který je však v krizi, 8. stupeň však zjevně není dosažitelný. </a:t>
            </a:r>
          </a:p>
        </p:txBody>
      </p:sp>
    </p:spTree>
    <p:extLst>
      <p:ext uri="{BB962C8B-B14F-4D97-AF65-F5344CB8AC3E}">
        <p14:creationId xmlns:p14="http://schemas.microsoft.com/office/powerpoint/2010/main" val="3596891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Postavení cizinců - neobčanů EU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Členské státy si nicméně určují svoji přistěhovaleckou politiku samy. Ovlivňují ji přitom v řadě případů zvláštní vztahy se třetími  státy (bývalé kolonie či hospodářsky, kulturně, migračně a jinak blízké státy) </a:t>
            </a:r>
          </a:p>
          <a:p>
            <a:pPr eaLnBrk="1" hangingPunct="1">
              <a:defRPr/>
            </a:pPr>
            <a:r>
              <a:rPr lang="cs-CZ" altLang="cs-CZ" dirty="0"/>
              <a:t>Postupné zavádění migračních práv pro dlouhodobě usazené obyvatele – ne-občany členských států v rámci EU. </a:t>
            </a:r>
          </a:p>
        </p:txBody>
      </p:sp>
    </p:spTree>
    <p:extLst>
      <p:ext uri="{BB962C8B-B14F-4D97-AF65-F5344CB8AC3E}">
        <p14:creationId xmlns:p14="http://schemas.microsoft.com/office/powerpoint/2010/main" val="319851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Realita migrace za prací a podnikáním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Odklad migrace pracovníků z nových členských států kvůli neochotě bohatých států okamžitě uvolnit z obavy před velkou migrací.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Jinak nevelká migrace za prací a podnikáním.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Důvody jsou patrně víceré: mnohojazyčnost Evropy, poměrně nevelké rozdíly v možných příjmech, kulturní a klimatické rozdíly, nutnost rozdělení rodiny či stěhování všech,  náklady na cestování, sociální zabezpečení.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Paradoxní svoboda: ochota zavést jenom při očekávání malého využívání (proto přechodná období pro občany nových členských států) </a:t>
            </a:r>
          </a:p>
        </p:txBody>
      </p:sp>
    </p:spTree>
    <p:extLst>
      <p:ext uri="{BB962C8B-B14F-4D97-AF65-F5344CB8AC3E}">
        <p14:creationId xmlns:p14="http://schemas.microsoft.com/office/powerpoint/2010/main" val="1158875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Svoboda usazování právnických osob vzniklých za účelem zisku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/>
              <a:t>Svoboda usazování obchodních společností a družstev pro podnikání v jiném členském státě. </a:t>
            </a:r>
          </a:p>
          <a:p>
            <a:pPr eaLnBrk="1" hangingPunct="1">
              <a:defRPr/>
            </a:pPr>
            <a:r>
              <a:rPr lang="cs-CZ" altLang="cs-CZ" dirty="0"/>
              <a:t>Oprávněny jsou právnické osoby vytvořené podle práva členského státu se sídlem v něm.   </a:t>
            </a:r>
          </a:p>
          <a:p>
            <a:pPr eaLnBrk="1" hangingPunct="1">
              <a:defRPr/>
            </a:pPr>
            <a:r>
              <a:rPr lang="cs-CZ" altLang="cs-CZ" dirty="0"/>
              <a:t>Zrovnoprávnění pobočky, včetně případů, kdy se obcházejí vyšší nároky na domácí obchodní společnosti (rozsudek </a:t>
            </a:r>
            <a:r>
              <a:rPr lang="cs-CZ" altLang="cs-CZ" dirty="0" err="1"/>
              <a:t>Centros</a:t>
            </a:r>
            <a:r>
              <a:rPr lang="cs-CZ" altLang="cs-CZ" dirty="0"/>
              <a:t>). </a:t>
            </a:r>
          </a:p>
          <a:p>
            <a:pPr eaLnBrk="1" hangingPunct="1">
              <a:defRPr/>
            </a:pPr>
            <a:r>
              <a:rPr lang="cs-CZ" altLang="cs-CZ" dirty="0"/>
              <a:t>Otázka stěhování obchodní společnosti</a:t>
            </a:r>
          </a:p>
          <a:p>
            <a:pPr eaLnBrk="1" hangingPunct="1">
              <a:defRPr/>
            </a:pPr>
            <a:r>
              <a:rPr lang="cs-CZ" altLang="cs-CZ" dirty="0"/>
              <a:t>Právo nediskriminačně vytvořit dceřinou společnost v hostitelském státě: zastřené usazení.   </a:t>
            </a:r>
          </a:p>
        </p:txBody>
      </p:sp>
    </p:spTree>
    <p:extLst>
      <p:ext uri="{BB962C8B-B14F-4D97-AF65-F5344CB8AC3E}">
        <p14:creationId xmlns:p14="http://schemas.microsoft.com/office/powerpoint/2010/main" val="1774722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Korporační právo EU  </a:t>
            </a:r>
            <a:endParaRPr lang="en-US" altLang="cs-CZ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Harmonizace korporačního práva členských států prostřednictvím směrnic: neodstraňuje však rozmanité palety obchodních společností podle práva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Evropské právní formy (tzv. </a:t>
            </a:r>
            <a:r>
              <a:rPr lang="cs-CZ" altLang="cs-CZ" dirty="0" err="1"/>
              <a:t>societas</a:t>
            </a:r>
            <a:r>
              <a:rPr lang="cs-CZ" altLang="cs-CZ" dirty="0"/>
              <a:t> </a:t>
            </a:r>
            <a:r>
              <a:rPr lang="cs-CZ" altLang="cs-CZ" dirty="0" err="1"/>
              <a:t>europea</a:t>
            </a:r>
            <a:r>
              <a:rPr lang="cs-CZ" altLang="cs-CZ" dirty="0"/>
              <a:t> neboli evropská akciová společnost), ovšem nepoevropštěná správa.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Neziskové právnické osoby zůstávají v kompetenci členských států, absence harmonizace, rozmanité právní formy. Jakým základním svobodám se těší?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687593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Realita korporativního podnikání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Podnikání ve více členských státech je běžné, zakládá se na využití know-how a řídícího personálu ve více státech.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Běžné vytváření evropských koncernů a holdingů v jednotlivých členských státech, pobočky se používají méně.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Využívá se zpravidla místní pracovní síla.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Složitá problematika zdaňování koncernových příjmů (kvůli účelovému přelévání zisků, vykazování nákladů apod.) </a:t>
            </a:r>
          </a:p>
        </p:txBody>
      </p:sp>
    </p:spTree>
    <p:extLst>
      <p:ext uri="{BB962C8B-B14F-4D97-AF65-F5344CB8AC3E}">
        <p14:creationId xmlns:p14="http://schemas.microsoft.com/office/powerpoint/2010/main" val="4159569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Volné investice kapitálu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Svoboda zavedená jak mezi členskými státy, tak navenek vůči nečlenským státům (které samozřejmě svobodu nemusejí respektovat).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Kdokoli může investovat, investici držet a využívat a investici stáhnout.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Nesmí být diskriminován.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Transfery nesmějí být ztěžovány či znemožňovány.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Formy investice: půjčka, úvěr, vklad, účast na podnikání, cenné papíry, vlastní majetek – nemovitosti, starožitnosti, zařízení pro vlastní osobní podnikání.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Síť mezinárodních smluv o ochraně a podpoře investic.    </a:t>
            </a:r>
          </a:p>
        </p:txBody>
      </p:sp>
    </p:spTree>
    <p:extLst>
      <p:ext uri="{BB962C8B-B14F-4D97-AF65-F5344CB8AC3E}">
        <p14:creationId xmlns:p14="http://schemas.microsoft.com/office/powerpoint/2010/main" val="4230536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Volné poskytování služeb I. 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Služby představují podstatnou část moderního hospodářství.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Jejich mezinárodní obchod však zaostává za mezinárodním obchodem zboží (důvody: doprava, jazyk, možnost náhrady místními)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Služby: jakékoli hospodářské plnění, které není dodáním zboží.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Způsoby překračování hranic: důležitá je zejména souvislost s pohybem osob: pasivní, aktivní, distanční. V souvislosti se službou se ale běžně pohybuje také zboží nebo kapitál.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Existuje řada rozsudků, ve kterých Soudní dvůr nacházel jednotlivé meze uplatnění této svobody, odlišení od dalších svobod…   </a:t>
            </a:r>
          </a:p>
        </p:txBody>
      </p:sp>
    </p:spTree>
    <p:extLst>
      <p:ext uri="{BB962C8B-B14F-4D97-AF65-F5344CB8AC3E}">
        <p14:creationId xmlns:p14="http://schemas.microsoft.com/office/powerpoint/2010/main" val="2596882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Volné poskytování služeb II.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Svoboda služeb zavedená v ES (skoro) od počátku existence celku (na papíře).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Zákaz diskriminace zahraničního poskytovatele či příjemce, stejně jako služby jako takové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Stanovení kompetence pro výběr DPH a harmonizace sazeb.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Nutnost vyjasnění podmínek detašování: překryv s volným pohybem osob za prací.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Snaha odstranit překážky obchodu službami mezi členskými státy všeobecnou Směrnicí o službách na vnitřním trhu (2006/123/ES)   </a:t>
            </a:r>
          </a:p>
        </p:txBody>
      </p:sp>
    </p:spTree>
    <p:extLst>
      <p:ext uri="{BB962C8B-B14F-4D97-AF65-F5344CB8AC3E}">
        <p14:creationId xmlns:p14="http://schemas.microsoft.com/office/powerpoint/2010/main" val="2091310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Volná úhrada plateb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Všeobecná svoboda úhrad v rámci EU.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Je nezbytností nebo je potřebná pro využívání všech dosud uvedených základních svobod: platby za zboží, za služby překračující hranice, převod výdělku do domovské země anebo převod výnosu kapitálu.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Státy smějí a musejí – na základě harmonizace – kontrolovat mezistátní peněžní toky kvůli zabránění praní špinavých peněz a daňovým únikům.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Integrace platebních systémů bank (TARGET) </a:t>
            </a:r>
          </a:p>
        </p:txBody>
      </p:sp>
    </p:spTree>
    <p:extLst>
      <p:ext uri="{BB962C8B-B14F-4D97-AF65-F5344CB8AC3E}">
        <p14:creationId xmlns:p14="http://schemas.microsoft.com/office/powerpoint/2010/main" val="2195044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Ochrana spotřebitele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Právo EU stanoví prostřednictvím řady směrnic řadu standardů ochrany spotřebitele zboží a služeb, zvláště pak těch, které se prodávají rizikovými formami (finanční služby, služby kontrahované na dálku či mimo provozovnu)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Harmonizace se snaží omezit narušení hospodářské soutěže, zajistit lépe migranty,  je zde ale také viditelné úsilí EU zalíbit se obyvatelům členských států.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Chráněny jsou hospodářské stejně jako zdravotní a bezpečnostní zájmy spotřebitelů.   </a:t>
            </a:r>
          </a:p>
        </p:txBody>
      </p:sp>
    </p:spTree>
    <p:extLst>
      <p:ext uri="{BB962C8B-B14F-4D97-AF65-F5344CB8AC3E}">
        <p14:creationId xmlns:p14="http://schemas.microsoft.com/office/powerpoint/2010/main" val="61932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Základní svobody a doprovodné politiky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Základní svobody (počítání je různé, zpravidla čtyři, ale také tři, pět, šest či více):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/>
              <a:t>volný oběh zboží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/>
              <a:t>volný pohyb osob (jednotlivci a právnické osoby – z povahy věci jiné)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/>
              <a:t>volné poskytování služeb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/>
              <a:t>volné investice kapitálu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/>
              <a:t>volná úhrada plateb (jako nutný doprovod předchozích).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/>
              <a:t>Doprovodné politiky: zemědělská, soutěžní, regionální (kohezní), jednotná měna apod. </a:t>
            </a:r>
          </a:p>
        </p:txBody>
      </p:sp>
    </p:spTree>
    <p:extLst>
      <p:ext uri="{BB962C8B-B14F-4D97-AF65-F5344CB8AC3E}">
        <p14:creationId xmlns:p14="http://schemas.microsoft.com/office/powerpoint/2010/main" val="3627273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Regulace podnikání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Právo EU/ES stanoví prostřednictvím směrnic standardy pro podnikání v řadě odvětví.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Neúplný přehled: doprava, peněžnictví (bankovnictví, pojišťovnictví, investiční fondy), telekomunikace, výroba jednotlivých druhů zboží, televizní vysílání atd.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Některé standardy jsou unifikované, jiné jen harmonizované, tj. v určitých mezích se připouštějí odchylky dle vůle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2502847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Ochrana hospodářské soutěže – kartely, dominance, fúze</a:t>
            </a:r>
            <a:endParaRPr lang="en-US" sz="4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Potlačují se praktiky překračující hranice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Vyšetřuje a pokuty ukládá Komise.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Zakazují se kartely (připouštějí se výjimky)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Zakazuje se zneužití dominance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/>
              <a:t>Praktiky: dělení trhu, diktování cen, omezování produkce či odběru, vázané obchody, diskriminace odběratelů.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/>
              <a:t>Jako prevence se kontrolují fúze.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/>
              <a:t>Snaha uplatňovat soutěžní právo též na praktiky „z ciziny“.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/>
              <a:t>Neharmonizované, avšak fakticky totožné soutěžní právo členských států na vnitrostátní praktiky proti soutěži.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34286024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Ochrana hospodářské soutěže – potlačování státních podpor </a:t>
            </a:r>
            <a:endParaRPr lang="en-US" sz="40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Potlačování státních podpor: narušují hospodářskou soutěž na integrovaných trzích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Evropské státy mají tendenci poskytovat podpory kvůli zaměstnanosti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Existuje mnoho právních forem, které mohou nést podporu, široké je pojetí „státu“ (samospráva, podniky i instituce), předpokladem selektivita, příjemcem podniky.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Státní podpory se zakazují, ledaže Komise neudělí výjimku podle stanovených důvodů.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34078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Prosazování hospodářské soutěže: demonopolizace</a:t>
            </a:r>
            <a:endParaRPr lang="en-US" sz="400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Příkaz založit řízenou hospodářskou soutěž v některých dosud monopolizovaných odvětvích (letecká doprava, železnice, telekomunikace, pošta, energetika)</a:t>
            </a:r>
          </a:p>
          <a:p>
            <a:pPr eaLnBrk="1" hangingPunct="1">
              <a:defRPr/>
            </a:pPr>
            <a:r>
              <a:rPr lang="cs-CZ" altLang="cs-CZ"/>
              <a:t>Provádějí členské státy prostřednictvím národní legislativy a specializovaných úřadů. Zatím omezeně přijímaná a úspěšná snaha vše spravovat na evropské úrovni.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13205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Společná zemědělská politika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Vyvolaná zvláštními podmínkami zemědělství, udržovaná politickým vlivem zemědělců.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Zahrnuje masivní dotace, intervence na trzích, restrikce výroby, ochranářskou politiku navenek.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Upravuje podstatná část nařízení.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Státy uskutečňují pod dohledem Komise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Prostor pro doprovodnou státní zemědělskou politiku je omezený.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Obchod zemědělskými výrobky je však uvolněn.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Unifikují se a harmonizují hygienické standardy.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00508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Regionální politika </a:t>
            </a: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Má vyrovnávat zásadní hospodářské rozdíly mezi členskými státy.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Financuje především infrastrukturu a doplňkové aktivity sloužící hospodářskému a sociálnímu rozvoji zaostávajících oblastí.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Uskutečňuje se na základě komplikované spolupráce institucí EU a úřadů členských států.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Provádí se prostřednictví víceletých programových rámců (nyní 2014-2020).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Jak je regionální politika úspěšná?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109632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Ochrana životního prostředí obecně </a:t>
            </a:r>
            <a:endParaRPr lang="en-US" altLang="cs-CZ" sz="400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Standardy ochrany životního prostředí původně zaváděné kvůli ochraně hospodářské soutěže.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Nyní rovněž sociálně-ekologická motivace.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Existuje zájem států na převedení nepopulární politiky na celek?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Obvyklý nástroj: směrnice. Výkon prostřednictvím legislativy, úřadů a soudů členských států, nicméně dohled Komise.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4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Ochrana životního prostředí  - složky</a:t>
            </a:r>
            <a:endParaRPr lang="en-US" altLang="cs-CZ" sz="40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/>
              <a:t>Záběr: ochrana jednotlivých složek životního prostředí: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/>
              <a:t>voda, vzduch, hluk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/>
              <a:t>nakládání s odpady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/>
              <a:t>ochrana ohrožených druhů, biotopů (Natura), migrujících ptáků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/>
              <a:t>Standardy územního rozhodování (EIA) včetně účasti veřejnosti: akceptuje se procesní autonomie členských států.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827EC-8CCE-4F31-A8BC-E9984F1E8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Klimatická politika EU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65258-AA63-4DEA-B375-19F3D8211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Klimatická změna / krize </a:t>
            </a:r>
          </a:p>
          <a:p>
            <a:r>
              <a:rPr lang="cs-CZ" dirty="0"/>
              <a:t>Mezinárodní závazky: rámcová úmluva OSN 1992, Kjótský protokol 1998, Pařížská dohoda 2015. </a:t>
            </a:r>
          </a:p>
          <a:p>
            <a:r>
              <a:rPr lang="cs-CZ" dirty="0"/>
              <a:t>Již starší opatření: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Trading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podpora výroby energie z obnovitelných zdrojů.  </a:t>
            </a:r>
          </a:p>
          <a:p>
            <a:r>
              <a:rPr lang="cs-CZ" dirty="0"/>
              <a:t>Nyní eskalace: </a:t>
            </a:r>
            <a:r>
              <a:rPr lang="cs-CZ" dirty="0" err="1"/>
              <a:t>European</a:t>
            </a:r>
            <a:r>
              <a:rPr lang="cs-CZ" dirty="0"/>
              <a:t> Green </a:t>
            </a:r>
            <a:r>
              <a:rPr lang="cs-CZ" dirty="0" err="1"/>
              <a:t>Deal</a:t>
            </a:r>
            <a:r>
              <a:rPr lang="cs-CZ" dirty="0"/>
              <a:t>, „Evropský klimatický zákon“., Fit </a:t>
            </a:r>
            <a:r>
              <a:rPr lang="cs-CZ" dirty="0" err="1"/>
              <a:t>for</a:t>
            </a:r>
            <a:r>
              <a:rPr lang="cs-CZ" dirty="0"/>
              <a:t> 55 balíček návrhů. </a:t>
            </a:r>
          </a:p>
          <a:p>
            <a:r>
              <a:rPr lang="cs-CZ" dirty="0"/>
              <a:t>ETS 2, tzv. LULUCF, návrhy týkající se letecké a námořní dopravy, posilování obnovitelných zdrojů energie, postupné vytlačování automobilů se spalovacími motory, taxonomie, ekodesign…  </a:t>
            </a:r>
          </a:p>
        </p:txBody>
      </p:sp>
    </p:spTree>
    <p:extLst>
      <p:ext uri="{BB962C8B-B14F-4D97-AF65-F5344CB8AC3E}">
        <p14:creationId xmlns:p14="http://schemas.microsoft.com/office/powerpoint/2010/main" val="8888048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3F618-F70C-45D0-A5AE-DB5A9F37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Energetická politika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8A93D7-5C5D-430C-BDB2-A59DA5BF9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členské státy vlastní řešení</a:t>
            </a:r>
          </a:p>
          <a:p>
            <a:r>
              <a:rPr lang="cs-CZ" dirty="0"/>
              <a:t>(ano či ne jaderná energetika – ESAE). </a:t>
            </a:r>
          </a:p>
          <a:p>
            <a:r>
              <a:rPr lang="cs-CZ" dirty="0"/>
              <a:t>Klimatická politika: potlačování spalování uhlí (kdysi ESUO), tlak na omezení spalování ropy a plynu.  </a:t>
            </a:r>
          </a:p>
          <a:p>
            <a:r>
              <a:rPr lang="cs-CZ" dirty="0"/>
              <a:t>Zakotvování minimálních požadavků na zásoby. </a:t>
            </a:r>
          </a:p>
          <a:p>
            <a:r>
              <a:rPr lang="cs-CZ" dirty="0"/>
              <a:t>Nicméně liberalizace elektroenergetiky, plynárenství a ropy.</a:t>
            </a:r>
          </a:p>
          <a:p>
            <a:r>
              <a:rPr lang="cs-CZ" dirty="0"/>
              <a:t>Energetické šoky – současnost.</a:t>
            </a:r>
          </a:p>
          <a:p>
            <a:r>
              <a:rPr lang="cs-CZ" dirty="0"/>
              <a:t>„Energetická unie“ – reálně neexistuje, nyní pokus o koordinaci intervencí.  </a:t>
            </a:r>
          </a:p>
        </p:txBody>
      </p:sp>
    </p:spTree>
    <p:extLst>
      <p:ext uri="{BB962C8B-B14F-4D97-AF65-F5344CB8AC3E}">
        <p14:creationId xmlns:p14="http://schemas.microsoft.com/office/powerpoint/2010/main" val="331367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Zákaz cel a dávek s obdobným účinkem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SFEU (dříve SES) zcela zakazuje cla a jakékoli daně, poplatky a odvody zatěžující dovoz či vývoz zboží mezi členskými státy.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Nejsou přípustné žádné výjimky.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Vytváří  předpoklad pro hospodářskou integraci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První se neporušuje, nejde to, proto lze ilustrovat jen historicky (van </a:t>
            </a:r>
            <a:r>
              <a:rPr lang="cs-CZ" altLang="cs-CZ" dirty="0" err="1"/>
              <a:t>Gend</a:t>
            </a:r>
            <a:r>
              <a:rPr lang="cs-CZ" altLang="cs-CZ" dirty="0"/>
              <a:t> en </a:t>
            </a:r>
            <a:r>
              <a:rPr lang="cs-CZ" altLang="cs-CZ" dirty="0" err="1"/>
              <a:t>Loos</a:t>
            </a:r>
            <a:r>
              <a:rPr lang="cs-CZ" altLang="cs-CZ" dirty="0"/>
              <a:t>). Druhé se občas vyskytne (např. </a:t>
            </a:r>
            <a:r>
              <a:rPr lang="cs-CZ" altLang="cs-CZ" dirty="0" err="1"/>
              <a:t>Brzezinski</a:t>
            </a:r>
            <a:r>
              <a:rPr lang="cs-CZ" altLang="cs-CZ" dirty="0"/>
              <a:t>)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Zavádění cel by znamenalo konec EU.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Nelze zaměňovat s opatřeními s obdobným účinkem jako množstevní omezení.  </a:t>
            </a:r>
          </a:p>
        </p:txBody>
      </p:sp>
    </p:spTree>
    <p:extLst>
      <p:ext uri="{BB962C8B-B14F-4D97-AF65-F5344CB8AC3E}">
        <p14:creationId xmlns:p14="http://schemas.microsoft.com/office/powerpoint/2010/main" val="13939933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Rozpočet EU</a:t>
            </a:r>
            <a:endParaRPr lang="en-US" altLang="cs-CZ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Přerozděluje okolo 1% HDP EU (oproti 33-50% členskými státy včetně územní samosprávy).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Hlavní příjmy: odvod DPH, odvod členských států podle HDP, cla, zemědělské dávky.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Hlavní výdaje: zemědělská politika, regionální politika, výzkumná politika, humanitární politika, vlastní instituce.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Co se nefinancuje: úřady, soudy pro každodenní výkon práva, armáda, policie, sociální dávky, školství, zdravotnictví, dotované služby.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881625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Jednotná měna: výhody a úskalí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Přínosy jednotné měny: 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/>
              <a:t>odstranění transakčních nákladů (marže směnáren a bank)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/>
              <a:t>odstranění nákladů na pokrytí kursových rizik  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/>
              <a:t>Potřeba roste s rozvojem obchodu mezi celky s různými měnami.  </a:t>
            </a:r>
          </a:p>
          <a:p>
            <a:pPr eaLnBrk="1" hangingPunct="1">
              <a:defRPr/>
            </a:pPr>
            <a:r>
              <a:rPr lang="cs-CZ" altLang="cs-CZ"/>
              <a:t>Jednotná měna přináší transparenci.</a:t>
            </a:r>
          </a:p>
          <a:p>
            <a:pPr eaLnBrk="1" hangingPunct="1">
              <a:defRPr/>
            </a:pPr>
            <a:r>
              <a:rPr lang="cs-CZ" altLang="cs-CZ"/>
              <a:t>Symbolický význam: měna jako atribut státu.</a:t>
            </a:r>
          </a:p>
          <a:p>
            <a:pPr eaLnBrk="1" hangingPunct="1">
              <a:defRPr/>
            </a:pPr>
            <a:r>
              <a:rPr lang="cs-CZ" altLang="cs-CZ"/>
              <a:t>Úskalí: nutnost jednotné měnové politiky.</a:t>
            </a:r>
          </a:p>
        </p:txBody>
      </p:sp>
    </p:spTree>
    <p:extLst>
      <p:ext uri="{BB962C8B-B14F-4D97-AF65-F5344CB8AC3E}">
        <p14:creationId xmlns:p14="http://schemas.microsoft.com/office/powerpoint/2010/main" val="18921433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Jednotná měna: požadavky</a:t>
            </a:r>
            <a:endParaRPr lang="en-US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Institucionální hledisko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/1/ Zřízení na exekutivě nezávislé emisní banky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40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Monetární hlediska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/2/ Sblížení měr inflace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/3/ Sblížení úrokových měr v ekonomice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/4/ Stabilní směnné kursy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40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Fiskální hlediska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/5/ Udržení schodku veřejných financí pod 3% HDP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400"/>
              <a:t>/6/ Udržení veřejného dluhu po 60% HDP.</a:t>
            </a:r>
          </a:p>
        </p:txBody>
      </p:sp>
    </p:spTree>
    <p:extLst>
      <p:ext uri="{BB962C8B-B14F-4D97-AF65-F5344CB8AC3E}">
        <p14:creationId xmlns:p14="http://schemas.microsoft.com/office/powerpoint/2010/main" val="3204314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/>
              <a:t>Zavedení jednotné měny a její podoba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Jednotná měna zavedena účetně v roce 1999 11 státy, 2002 hotovostně 12 státy,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Postupné rozšiřování eurozóny na 19 členských států.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Jednotné bankovky a skoro jednotné mince s evropským oběhem.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61785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Jednotná měna: opatření 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Evropská centrální banka řídí centrální banky členských států eurozóny (tzv. </a:t>
            </a:r>
            <a:r>
              <a:rPr lang="cs-CZ" altLang="cs-CZ" dirty="0" err="1"/>
              <a:t>Eurosystém</a:t>
            </a:r>
            <a:r>
              <a:rPr lang="cs-CZ" altLang="cs-CZ" dirty="0"/>
              <a:t>), jež provádějí její politiku.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Navždy stanovený kurs, resp. přepočítací koeficient mezi starými jednotkami a novou jednotkou.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Při zavedení dočasný oběh obojího oběživa, posléze možnost výměny starého oběživa.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Potvrdila se všeobecná právní kontinuita plnění podle všech předpisů, rozhodnutí, smluv a jiných jednání ().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309707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Dluhová a měnová krize EU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Nikdy se nedodržovaly fiskální požadavky.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Výsledek: dluhová krize států PIGS, státům není ochota půjčovat bez vysokých úroků či vůbec.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Zachraňování (bailout) – fondy, EFSF, nyní ESM, požadavek společných dluhopisů, krácení veřejných dluhů (haircut), uvolnění politiky ECB (inflace?).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Vyloučení, vystoupení, rozpad při insolvenci?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Možnost rozpadu EU kvůli rozpadu eura?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Příčiny krize? Nevhodná měnová zóna, sociální stát, zkorumpovaný stát, přílišný optimismus dlužníků v dobách konjunktury, nedodržování pravidel, potřeba přerozdělování a určitých hospodářských politik?  </a:t>
            </a:r>
          </a:p>
        </p:txBody>
      </p:sp>
    </p:spTree>
    <p:extLst>
      <p:ext uri="{BB962C8B-B14F-4D97-AF65-F5344CB8AC3E}">
        <p14:creationId xmlns:p14="http://schemas.microsoft.com/office/powerpoint/2010/main" val="36068346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43D7-5DF2-4617-B26A-8087389A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Dluhové unie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8826A-7478-43BB-8F29-11E97A010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Zachraňování přehnaně zadlužených států.  </a:t>
            </a:r>
          </a:p>
          <a:p>
            <a:r>
              <a:rPr lang="cs-CZ" dirty="0"/>
              <a:t>Expanzivní měnová politika Evropské centrální banky a </a:t>
            </a:r>
            <a:r>
              <a:rPr lang="cs-CZ" dirty="0" err="1"/>
              <a:t>Eurosystému</a:t>
            </a:r>
            <a:r>
              <a:rPr lang="cs-CZ" dirty="0"/>
              <a:t>. </a:t>
            </a:r>
          </a:p>
          <a:p>
            <a:r>
              <a:rPr lang="cs-CZ" dirty="0"/>
              <a:t>Požadavky na hospodaření členských států – formálně zpřísnění a zintenzivnění kontroly. </a:t>
            </a:r>
          </a:p>
          <a:p>
            <a:r>
              <a:rPr lang="cs-CZ" dirty="0"/>
              <a:t>Evropský stabilizační mechanismus jako stabilizace dočasných záchranných mechanismů. </a:t>
            </a:r>
          </a:p>
          <a:p>
            <a:r>
              <a:rPr lang="cs-CZ" dirty="0"/>
              <a:t>Pandemie covid-19, klimatická politika EU a nyní energetická krize razantně zvyšují zadlužení. </a:t>
            </a:r>
          </a:p>
          <a:p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EU – společná půjčka a společný program. </a:t>
            </a:r>
          </a:p>
        </p:txBody>
      </p:sp>
    </p:spTree>
    <p:extLst>
      <p:ext uri="{BB962C8B-B14F-4D97-AF65-F5344CB8AC3E}">
        <p14:creationId xmlns:p14="http://schemas.microsoft.com/office/powerpoint/2010/main" val="25311476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Společná zahraniční, bezpečnostní a obranná politika </a:t>
            </a:r>
            <a:endParaRPr lang="en-US" altLang="cs-CZ" sz="400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Přijímá ji Rada, dříve v podobě společných strategií, společných postojů a společných akcí, nyní rozhodnutí v oblasti zahraniční politiky.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Předpokladem je jednomyslnost členských států (zdržení je možné, vyžaduje se pak nerušení dohodnutého řešení)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Vzhledem k jednomyslnosti se v mnoha závažných situacích nedaří společné zahraniční politiky dosáhnout.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Chybí praktické a politické předpoklady pro posílení EU v oblasti obrany, klíčovou roli stále sehrává NATO.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Rusko-ukrajinská válka.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Reálné zavedení vojenské komponenty v EU – dodávky zbraní Ukrajině.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7747216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Odstranění kontrol na většině společných hranic „tzv. Schengen“</a:t>
            </a:r>
            <a:endParaRPr lang="en-US" altLang="cs-CZ" sz="40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Celní kontroly byly odstraněné všeobecně, též se upouští od speciálních zbožových kontrol.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Tzv. schengenské právo: upuštění od pasových kontrol (migrace osob) na většině společných hranic, možnost namátkových kontrol.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Standardizace ochrany vnějších hranic, sbližování vízové a imigrační politiky.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Omezené připuštění přeshraničního pronásledování a sledování policiemi členských států, přeshraniční policejní spolupráce.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78050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Policejní spolupráce 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 praktických, legálních i politických důvodů nemožnost vytvoření společné evropské policejní složky. </a:t>
            </a:r>
          </a:p>
          <a:p>
            <a:pPr eaLnBrk="1" hangingPunct="1">
              <a:defRPr/>
            </a:pPr>
            <a:r>
              <a:rPr lang="cs-CZ" dirty="0" err="1"/>
              <a:t>Europol</a:t>
            </a:r>
            <a:r>
              <a:rPr lang="cs-CZ" dirty="0"/>
              <a:t> zabezpečuje pouze spolupráci policií členských států na základě výměny potřebných informací a slaďování spolupráce při společných akcích.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4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Zákaz daňové diskriminace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Uplatňované vnitrostátní daně nesmějí skrytě  diskriminovat zboží dovážené z jiného členského státu anebo preferovat zboží domácí. </a:t>
            </a:r>
          </a:p>
          <a:p>
            <a:pPr eaLnBrk="1" hangingPunct="1">
              <a:defRPr/>
            </a:pPr>
            <a:r>
              <a:rPr lang="cs-CZ" dirty="0"/>
              <a:t>Ekonom by řekl: skryté clo. My však potřebujeme přesnější vymezení. </a:t>
            </a:r>
          </a:p>
          <a:p>
            <a:pPr eaLnBrk="1" hangingPunct="1">
              <a:defRPr/>
            </a:pPr>
            <a:r>
              <a:rPr lang="cs-CZ" dirty="0"/>
              <a:t>Příklad: zaměnitelné odlišné druhy zboží s odlišnou daňovou sazbou, např. alkoholické nápoje (Komise v. Francie – Whisky a Koňak). </a:t>
            </a:r>
          </a:p>
        </p:txBody>
      </p:sp>
    </p:spTree>
    <p:extLst>
      <p:ext uri="{BB962C8B-B14F-4D97-AF65-F5344CB8AC3E}">
        <p14:creationId xmlns:p14="http://schemas.microsoft.com/office/powerpoint/2010/main" val="12077880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Spolupráce ve věcech trestních 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Trestní represe: klasická činnost státu, státy nejsou ochotny se jí vzdávat.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Nepředstavitelnost federalizace z politických stejně jako praktických důvodů.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Postupně koordinace a kooperace při vyšetřování a postihování trestných činů (ne bis in idem, spolupráce při dokazování, vydávání – evropský zatykač, předávání k potrestání apod.)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Chybí harmonizace trestů (jen vyloučení trestu smrti),jen minimální společné představy.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Problém s vymezením trestního práva – včetně správního trestání. 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360642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Vízová politika a imigrace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 ohledem na „</a:t>
            </a:r>
            <a:r>
              <a:rPr lang="cs-CZ" dirty="0" err="1"/>
              <a:t>Schengen</a:t>
            </a:r>
            <a:r>
              <a:rPr lang="cs-CZ" dirty="0"/>
              <a:t>“ musí být jednotná vízová politika vůči občanům třetích států. </a:t>
            </a:r>
          </a:p>
          <a:p>
            <a:pPr>
              <a:defRPr/>
            </a:pPr>
            <a:r>
              <a:rPr lang="cs-CZ" dirty="0"/>
              <a:t>EU stanovuje jednotně, občané kterých států se těší možnosti příjezdu bez víza. </a:t>
            </a:r>
          </a:p>
          <a:p>
            <a:pPr>
              <a:defRPr/>
            </a:pPr>
            <a:r>
              <a:rPr lang="cs-CZ" dirty="0"/>
              <a:t>Pro zbývající udělují diplomatické a konzulární mise členských států (nikoli mise EU jako celku) víza. </a:t>
            </a:r>
          </a:p>
          <a:p>
            <a:pPr>
              <a:defRPr/>
            </a:pPr>
            <a:r>
              <a:rPr lang="cs-CZ" dirty="0"/>
              <a:t>Dlouhodobé přistěhování občanů nečlenských států si určují členské státy samy. </a:t>
            </a:r>
          </a:p>
        </p:txBody>
      </p:sp>
    </p:spTree>
    <p:extLst>
      <p:ext uri="{BB962C8B-B14F-4D97-AF65-F5344CB8AC3E}">
        <p14:creationId xmlns:p14="http://schemas.microsoft.com/office/powerpoint/2010/main" val="8559546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Azylová politika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dirty="0"/>
              <a:t>Ženevská úmluva o právním postavení uprchlíků 1951 určuje základní nároky na smluvní strany, jimiž jsou všechny členské státy – prosazuje OSN a jeho vysoký komisař pro uprchlíky UNHCR.  </a:t>
            </a:r>
          </a:p>
          <a:p>
            <a:pPr>
              <a:defRPr/>
            </a:pPr>
            <a:r>
              <a:rPr lang="cs-CZ" sz="2400" dirty="0"/>
              <a:t>Kvůli zneužívání azylu se stanovilo, že žádost vyřizuje výhradně členský stát vstupu (tzv. Dublinské dohody, resp. nařízení) Sblížily se předpisy pro vyřizování žádostí o azyl. </a:t>
            </a:r>
          </a:p>
          <a:p>
            <a:pPr>
              <a:defRPr/>
            </a:pPr>
            <a:r>
              <a:rPr lang="cs-CZ" sz="2400" dirty="0"/>
              <a:t>Přílivy uprchlíků/běženců/migrantů  v posledních letech za ukazují neudržitelnost tohoto řešení pro hraniční státy a také státy s vysokým sociálně-ekonomickým standardem. </a:t>
            </a:r>
          </a:p>
          <a:p>
            <a:pPr>
              <a:defRPr/>
            </a:pPr>
            <a:r>
              <a:rPr lang="cs-CZ" sz="2400" dirty="0"/>
              <a:t>Je třeba zvažovat unifikaci systému a pak také uprchlické kvóty – je to však politicky problematické pro neshodu ohledně pojetí ochrany uprchlíků.  </a:t>
            </a:r>
          </a:p>
          <a:p>
            <a:pPr>
              <a:defRPr/>
            </a:pPr>
            <a:r>
              <a:rPr lang="cs-CZ" dirty="0"/>
              <a:t>Radikální proměna v rámci běženecké vlny z Ukrajiny.    </a:t>
            </a:r>
          </a:p>
        </p:txBody>
      </p:sp>
    </p:spTree>
    <p:extLst>
      <p:ext uri="{BB962C8B-B14F-4D97-AF65-F5344CB8AC3E}">
        <p14:creationId xmlns:p14="http://schemas.microsoft.com/office/powerpoint/2010/main" val="5177774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Justiční spolupráce ve věcech civilních: soudní spory a výkon  </a:t>
            </a:r>
            <a:endParaRPr lang="en-US" altLang="cs-CZ" sz="400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Stanovení příslušnosti soudů pro řešení sporů civilních a komerčních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Vytvoření mechanismu pro snadnou spolupráci při dokazování, právní pomoc v přeshraničních sporech, doručování obsílek apod.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Usnadnění uznávání rozhodnutí pro účely jeho exekuce na území jiných členských států na základě formulářů (s ohledem na mnohojazyčnost).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Odlišná účinnost civilního soudnictví v jednotlivých členských státech.  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637656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Justiční spolupráce ve věcech civilních: konkursy, rodinné právo </a:t>
            </a:r>
            <a:endParaRPr lang="en-US" altLang="cs-CZ" sz="40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Nutnost propojení soudů členských států pro provádění konkursu úpadců s majetkem a závazky (civilními stejně jako daňovými) na území více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Snaha po koordinaci rodinného práva v případě migrantů (manželské a rozvodové právo, rodičovská odpovědnost, sociálně-právní ochrana dětí). Nemožnost většího sblížení s ohledem na kulturní odlišnosti. 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4180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Zákaz kvót a srovnatelných omezení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Zakazují se kvóty (množstevní omezení) dovozu a vývozu zboží mezi členskými státy.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Zakazují se rovněž tzv. opatření s rovnocenným účinkem. Těmi se rozumí jakákoli administrativní opatření, která ztěžují nebo znemožňují dovoz či vývoz (široký výklad – rozsudky </a:t>
            </a:r>
            <a:r>
              <a:rPr lang="cs-CZ" dirty="0" err="1"/>
              <a:t>Dassonville</a:t>
            </a:r>
            <a:r>
              <a:rPr lang="cs-CZ" dirty="0"/>
              <a:t>, </a:t>
            </a:r>
            <a:r>
              <a:rPr lang="cs-CZ" dirty="0" err="1"/>
              <a:t>Cassis</a:t>
            </a:r>
            <a:r>
              <a:rPr lang="cs-CZ" dirty="0"/>
              <a:t> de Dijon, </a:t>
            </a:r>
            <a:r>
              <a:rPr lang="cs-CZ" dirty="0" err="1"/>
              <a:t>Keck</a:t>
            </a:r>
            <a:r>
              <a:rPr lang="cs-CZ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Na druhé straně se připouštějí výjimky: ochrana života a zdraví lidí, zvířat a rostlin, veřejný pořádek, národní bezpečnost, kulturní bohatství anebo práva duševního vlastnictví. Nesmí nicméně sloužit svévolné diskriminaci a musejí být nezbytné (rozsudek UHT)    </a:t>
            </a:r>
          </a:p>
        </p:txBody>
      </p:sp>
    </p:spTree>
    <p:extLst>
      <p:ext uri="{BB962C8B-B14F-4D97-AF65-F5344CB8AC3E}">
        <p14:creationId xmlns:p14="http://schemas.microsoft.com/office/powerpoint/2010/main" val="91496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Harmonizace norem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Za účelem omezení využívání výjimky kvůli ochraně života a zdraví lidí, zvířat a rostlin se harmonizovaly a unifikovaly standardy výroby většiny zboží.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Nástrojem byly zpravidla směrnice, standardy tedy stanoví přímo jen vnitrostátní právo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Nyní se ale začínají užívat nařízení, které si stejně žádají legislativní doprovod, avšak materiálně se uplatní přímo.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Standardy jsou jak materiální, tak procedurální (kontroly, certifikáty).  </a:t>
            </a:r>
          </a:p>
        </p:txBody>
      </p:sp>
    </p:spTree>
    <p:extLst>
      <p:ext uri="{BB962C8B-B14F-4D97-AF65-F5344CB8AC3E}">
        <p14:creationId xmlns:p14="http://schemas.microsoft.com/office/powerpoint/2010/main" val="50431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Odstranění celních kontrol na společných hranicích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Na společných hranicích se v roce 1992 (pro Česko vstupem) ukončily celní (resp. fiskální) kontroly mezistátně obchodovaného zboží.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Vnitrostátní zbožové daně se vybírají na základě spolupráce finančních orgánů členských států a pravidelných hlášení dovozu a vývozu.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Nadále se připouštějí speciální kontroly (veterinární, fytosanitární, pořádkové a bezpečnostní), provádějí se však jen omezeně nebo příležitostně.  </a:t>
            </a:r>
          </a:p>
        </p:txBody>
      </p:sp>
    </p:spTree>
    <p:extLst>
      <p:ext uri="{BB962C8B-B14F-4D97-AF65-F5344CB8AC3E}">
        <p14:creationId xmlns:p14="http://schemas.microsoft.com/office/powerpoint/2010/main" val="47264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Harmonizace nepřímých daní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Právo EU (série směrnic) předepisuje členským státům uplatňování daně z přidané hodnoty a spotřebních daní.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DPH: unifikace konstrukce, stanovení příslušnosti pro výběr, harmonizace sazeb (minimální základní sazba, vymezený okruh zboží, které lze zdaňovat nižší sazbou).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Spotřební daně: předepsána konstrukce a minimální sazby na alkoholické nápoje, tabákové výrobky a především uhlovodíková paliva a maziva.  </a:t>
            </a:r>
          </a:p>
        </p:txBody>
      </p:sp>
    </p:spTree>
    <p:extLst>
      <p:ext uri="{BB962C8B-B14F-4D97-AF65-F5344CB8AC3E}">
        <p14:creationId xmlns:p14="http://schemas.microsoft.com/office/powerpoint/2010/main" val="740005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3848</Words>
  <Application>Microsoft Office PowerPoint</Application>
  <PresentationFormat>Širokoúhlá obrazovka</PresentationFormat>
  <Paragraphs>306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Calibri</vt:lpstr>
      <vt:lpstr>Calibri Light</vt:lpstr>
      <vt:lpstr>Wingdings</vt:lpstr>
      <vt:lpstr>Motiv Office</vt:lpstr>
      <vt:lpstr>PRÁVNÍ RÁMEC HOSPODÁŘSKÉ INTEGRACE EVROPSKÉ UNIE </vt:lpstr>
      <vt:lpstr>Jednotný vnitřní trh EU </vt:lpstr>
      <vt:lpstr>Základní svobody a doprovodné politiky</vt:lpstr>
      <vt:lpstr>Zákaz cel a dávek s obdobným účinkem </vt:lpstr>
      <vt:lpstr>Zákaz daňové diskriminace</vt:lpstr>
      <vt:lpstr>Zákaz kvót a srovnatelných omezení </vt:lpstr>
      <vt:lpstr>Harmonizace norem </vt:lpstr>
      <vt:lpstr>Odstranění celních kontrol na společných hranicích </vt:lpstr>
      <vt:lpstr>Harmonizace nepřímých daní </vt:lpstr>
      <vt:lpstr>Jednotná vnější obchodní politika </vt:lpstr>
      <vt:lpstr>Realita obchodu zbožím </vt:lpstr>
      <vt:lpstr>Volný pohyb osob – občanství EU</vt:lpstr>
      <vt:lpstr>Vývoj volného pohybu osob </vt:lpstr>
      <vt:lpstr>Omezení pohybu </vt:lpstr>
      <vt:lpstr>Přístup k zaměstnání a podnikání </vt:lpstr>
      <vt:lpstr>Uznávání kvalifikace </vt:lpstr>
      <vt:lpstr>Nároky na jazykové znalosti </vt:lpstr>
      <vt:lpstr>Sociální zabezpečení přistěhovalce za prací / podnikáním a jeho rodiny </vt:lpstr>
      <vt:lpstr>Následné sociální zabezpečení migrantů </vt:lpstr>
      <vt:lpstr>Postavení cizinců - neobčanů EU </vt:lpstr>
      <vt:lpstr>Realita migrace za prací a podnikáním </vt:lpstr>
      <vt:lpstr>Svoboda usazování právnických osob vzniklých za účelem zisku</vt:lpstr>
      <vt:lpstr>Korporační právo EU  </vt:lpstr>
      <vt:lpstr>Realita korporativního podnikání </vt:lpstr>
      <vt:lpstr>Volné investice kapitálu </vt:lpstr>
      <vt:lpstr>Volné poskytování služeb I.  </vt:lpstr>
      <vt:lpstr>Volné poskytování služeb II.</vt:lpstr>
      <vt:lpstr>Volná úhrada plateb </vt:lpstr>
      <vt:lpstr>Ochrana spotřebitele </vt:lpstr>
      <vt:lpstr>Regulace podnikání </vt:lpstr>
      <vt:lpstr>Ochrana hospodářské soutěže – kartely, dominance, fúze</vt:lpstr>
      <vt:lpstr>Ochrana hospodářské soutěže – potlačování státních podpor </vt:lpstr>
      <vt:lpstr>Prosazování hospodářské soutěže: demonopolizace</vt:lpstr>
      <vt:lpstr>Společná zemědělská politika </vt:lpstr>
      <vt:lpstr>Regionální politika </vt:lpstr>
      <vt:lpstr>Ochrana životního prostředí obecně </vt:lpstr>
      <vt:lpstr>Ochrana životního prostředí  - složky</vt:lpstr>
      <vt:lpstr>Klimatická politika EU </vt:lpstr>
      <vt:lpstr>Energetická politika </vt:lpstr>
      <vt:lpstr>Rozpočet EU</vt:lpstr>
      <vt:lpstr>Jednotná měna: výhody a úskalí</vt:lpstr>
      <vt:lpstr>Jednotná měna: požadavky</vt:lpstr>
      <vt:lpstr>Zavedení jednotné měny a její podoba </vt:lpstr>
      <vt:lpstr>Jednotná měna: opatření </vt:lpstr>
      <vt:lpstr>Dluhová a měnová krize EU </vt:lpstr>
      <vt:lpstr>Dluhové unie </vt:lpstr>
      <vt:lpstr>Společná zahraniční, bezpečnostní a obranná politika </vt:lpstr>
      <vt:lpstr>Odstranění kontrol na většině společných hranic „tzv. Schengen“</vt:lpstr>
      <vt:lpstr>Policejní spolupráce </vt:lpstr>
      <vt:lpstr>Spolupráce ve věcech trestních </vt:lpstr>
      <vt:lpstr>Vízová politika a imigrace</vt:lpstr>
      <vt:lpstr>Azylová politika EU </vt:lpstr>
      <vt:lpstr>Justiční spolupráce ve věcech civilních: soudní spory a výkon  </vt:lpstr>
      <vt:lpstr>Justiční spolupráce ve věcech civilních: konkursy, rodinné právo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Křepelka</dc:creator>
  <cp:lastModifiedBy>Filip Křepelka</cp:lastModifiedBy>
  <cp:revision>13</cp:revision>
  <dcterms:created xsi:type="dcterms:W3CDTF">2017-08-30T13:18:52Z</dcterms:created>
  <dcterms:modified xsi:type="dcterms:W3CDTF">2022-09-24T10:51:14Z</dcterms:modified>
</cp:coreProperties>
</file>