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sldIdLst>
    <p:sldId id="256" r:id="rId2"/>
    <p:sldId id="257" r:id="rId3"/>
    <p:sldId id="290" r:id="rId4"/>
    <p:sldId id="289" r:id="rId5"/>
    <p:sldId id="288" r:id="rId6"/>
    <p:sldId id="287" r:id="rId7"/>
    <p:sldId id="286" r:id="rId8"/>
    <p:sldId id="285" r:id="rId9"/>
    <p:sldId id="284" r:id="rId10"/>
    <p:sldId id="283" r:id="rId11"/>
    <p:sldId id="298" r:id="rId12"/>
    <p:sldId id="282" r:id="rId13"/>
    <p:sldId id="281" r:id="rId14"/>
    <p:sldId id="291" r:id="rId15"/>
    <p:sldId id="278" r:id="rId16"/>
    <p:sldId id="300" r:id="rId17"/>
    <p:sldId id="301" r:id="rId18"/>
    <p:sldId id="302" r:id="rId19"/>
    <p:sldId id="277" r:id="rId20"/>
    <p:sldId id="296" r:id="rId21"/>
    <p:sldId id="292" r:id="rId22"/>
    <p:sldId id="299" r:id="rId23"/>
    <p:sldId id="276" r:id="rId24"/>
    <p:sldId id="293" r:id="rId25"/>
    <p:sldId id="294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42054-7EE2-4F5F-9304-1761BFF87A54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66F41E2F-537D-4077-88AB-B74BB98E2780}">
      <dgm:prSet custT="1"/>
      <dgm:spPr/>
      <dgm:t>
        <a:bodyPr/>
        <a:lstStyle/>
        <a:p>
          <a:pPr algn="ctr"/>
          <a:r>
            <a:rPr lang="cs-CZ" sz="2800" dirty="0"/>
            <a:t>odlukou od  měnového vývoje s  Rakouskem vytvořit vlastní měnu</a:t>
          </a:r>
        </a:p>
      </dgm:t>
    </dgm:pt>
    <dgm:pt modelId="{06B5D460-A542-4AE3-91B2-7E0D6511C960}" type="parTrans" cxnId="{58652ACE-99AD-4D52-8945-17590027B493}">
      <dgm:prSet/>
      <dgm:spPr/>
      <dgm:t>
        <a:bodyPr/>
        <a:lstStyle/>
        <a:p>
          <a:endParaRPr lang="cs-CZ"/>
        </a:p>
      </dgm:t>
    </dgm:pt>
    <dgm:pt modelId="{4750B90C-36FA-4444-8A03-9D1EAC72E576}" type="sibTrans" cxnId="{58652ACE-99AD-4D52-8945-17590027B493}">
      <dgm:prSet/>
      <dgm:spPr/>
      <dgm:t>
        <a:bodyPr/>
        <a:lstStyle/>
        <a:p>
          <a:endParaRPr lang="cs-CZ"/>
        </a:p>
      </dgm:t>
    </dgm:pt>
    <dgm:pt modelId="{1FCAA0AE-2F9C-424D-8D8A-95D4A7FA95A4}">
      <dgm:prSet/>
      <dgm:spPr/>
      <dgm:t>
        <a:bodyPr/>
        <a:lstStyle/>
        <a:p>
          <a:pPr algn="ctr"/>
          <a:r>
            <a:rPr lang="cs-CZ" dirty="0"/>
            <a:t>překonat sílící hyperinflaci</a:t>
          </a:r>
        </a:p>
      </dgm:t>
    </dgm:pt>
    <dgm:pt modelId="{203055B8-3F7E-4EEE-8E01-C73C31E012C9}" type="parTrans" cxnId="{70F4D2B4-A5A9-4E6E-A985-7325299AFFCE}">
      <dgm:prSet/>
      <dgm:spPr/>
      <dgm:t>
        <a:bodyPr/>
        <a:lstStyle/>
        <a:p>
          <a:endParaRPr lang="cs-CZ"/>
        </a:p>
      </dgm:t>
    </dgm:pt>
    <dgm:pt modelId="{AC71497F-22AE-4F25-AD03-C6613073BFD8}" type="sibTrans" cxnId="{70F4D2B4-A5A9-4E6E-A985-7325299AFFCE}">
      <dgm:prSet/>
      <dgm:spPr/>
      <dgm:t>
        <a:bodyPr/>
        <a:lstStyle/>
        <a:p>
          <a:endParaRPr lang="cs-CZ"/>
        </a:p>
      </dgm:t>
    </dgm:pt>
    <dgm:pt modelId="{D26F276C-EE2A-4F2D-BD6D-D3676655F0F8}" type="pres">
      <dgm:prSet presAssocID="{9F342054-7EE2-4F5F-9304-1761BFF87A54}" presName="compositeShape" presStyleCnt="0">
        <dgm:presLayoutVars>
          <dgm:chMax val="7"/>
          <dgm:dir/>
          <dgm:resizeHandles val="exact"/>
        </dgm:presLayoutVars>
      </dgm:prSet>
      <dgm:spPr/>
    </dgm:pt>
    <dgm:pt modelId="{87C574E8-0EA9-4621-9D13-CFBD445CC6AC}" type="pres">
      <dgm:prSet presAssocID="{66F41E2F-537D-4077-88AB-B74BB98E2780}" presName="circ1" presStyleLbl="vennNode1" presStyleIdx="0" presStyleCnt="2" custScaleX="113546" custScaleY="93062" custLinFactNeighborX="-38034" custLinFactNeighborY="8826"/>
      <dgm:spPr/>
    </dgm:pt>
    <dgm:pt modelId="{3F40B861-0C0C-4457-8841-52DFE0443CFF}" type="pres">
      <dgm:prSet presAssocID="{66F41E2F-537D-4077-88AB-B74BB98E278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2351E33-FFB3-4EE4-821C-2E73DC90DCB1}" type="pres">
      <dgm:prSet presAssocID="{1FCAA0AE-2F9C-424D-8D8A-95D4A7FA95A4}" presName="circ2" presStyleLbl="vennNode1" presStyleIdx="1" presStyleCnt="2" custScaleX="118826" custScaleY="90728" custLinFactNeighborX="9894" custLinFactNeighborY="5564"/>
      <dgm:spPr/>
    </dgm:pt>
    <dgm:pt modelId="{D8154AC9-5720-4706-B82E-E63A142089FC}" type="pres">
      <dgm:prSet presAssocID="{1FCAA0AE-2F9C-424D-8D8A-95D4A7FA95A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798EF00-4D0F-49B2-B554-40B4061A8981}" type="presOf" srcId="{9F342054-7EE2-4F5F-9304-1761BFF87A54}" destId="{D26F276C-EE2A-4F2D-BD6D-D3676655F0F8}" srcOrd="0" destOrd="0" presId="urn:microsoft.com/office/officeart/2005/8/layout/venn1"/>
    <dgm:cxn modelId="{3A1A1D45-5EDC-42DC-9A3D-B196F7D591CB}" type="presOf" srcId="{1FCAA0AE-2F9C-424D-8D8A-95D4A7FA95A4}" destId="{D8154AC9-5720-4706-B82E-E63A142089FC}" srcOrd="1" destOrd="0" presId="urn:microsoft.com/office/officeart/2005/8/layout/venn1"/>
    <dgm:cxn modelId="{1057914C-00C8-4A9D-ABFD-3E3D19784FD6}" type="presOf" srcId="{1FCAA0AE-2F9C-424D-8D8A-95D4A7FA95A4}" destId="{92351E33-FFB3-4EE4-821C-2E73DC90DCB1}" srcOrd="0" destOrd="0" presId="urn:microsoft.com/office/officeart/2005/8/layout/venn1"/>
    <dgm:cxn modelId="{7789E556-8257-4554-82BB-8DC0D6B6CDA0}" type="presOf" srcId="{66F41E2F-537D-4077-88AB-B74BB98E2780}" destId="{3F40B861-0C0C-4457-8841-52DFE0443CFF}" srcOrd="1" destOrd="0" presId="urn:microsoft.com/office/officeart/2005/8/layout/venn1"/>
    <dgm:cxn modelId="{70F4D2B4-A5A9-4E6E-A985-7325299AFFCE}" srcId="{9F342054-7EE2-4F5F-9304-1761BFF87A54}" destId="{1FCAA0AE-2F9C-424D-8D8A-95D4A7FA95A4}" srcOrd="1" destOrd="0" parTransId="{203055B8-3F7E-4EEE-8E01-C73C31E012C9}" sibTransId="{AC71497F-22AE-4F25-AD03-C6613073BFD8}"/>
    <dgm:cxn modelId="{62A90ACB-047C-4132-95AB-7B940381E60D}" type="presOf" srcId="{66F41E2F-537D-4077-88AB-B74BB98E2780}" destId="{87C574E8-0EA9-4621-9D13-CFBD445CC6AC}" srcOrd="0" destOrd="0" presId="urn:microsoft.com/office/officeart/2005/8/layout/venn1"/>
    <dgm:cxn modelId="{58652ACE-99AD-4D52-8945-17590027B493}" srcId="{9F342054-7EE2-4F5F-9304-1761BFF87A54}" destId="{66F41E2F-537D-4077-88AB-B74BB98E2780}" srcOrd="0" destOrd="0" parTransId="{06B5D460-A542-4AE3-91B2-7E0D6511C960}" sibTransId="{4750B90C-36FA-4444-8A03-9D1EAC72E576}"/>
    <dgm:cxn modelId="{F5DB3B7D-2719-4C53-A460-5470E4252A02}" type="presParOf" srcId="{D26F276C-EE2A-4F2D-BD6D-D3676655F0F8}" destId="{87C574E8-0EA9-4621-9D13-CFBD445CC6AC}" srcOrd="0" destOrd="0" presId="urn:microsoft.com/office/officeart/2005/8/layout/venn1"/>
    <dgm:cxn modelId="{136984CA-67D6-4106-9F66-09C11B1B29D8}" type="presParOf" srcId="{D26F276C-EE2A-4F2D-BD6D-D3676655F0F8}" destId="{3F40B861-0C0C-4457-8841-52DFE0443CFF}" srcOrd="1" destOrd="0" presId="urn:microsoft.com/office/officeart/2005/8/layout/venn1"/>
    <dgm:cxn modelId="{172CA3FF-41BE-4E94-8E0E-1ADA515841FE}" type="presParOf" srcId="{D26F276C-EE2A-4F2D-BD6D-D3676655F0F8}" destId="{92351E33-FFB3-4EE4-821C-2E73DC90DCB1}" srcOrd="2" destOrd="0" presId="urn:microsoft.com/office/officeart/2005/8/layout/venn1"/>
    <dgm:cxn modelId="{A4FE780A-FEEF-4580-8F3F-06CD36F9E526}" type="presParOf" srcId="{D26F276C-EE2A-4F2D-BD6D-D3676655F0F8}" destId="{D8154AC9-5720-4706-B82E-E63A142089F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74E8-0EA9-4621-9D13-CFBD445CC6AC}">
      <dsp:nvSpPr>
        <dsp:cNvPr id="0" name=""/>
        <dsp:cNvSpPr/>
      </dsp:nvSpPr>
      <dsp:spPr>
        <a:xfrm>
          <a:off x="0" y="255265"/>
          <a:ext cx="3872338" cy="317375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odlukou od  měnového vývoje s  Rakouskem vytvořit vlastní měnu</a:t>
          </a:r>
        </a:p>
      </dsp:txBody>
      <dsp:txXfrm>
        <a:off x="540732" y="629519"/>
        <a:ext cx="2232699" cy="2425249"/>
      </dsp:txXfrm>
    </dsp:sp>
    <dsp:sp modelId="{92351E33-FFB3-4EE4-821C-2E73DC90DCB1}">
      <dsp:nvSpPr>
        <dsp:cNvPr id="0" name=""/>
        <dsp:cNvSpPr/>
      </dsp:nvSpPr>
      <dsp:spPr>
        <a:xfrm>
          <a:off x="3388519" y="334863"/>
          <a:ext cx="4052406" cy="3094160"/>
        </a:xfrm>
        <a:prstGeom prst="ellipse">
          <a:avLst/>
        </a:prstGeom>
        <a:solidFill>
          <a:schemeClr val="accent2">
            <a:alpha val="50000"/>
            <a:hueOff val="6751989"/>
            <a:satOff val="2501"/>
            <a:lumOff val="76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překonat sílící hyperinflaci</a:t>
          </a:r>
        </a:p>
      </dsp:txBody>
      <dsp:txXfrm>
        <a:off x="4538526" y="699731"/>
        <a:ext cx="2336522" cy="2364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3" y="3810001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1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8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4AB02A5-4FE5-49D9-9E24-09F23B90C450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6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5" y="1109161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9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9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1" y="308277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3" y="360247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1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7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5" y="-2001"/>
            <a:ext cx="57627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CAC6613-3F0B-4CA7-B7BE-4965F140C88E}" type="datetimeFigureOut">
              <a:rPr lang="cs-CZ" smtClean="0"/>
              <a:pPr/>
              <a:t>30.10.2022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5" y="2000241"/>
            <a:ext cx="7772400" cy="1404937"/>
          </a:xfrm>
        </p:spPr>
        <p:txBody>
          <a:bodyPr>
            <a:noAutofit/>
          </a:bodyPr>
          <a:lstStyle/>
          <a:p>
            <a:br>
              <a:rPr lang="cs-CZ" sz="2400" dirty="0"/>
            </a:br>
            <a:r>
              <a:rPr lang="cs-CZ" sz="3600" b="1" dirty="0"/>
              <a:t>Vznik  Československé republiky a vývoj její ekonomiky po první světové válce </a:t>
            </a:r>
            <a:br>
              <a:rPr lang="cs-CZ" sz="3600" b="1" dirty="0"/>
            </a:br>
            <a:r>
              <a:rPr lang="cs-CZ" sz="3200" b="1" dirty="0"/>
              <a:t>od</a:t>
            </a:r>
            <a:r>
              <a:rPr lang="cs-CZ" sz="3600" b="1" dirty="0"/>
              <a:t> </a:t>
            </a:r>
            <a:r>
              <a:rPr lang="cs-CZ" sz="3200" b="1" dirty="0"/>
              <a:t>r. 1918</a:t>
            </a:r>
            <a:endParaRPr lang="cs-CZ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600" dirty="0"/>
              <a:t>Autoři měnové reformy  (Rašín, Preiss, Pospíšil a další) sledovali  dva cíle:</a:t>
            </a:r>
          </a:p>
          <a:p>
            <a:pPr>
              <a:buNone/>
            </a:pPr>
            <a:endParaRPr lang="cs-CZ" sz="2600" dirty="0"/>
          </a:p>
          <a:p>
            <a:pPr lvl="0">
              <a:buNone/>
            </a:pPr>
            <a:endParaRPr lang="cs-CZ" sz="104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500034" y="2143116"/>
          <a:ext cx="7786711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r="4819" b="12195"/>
          <a:stretch>
            <a:fillRect/>
          </a:stretch>
        </p:blipFill>
        <p:spPr bwMode="auto">
          <a:xfrm>
            <a:off x="0" y="0"/>
            <a:ext cx="5643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 l="11385" t="86346" r="24692" b="4267"/>
          <a:stretch>
            <a:fillRect/>
          </a:stretch>
        </p:blipFill>
        <p:spPr bwMode="auto">
          <a:xfrm>
            <a:off x="5715008" y="214290"/>
            <a:ext cx="342899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 rot="5400000">
            <a:off x="7072165" y="-119069"/>
            <a:ext cx="524030" cy="3619640"/>
          </a:xfrm>
        </p:spPr>
        <p:txBody>
          <a:bodyPr>
            <a:normAutofit/>
          </a:bodyPr>
          <a:lstStyle/>
          <a:p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 lvl="0" algn="just"/>
            <a:r>
              <a:rPr lang="cs-CZ" sz="2600" dirty="0"/>
              <a:t>bylo nutno zvolit i název měnové jednotky (byly např. navrhovány názvy sokol, lev, tolar, frank, groš, říp, </a:t>
            </a:r>
            <a:r>
              <a:rPr lang="cs-CZ" sz="2600" dirty="0" err="1"/>
              <a:t>rašín</a:t>
            </a:r>
            <a:r>
              <a:rPr lang="cs-CZ" sz="2600" dirty="0"/>
              <a:t>, hřivna atd.).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vlastní měnová odluka proběhla ve dnech 3. - 9. března 1919 začala 25. 2. 1919 uzavřením státních hranic, přerušením poštovního styku s cizinou a okolkováním stávajících bankovek.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k okolkování nebyly připuštěny bankovky vydané R.-U. centrální bankou po rozpadu habsburské říše a dále bankovky o nominále 10 000 K vydané po 2.11.1918 a některé další bankovky.</a:t>
            </a:r>
          </a:p>
          <a:p>
            <a:pPr algn="just"/>
            <a:r>
              <a:rPr lang="cs-CZ" sz="2600" dirty="0"/>
              <a:t> bylo vytvořeno 1700 kolkovacích míst</a:t>
            </a:r>
          </a:p>
          <a:p>
            <a:pPr algn="just">
              <a:buNone/>
            </a:pPr>
            <a:endParaRPr lang="cs-CZ" sz="26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500035" y="714357"/>
            <a:ext cx="8229600" cy="5860180"/>
          </a:xfrm>
        </p:spPr>
        <p:txBody>
          <a:bodyPr>
            <a:normAutofit/>
          </a:bodyPr>
          <a:lstStyle/>
          <a:p>
            <a:r>
              <a:rPr lang="cs-CZ" sz="3400" dirty="0"/>
              <a:t>  </a:t>
            </a:r>
            <a:r>
              <a:rPr lang="cs-CZ" sz="2600" dirty="0"/>
              <a:t>Z celkového množství oběživa ve v objemu 9 mld. K bylo:</a:t>
            </a:r>
          </a:p>
          <a:p>
            <a:pPr>
              <a:buNone/>
            </a:pPr>
            <a:endParaRPr lang="cs-CZ" sz="9600" dirty="0"/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785785" y="2071679"/>
          <a:ext cx="8072496" cy="4119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0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předloženo ke kolkování</a:t>
                      </a:r>
                      <a:endParaRPr lang="cs-CZ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7,157 </a:t>
                      </a:r>
                      <a:r>
                        <a:rPr lang="cs-CZ" sz="1800" dirty="0" err="1"/>
                        <a:t>mld.K</a:t>
                      </a:r>
                      <a:endParaRPr lang="cs-CZ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z toho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 domácnosti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5,149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 státní pokladna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2,008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okolkováno a vráceno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domácnostem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2,696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88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státní pokladně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2,008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okolkováno 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4,704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zadrženo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2,453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áce\bankovky_české\bankovky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86" t="57027" r="3760" b="368"/>
          <a:stretch>
            <a:fillRect/>
          </a:stretch>
        </p:blipFill>
        <p:spPr bwMode="auto">
          <a:xfrm>
            <a:off x="3512821" y="214290"/>
            <a:ext cx="5631179" cy="3500462"/>
          </a:xfrm>
          <a:prstGeom prst="rect">
            <a:avLst/>
          </a:prstGeom>
          <a:noFill/>
        </p:spPr>
      </p:pic>
      <p:pic>
        <p:nvPicPr>
          <p:cNvPr id="2051" name="Picture 3" descr="K:\práce\bankovky_české\bankovky002.jpg"/>
          <p:cNvPicPr>
            <a:picLocks noChangeAspect="1" noChangeArrowheads="1"/>
          </p:cNvPicPr>
          <p:nvPr/>
        </p:nvPicPr>
        <p:blipFill>
          <a:blip r:embed="rId3" cstate="print"/>
          <a:srcRect l="7842" t="3022" r="5900" b="62978"/>
          <a:stretch>
            <a:fillRect/>
          </a:stretch>
        </p:blipFill>
        <p:spPr bwMode="auto">
          <a:xfrm>
            <a:off x="1" y="3429000"/>
            <a:ext cx="5500695" cy="3214710"/>
          </a:xfrm>
          <a:prstGeom prst="rect">
            <a:avLst/>
          </a:prstGeom>
          <a:noFill/>
        </p:spPr>
      </p:pic>
      <p:pic>
        <p:nvPicPr>
          <p:cNvPr id="2052" name="Picture 4" descr="K:\práce\bankovky_české\bankovky002.jpg"/>
          <p:cNvPicPr>
            <a:picLocks noChangeAspect="1" noChangeArrowheads="1"/>
          </p:cNvPicPr>
          <p:nvPr/>
        </p:nvPicPr>
        <p:blipFill>
          <a:blip r:embed="rId4"/>
          <a:srcRect l="72417" t="40933" r="9659" b="46978"/>
          <a:stretch>
            <a:fillRect/>
          </a:stretch>
        </p:blipFill>
        <p:spPr bwMode="auto">
          <a:xfrm>
            <a:off x="6143636" y="4357695"/>
            <a:ext cx="2000264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lnSpcReduction="10000"/>
          </a:bodyPr>
          <a:lstStyle/>
          <a:p>
            <a:r>
              <a:rPr lang="cs-CZ" sz="2600" dirty="0"/>
              <a:t>Kolky snižovaly hodnotu peněz na 1% původní nominální hodnoty.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Součástí měnové reformy bylo zablokování peněz na podnikových účtech (tzv. nucená státní půjčka) a jejich postupné uvolňování. 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Deflační záměr reformy, zajištěný redukcí oběživa byl v podstatě splněn i když původní předpoklady zcela naplněny nebyly.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Zároveň byly učiněny kroky k přípravě vydání nového oběživa – papírových bankovek a kovových mincí.</a:t>
            </a:r>
          </a:p>
          <a:p>
            <a:pPr>
              <a:buNone/>
            </a:pPr>
            <a:endParaRPr lang="cs-CZ" sz="2400" dirty="0"/>
          </a:p>
          <a:p>
            <a:pPr>
              <a:buNone/>
            </a:pPr>
            <a:endParaRPr lang="cs-CZ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áce\bankovky_české\bankovky003_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-138" r="11656" b="5777"/>
          <a:stretch>
            <a:fillRect/>
          </a:stretch>
        </p:blipFill>
        <p:spPr bwMode="auto">
          <a:xfrm>
            <a:off x="928662" y="1071546"/>
            <a:ext cx="7447381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2A25D-F854-4CFE-A608-B22B0DA8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První československá státovka – autor Alfons Mucha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8F414B5-C1DD-471E-8D0C-43C60CCF1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22" y="2249488"/>
            <a:ext cx="6189755" cy="4324350"/>
          </a:xfrm>
        </p:spPr>
      </p:pic>
    </p:spTree>
    <p:extLst>
      <p:ext uri="{BB962C8B-B14F-4D97-AF65-F5344CB8AC3E}">
        <p14:creationId xmlns:p14="http://schemas.microsoft.com/office/powerpoint/2010/main" val="3164113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06FCD5E-CC6B-4649-B84A-6242EA9F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>
            <a:normAutofit/>
          </a:bodyPr>
          <a:lstStyle/>
          <a:p>
            <a:r>
              <a:rPr lang="cs-CZ" sz="3200" dirty="0"/>
              <a:t>Padělek první československé státovky – autor prof. </a:t>
            </a:r>
            <a:r>
              <a:rPr lang="cs-CZ" sz="3200" dirty="0" err="1"/>
              <a:t>Gyula</a:t>
            </a:r>
            <a:r>
              <a:rPr lang="cs-CZ" sz="3200" dirty="0"/>
              <a:t> </a:t>
            </a:r>
            <a:r>
              <a:rPr lang="cs-CZ" sz="3200"/>
              <a:t>Mészáros</a:t>
            </a:r>
            <a:endParaRPr lang="en-US" sz="3200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EAD54D7-6AF9-400F-BA76-095A1F4F2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b="13805"/>
          <a:stretch/>
        </p:blipFill>
        <p:spPr>
          <a:xfrm>
            <a:off x="457200" y="2249424"/>
            <a:ext cx="8229600" cy="4325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957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Nové bankovky měly vysokou výtvarnou hodnotu,na jejich tvorbě se od počátku podíleli přední čeští  umělci. Např. bankovky navrhovali A. Mucha, M. Švabinský a další,mince O. Španiel, O. Gutfreund.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Bankovky byly tištěny v Praze, ale také v New  Yorku, Vídni, mince byly raženy v Kremnici.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Později vydávané bankovky měly dobře propracované ochranné prvky proti padělání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Bankovky vydávané ve 30.letech byly vysoce ceněné i po výtvarné stránce (1000 korunová bankovka byla v Paříži oceněná jako nejkrásnější bankovka světa – viz obrázek).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C00000"/>
              </a:buClr>
              <a:buNone/>
            </a:pPr>
            <a:r>
              <a:rPr lang="cs-CZ" sz="10400" b="1" dirty="0"/>
              <a:t>Důsledky první světové války byly značné</a:t>
            </a:r>
            <a:r>
              <a:rPr lang="cs-CZ" sz="10400" dirty="0"/>
              <a:t>:</a:t>
            </a:r>
          </a:p>
          <a:p>
            <a:pPr>
              <a:buNone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do armád bylo povoláno 70 milionů vojáků</a:t>
            </a:r>
          </a:p>
          <a:p>
            <a:pPr lvl="0">
              <a:buFont typeface="Arial" pitchFamily="34" charset="0"/>
              <a:buChar char="•"/>
            </a:pPr>
            <a:endParaRPr lang="cs-CZ" sz="10400" dirty="0"/>
          </a:p>
          <a:p>
            <a:pPr>
              <a:buFont typeface="Arial" pitchFamily="34" charset="0"/>
              <a:buChar char="•"/>
            </a:pPr>
            <a:r>
              <a:rPr lang="cs-CZ" sz="10400" dirty="0"/>
              <a:t>přibližně 10 milionů padlo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20 milionů bylo zraněno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na následné epidemie (španělské chřipky atd.) zemřelo 30 milionů lidí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zanikly čtyři monarchie (rakouská, ruská, německá a turecká)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hospodářský rozvrat znásobený inflací vedl ke značnému zadlužení většiny zemí</a:t>
            </a:r>
          </a:p>
          <a:p>
            <a:pPr lvl="0">
              <a:buFont typeface="Arial" pitchFamily="34" charset="0"/>
              <a:buChar char="•"/>
            </a:pPr>
            <a:endParaRPr lang="cs-CZ" sz="10400" dirty="0"/>
          </a:p>
          <a:p>
            <a:r>
              <a:rPr lang="cs-CZ" sz="10400" dirty="0"/>
              <a:t> 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áce\bankovky_české\bankovky003.jpg"/>
          <p:cNvPicPr>
            <a:picLocks noChangeAspect="1" noChangeArrowheads="1"/>
          </p:cNvPicPr>
          <p:nvPr/>
        </p:nvPicPr>
        <p:blipFill>
          <a:blip r:embed="rId2"/>
          <a:srcRect l="1020" t="14189" r="2856" b="7151"/>
          <a:stretch>
            <a:fillRect/>
          </a:stretch>
        </p:blipFill>
        <p:spPr bwMode="auto">
          <a:xfrm rot="21449290">
            <a:off x="-71072" y="363067"/>
            <a:ext cx="6858968" cy="3169836"/>
          </a:xfrm>
          <a:prstGeom prst="rect">
            <a:avLst/>
          </a:prstGeom>
          <a:noFill/>
        </p:spPr>
      </p:pic>
      <p:pic>
        <p:nvPicPr>
          <p:cNvPr id="1027" name="Picture 3" descr="K:\práce\bankovky_české\bankovka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3125" t="9200" r="15624"/>
          <a:stretch>
            <a:fillRect/>
          </a:stretch>
        </p:blipFill>
        <p:spPr bwMode="auto">
          <a:xfrm>
            <a:off x="2190779" y="3357562"/>
            <a:ext cx="6738939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práce\bankovky_české\bankovky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22" t="5119" r="3559" b="4438"/>
          <a:stretch>
            <a:fillRect/>
          </a:stretch>
        </p:blipFill>
        <p:spPr bwMode="auto">
          <a:xfrm>
            <a:off x="0" y="-285776"/>
            <a:ext cx="7246239" cy="4000528"/>
          </a:xfrm>
          <a:prstGeom prst="rect">
            <a:avLst/>
          </a:prstGeom>
          <a:noFill/>
        </p:spPr>
      </p:pic>
      <p:pic>
        <p:nvPicPr>
          <p:cNvPr id="2050" name="Picture 2" descr="K:\práce\bankovky_české\bankovky008.jpg"/>
          <p:cNvPicPr>
            <a:picLocks noChangeAspect="1" noChangeArrowheads="1"/>
          </p:cNvPicPr>
          <p:nvPr/>
        </p:nvPicPr>
        <p:blipFill>
          <a:blip r:embed="rId3" cstate="print"/>
          <a:srcRect t="2617" r="4336" b="925"/>
          <a:stretch>
            <a:fillRect/>
          </a:stretch>
        </p:blipFill>
        <p:spPr bwMode="auto">
          <a:xfrm>
            <a:off x="2525058" y="3182707"/>
            <a:ext cx="6618942" cy="3675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práce\bankovky_české\bankovky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39" t="8619" r="6254"/>
          <a:stretch>
            <a:fillRect/>
          </a:stretch>
        </p:blipFill>
        <p:spPr bwMode="auto">
          <a:xfrm>
            <a:off x="0" y="0"/>
            <a:ext cx="6750856" cy="3571876"/>
          </a:xfrm>
          <a:prstGeom prst="rect">
            <a:avLst/>
          </a:prstGeom>
          <a:noFill/>
        </p:spPr>
      </p:pic>
      <p:pic>
        <p:nvPicPr>
          <p:cNvPr id="3074" name="Picture 2" descr="K:\práce\bankovky_české\bankovky006.jpg"/>
          <p:cNvPicPr>
            <a:picLocks noChangeAspect="1" noChangeArrowheads="1"/>
          </p:cNvPicPr>
          <p:nvPr/>
        </p:nvPicPr>
        <p:blipFill>
          <a:blip r:embed="rId3" cstate="print"/>
          <a:srcRect l="4874" t="14360" r="13163" b="7571"/>
          <a:stretch>
            <a:fillRect/>
          </a:stretch>
        </p:blipFill>
        <p:spPr bwMode="auto">
          <a:xfrm>
            <a:off x="2428860" y="3387254"/>
            <a:ext cx="6715140" cy="3470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77500" lnSpcReduction="20000"/>
          </a:bodyPr>
          <a:lstStyle/>
          <a:p>
            <a:r>
              <a:rPr lang="cs-CZ" sz="3100" dirty="0"/>
              <a:t>Správou měnové problematiky byl od měnové reformy pověřen bankovní úřad ministerstva financí. Teprve v roce 1926 vznikla centrální banka - Národní banka Československá.</a:t>
            </a:r>
          </a:p>
          <a:p>
            <a:pPr>
              <a:buNone/>
            </a:pPr>
            <a:endParaRPr lang="cs-CZ" sz="3100" dirty="0"/>
          </a:p>
          <a:p>
            <a:r>
              <a:rPr lang="cs-CZ" sz="3100" dirty="0"/>
              <a:t>Současně se zákonem o měnové reformě byl přijat zákon o vytvoření zlatého pokladu republiky pro měnové účely.</a:t>
            </a:r>
          </a:p>
          <a:p>
            <a:pPr>
              <a:buNone/>
            </a:pPr>
            <a:endParaRPr lang="cs-CZ" sz="3100" dirty="0"/>
          </a:p>
          <a:p>
            <a:r>
              <a:rPr lang="cs-CZ" sz="3100" dirty="0"/>
              <a:t>Drahé kovy byly získávány vlastní těžbou, nákupy zlata v zahraničí, valutovou půjčkou a dary od obyvatelstva. Bylo získáno 3 260 kg Au a 270 000 kg Sb.</a:t>
            </a:r>
          </a:p>
          <a:p>
            <a:pPr>
              <a:buNone/>
            </a:pPr>
            <a:endParaRPr lang="cs-CZ" sz="3100" dirty="0"/>
          </a:p>
          <a:p>
            <a:r>
              <a:rPr lang="cs-CZ" sz="3100" dirty="0"/>
              <a:t>Protiinflační cíl měnové reformy byl dosažen. Porovnáme-li kurz rakouské koruny v době měnové odluky byl srovnatelný / na burze v Curychu / s českou korunou. Koncem roku 1921 však česká koruna byla již oceňována 40x výše než rakouská a v roce 1922 dokonce  2 216x výše !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Důležitým stabilizačním prvkem bylo přijetí tzv. </a:t>
            </a:r>
            <a:r>
              <a:rPr lang="cs-CZ" b="1" dirty="0"/>
              <a:t>nostrifikačního zákona </a:t>
            </a:r>
            <a:r>
              <a:rPr lang="cs-CZ" dirty="0"/>
              <a:t>(z prosince 1919 ).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Nostrifikační zákony požadovaly (pokud chtěly společnosti působit na území Československa), aby tyto společnosti přenesly svá sídla na území Československa.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Nostrifikace začala rokem 1919 a probíhala prakticky 10 let, nejintenzivněji v letech 1921-24. Úhrnem bylo nostrifikováno 235 podniků.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Nostrifikace přispěla i k expanzi počtu akciových společností. Jen v letech 1919-21 se jejich počet v průmyslu a obchodě zvýšil z 605 na 952.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r>
              <a:rPr lang="cs-CZ" sz="2600" dirty="0"/>
              <a:t>Nostrifikační zákony podpořily i proces repatriace akcií do ČR. Šlo o hromadný přesun cenných papírů od rakouských a maďarských vlastníků do rukou právnických a fyzických osob v ČR.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Tento proces probíhal většinou formou kapitálových obchodů na vídeňské burze.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Díky tomuto procesu se stala největší kapitálovou společností v ČR,  skupina Živnostenské banky.</a:t>
            </a:r>
          </a:p>
          <a:p>
            <a:pPr>
              <a:buNone/>
            </a:pPr>
            <a:endParaRPr lang="cs-CZ" sz="26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395536" y="1700807"/>
            <a:ext cx="8291264" cy="4873729"/>
          </a:xfrm>
        </p:spPr>
        <p:txBody>
          <a:bodyPr>
            <a:normAutofit/>
          </a:bodyPr>
          <a:lstStyle/>
          <a:p>
            <a:pPr lvl="0" algn="just"/>
            <a:r>
              <a:rPr lang="cs-CZ" sz="2600" dirty="0"/>
              <a:t>zadlužení Anglie se v roce 1919 (proti roku 1913) zvýšilo 11x, Francie 6x, Německa 16x, Itálie 6x, atd.</a:t>
            </a:r>
          </a:p>
          <a:p>
            <a:pPr lvl="0"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naproti tomu zámořské země, zejména USA prožívaly konjunkturu. V USA měly přebytek v obchodní bilanci 19,3 mld. dolarů. HDP v USA vzrostl za dobu války o 17%.</a:t>
            </a:r>
          </a:p>
          <a:p>
            <a:endParaRPr lang="cs-CZ" sz="2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692696"/>
            <a:ext cx="8363272" cy="588184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Po definitivním vymezení hranic měla ČSR 140 394</a:t>
            </a:r>
          </a:p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km. Na české země připadalo 56% území, na  Slovensko 35% a na Podkarpatskou Rus 9%.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Z bývalé habsburské monarchie převzala ČSR 21% území, 25% obyvatelstva.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Počet obyvatel ČSR dosáhl 13,6 milionu. K české a slovenské národnosti se hlásilo 65,5 % obyvatelstva, k německé 23,4 %, k maďarské 5,7 %, k rusínské 3,4%, k židovské 1,3%,  k polské 0,6 %.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cs-CZ" sz="2600" dirty="0"/>
              <a:t>Válka znamenala citelný zásah do populačního vývoje ČSR. Přímé válečné ztráty byly 400 000. Zvýšená úmrtnost civilního obyvatelstva 80 000 a snížením porodnosti 800 000. </a:t>
            </a:r>
          </a:p>
          <a:p>
            <a:pPr algn="just">
              <a:buNone/>
            </a:pPr>
            <a:endParaRPr lang="cs-CZ" sz="2600" dirty="0"/>
          </a:p>
          <a:p>
            <a:pPr algn="just">
              <a:buNone/>
            </a:pPr>
            <a:r>
              <a:rPr lang="cs-CZ" sz="2600" dirty="0"/>
              <a:t>K tomu je nutno přičíst předválečnou emigraci. Do emigrace odešlo v letech 1880 – 1913 z českých zemí 720 000  a ze Slovenska 600 000  obyvatel </a:t>
            </a:r>
          </a:p>
          <a:p>
            <a:pPr>
              <a:buNone/>
            </a:pPr>
            <a:endParaRPr lang="cs-CZ" sz="2600" dirty="0"/>
          </a:p>
          <a:p>
            <a:pPr>
              <a:buNone/>
            </a:pPr>
            <a:r>
              <a:rPr lang="cs-CZ" sz="6500" dirty="0"/>
              <a:t> </a:t>
            </a:r>
          </a:p>
          <a:p>
            <a:endParaRPr lang="cs-CZ" sz="3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600" b="1" dirty="0"/>
              <a:t>Výchozí ekonomická pozice ČSR </a:t>
            </a:r>
            <a:r>
              <a:rPr lang="cs-CZ" sz="2600" dirty="0"/>
              <a:t>:</a:t>
            </a:r>
          </a:p>
          <a:p>
            <a:pPr>
              <a:buNone/>
            </a:pPr>
            <a:endParaRPr lang="cs-CZ" sz="2600" dirty="0"/>
          </a:p>
          <a:p>
            <a:pPr lvl="0" algn="just"/>
            <a:r>
              <a:rPr lang="cs-CZ" sz="2600" dirty="0"/>
              <a:t>ČR připadalo asi 60% výrobních kapacit bývalé monarchie</a:t>
            </a:r>
          </a:p>
          <a:p>
            <a:pPr lvl="0" algn="just"/>
            <a:r>
              <a:rPr lang="cs-CZ" sz="2600" dirty="0"/>
              <a:t>ČR měla velmi kvalifikovanou pracovní sílu</a:t>
            </a:r>
          </a:p>
          <a:p>
            <a:pPr algn="just"/>
            <a:endParaRPr lang="cs-CZ" sz="2600" dirty="0"/>
          </a:p>
          <a:p>
            <a:pPr algn="just"/>
            <a:r>
              <a:rPr lang="cs-CZ" sz="2600" dirty="0"/>
              <a:t>ČR byly průmyslově agrární zemí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podíl zaměstnaných v zemědělství a v průmyslu byl 40% a 32% (na Slovensku 17% a 61%)</a:t>
            </a:r>
          </a:p>
          <a:p>
            <a:pPr lvl="0" algn="just">
              <a:buNone/>
            </a:pPr>
            <a:endParaRPr lang="cs-CZ" sz="2600" dirty="0"/>
          </a:p>
          <a:p>
            <a:pPr algn="just"/>
            <a:r>
              <a:rPr lang="cs-CZ" sz="2600" dirty="0"/>
              <a:t>na druhé straně nevýhodná struktura železniční dopravy, tratě směřovaly jižním směrem, do Vídně, chyběly tratě na východ.</a:t>
            </a:r>
          </a:p>
          <a:p>
            <a:pPr>
              <a:buNone/>
            </a:pPr>
            <a:endParaRPr lang="cs-CZ" sz="2600" dirty="0"/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 lvl="0" algn="just"/>
            <a:r>
              <a:rPr lang="cs-CZ" sz="2600" dirty="0"/>
              <a:t>ČR ztratila přímé spojení s mořem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došlo k poklesu těžby uhlí a dalších surovin,poklesu výroby oceli atd.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v ČR vysoký podíl zbrojní výroby, problém transformace na civilní produkci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velký rozdíl mezi průmyslově  rozvinutými českými zeměmi a zaostalým Slovenskem a Podkarpatskou Ukrajinou.</a:t>
            </a:r>
          </a:p>
          <a:p>
            <a:pPr lvl="0">
              <a:buNone/>
            </a:pPr>
            <a:endParaRPr lang="cs-CZ" sz="2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Měnová reforma v roce 1919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cs-CZ" sz="10400" dirty="0"/>
              <a:t> Jedním z největších problémů v nově vzniklém státě byl měnový vývoj.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</a:pPr>
            <a:r>
              <a:rPr lang="cs-CZ" sz="10400" dirty="0"/>
              <a:t>Původní představa byla, že ČR  vytvoří měnovou unii s Rakouskem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</a:pPr>
            <a:r>
              <a:rPr lang="cs-CZ" sz="10400" dirty="0"/>
              <a:t>Hyperinflační politika Rakousko-Uherské centrální banky ve Vídni však tyto představy radikálně přehodnotila. Již koncem  války se  zlaté krytí  snížilo na pouhá 1,2% oběživa.</a:t>
            </a:r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10400" dirty="0"/>
              <a:t> 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 flipH="1">
            <a:off x="714349" y="4572008"/>
            <a:ext cx="7572428" cy="1917627"/>
          </a:xfrm>
        </p:spPr>
        <p:txBody>
          <a:bodyPr/>
          <a:lstStyle/>
          <a:p>
            <a:r>
              <a:rPr lang="cs-CZ" sz="2600" dirty="0"/>
              <a:t>V únoru 1919 bylo rozhodnuto o osamostatnění měny.</a:t>
            </a:r>
          </a:p>
          <a:p>
            <a:pPr>
              <a:buNone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244664"/>
              </p:ext>
            </p:extLst>
          </p:nvPr>
        </p:nvGraphicFramePr>
        <p:xfrm>
          <a:off x="857225" y="857232"/>
          <a:ext cx="7000926" cy="35661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50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600" baseline="0" dirty="0"/>
                        <a:t>Bylo v oběhu</a:t>
                      </a:r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1913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dirty="0"/>
                        <a:t>2,6 mld. K</a:t>
                      </a:r>
                    </a:p>
                    <a:p>
                      <a:pPr algn="just"/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1918 (v listopadu)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dirty="0"/>
                        <a:t>36 mld. K</a:t>
                      </a:r>
                    </a:p>
                    <a:p>
                      <a:pPr algn="just"/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1919 (v únoru)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dirty="0"/>
                        <a:t>52 mld. K</a:t>
                      </a:r>
                    </a:p>
                    <a:p>
                      <a:pPr algn="just"/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0</TotalTime>
  <Words>1109</Words>
  <Application>Microsoft Office PowerPoint</Application>
  <PresentationFormat>Předvádění na obrazovce (4:3)</PresentationFormat>
  <Paragraphs>129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Georgia</vt:lpstr>
      <vt:lpstr>Trebuchet MS</vt:lpstr>
      <vt:lpstr>Wingdings 2</vt:lpstr>
      <vt:lpstr>Urbanistický</vt:lpstr>
      <vt:lpstr> Vznik  Československé republiky a vývoj její ekonomiky po první světové válce  od r. 1918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Měnová reforma v roce 1919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První československá státovka – autor Alfons Mucha</vt:lpstr>
      <vt:lpstr>Padělek první československé státovky – autor prof. Gyula Mészáros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Vznik  Československé republiky a vývoj její ekonomiky po první světové válce  od r. 1918</dc:title>
  <dc:creator>Pecik</dc:creator>
  <cp:lastModifiedBy>Eva Tomášková</cp:lastModifiedBy>
  <cp:revision>34</cp:revision>
  <dcterms:created xsi:type="dcterms:W3CDTF">2014-07-23T03:56:25Z</dcterms:created>
  <dcterms:modified xsi:type="dcterms:W3CDTF">2022-10-30T14:38:42Z</dcterms:modified>
</cp:coreProperties>
</file>