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9">
  <p:sldMasterIdLst>
    <p:sldMasterId id="2147483657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6" r:id="rId3"/>
    <p:sldId id="257" r:id="rId4"/>
    <p:sldId id="335" r:id="rId5"/>
    <p:sldId id="336" r:id="rId6"/>
    <p:sldId id="339" r:id="rId7"/>
    <p:sldId id="337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66" r:id="rId16"/>
    <p:sldId id="363" r:id="rId17"/>
    <p:sldId id="347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361" r:id="rId31"/>
    <p:sldId id="325" r:id="rId32"/>
    <p:sldId id="365" r:id="rId33"/>
  </p:sldIdLst>
  <p:sldSz cx="9145588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8329" autoAdjust="0"/>
  </p:normalViewPr>
  <p:slideViewPr>
    <p:cSldViewPr snapToGrid="0">
      <p:cViewPr varScale="1">
        <p:scale>
          <a:sx n="115" d="100"/>
          <a:sy n="115" d="100"/>
        </p:scale>
        <p:origin x="1356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0896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2647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88783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28257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229B6B9-1460-4014-8B8A-5645913D2C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C251B53-6C8B-4F0B-8824-504A47FFD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LAW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8393F8C-A31C-4CAB-9887-50F0DCCDF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77" y="2019299"/>
            <a:ext cx="4106255" cy="283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A728D69-F43C-45BB-A655-A4B6ABA23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B1B107C1-A64C-4C75-A4EF-124CAB9AE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048F454-420A-4E72-98B5-76C7E9DB3E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1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hja.org/" TargetMode="External"/><Relationship Id="rId2" Type="http://schemas.openxmlformats.org/officeDocument/2006/relationships/hyperlink" Target="http://www.aca-europe.eu/index.php/en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41778" y="1739495"/>
            <a:ext cx="8522680" cy="307657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Nejvyšší správní soud v systému správního soudnictví </a:t>
            </a:r>
            <a:r>
              <a:rPr lang="cs-CZ" sz="3600" b="0" dirty="0"/>
              <a:t>– kasační stížnost, řízení o kasační stížnosti a jiné druhy řízení před Nejvyšším správním soudem.</a:t>
            </a:r>
            <a:r>
              <a:rPr lang="cs-CZ" sz="3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3600" b="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41778" y="4816070"/>
            <a:ext cx="8522680" cy="1208506"/>
          </a:xfrm>
        </p:spPr>
        <p:txBody>
          <a:bodyPr/>
          <a:lstStyle/>
          <a:p>
            <a:pPr algn="ctr"/>
            <a:r>
              <a:rPr lang="cs-CZ" altLang="cs-CZ" dirty="0">
                <a:solidFill>
                  <a:schemeClr val="tx2"/>
                </a:solidFill>
              </a:rPr>
              <a:t>MP701Zk Správní právo procesní </a:t>
            </a:r>
            <a:br>
              <a:rPr lang="cs-CZ" altLang="cs-CZ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altLang="cs-CZ" dirty="0">
                <a:solidFill>
                  <a:schemeClr val="tx2"/>
                </a:solidFill>
              </a:rPr>
              <a:t>12. přednáška 5. 12. 2022</a:t>
            </a:r>
            <a:br>
              <a:rPr lang="cs-CZ" altLang="cs-CZ" dirty="0">
                <a:solidFill>
                  <a:schemeClr val="tx2"/>
                </a:solidFill>
              </a:rPr>
            </a:br>
            <a:r>
              <a:rPr lang="cs-CZ" altLang="cs-CZ" dirty="0">
                <a:solidFill>
                  <a:schemeClr val="tx2"/>
                </a:solidFill>
              </a:rPr>
              <a:t>JUDr. Lukáš Potěšil, Ph.D.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533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410"/>
    </mc:Choice>
    <mc:Fallback xmlns="">
      <p:transition spd="slow" advTm="7441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Nejvyšší správní soud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367942"/>
            <a:ext cx="8066301" cy="446405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000" dirty="0"/>
              <a:t>Rozhoduje </a:t>
            </a:r>
            <a:r>
              <a:rPr lang="cs-CZ" sz="2000" b="1" dirty="0"/>
              <a:t>v dalších případech dle SŘS nebo zvláštního zákona:</a:t>
            </a:r>
          </a:p>
          <a:p>
            <a:pPr algn="just">
              <a:lnSpc>
                <a:spcPct val="100000"/>
              </a:lnSpc>
            </a:pPr>
            <a:r>
              <a:rPr lang="cs-CZ" sz="2000" dirty="0"/>
              <a:t>Rozpuštění, pozastavení, znovuobnovení </a:t>
            </a:r>
            <a:r>
              <a:rPr lang="cs-CZ" sz="2000" b="1" dirty="0"/>
              <a:t>politické strany </a:t>
            </a:r>
            <a:r>
              <a:rPr lang="cs-CZ" sz="2000" dirty="0"/>
              <a:t>(§ 94 odst. 1 písm. b)  a § 15 odst. 1 z. č. 424/1991 Sb. – </a:t>
            </a:r>
            <a:r>
              <a:rPr lang="cs-CZ" sz="2000" dirty="0">
                <a:solidFill>
                  <a:srgbClr val="FF0000"/>
                </a:solidFill>
              </a:rPr>
              <a:t>tzv. volební/politický senát (6+1)</a:t>
            </a:r>
          </a:p>
          <a:p>
            <a:pPr algn="just">
              <a:lnSpc>
                <a:spcPct val="100000"/>
              </a:lnSpc>
            </a:pPr>
            <a:r>
              <a:rPr lang="cs-CZ" sz="2000" b="1" dirty="0"/>
              <a:t>Volby do Parlamentu </a:t>
            </a:r>
            <a:r>
              <a:rPr lang="cs-CZ" sz="2000" dirty="0"/>
              <a:t>(§ 88 odst. 2 zákona č. 247/1995 Sb.) – </a:t>
            </a:r>
            <a:r>
              <a:rPr lang="cs-CZ" sz="2000" dirty="0">
                <a:solidFill>
                  <a:srgbClr val="FF0000"/>
                </a:solidFill>
              </a:rPr>
              <a:t>tzv. volební senát (6+1)</a:t>
            </a:r>
          </a:p>
          <a:p>
            <a:pPr algn="just">
              <a:lnSpc>
                <a:spcPct val="100000"/>
              </a:lnSpc>
            </a:pPr>
            <a:r>
              <a:rPr lang="cs-CZ" sz="2000" dirty="0"/>
              <a:t>odmítnutí kandidátní listiny, rozhodnutí o škrtnutí kandidáta na kandidátní listině a proti rozhodnutí o registraci kandidátní listiny, neplatnost volby kandidáta (§ 56 a 57 zákona č. 62/2003 Sb., o volbách do </a:t>
            </a:r>
            <a:r>
              <a:rPr lang="cs-CZ" sz="2000" b="1" dirty="0"/>
              <a:t>EP</a:t>
            </a:r>
            <a:r>
              <a:rPr lang="cs-CZ" sz="2000" dirty="0"/>
              <a:t> - </a:t>
            </a:r>
            <a:r>
              <a:rPr lang="cs-CZ" sz="2000" dirty="0">
                <a:solidFill>
                  <a:srgbClr val="FF0000"/>
                </a:solidFill>
              </a:rPr>
              <a:t>tzv. volební senát (6+1)</a:t>
            </a:r>
          </a:p>
          <a:p>
            <a:pPr algn="just">
              <a:lnSpc>
                <a:spcPct val="100000"/>
              </a:lnSpc>
            </a:pPr>
            <a:r>
              <a:rPr lang="cs-CZ" sz="2000" dirty="0"/>
              <a:t>registrace kandidátní listiny a návrhu na neplatnost </a:t>
            </a:r>
            <a:r>
              <a:rPr lang="cs-CZ" sz="2000" b="1" dirty="0"/>
              <a:t>volby prezidenta republiky</a:t>
            </a:r>
            <a:r>
              <a:rPr lang="cs-CZ" sz="2000" dirty="0"/>
              <a:t> (§ 68 zákona č. 275/2012 Sb.) - </a:t>
            </a:r>
            <a:r>
              <a:rPr lang="cs-CZ" sz="2000" dirty="0">
                <a:solidFill>
                  <a:srgbClr val="FF0000"/>
                </a:solidFill>
              </a:rPr>
              <a:t>tzv. volební senát (6+1)</a:t>
            </a:r>
          </a:p>
          <a:p>
            <a:pPr algn="just">
              <a:lnSpc>
                <a:spcPct val="100000"/>
              </a:lnSpc>
            </a:pPr>
            <a:endParaRPr lang="cs-CZ" sz="2000" dirty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</a:pPr>
            <a:endParaRPr lang="cs-CZ" sz="2000" dirty="0"/>
          </a:p>
          <a:p>
            <a:pPr algn="just">
              <a:lnSpc>
                <a:spcPct val="100000"/>
              </a:lnSpc>
            </a:pPr>
            <a:endParaRPr lang="cs-CZ" sz="2000" b="1" dirty="0"/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323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Nejvyšší správní soud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400" dirty="0"/>
              <a:t>Rozhoduje </a:t>
            </a:r>
            <a:r>
              <a:rPr lang="cs-CZ" sz="2400" b="1" dirty="0"/>
              <a:t>v dalších případech dle SŘS nebo zvláštního zákona:</a:t>
            </a:r>
          </a:p>
          <a:p>
            <a:pPr algn="just">
              <a:lnSpc>
                <a:spcPct val="100000"/>
              </a:lnSpc>
            </a:pPr>
            <a:r>
              <a:rPr lang="cs-CZ" sz="2400" dirty="0"/>
              <a:t>Návrh na určení lhůty k provedení procesního úkonu (§ 174a zákona č. 6/2002 Sb.)</a:t>
            </a:r>
          </a:p>
          <a:p>
            <a:pPr algn="just">
              <a:lnSpc>
                <a:spcPct val="100000"/>
              </a:lnSpc>
            </a:pPr>
            <a:r>
              <a:rPr lang="cs-CZ" sz="2400" b="1" dirty="0">
                <a:solidFill>
                  <a:srgbClr val="FF0000"/>
                </a:solidFill>
              </a:rPr>
              <a:t>Kasační stížnosti (§ 102 a násl. SŘS) </a:t>
            </a:r>
            <a:r>
              <a:rPr lang="cs-CZ" sz="2400" dirty="0"/>
              <a:t>a s tím související: </a:t>
            </a:r>
            <a:r>
              <a:rPr lang="cs-CZ" sz="2400" b="1" dirty="0"/>
              <a:t>ustanovení zástupce </a:t>
            </a:r>
            <a:r>
              <a:rPr lang="cs-CZ" sz="2400" dirty="0"/>
              <a:t>pro řízení o kasační stížnosti (povinné zastoupení), </a:t>
            </a:r>
            <a:r>
              <a:rPr lang="cs-CZ" sz="2400" b="1" dirty="0"/>
              <a:t>osvobození od soudních poplatků </a:t>
            </a:r>
            <a:r>
              <a:rPr lang="cs-CZ" sz="2400" dirty="0"/>
              <a:t>(5000 Kč za kasační stížnost), </a:t>
            </a:r>
            <a:r>
              <a:rPr lang="cs-CZ" sz="2400" b="1" dirty="0"/>
              <a:t>přiznání odkladného </a:t>
            </a:r>
            <a:r>
              <a:rPr lang="cs-CZ" sz="2400" dirty="0"/>
              <a:t>účinku kasační stížnosti, …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Stanoviska</a:t>
            </a:r>
            <a:r>
              <a:rPr lang="cs-CZ" sz="2400" dirty="0"/>
              <a:t> (§ 12 odst. 2)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Zásadní usnesení </a:t>
            </a:r>
            <a:r>
              <a:rPr lang="cs-CZ" sz="2400" dirty="0"/>
              <a:t>(§ 12 odst. 3)</a:t>
            </a:r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27312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Nejvyšší správní soud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455725"/>
            <a:ext cx="8066301" cy="4376275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200" b="1" dirty="0"/>
              <a:t>Předseda soudu </a:t>
            </a:r>
            <a:r>
              <a:rPr lang="cs-CZ" sz="2200" dirty="0"/>
              <a:t>– vyřizuje stížnosti (§ 30), jinak ještě § 29 a výkon státní správy soudu</a:t>
            </a:r>
          </a:p>
          <a:p>
            <a:pPr algn="just">
              <a:lnSpc>
                <a:spcPct val="100000"/>
              </a:lnSpc>
            </a:pPr>
            <a:r>
              <a:rPr lang="cs-CZ" sz="2200" b="1" dirty="0"/>
              <a:t>Místopředseda soudu </a:t>
            </a:r>
            <a:r>
              <a:rPr lang="cs-CZ" sz="2200" dirty="0"/>
              <a:t>– výkon státní správy soudu</a:t>
            </a:r>
          </a:p>
          <a:p>
            <a:pPr algn="just">
              <a:lnSpc>
                <a:spcPct val="100000"/>
              </a:lnSpc>
            </a:pPr>
            <a:r>
              <a:rPr lang="cs-CZ" sz="2200" b="1" dirty="0"/>
              <a:t>Ředitel správy NSS </a:t>
            </a:r>
            <a:r>
              <a:rPr lang="cs-CZ" sz="2200" dirty="0"/>
              <a:t>a </a:t>
            </a:r>
            <a:r>
              <a:rPr lang="cs-CZ" sz="2200" b="1" dirty="0"/>
              <a:t>Ministerstvo spravedlnosti </a:t>
            </a:r>
            <a:r>
              <a:rPr lang="cs-CZ" sz="2200" dirty="0"/>
              <a:t>– chod soudu</a:t>
            </a:r>
          </a:p>
          <a:p>
            <a:pPr algn="just">
              <a:lnSpc>
                <a:spcPct val="100000"/>
              </a:lnSpc>
            </a:pPr>
            <a:r>
              <a:rPr lang="cs-CZ" sz="2200" b="1" dirty="0"/>
              <a:t>Plénum</a:t>
            </a:r>
            <a:r>
              <a:rPr lang="cs-CZ" sz="2200" dirty="0"/>
              <a:t> soudu a </a:t>
            </a:r>
            <a:r>
              <a:rPr lang="cs-CZ" sz="2200" b="1" dirty="0"/>
              <a:t>soudcovská rada</a:t>
            </a:r>
          </a:p>
          <a:p>
            <a:pPr algn="just">
              <a:lnSpc>
                <a:spcPct val="100000"/>
              </a:lnSpc>
            </a:pPr>
            <a:r>
              <a:rPr lang="cs-CZ" sz="2200" b="1" dirty="0"/>
              <a:t>Předsedové kolegií </a:t>
            </a:r>
            <a:r>
              <a:rPr lang="cs-CZ" sz="2200" dirty="0"/>
              <a:t>(kolegia u NSS již nejsou, byla do 31. 12. 2013, tzv. finančně-správní a sociálně-správní)</a:t>
            </a:r>
          </a:p>
          <a:p>
            <a:pPr algn="just">
              <a:lnSpc>
                <a:spcPct val="100000"/>
              </a:lnSpc>
            </a:pPr>
            <a:r>
              <a:rPr lang="cs-CZ" sz="2200" b="1" dirty="0"/>
              <a:t>Předsedové senátu</a:t>
            </a:r>
          </a:p>
          <a:p>
            <a:pPr algn="just">
              <a:lnSpc>
                <a:spcPct val="100000"/>
              </a:lnSpc>
            </a:pPr>
            <a:r>
              <a:rPr lang="cs-CZ" sz="2200" b="1" dirty="0"/>
              <a:t>Soudci</a:t>
            </a:r>
          </a:p>
          <a:p>
            <a:pPr algn="just">
              <a:lnSpc>
                <a:spcPct val="100000"/>
              </a:lnSpc>
            </a:pPr>
            <a:r>
              <a:rPr lang="cs-CZ" sz="2200" b="1" dirty="0"/>
              <a:t>Asistenti soudce</a:t>
            </a:r>
          </a:p>
          <a:p>
            <a:pPr algn="just">
              <a:lnSpc>
                <a:spcPct val="100000"/>
              </a:lnSpc>
            </a:pPr>
            <a:r>
              <a:rPr lang="cs-CZ" sz="2200" b="1" dirty="0"/>
              <a:t>Odborný aparát </a:t>
            </a:r>
            <a:r>
              <a:rPr lang="cs-CZ" sz="2200" dirty="0"/>
              <a:t>– soudní kanceláře (zapisovatelky), …</a:t>
            </a:r>
          </a:p>
          <a:p>
            <a:pPr>
              <a:lnSpc>
                <a:spcPct val="100000"/>
              </a:lnSpc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356244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Nejvyšší správní soud</a:t>
            </a:r>
          </a:p>
        </p:txBody>
      </p:sp>
      <p:pic>
        <p:nvPicPr>
          <p:cNvPr id="6" name="Picture 2" descr="http://nssoud.cz/ftp/photogalleries/Plenarni_sa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602" y="1692275"/>
            <a:ext cx="5780383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954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Nejvyšší správní soud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400" b="1" dirty="0"/>
              <a:t>Rozhoduje v senátech</a:t>
            </a:r>
            <a:r>
              <a:rPr lang="cs-CZ" sz="2400" dirty="0"/>
              <a:t> ve složení: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2+1 </a:t>
            </a:r>
            <a:r>
              <a:rPr lang="cs-CZ" sz="2400" dirty="0"/>
              <a:t>– vždy, nejde-li o výjimku (10 senátů)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6</a:t>
            </a:r>
            <a:r>
              <a:rPr lang="cs-CZ" sz="2400" dirty="0"/>
              <a:t> – kárná řízení (3 senáty pro soudce, 1 pro státní zástupce a 1 pro soudní exekutory)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6+1</a:t>
            </a:r>
            <a:r>
              <a:rPr lang="cs-CZ" sz="2400" dirty="0"/>
              <a:t> volby a referendum („volební“ – „Vol“), politické strany („politický“ „Pst“), kompetenční žaloby („Komp“)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6+1</a:t>
            </a:r>
            <a:r>
              <a:rPr lang="cs-CZ" sz="2400" dirty="0"/>
              <a:t>  rozšířený senát („RS“) podle § 17 – odchýlení se od dosavadní judikatury (povinnost předložit věc RS)</a:t>
            </a:r>
          </a:p>
          <a:p>
            <a:pPr algn="just"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93348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0AD251-F528-411A-BAC4-369359C622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9EFCB4E-846A-4E71-943C-6836880BBA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D31A7A0-C92A-4118-B4DE-A4ABF1417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Nejvyšší správní soud v roce 2021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AE81D5E6-14C4-407A-ABC4-948B5000A5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82948"/>
              </p:ext>
            </p:extLst>
          </p:nvPr>
        </p:nvGraphicFramePr>
        <p:xfrm>
          <a:off x="540094" y="1692275"/>
          <a:ext cx="7922259" cy="4140201"/>
        </p:xfrm>
        <a:graphic>
          <a:graphicData uri="http://schemas.openxmlformats.org/drawingml/2006/table">
            <a:tbl>
              <a:tblPr/>
              <a:tblGrid>
                <a:gridCol w="880251">
                  <a:extLst>
                    <a:ext uri="{9D8B030D-6E8A-4147-A177-3AD203B41FA5}">
                      <a16:colId xmlns:a16="http://schemas.microsoft.com/office/drawing/2014/main" val="711832420"/>
                    </a:ext>
                  </a:extLst>
                </a:gridCol>
                <a:gridCol w="880251">
                  <a:extLst>
                    <a:ext uri="{9D8B030D-6E8A-4147-A177-3AD203B41FA5}">
                      <a16:colId xmlns:a16="http://schemas.microsoft.com/office/drawing/2014/main" val="1866936540"/>
                    </a:ext>
                  </a:extLst>
                </a:gridCol>
                <a:gridCol w="750175">
                  <a:extLst>
                    <a:ext uri="{9D8B030D-6E8A-4147-A177-3AD203B41FA5}">
                      <a16:colId xmlns:a16="http://schemas.microsoft.com/office/drawing/2014/main" val="3906179763"/>
                    </a:ext>
                  </a:extLst>
                </a:gridCol>
                <a:gridCol w="1010327">
                  <a:extLst>
                    <a:ext uri="{9D8B030D-6E8A-4147-A177-3AD203B41FA5}">
                      <a16:colId xmlns:a16="http://schemas.microsoft.com/office/drawing/2014/main" val="3056502719"/>
                    </a:ext>
                  </a:extLst>
                </a:gridCol>
                <a:gridCol w="880251">
                  <a:extLst>
                    <a:ext uri="{9D8B030D-6E8A-4147-A177-3AD203B41FA5}">
                      <a16:colId xmlns:a16="http://schemas.microsoft.com/office/drawing/2014/main" val="1719599080"/>
                    </a:ext>
                  </a:extLst>
                </a:gridCol>
                <a:gridCol w="880251">
                  <a:extLst>
                    <a:ext uri="{9D8B030D-6E8A-4147-A177-3AD203B41FA5}">
                      <a16:colId xmlns:a16="http://schemas.microsoft.com/office/drawing/2014/main" val="468670260"/>
                    </a:ext>
                  </a:extLst>
                </a:gridCol>
                <a:gridCol w="880251">
                  <a:extLst>
                    <a:ext uri="{9D8B030D-6E8A-4147-A177-3AD203B41FA5}">
                      <a16:colId xmlns:a16="http://schemas.microsoft.com/office/drawing/2014/main" val="1443072193"/>
                    </a:ext>
                  </a:extLst>
                </a:gridCol>
                <a:gridCol w="880251">
                  <a:extLst>
                    <a:ext uri="{9D8B030D-6E8A-4147-A177-3AD203B41FA5}">
                      <a16:colId xmlns:a16="http://schemas.microsoft.com/office/drawing/2014/main" val="1432208514"/>
                    </a:ext>
                  </a:extLst>
                </a:gridCol>
                <a:gridCol w="880251">
                  <a:extLst>
                    <a:ext uri="{9D8B030D-6E8A-4147-A177-3AD203B41FA5}">
                      <a16:colId xmlns:a16="http://schemas.microsoft.com/office/drawing/2014/main" val="1465509233"/>
                    </a:ext>
                  </a:extLst>
                </a:gridCol>
              </a:tblGrid>
              <a:tr h="408189">
                <a:tc>
                  <a:txBody>
                    <a:bodyPr/>
                    <a:lstStyle/>
                    <a:p>
                      <a:pPr algn="l"/>
                      <a:r>
                        <a:rPr lang="cs-CZ" sz="1100" b="1">
                          <a:solidFill>
                            <a:srgbClr val="0F2757"/>
                          </a:solidFill>
                          <a:effectLst/>
                        </a:rPr>
                        <a:t>Agenda</a:t>
                      </a:r>
                    </a:p>
                  </a:txBody>
                  <a:tcPr marL="58313" marR="58313" marT="29156" marB="2915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b="1">
                          <a:solidFill>
                            <a:srgbClr val="0F2757"/>
                          </a:solidFill>
                          <a:effectLst/>
                        </a:rPr>
                        <a:t>převzato</a:t>
                      </a:r>
                    </a:p>
                  </a:txBody>
                  <a:tcPr marL="58313" marR="58313" marT="29156" marB="2915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b="1">
                          <a:solidFill>
                            <a:srgbClr val="0F2757"/>
                          </a:solidFill>
                          <a:effectLst/>
                        </a:rPr>
                        <a:t>napadlo</a:t>
                      </a:r>
                    </a:p>
                  </a:txBody>
                  <a:tcPr marL="58313" marR="58313" marT="29156" marB="2915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b="1" dirty="0">
                          <a:solidFill>
                            <a:srgbClr val="0F2757"/>
                          </a:solidFill>
                          <a:effectLst/>
                        </a:rPr>
                        <a:t>rozhodnuto</a:t>
                      </a:r>
                    </a:p>
                  </a:txBody>
                  <a:tcPr marL="58313" marR="58313" marT="29156" marB="2915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b="1">
                          <a:solidFill>
                            <a:srgbClr val="0F2757"/>
                          </a:solidFill>
                          <a:effectLst/>
                        </a:rPr>
                        <a:t>rozsudek</a:t>
                      </a:r>
                    </a:p>
                  </a:txBody>
                  <a:tcPr marL="58313" marR="58313" marT="29156" marB="2915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b="1">
                          <a:solidFill>
                            <a:srgbClr val="0F2757"/>
                          </a:solidFill>
                          <a:effectLst/>
                        </a:rPr>
                        <a:t>usnesení</a:t>
                      </a:r>
                    </a:p>
                  </a:txBody>
                  <a:tcPr marL="58313" marR="58313" marT="29156" marB="2915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b="1">
                          <a:solidFill>
                            <a:srgbClr val="0F2757"/>
                          </a:solidFill>
                          <a:effectLst/>
                        </a:rPr>
                        <a:t>jinak</a:t>
                      </a:r>
                    </a:p>
                  </a:txBody>
                  <a:tcPr marL="58313" marR="58313" marT="29156" marB="2915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b="1">
                          <a:solidFill>
                            <a:srgbClr val="0F2757"/>
                          </a:solidFill>
                          <a:effectLst/>
                        </a:rPr>
                        <a:t>rozhodnutí</a:t>
                      </a:r>
                    </a:p>
                  </a:txBody>
                  <a:tcPr marL="58313" marR="58313" marT="29156" marB="2915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b="1">
                          <a:solidFill>
                            <a:srgbClr val="0F2757"/>
                          </a:solidFill>
                          <a:effectLst/>
                        </a:rPr>
                        <a:t>zůstatek</a:t>
                      </a:r>
                    </a:p>
                  </a:txBody>
                  <a:tcPr marL="58313" marR="58313" marT="29156" marB="2915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744562"/>
                  </a:ext>
                </a:extLst>
              </a:tr>
              <a:tr h="408189">
                <a:tc>
                  <a:txBody>
                    <a:bodyPr/>
                    <a:lstStyle/>
                    <a:p>
                      <a:pPr fontAlgn="t"/>
                      <a:r>
                        <a:rPr lang="cs-CZ" sz="1100" b="1">
                          <a:solidFill>
                            <a:srgbClr val="444444"/>
                          </a:solidFill>
                          <a:effectLst/>
                        </a:rPr>
                        <a:t>kasační věci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3136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4012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3822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2414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1319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89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0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3326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24827"/>
                  </a:ext>
                </a:extLst>
              </a:tr>
              <a:tr h="758065">
                <a:tc>
                  <a:txBody>
                    <a:bodyPr/>
                    <a:lstStyle/>
                    <a:p>
                      <a:pPr fontAlgn="t"/>
                      <a:r>
                        <a:rPr lang="cs-CZ" sz="1100" b="1">
                          <a:solidFill>
                            <a:srgbClr val="444444"/>
                          </a:solidFill>
                          <a:effectLst/>
                        </a:rPr>
                        <a:t>Na, Nad, Nao, Nk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23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296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302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0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113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189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0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17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19223"/>
                  </a:ext>
                </a:extLst>
              </a:tr>
              <a:tr h="2157569">
                <a:tc>
                  <a:txBody>
                    <a:bodyPr/>
                    <a:lstStyle/>
                    <a:p>
                      <a:pPr fontAlgn="t"/>
                      <a:r>
                        <a:rPr lang="cs-CZ" sz="1100" b="1">
                          <a:solidFill>
                            <a:srgbClr val="444444"/>
                          </a:solidFill>
                          <a:effectLst/>
                        </a:rPr>
                        <a:t>Obn, Pst, Komp, Vol, Konf, Aprk, Aprn, Ao, Kss, Ksz, Kse, Kseo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43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609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526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60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362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74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30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126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565777"/>
                  </a:ext>
                </a:extLst>
              </a:tr>
              <a:tr h="408189">
                <a:tc>
                  <a:txBody>
                    <a:bodyPr/>
                    <a:lstStyle/>
                    <a:p>
                      <a:r>
                        <a:rPr lang="cs-CZ" sz="1100" b="1">
                          <a:solidFill>
                            <a:srgbClr val="444444"/>
                          </a:solidFill>
                          <a:effectLst/>
                        </a:rPr>
                        <a:t>Celkem</a:t>
                      </a:r>
                    </a:p>
                  </a:txBody>
                  <a:tcPr marL="58313" marR="58313" marT="29156" marB="2915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b="1">
                          <a:solidFill>
                            <a:srgbClr val="444444"/>
                          </a:solidFill>
                          <a:effectLst/>
                        </a:rPr>
                        <a:t>3202</a:t>
                      </a:r>
                    </a:p>
                  </a:txBody>
                  <a:tcPr marL="58313" marR="58313" marT="29156" marB="2915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b="1">
                          <a:solidFill>
                            <a:srgbClr val="444444"/>
                          </a:solidFill>
                          <a:effectLst/>
                        </a:rPr>
                        <a:t>4917</a:t>
                      </a:r>
                    </a:p>
                  </a:txBody>
                  <a:tcPr marL="58313" marR="58313" marT="29156" marB="2915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b="1">
                          <a:solidFill>
                            <a:srgbClr val="444444"/>
                          </a:solidFill>
                          <a:effectLst/>
                        </a:rPr>
                        <a:t>4650</a:t>
                      </a:r>
                    </a:p>
                  </a:txBody>
                  <a:tcPr marL="58313" marR="58313" marT="29156" marB="2915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b="1">
                          <a:solidFill>
                            <a:srgbClr val="444444"/>
                          </a:solidFill>
                          <a:effectLst/>
                        </a:rPr>
                        <a:t>2474</a:t>
                      </a:r>
                    </a:p>
                  </a:txBody>
                  <a:tcPr marL="58313" marR="58313" marT="29156" marB="2915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b="1">
                          <a:solidFill>
                            <a:srgbClr val="444444"/>
                          </a:solidFill>
                          <a:effectLst/>
                        </a:rPr>
                        <a:t>1794</a:t>
                      </a:r>
                    </a:p>
                  </a:txBody>
                  <a:tcPr marL="58313" marR="58313" marT="29156" marB="2915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b="1">
                          <a:solidFill>
                            <a:srgbClr val="444444"/>
                          </a:solidFill>
                          <a:effectLst/>
                        </a:rPr>
                        <a:t>352</a:t>
                      </a:r>
                    </a:p>
                  </a:txBody>
                  <a:tcPr marL="58313" marR="58313" marT="29156" marB="2915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b="1">
                          <a:solidFill>
                            <a:srgbClr val="444444"/>
                          </a:solidFill>
                          <a:effectLst/>
                        </a:rPr>
                        <a:t>30</a:t>
                      </a:r>
                    </a:p>
                  </a:txBody>
                  <a:tcPr marL="58313" marR="58313" marT="29156" marB="2915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b="1" dirty="0">
                          <a:solidFill>
                            <a:srgbClr val="444444"/>
                          </a:solidFill>
                          <a:effectLst/>
                        </a:rPr>
                        <a:t>3469</a:t>
                      </a:r>
                    </a:p>
                  </a:txBody>
                  <a:tcPr marL="58313" marR="58313" marT="29156" marB="2915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783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101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6D43B9-8AD1-48EB-925F-BB1F47C202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3633E2-A871-4B95-8C6C-B284B0942B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7689021-E6A6-44E7-AFDD-1B7BFF7DF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179109"/>
            <a:ext cx="8066301" cy="992467"/>
          </a:xfrm>
        </p:spPr>
        <p:txBody>
          <a:bodyPr/>
          <a:lstStyle/>
          <a:p>
            <a:r>
              <a:rPr lang="cs-CZ" dirty="0"/>
              <a:t>Nejvyšší správní soud (I. pololetí 2022)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46950D90-95D7-4D61-ADE2-F77FCF5EFB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8768604"/>
              </p:ext>
            </p:extLst>
          </p:nvPr>
        </p:nvGraphicFramePr>
        <p:xfrm>
          <a:off x="382385" y="1689920"/>
          <a:ext cx="8129844" cy="4141323"/>
        </p:xfrm>
        <a:graphic>
          <a:graphicData uri="http://schemas.openxmlformats.org/drawingml/2006/table">
            <a:tbl>
              <a:tblPr/>
              <a:tblGrid>
                <a:gridCol w="903316">
                  <a:extLst>
                    <a:ext uri="{9D8B030D-6E8A-4147-A177-3AD203B41FA5}">
                      <a16:colId xmlns:a16="http://schemas.microsoft.com/office/drawing/2014/main" val="792072080"/>
                    </a:ext>
                  </a:extLst>
                </a:gridCol>
                <a:gridCol w="903316">
                  <a:extLst>
                    <a:ext uri="{9D8B030D-6E8A-4147-A177-3AD203B41FA5}">
                      <a16:colId xmlns:a16="http://schemas.microsoft.com/office/drawing/2014/main" val="712465367"/>
                    </a:ext>
                  </a:extLst>
                </a:gridCol>
                <a:gridCol w="903316">
                  <a:extLst>
                    <a:ext uri="{9D8B030D-6E8A-4147-A177-3AD203B41FA5}">
                      <a16:colId xmlns:a16="http://schemas.microsoft.com/office/drawing/2014/main" val="2024490642"/>
                    </a:ext>
                  </a:extLst>
                </a:gridCol>
                <a:gridCol w="903316">
                  <a:extLst>
                    <a:ext uri="{9D8B030D-6E8A-4147-A177-3AD203B41FA5}">
                      <a16:colId xmlns:a16="http://schemas.microsoft.com/office/drawing/2014/main" val="3393324505"/>
                    </a:ext>
                  </a:extLst>
                </a:gridCol>
                <a:gridCol w="903316">
                  <a:extLst>
                    <a:ext uri="{9D8B030D-6E8A-4147-A177-3AD203B41FA5}">
                      <a16:colId xmlns:a16="http://schemas.microsoft.com/office/drawing/2014/main" val="196085375"/>
                    </a:ext>
                  </a:extLst>
                </a:gridCol>
                <a:gridCol w="903316">
                  <a:extLst>
                    <a:ext uri="{9D8B030D-6E8A-4147-A177-3AD203B41FA5}">
                      <a16:colId xmlns:a16="http://schemas.microsoft.com/office/drawing/2014/main" val="2752635456"/>
                    </a:ext>
                  </a:extLst>
                </a:gridCol>
                <a:gridCol w="903316">
                  <a:extLst>
                    <a:ext uri="{9D8B030D-6E8A-4147-A177-3AD203B41FA5}">
                      <a16:colId xmlns:a16="http://schemas.microsoft.com/office/drawing/2014/main" val="1058883617"/>
                    </a:ext>
                  </a:extLst>
                </a:gridCol>
                <a:gridCol w="903316">
                  <a:extLst>
                    <a:ext uri="{9D8B030D-6E8A-4147-A177-3AD203B41FA5}">
                      <a16:colId xmlns:a16="http://schemas.microsoft.com/office/drawing/2014/main" val="3887347330"/>
                    </a:ext>
                  </a:extLst>
                </a:gridCol>
                <a:gridCol w="903316">
                  <a:extLst>
                    <a:ext uri="{9D8B030D-6E8A-4147-A177-3AD203B41FA5}">
                      <a16:colId xmlns:a16="http://schemas.microsoft.com/office/drawing/2014/main" val="3213979801"/>
                    </a:ext>
                  </a:extLst>
                </a:gridCol>
              </a:tblGrid>
              <a:tr h="426197">
                <a:tc>
                  <a:txBody>
                    <a:bodyPr/>
                    <a:lstStyle/>
                    <a:p>
                      <a:pPr algn="l"/>
                      <a:r>
                        <a:rPr lang="cs-CZ" sz="1200" b="1">
                          <a:solidFill>
                            <a:srgbClr val="0F2757"/>
                          </a:solidFill>
                          <a:effectLst/>
                        </a:rPr>
                        <a:t>Agenda</a:t>
                      </a:r>
                    </a:p>
                  </a:txBody>
                  <a:tcPr marL="60885" marR="60885" marT="30443" marB="30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b="1">
                          <a:solidFill>
                            <a:srgbClr val="0F2757"/>
                          </a:solidFill>
                          <a:effectLst/>
                        </a:rPr>
                        <a:t>převzato</a:t>
                      </a:r>
                    </a:p>
                  </a:txBody>
                  <a:tcPr marL="60885" marR="60885" marT="30443" marB="30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b="1">
                          <a:solidFill>
                            <a:srgbClr val="0F2757"/>
                          </a:solidFill>
                          <a:effectLst/>
                        </a:rPr>
                        <a:t>napadlo</a:t>
                      </a:r>
                    </a:p>
                  </a:txBody>
                  <a:tcPr marL="60885" marR="60885" marT="30443" marB="30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b="1">
                          <a:solidFill>
                            <a:srgbClr val="0F2757"/>
                          </a:solidFill>
                          <a:effectLst/>
                        </a:rPr>
                        <a:t>rozhodnuto</a:t>
                      </a:r>
                    </a:p>
                  </a:txBody>
                  <a:tcPr marL="60885" marR="60885" marT="30443" marB="30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b="1">
                          <a:solidFill>
                            <a:srgbClr val="0F2757"/>
                          </a:solidFill>
                          <a:effectLst/>
                        </a:rPr>
                        <a:t>rozsudek</a:t>
                      </a:r>
                    </a:p>
                  </a:txBody>
                  <a:tcPr marL="60885" marR="60885" marT="30443" marB="30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b="1">
                          <a:solidFill>
                            <a:srgbClr val="0F2757"/>
                          </a:solidFill>
                          <a:effectLst/>
                        </a:rPr>
                        <a:t>usnesení</a:t>
                      </a:r>
                    </a:p>
                  </a:txBody>
                  <a:tcPr marL="60885" marR="60885" marT="30443" marB="30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b="1">
                          <a:solidFill>
                            <a:srgbClr val="0F2757"/>
                          </a:solidFill>
                          <a:effectLst/>
                        </a:rPr>
                        <a:t>jinak</a:t>
                      </a:r>
                    </a:p>
                  </a:txBody>
                  <a:tcPr marL="60885" marR="60885" marT="30443" marB="30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b="1">
                          <a:solidFill>
                            <a:srgbClr val="0F2757"/>
                          </a:solidFill>
                          <a:effectLst/>
                        </a:rPr>
                        <a:t>rozhodnutí</a:t>
                      </a:r>
                    </a:p>
                  </a:txBody>
                  <a:tcPr marL="60885" marR="60885" marT="30443" marB="30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b="1">
                          <a:solidFill>
                            <a:srgbClr val="0F2757"/>
                          </a:solidFill>
                          <a:effectLst/>
                        </a:rPr>
                        <a:t>zůstatek</a:t>
                      </a:r>
                    </a:p>
                  </a:txBody>
                  <a:tcPr marL="60885" marR="60885" marT="30443" marB="30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766731"/>
                  </a:ext>
                </a:extLst>
              </a:tr>
              <a:tr h="426197">
                <a:tc>
                  <a:txBody>
                    <a:bodyPr/>
                    <a:lstStyle/>
                    <a:p>
                      <a:pPr fontAlgn="t"/>
                      <a:r>
                        <a:rPr lang="cs-CZ" sz="1200" b="1">
                          <a:solidFill>
                            <a:srgbClr val="444444"/>
                          </a:solidFill>
                          <a:effectLst/>
                        </a:rPr>
                        <a:t>kasační věci</a:t>
                      </a: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200">
                          <a:effectLst/>
                        </a:rPr>
                        <a:t>3326</a:t>
                      </a: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200">
                          <a:effectLst/>
                        </a:rPr>
                        <a:t>1670</a:t>
                      </a: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200">
                          <a:effectLst/>
                        </a:rPr>
                        <a:t>1801</a:t>
                      </a: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200">
                          <a:effectLst/>
                        </a:rPr>
                        <a:t>1204</a:t>
                      </a: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200">
                          <a:effectLst/>
                        </a:rPr>
                        <a:t>570</a:t>
                      </a: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200">
                          <a:effectLst/>
                        </a:rPr>
                        <a:t>27</a:t>
                      </a: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200">
                          <a:effectLst/>
                        </a:rPr>
                        <a:t>0</a:t>
                      </a: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200">
                          <a:effectLst/>
                        </a:rPr>
                        <a:t>3195</a:t>
                      </a: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204491"/>
                  </a:ext>
                </a:extLst>
              </a:tr>
              <a:tr h="791509">
                <a:tc>
                  <a:txBody>
                    <a:bodyPr/>
                    <a:lstStyle/>
                    <a:p>
                      <a:pPr fontAlgn="t"/>
                      <a:r>
                        <a:rPr lang="cs-CZ" sz="1200" b="1">
                          <a:solidFill>
                            <a:srgbClr val="444444"/>
                          </a:solidFill>
                          <a:effectLst/>
                        </a:rPr>
                        <a:t>Na, Nad, Nao, Nk</a:t>
                      </a: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200">
                          <a:effectLst/>
                        </a:rPr>
                        <a:t>17</a:t>
                      </a: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200">
                          <a:effectLst/>
                        </a:rPr>
                        <a:t>107</a:t>
                      </a: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200">
                          <a:effectLst/>
                        </a:rPr>
                        <a:t>120</a:t>
                      </a: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200">
                          <a:effectLst/>
                        </a:rPr>
                        <a:t>0</a:t>
                      </a: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200">
                          <a:effectLst/>
                        </a:rPr>
                        <a:t>50</a:t>
                      </a: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200">
                          <a:effectLst/>
                        </a:rPr>
                        <a:t>70</a:t>
                      </a: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200">
                          <a:effectLst/>
                        </a:rPr>
                        <a:t>0</a:t>
                      </a: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200">
                          <a:effectLst/>
                        </a:rPr>
                        <a:t>4</a:t>
                      </a: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288154"/>
                  </a:ext>
                </a:extLst>
              </a:tr>
              <a:tr h="2252756">
                <a:tc>
                  <a:txBody>
                    <a:bodyPr/>
                    <a:lstStyle/>
                    <a:p>
                      <a:pPr fontAlgn="t"/>
                      <a:r>
                        <a:rPr lang="cs-CZ" sz="1200" b="1">
                          <a:solidFill>
                            <a:srgbClr val="444444"/>
                          </a:solidFill>
                          <a:effectLst/>
                        </a:rPr>
                        <a:t>Obn, Pst, Komp, Vol, Konf, Aprk, Aprn, Ao, Kss, Ksz, Kse, Kseo</a:t>
                      </a: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200">
                          <a:effectLst/>
                        </a:rPr>
                        <a:t>126</a:t>
                      </a: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200">
                          <a:effectLst/>
                        </a:rPr>
                        <a:t>109</a:t>
                      </a: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200">
                          <a:effectLst/>
                        </a:rPr>
                        <a:t>174</a:t>
                      </a: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200">
                          <a:effectLst/>
                        </a:rPr>
                        <a:t>79</a:t>
                      </a: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200">
                          <a:effectLst/>
                        </a:rPr>
                        <a:t>74</a:t>
                      </a: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200">
                          <a:effectLst/>
                        </a:rPr>
                        <a:t>7</a:t>
                      </a: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200">
                          <a:effectLst/>
                        </a:rPr>
                        <a:t>14</a:t>
                      </a: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200">
                          <a:effectLst/>
                        </a:rPr>
                        <a:t>61</a:t>
                      </a: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322466"/>
                  </a:ext>
                </a:extLst>
              </a:tr>
              <a:tr h="243541">
                <a:tc>
                  <a:txBody>
                    <a:bodyPr/>
                    <a:lstStyle/>
                    <a:p>
                      <a:r>
                        <a:rPr lang="cs-CZ" sz="1200" b="1">
                          <a:solidFill>
                            <a:srgbClr val="444444"/>
                          </a:solidFill>
                          <a:effectLst/>
                        </a:rPr>
                        <a:t>Celkem</a:t>
                      </a:r>
                    </a:p>
                  </a:txBody>
                  <a:tcPr marL="60885" marR="60885" marT="30443" marB="30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>
                          <a:solidFill>
                            <a:srgbClr val="444444"/>
                          </a:solidFill>
                          <a:effectLst/>
                        </a:rPr>
                        <a:t>3469</a:t>
                      </a:r>
                    </a:p>
                  </a:txBody>
                  <a:tcPr marL="60885" marR="60885" marT="30443" marB="30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>
                          <a:solidFill>
                            <a:srgbClr val="444444"/>
                          </a:solidFill>
                          <a:effectLst/>
                        </a:rPr>
                        <a:t>1886</a:t>
                      </a:r>
                    </a:p>
                  </a:txBody>
                  <a:tcPr marL="60885" marR="60885" marT="30443" marB="30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>
                          <a:solidFill>
                            <a:srgbClr val="444444"/>
                          </a:solidFill>
                          <a:effectLst/>
                        </a:rPr>
                        <a:t>2095</a:t>
                      </a:r>
                    </a:p>
                  </a:txBody>
                  <a:tcPr marL="60885" marR="60885" marT="30443" marB="30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>
                          <a:solidFill>
                            <a:srgbClr val="444444"/>
                          </a:solidFill>
                          <a:effectLst/>
                        </a:rPr>
                        <a:t>1283</a:t>
                      </a:r>
                    </a:p>
                  </a:txBody>
                  <a:tcPr marL="60885" marR="60885" marT="30443" marB="30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>
                          <a:solidFill>
                            <a:srgbClr val="444444"/>
                          </a:solidFill>
                          <a:effectLst/>
                        </a:rPr>
                        <a:t>694</a:t>
                      </a:r>
                    </a:p>
                  </a:txBody>
                  <a:tcPr marL="60885" marR="60885" marT="30443" marB="30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>
                          <a:solidFill>
                            <a:srgbClr val="444444"/>
                          </a:solidFill>
                          <a:effectLst/>
                        </a:rPr>
                        <a:t>104</a:t>
                      </a:r>
                    </a:p>
                  </a:txBody>
                  <a:tcPr marL="60885" marR="60885" marT="30443" marB="30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>
                          <a:solidFill>
                            <a:srgbClr val="444444"/>
                          </a:solidFill>
                          <a:effectLst/>
                        </a:rPr>
                        <a:t>14</a:t>
                      </a:r>
                    </a:p>
                  </a:txBody>
                  <a:tcPr marL="60885" marR="60885" marT="30443" marB="30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>
                          <a:solidFill>
                            <a:srgbClr val="444444"/>
                          </a:solidFill>
                          <a:effectLst/>
                        </a:rPr>
                        <a:t>3260</a:t>
                      </a:r>
                    </a:p>
                  </a:txBody>
                  <a:tcPr marL="60885" marR="60885" marT="30443" marB="30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280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3902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3" y="222567"/>
            <a:ext cx="8066301" cy="451576"/>
          </a:xfrm>
        </p:spPr>
        <p:txBody>
          <a:bodyPr/>
          <a:lstStyle/>
          <a:p>
            <a:r>
              <a:rPr lang="cs-CZ" dirty="0"/>
              <a:t>Nejvyšší správní soud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783871"/>
            <a:ext cx="8066301" cy="50481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/>
              <a:t>2003: 1502 kasačních stížností (ale + 1416 nevyřízených věcí od VS)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2004: </a:t>
            </a:r>
            <a:r>
              <a:rPr lang="cs-CZ" sz="1800" b="1" dirty="0"/>
              <a:t>4722</a:t>
            </a:r>
            <a:r>
              <a:rPr lang="cs-CZ" sz="1800" dirty="0"/>
              <a:t> kasačních stížností (vyřízeno 2859)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2005: </a:t>
            </a:r>
            <a:r>
              <a:rPr lang="cs-CZ" sz="1800" b="1" dirty="0"/>
              <a:t>4550</a:t>
            </a:r>
            <a:r>
              <a:rPr lang="cs-CZ" sz="1800" dirty="0"/>
              <a:t> kasačních stížností (vyřízeno 4233)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2006: 3622 kasačních stížností (vyřízeno 4121)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2007: 3006 kasačních stížností (vyřízeno 4128)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2008: 2891 kasačních stížností (vyřízeno 3147)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2009: 2524 kasačních stížností (vyřízeno 2931)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2010: </a:t>
            </a:r>
            <a:r>
              <a:rPr lang="cs-CZ" sz="1800" b="1" dirty="0"/>
              <a:t>2213</a:t>
            </a:r>
            <a:r>
              <a:rPr lang="cs-CZ" sz="1800" dirty="0"/>
              <a:t> kasačních stížností (vyřízeno 2300)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2011: 2388 kasačních stížností (vyřízeno 2313)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2012: 2955 kasačních stížností (vyřízeno 2547)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2013: 2849 kasačních stížností (vyřízeno 2864)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2014: 2647 kasačních stížností (vyřízeno 2704)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2015: 2886 kasačních stížností (vyřízeno 2915)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2016: 3246 kasačních stížností (vyřízeno 2954)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2017: 3902 kasačních stížností (vyřízeno 3442)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2018: 4109 kasačních stížností (vyřízeno 3489)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2019: 4261 kasačních stížností (vyřízeno 3880) 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2020: 4037 kasačních stížností (vyřízeno 3785)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2021: 4012 kasačních stížností (vyřízeno 3822)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b="1" dirty="0"/>
              <a:t>Řešení problémů: Nepřijatelnost kasační stížnosti</a:t>
            </a:r>
            <a:r>
              <a:rPr lang="cs-CZ" sz="1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4979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Kasační stížnost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400" dirty="0"/>
              <a:t>§ 102 a násl. SŘS</a:t>
            </a:r>
          </a:p>
          <a:p>
            <a:pPr algn="just">
              <a:lnSpc>
                <a:spcPct val="100000"/>
              </a:lnSpc>
            </a:pPr>
            <a:r>
              <a:rPr lang="cs-CZ" sz="2400" dirty="0"/>
              <a:t>Jádro činnosti NSS (více jak 3000 ročně)</a:t>
            </a:r>
          </a:p>
          <a:p>
            <a:pPr algn="just">
              <a:lnSpc>
                <a:spcPct val="100000"/>
              </a:lnSpc>
            </a:pPr>
            <a:r>
              <a:rPr lang="cs-CZ" sz="2400" b="1" dirty="0">
                <a:solidFill>
                  <a:srgbClr val="FF0000"/>
                </a:solidFill>
              </a:rPr>
              <a:t>Mimořádný</a:t>
            </a:r>
            <a:r>
              <a:rPr lang="cs-CZ" sz="2400" b="1" dirty="0"/>
              <a:t> opravný prostředek </a:t>
            </a:r>
            <a:r>
              <a:rPr lang="cs-CZ" sz="2400" dirty="0"/>
              <a:t>– proti </a:t>
            </a:r>
            <a:r>
              <a:rPr lang="cs-CZ" sz="2400" b="1" dirty="0">
                <a:solidFill>
                  <a:srgbClr val="FF0000"/>
                </a:solidFill>
              </a:rPr>
              <a:t>pravomocnému</a:t>
            </a:r>
            <a:r>
              <a:rPr lang="cs-CZ" sz="2400" b="1" dirty="0"/>
              <a:t> rozhodnutí</a:t>
            </a:r>
            <a:r>
              <a:rPr lang="cs-CZ" sz="2400" dirty="0"/>
              <a:t> (rozsudek i usnesení) </a:t>
            </a:r>
            <a:r>
              <a:rPr lang="cs-CZ" sz="2400" b="1" dirty="0"/>
              <a:t>KS</a:t>
            </a:r>
            <a:r>
              <a:rPr lang="cs-CZ" sz="2400" dirty="0"/>
              <a:t> (+ nemá odkladný účinek, lze jej přiznat), správní soudnictví je </a:t>
            </a:r>
            <a:r>
              <a:rPr lang="cs-CZ" sz="2400" b="1" dirty="0"/>
              <a:t>jednoinstanční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400" b="1" dirty="0"/>
          </a:p>
          <a:p>
            <a:pPr algn="just">
              <a:lnSpc>
                <a:spcPct val="100000"/>
              </a:lnSpc>
            </a:pPr>
            <a:r>
              <a:rPr lang="cs-CZ" sz="2400" b="1" dirty="0"/>
              <a:t>X obnova řízení § 111</a:t>
            </a:r>
            <a:r>
              <a:rPr lang="cs-CZ" sz="2400" dirty="0"/>
              <a:t> – ve věcech tzv. zásahové žaloby a politických stran (nelze proti rozhodnutí o kasační stížnosti)</a:t>
            </a:r>
            <a:endParaRPr lang="cs-CZ" sz="2400" b="1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14658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Kasační stížnost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400" dirty="0"/>
              <a:t>Lhůta: </a:t>
            </a:r>
            <a:r>
              <a:rPr lang="cs-CZ" sz="2400" b="1" dirty="0"/>
              <a:t>2 týdny</a:t>
            </a:r>
            <a:r>
              <a:rPr lang="cs-CZ" sz="2400" dirty="0"/>
              <a:t>, zmeškání nelze prominout</a:t>
            </a:r>
            <a:endParaRPr lang="cs-CZ" sz="2400" b="1" dirty="0"/>
          </a:p>
          <a:p>
            <a:pPr algn="just">
              <a:lnSpc>
                <a:spcPct val="100000"/>
              </a:lnSpc>
            </a:pPr>
            <a:r>
              <a:rPr lang="cs-CZ" sz="2400" dirty="0"/>
              <a:t>Podává se </a:t>
            </a:r>
            <a:r>
              <a:rPr lang="cs-CZ" sz="2400" b="1" dirty="0"/>
              <a:t>přímo u NSS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Povinné zastoupení advokátem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Soudní poplatek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Bezvadná kasační stížnost </a:t>
            </a:r>
            <a:r>
              <a:rPr lang="cs-CZ" sz="2400" dirty="0"/>
              <a:t>§ 106 odst. 3 – měsíc (max. 2) k doplnění od doručení výzvy</a:t>
            </a:r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31337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přednášky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558636"/>
            <a:ext cx="8066301" cy="4273364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400" b="1" dirty="0"/>
              <a:t>Nejvyšší správní soud (NSS)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kasační stížnost </a:t>
            </a:r>
            <a:r>
              <a:rPr lang="cs-CZ" sz="2400" dirty="0"/>
              <a:t>a řízení o kasační stížnosti</a:t>
            </a:r>
          </a:p>
          <a:p>
            <a:pPr algn="just">
              <a:lnSpc>
                <a:spcPct val="100000"/>
              </a:lnSpc>
            </a:pPr>
            <a:r>
              <a:rPr lang="cs-CZ" sz="2400" dirty="0"/>
              <a:t>jiné druhy řízení před Nejvyšším správním soudem </a:t>
            </a:r>
            <a:r>
              <a:rPr lang="cs-CZ" sz="2400" b="1" dirty="0"/>
              <a:t>(kompetenční žaloba)</a:t>
            </a:r>
          </a:p>
          <a:p>
            <a:pPr marL="72000" indent="0" algn="just">
              <a:lnSpc>
                <a:spcPct val="100000"/>
              </a:lnSpc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60154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4" y="454530"/>
            <a:ext cx="8066301" cy="451576"/>
          </a:xfrm>
        </p:spPr>
        <p:txBody>
          <a:bodyPr/>
          <a:lstStyle/>
          <a:p>
            <a:r>
              <a:rPr lang="cs-CZ" dirty="0"/>
              <a:t>Kasační stížnost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082650"/>
            <a:ext cx="8066301" cy="474935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400" dirty="0"/>
              <a:t>Podává ji („stěžovatel“) – účastník řízení před KS (tj. </a:t>
            </a:r>
            <a:r>
              <a:rPr lang="cs-CZ" sz="2400" b="1" dirty="0"/>
              <a:t>žalobce</a:t>
            </a:r>
            <a:r>
              <a:rPr lang="cs-CZ" sz="2400" dirty="0"/>
              <a:t> nebo </a:t>
            </a:r>
            <a:r>
              <a:rPr lang="cs-CZ" sz="2400" b="1" dirty="0"/>
              <a:t>žalovaný</a:t>
            </a:r>
            <a:r>
              <a:rPr lang="cs-CZ" sz="2400" dirty="0"/>
              <a:t>), nebo </a:t>
            </a:r>
            <a:r>
              <a:rPr lang="cs-CZ" sz="2400" b="1" dirty="0"/>
              <a:t>osoba zúčastněná na řízení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Je obecně přípustná, není-li stanoveno jinak</a:t>
            </a:r>
          </a:p>
          <a:p>
            <a:pPr algn="just">
              <a:lnSpc>
                <a:spcPct val="100000"/>
              </a:lnSpc>
            </a:pPr>
            <a:r>
              <a:rPr lang="cs-CZ" sz="2400" b="1" dirty="0">
                <a:solidFill>
                  <a:srgbClr val="FF0000"/>
                </a:solidFill>
              </a:rPr>
              <a:t>Důvody </a:t>
            </a:r>
            <a:r>
              <a:rPr lang="cs-CZ" sz="2400" dirty="0"/>
              <a:t>§ 103 odst. 1:</a:t>
            </a:r>
          </a:p>
          <a:p>
            <a:pPr algn="just">
              <a:lnSpc>
                <a:spcPct val="100000"/>
              </a:lnSpc>
            </a:pPr>
            <a:r>
              <a:rPr lang="cs-CZ" sz="2000" dirty="0"/>
              <a:t>písm. a) – </a:t>
            </a:r>
            <a:r>
              <a:rPr lang="cs-CZ" sz="2000" b="1" dirty="0"/>
              <a:t>nezákonnost </a:t>
            </a:r>
            <a:r>
              <a:rPr lang="cs-CZ" sz="2000" dirty="0"/>
              <a:t>(hmotněprávní pochybení u rozhodnutí KS)</a:t>
            </a:r>
          </a:p>
          <a:p>
            <a:pPr algn="just">
              <a:lnSpc>
                <a:spcPct val="100000"/>
              </a:lnSpc>
            </a:pPr>
            <a:r>
              <a:rPr lang="cs-CZ" sz="2000" dirty="0"/>
              <a:t>písm. b) – </a:t>
            </a:r>
            <a:r>
              <a:rPr lang="cs-CZ" sz="2000" b="1" dirty="0"/>
              <a:t>vady řízení </a:t>
            </a:r>
            <a:r>
              <a:rPr lang="cs-CZ" sz="2000" dirty="0"/>
              <a:t>(procesní pochybení u správního orgánu)</a:t>
            </a:r>
          </a:p>
          <a:p>
            <a:pPr algn="just">
              <a:lnSpc>
                <a:spcPct val="100000"/>
              </a:lnSpc>
            </a:pPr>
            <a:r>
              <a:rPr lang="cs-CZ" sz="2000" dirty="0"/>
              <a:t>písm. c) – </a:t>
            </a:r>
            <a:r>
              <a:rPr lang="cs-CZ" sz="2000" b="1" dirty="0"/>
              <a:t>zmatečnost</a:t>
            </a:r>
            <a:r>
              <a:rPr lang="cs-CZ" sz="2000" dirty="0"/>
              <a:t> (nedostatek podmínek řízení, nesprávné složení u KS)</a:t>
            </a:r>
          </a:p>
          <a:p>
            <a:pPr algn="just">
              <a:lnSpc>
                <a:spcPct val="100000"/>
              </a:lnSpc>
            </a:pPr>
            <a:r>
              <a:rPr lang="cs-CZ" sz="2000" dirty="0"/>
              <a:t>písm. d) – </a:t>
            </a:r>
            <a:r>
              <a:rPr lang="cs-CZ" sz="2000" b="1" dirty="0"/>
              <a:t>nepřezkoumatelnost</a:t>
            </a:r>
            <a:r>
              <a:rPr lang="cs-CZ" sz="2000" dirty="0"/>
              <a:t> (nesrozumitelnost, nedostatek důvodů), </a:t>
            </a:r>
            <a:r>
              <a:rPr lang="cs-CZ" sz="2000" b="1" dirty="0"/>
              <a:t>jiná </a:t>
            </a:r>
            <a:r>
              <a:rPr lang="cs-CZ" sz="2000" dirty="0"/>
              <a:t>(podstatná)</a:t>
            </a:r>
            <a:r>
              <a:rPr lang="cs-CZ" sz="2000" b="1" dirty="0"/>
              <a:t> vada řízení u KS</a:t>
            </a:r>
          </a:p>
          <a:p>
            <a:pPr algn="just">
              <a:lnSpc>
                <a:spcPct val="100000"/>
              </a:lnSpc>
            </a:pPr>
            <a:r>
              <a:rPr lang="cs-CZ" sz="2000" dirty="0"/>
              <a:t>písm. e) – nezákonnost při </a:t>
            </a:r>
            <a:r>
              <a:rPr lang="cs-CZ" sz="2000" b="1" dirty="0"/>
              <a:t>odmítnutí nebo zastavení</a:t>
            </a:r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95992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Kasační stížnost</a:t>
            </a:r>
          </a:p>
        </p:txBody>
      </p:sp>
      <p:pic>
        <p:nvPicPr>
          <p:cNvPr id="6" name="Picture 2" descr="http://nssoud.cz/ftp/photogalleries/Mala_jednaci_mistnos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225" y="1692275"/>
            <a:ext cx="6055137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987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Kasační stížnost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400" b="1" dirty="0"/>
              <a:t>Nepřípustnost </a:t>
            </a:r>
            <a:r>
              <a:rPr lang="cs-CZ" sz="2400" dirty="0"/>
              <a:t>§ 104 (odmítnutí)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Nepřijatelnost </a:t>
            </a:r>
            <a:r>
              <a:rPr lang="cs-CZ" sz="2400" dirty="0"/>
              <a:t>§ 104a (novela 2021) – ve věcech „</a:t>
            </a:r>
            <a:r>
              <a:rPr lang="cs-CZ" sz="2400" dirty="0" err="1"/>
              <a:t>samosoudcovských</a:t>
            </a:r>
            <a:r>
              <a:rPr lang="cs-CZ" sz="2400" dirty="0"/>
              <a:t>“ kasační stížnost svým významem podstatně nepřesahuje vlastní zájmy stěžovatele – </a:t>
            </a:r>
            <a:r>
              <a:rPr lang="cs-CZ" sz="2400" b="1" dirty="0"/>
              <a:t>odmítnutí pro nepřijatelnost </a:t>
            </a: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39797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99587" y="500544"/>
            <a:ext cx="8066301" cy="451576"/>
          </a:xfrm>
        </p:spPr>
        <p:txBody>
          <a:bodyPr/>
          <a:lstStyle/>
          <a:p>
            <a:r>
              <a:rPr lang="cs-CZ" dirty="0"/>
              <a:t>Kasační stížnost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243584"/>
            <a:ext cx="8066301" cy="4588416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1600" dirty="0"/>
              <a:t>NSS (</a:t>
            </a:r>
            <a:r>
              <a:rPr lang="cs-CZ" sz="1600" dirty="0" err="1"/>
              <a:t>sp</a:t>
            </a:r>
            <a:r>
              <a:rPr lang="cs-CZ" sz="1600" dirty="0"/>
              <a:t>. zn. 1 As 13/2006, č. 933/2006 Sb. NSS) „</a:t>
            </a:r>
            <a:r>
              <a:rPr lang="cs-CZ" sz="1600" i="1" dirty="0"/>
              <a:t>Přesahem vlastních zájmů stěžovatele je jen natolik </a:t>
            </a:r>
            <a:r>
              <a:rPr lang="cs-CZ" sz="1600" i="1" dirty="0">
                <a:solidFill>
                  <a:srgbClr val="FF0000"/>
                </a:solidFill>
              </a:rPr>
              <a:t>zásadní a intenzivní situace</a:t>
            </a:r>
            <a:r>
              <a:rPr lang="cs-CZ" sz="1600" i="1" dirty="0"/>
              <a:t>, v níž je - </a:t>
            </a:r>
            <a:r>
              <a:rPr lang="cs-CZ" sz="1600" i="1" dirty="0">
                <a:solidFill>
                  <a:srgbClr val="FF0000"/>
                </a:solidFill>
              </a:rPr>
              <a:t>kromě ochrany veřejného subjektivního práva jednotlivce -</a:t>
            </a:r>
            <a:r>
              <a:rPr lang="cs-CZ" sz="1600" i="1" dirty="0"/>
              <a:t> … též nezbytné vyslovit </a:t>
            </a:r>
            <a:r>
              <a:rPr lang="cs-CZ" sz="1600" i="1" dirty="0">
                <a:solidFill>
                  <a:srgbClr val="FF0000"/>
                </a:solidFill>
              </a:rPr>
              <a:t>právní názor k určitému typu případů či právních otázek</a:t>
            </a:r>
            <a:r>
              <a:rPr lang="cs-CZ" sz="1600" i="1" dirty="0"/>
              <a:t>. Přesah vlastních zájmů stěžovatele je dán jen v případě rozpoznatelného dopadu řešené právní otázky nad rámec konkrétního případu. Primárním úkolem … je proto nejen ochrana individuálních veřejných subjektivních práv, nýbrž </a:t>
            </a:r>
            <a:r>
              <a:rPr lang="cs-CZ" sz="1600" i="1" dirty="0">
                <a:solidFill>
                  <a:srgbClr val="FF0000"/>
                </a:solidFill>
              </a:rPr>
              <a:t>také výklad právního řádu a sjednocování rozhodovací činnosti krajských soudů</a:t>
            </a:r>
            <a:r>
              <a:rPr lang="cs-CZ" sz="1600" i="1" dirty="0"/>
              <a:t>. </a:t>
            </a:r>
            <a:r>
              <a:rPr lang="cs-CZ" sz="1600" i="1" dirty="0">
                <a:solidFill>
                  <a:srgbClr val="FF0000"/>
                </a:solidFill>
              </a:rPr>
              <a:t>Přijatelnost</a:t>
            </a:r>
            <a:r>
              <a:rPr lang="cs-CZ" sz="1600" i="1" dirty="0"/>
              <a:t> kasační stížnosti je třeba odlišovat od </a:t>
            </a:r>
            <a:r>
              <a:rPr lang="cs-CZ" sz="1600" i="1" dirty="0">
                <a:solidFill>
                  <a:srgbClr val="FF0000"/>
                </a:solidFill>
              </a:rPr>
              <a:t>přípustnosti</a:t>
            </a:r>
            <a:r>
              <a:rPr lang="cs-CZ" sz="1600" i="1" dirty="0"/>
              <a:t> kasační stížnosti na straně jedné a </a:t>
            </a:r>
            <a:r>
              <a:rPr lang="cs-CZ" sz="1600" i="1" dirty="0">
                <a:solidFill>
                  <a:srgbClr val="FF0000"/>
                </a:solidFill>
              </a:rPr>
              <a:t>důvodnosti</a:t>
            </a:r>
            <a:r>
              <a:rPr lang="cs-CZ" sz="1600" i="1" dirty="0"/>
              <a:t> na straně druhé. Přípustnost (či tedy spíše absence některého z důvodů nepřípustnosti) kasační stížnosti je dána splněním zákonných procesních předpokladů, jako je včasné podání kasační stížnosti … , řádné zastoupení … , absence dalších zákonných důvodů nepřípustnosti … apod. Důvodnost kasační stížnosti na straně druhé je otázkou věcného posouzení kasačních důvodů stěžovatelem uváděných … V zájmu stěžovatele … je nejenom splnit podmínky přípustnosti kasační stížnosti a svoji stížnost opřít o některý z důvodů kasační stížnosti, stanovených v § 103 odst. 1 s. ř. s., nýbrž též uvést, v čem stěžovatel spatřuje - v mezích kritérií přijatelnosti - v konkrétním případě přesah svých vlastních zájmů, a z jakého důvodu by tedy měl Nejvyšší správní soud předloženou kasační stížnost věcně projednat.“</a:t>
            </a:r>
          </a:p>
          <a:p>
            <a:pPr algn="just">
              <a:lnSpc>
                <a:spcPct val="100000"/>
              </a:lnSpc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62999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4" y="447214"/>
            <a:ext cx="8066301" cy="451576"/>
          </a:xfrm>
        </p:spPr>
        <p:txBody>
          <a:bodyPr/>
          <a:lstStyle/>
          <a:p>
            <a:r>
              <a:rPr lang="cs-CZ" dirty="0"/>
              <a:t>Řízení o kasační stížnosti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294790"/>
            <a:ext cx="8066301" cy="453721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400" dirty="0"/>
              <a:t>Posouzení </a:t>
            </a:r>
            <a:r>
              <a:rPr lang="cs-CZ" sz="2400" b="1" dirty="0"/>
              <a:t>splnění podmínek řízení </a:t>
            </a:r>
            <a:r>
              <a:rPr lang="cs-CZ" sz="2400" dirty="0"/>
              <a:t>– včasnost, přípustnost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Odstranění</a:t>
            </a:r>
            <a:r>
              <a:rPr lang="cs-CZ" sz="2400" dirty="0"/>
              <a:t> (odstranitelných) vad kasační stížnosti a nedostatků podmínek řízení – osvobození od soudních poplatků, ustanovení zástupce, doplnění kasační stížnosti</a:t>
            </a:r>
          </a:p>
          <a:p>
            <a:pPr algn="just">
              <a:lnSpc>
                <a:spcPct val="100000"/>
              </a:lnSpc>
            </a:pPr>
            <a:r>
              <a:rPr lang="cs-CZ" sz="2400" dirty="0"/>
              <a:t>Doručení </a:t>
            </a:r>
            <a:r>
              <a:rPr lang="cs-CZ" sz="2400" b="1" dirty="0"/>
              <a:t>kasační stížnosti k vyjádření </a:t>
            </a:r>
            <a:r>
              <a:rPr lang="cs-CZ" sz="2400" dirty="0"/>
              <a:t>a </a:t>
            </a:r>
            <a:r>
              <a:rPr lang="cs-CZ" sz="2400" b="1" dirty="0"/>
              <a:t>obstarání soudního a správního spisu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Rozhoduje se zpravidla bez jednání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Vázanost rozsahem </a:t>
            </a:r>
            <a:r>
              <a:rPr lang="cs-CZ" sz="2400" dirty="0"/>
              <a:t>kasační stížnosti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Vázanost důvody </a:t>
            </a:r>
            <a:r>
              <a:rPr lang="cs-CZ" sz="2400" dirty="0"/>
              <a:t>kasační stížnosti (x zmatečnost, procesní vady, nepřezkoumatelnost a nicotnost) – </a:t>
            </a:r>
            <a:r>
              <a:rPr lang="cs-CZ" sz="2400" b="1" dirty="0">
                <a:solidFill>
                  <a:srgbClr val="FF0000"/>
                </a:solidFill>
              </a:rPr>
              <a:t>vady ex offo 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Zákaz novot </a:t>
            </a:r>
            <a:r>
              <a:rPr lang="cs-CZ" sz="2400" dirty="0"/>
              <a:t>(§ 109 odst. 5)</a:t>
            </a:r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8012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Řízení o kasační stížnosti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400" b="1" dirty="0"/>
              <a:t>Příklady (ne všechny) kasační stížnosti ve zvláštních zákonech:</a:t>
            </a:r>
          </a:p>
          <a:p>
            <a:pPr algn="just">
              <a:lnSpc>
                <a:spcPct val="100000"/>
              </a:lnSpc>
            </a:pPr>
            <a:r>
              <a:rPr lang="cs-CZ" sz="2400" dirty="0"/>
              <a:t>§ 32 zákona o azylu č. 325/1999 Sb. – ex lege </a:t>
            </a:r>
            <a:r>
              <a:rPr lang="cs-CZ" sz="2400" dirty="0">
                <a:solidFill>
                  <a:srgbClr val="FF0000"/>
                </a:solidFill>
              </a:rPr>
              <a:t>odkladný účinek </a:t>
            </a:r>
            <a:r>
              <a:rPr lang="cs-CZ" sz="2400" dirty="0"/>
              <a:t>(žaloby i kasační stížnosti), specifické </a:t>
            </a:r>
            <a:r>
              <a:rPr lang="cs-CZ" sz="2400" dirty="0">
                <a:solidFill>
                  <a:srgbClr val="FF0000"/>
                </a:solidFill>
              </a:rPr>
              <a:t>lhůty </a:t>
            </a:r>
            <a:r>
              <a:rPr lang="cs-CZ" sz="2400" dirty="0"/>
              <a:t>pro rozhodnutí </a:t>
            </a:r>
          </a:p>
          <a:p>
            <a:pPr algn="just">
              <a:lnSpc>
                <a:spcPct val="100000"/>
              </a:lnSpc>
            </a:pPr>
            <a:r>
              <a:rPr lang="cs-CZ" sz="2400" dirty="0"/>
              <a:t>§ 124a daňového řádu č. 280/2009 Sb. – </a:t>
            </a:r>
            <a:r>
              <a:rPr lang="cs-CZ" sz="2400" dirty="0">
                <a:solidFill>
                  <a:srgbClr val="FF0000"/>
                </a:solidFill>
              </a:rPr>
              <a:t>neúčinnost </a:t>
            </a:r>
            <a:r>
              <a:rPr lang="cs-CZ" sz="2400" dirty="0"/>
              <a:t>rozhodnutí</a:t>
            </a:r>
          </a:p>
          <a:p>
            <a:pPr algn="just">
              <a:lnSpc>
                <a:spcPct val="100000"/>
              </a:lnSpc>
            </a:pPr>
            <a:r>
              <a:rPr lang="cs-CZ" sz="2400" dirty="0"/>
              <a:t>§ 85 odst. 1 zákona č. 250/2016 Sb., o odpovědnosti za přestupky a řízení o nich – </a:t>
            </a:r>
            <a:r>
              <a:rPr lang="cs-CZ" sz="2400" dirty="0">
                <a:solidFill>
                  <a:srgbClr val="FF0000"/>
                </a:solidFill>
              </a:rPr>
              <a:t>přerušení řízení o přestupku</a:t>
            </a:r>
          </a:p>
          <a:p>
            <a:pPr algn="just">
              <a:lnSpc>
                <a:spcPct val="100000"/>
              </a:lnSpc>
            </a:pPr>
            <a:r>
              <a:rPr lang="cs-CZ" sz="2400" dirty="0"/>
              <a:t>§ 172 odst. 6 cizineckého zákona č. 326/1999 Sb., </a:t>
            </a:r>
            <a:r>
              <a:rPr lang="cs-CZ" sz="2400" dirty="0">
                <a:solidFill>
                  <a:srgbClr val="FF0000"/>
                </a:solidFill>
              </a:rPr>
              <a:t>zastavení řízení o kasační stížnosti</a:t>
            </a:r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48010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Řízení o kasační stížnosti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338682"/>
            <a:ext cx="8066301" cy="449331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000" b="1" dirty="0"/>
              <a:t>As</a:t>
            </a:r>
            <a:r>
              <a:rPr lang="cs-CZ" sz="2000" dirty="0"/>
              <a:t> - řízení o kasačních stížnostech ve věcech dále neuvedených           </a:t>
            </a:r>
          </a:p>
          <a:p>
            <a:pPr algn="just">
              <a:lnSpc>
                <a:spcPct val="100000"/>
              </a:lnSpc>
            </a:pPr>
            <a:r>
              <a:rPr lang="cs-CZ" sz="2000" b="1" dirty="0" err="1"/>
              <a:t>Ads</a:t>
            </a:r>
            <a:r>
              <a:rPr lang="cs-CZ" sz="2000" dirty="0"/>
              <a:t> - řízení o kasačních stížnostech ve věcech důchodového pojištění, nemocenského pojištění, zdravotního pojištění, nemocenské péče v ozbrojených silách, uchazečů o zaměstnání a jejich hmotného zabezpečení podle předpisů o zaměstnanosti, sociální péče a státní sociální podpory, pojistného na sociální zabezpečení a příspěvku na státní politiku zaměstnanosti</a:t>
            </a:r>
          </a:p>
          <a:p>
            <a:pPr algn="just">
              <a:lnSpc>
                <a:spcPct val="100000"/>
              </a:lnSpc>
            </a:pPr>
            <a:r>
              <a:rPr lang="cs-CZ" sz="2000" b="1" dirty="0" err="1"/>
              <a:t>Afs</a:t>
            </a:r>
            <a:r>
              <a:rPr lang="cs-CZ" sz="2000" dirty="0"/>
              <a:t> - řízení o kasačních stížnostech ve věcech cel, daní, poplatků a ostatních daňových řízení, ve věcech týkajících se rozpočtových pravidel a dotací </a:t>
            </a:r>
          </a:p>
          <a:p>
            <a:pPr algn="just">
              <a:lnSpc>
                <a:spcPct val="100000"/>
              </a:lnSpc>
            </a:pPr>
            <a:r>
              <a:rPr lang="cs-CZ" sz="2000" b="1" dirty="0" err="1"/>
              <a:t>Ars</a:t>
            </a:r>
            <a:r>
              <a:rPr lang="cs-CZ" sz="2000" dirty="0"/>
              <a:t> - řízení o kasačních stížnostech ve věcech místního a krajského referenda </a:t>
            </a:r>
          </a:p>
          <a:p>
            <a:pPr algn="just">
              <a:lnSpc>
                <a:spcPct val="100000"/>
              </a:lnSpc>
            </a:pPr>
            <a:r>
              <a:rPr lang="cs-CZ" sz="2000" b="1" dirty="0" err="1"/>
              <a:t>Azs</a:t>
            </a:r>
            <a:r>
              <a:rPr lang="cs-CZ" sz="2000" dirty="0"/>
              <a:t> - řízení o kasačních stížnostech ve věcech mezinárodní ochrany a zákona o pobytu cizinců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07128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Rozhodnutí o kasační stížnosti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400" b="1" dirty="0">
                <a:solidFill>
                  <a:srgbClr val="FF0000"/>
                </a:solidFill>
              </a:rPr>
              <a:t>Zrušení</a:t>
            </a:r>
            <a:r>
              <a:rPr lang="cs-CZ" sz="2400" dirty="0"/>
              <a:t> rozhodnutí KS a </a:t>
            </a:r>
            <a:r>
              <a:rPr lang="cs-CZ" sz="2400" b="1" dirty="0">
                <a:solidFill>
                  <a:srgbClr val="FF0000"/>
                </a:solidFill>
              </a:rPr>
              <a:t>vrácení věci k dalšímu řízení </a:t>
            </a:r>
            <a:r>
              <a:rPr lang="cs-CZ" sz="2400" dirty="0"/>
              <a:t>se </a:t>
            </a:r>
            <a:r>
              <a:rPr lang="cs-CZ" sz="2400" b="1" dirty="0"/>
              <a:t>závazným právním názorem </a:t>
            </a:r>
            <a:r>
              <a:rPr lang="cs-CZ" sz="2400" dirty="0"/>
              <a:t>(kasační stížnost je důvodná), KS rozhodne celkově o nákladech řízení</a:t>
            </a:r>
          </a:p>
          <a:p>
            <a:pPr algn="just">
              <a:lnSpc>
                <a:spcPct val="100000"/>
              </a:lnSpc>
            </a:pPr>
            <a:endParaRPr lang="cs-CZ" sz="2400" dirty="0"/>
          </a:p>
          <a:p>
            <a:pPr algn="just">
              <a:lnSpc>
                <a:spcPct val="100000"/>
              </a:lnSpc>
            </a:pPr>
            <a:endParaRPr lang="cs-CZ" sz="2400" dirty="0"/>
          </a:p>
          <a:p>
            <a:pPr algn="just"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34" y="2849837"/>
            <a:ext cx="8113487" cy="101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17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Rozhodnutí o kasační stížnosti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400" b="1" dirty="0">
                <a:solidFill>
                  <a:srgbClr val="FF0000"/>
                </a:solidFill>
              </a:rPr>
              <a:t>Zrušení</a:t>
            </a:r>
            <a:r>
              <a:rPr lang="cs-CZ" sz="2400" dirty="0"/>
              <a:t> rozhodnutí KS a </a:t>
            </a:r>
            <a:r>
              <a:rPr lang="cs-CZ" sz="2400" b="1" dirty="0"/>
              <a:t>zastavení řízení/odmítnutí návrhu/postoupení věci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400" b="1" dirty="0"/>
          </a:p>
          <a:p>
            <a:pPr marL="0" indent="0" algn="just">
              <a:lnSpc>
                <a:spcPct val="100000"/>
              </a:lnSpc>
              <a:buNone/>
            </a:pPr>
            <a:endParaRPr lang="cs-CZ" sz="2400" b="1" dirty="0"/>
          </a:p>
          <a:p>
            <a:pPr marL="0" indent="0" algn="just">
              <a:lnSpc>
                <a:spcPct val="100000"/>
              </a:lnSpc>
              <a:buNone/>
            </a:pPr>
            <a:endParaRPr lang="cs-CZ" sz="2400" b="1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  <p:pic>
        <p:nvPicPr>
          <p:cNvPr id="6" name="Obrázek 5"/>
          <p:cNvPicPr/>
          <p:nvPr/>
        </p:nvPicPr>
        <p:blipFill rotWithShape="1">
          <a:blip r:embed="rId2"/>
          <a:srcRect l="10582" t="26984" r="10549" b="20900"/>
          <a:stretch/>
        </p:blipFill>
        <p:spPr bwMode="auto">
          <a:xfrm>
            <a:off x="849086" y="2490787"/>
            <a:ext cx="7540171" cy="22771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3714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Rozhodnutí o kasační stížnosti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550822"/>
            <a:ext cx="8066301" cy="428117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400" b="1" dirty="0"/>
              <a:t>Zrušení </a:t>
            </a:r>
            <a:r>
              <a:rPr lang="cs-CZ" sz="2400" dirty="0"/>
              <a:t>rozhodnutí KS a </a:t>
            </a:r>
            <a:r>
              <a:rPr lang="cs-CZ" sz="2400" b="1" dirty="0">
                <a:solidFill>
                  <a:srgbClr val="FF0000"/>
                </a:solidFill>
              </a:rPr>
              <a:t>zrušení</a:t>
            </a:r>
            <a:r>
              <a:rPr lang="cs-CZ" sz="2400" dirty="0"/>
              <a:t> </a:t>
            </a:r>
            <a:r>
              <a:rPr lang="cs-CZ" sz="2400" b="1" dirty="0"/>
              <a:t>rozhodnutí správního orgánu </a:t>
            </a:r>
            <a:r>
              <a:rPr lang="cs-CZ" sz="2400" dirty="0"/>
              <a:t>(„celé až dolů“), zrušení OOP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54" y="2433216"/>
            <a:ext cx="8833446" cy="372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2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4" y="398131"/>
            <a:ext cx="8066301" cy="451576"/>
          </a:xfrm>
        </p:spPr>
        <p:txBody>
          <a:bodyPr/>
          <a:lstStyle/>
          <a:p>
            <a:pPr algn="just"/>
            <a:r>
              <a:rPr lang="cs-CZ" dirty="0"/>
              <a:t>Otázky, na které se pokusíme odpovědět: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438634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000" i="1" dirty="0"/>
              <a:t>Je stávající Nejvyšší správní soud pokračovatelem nejvyššího správního soudu z období tzv. 1 republiky? </a:t>
            </a:r>
          </a:p>
          <a:p>
            <a:pPr algn="just">
              <a:lnSpc>
                <a:spcPct val="100000"/>
              </a:lnSpc>
            </a:pPr>
            <a:r>
              <a:rPr lang="cs-CZ" sz="2000" i="1" dirty="0"/>
              <a:t>O čem všem vlastně jedná a rozhoduje Nejvyšší správní soud? </a:t>
            </a:r>
          </a:p>
          <a:p>
            <a:pPr algn="just">
              <a:lnSpc>
                <a:spcPct val="100000"/>
              </a:lnSpc>
            </a:pPr>
            <a:r>
              <a:rPr lang="cs-CZ" sz="2000" i="1" dirty="0"/>
              <a:t>Co je to kasační stížnost a proč její podatel (tj. stěžovatel) musí být zastoupen advokátem? </a:t>
            </a:r>
          </a:p>
          <a:p>
            <a:pPr algn="just">
              <a:lnSpc>
                <a:spcPct val="100000"/>
              </a:lnSpc>
            </a:pPr>
            <a:r>
              <a:rPr lang="cs-CZ" sz="2000" i="1" dirty="0"/>
              <a:t>Může Nejvyšší správní soud přímo zrušit i rozhodnutí správních orgánů? </a:t>
            </a:r>
          </a:p>
          <a:p>
            <a:pPr algn="just">
              <a:lnSpc>
                <a:spcPct val="100000"/>
              </a:lnSpc>
            </a:pPr>
            <a:r>
              <a:rPr lang="cs-CZ" sz="2000" i="1" dirty="0"/>
              <a:t>Jaká je povaha rozhodnutí Nejvyššího správního soudu a jaké jsou jejich dopady do praxe? </a:t>
            </a:r>
          </a:p>
          <a:p>
            <a:pPr algn="just">
              <a:lnSpc>
                <a:spcPct val="100000"/>
              </a:lnSpc>
            </a:pPr>
            <a:r>
              <a:rPr lang="cs-CZ" sz="2000" i="1" dirty="0"/>
              <a:t>Jaký je vztah mezi Nejvyšším správním soudem a Nejvyšším soudem nebo Ústavním soudem?  </a:t>
            </a:r>
          </a:p>
          <a:p>
            <a:pPr algn="just">
              <a:lnSpc>
                <a:spcPct val="100000"/>
              </a:lnSpc>
            </a:pP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4188252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Rozhodnutí o kasační stížnosti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400" b="1" dirty="0">
                <a:solidFill>
                  <a:srgbClr val="FF0000"/>
                </a:solidFill>
              </a:rPr>
              <a:t>Zamítnutí </a:t>
            </a:r>
            <a:r>
              <a:rPr lang="cs-CZ" sz="2400" dirty="0"/>
              <a:t>kasační stížnost (je nedůvodná)</a:t>
            </a:r>
          </a:p>
          <a:p>
            <a:pPr marL="72000" indent="0" algn="just">
              <a:lnSpc>
                <a:spcPct val="100000"/>
              </a:lnSpc>
              <a:buNone/>
            </a:pPr>
            <a:endParaRPr lang="cs-CZ" sz="2400" dirty="0"/>
          </a:p>
          <a:p>
            <a:pPr algn="just">
              <a:lnSpc>
                <a:spcPct val="100000"/>
              </a:lnSpc>
            </a:pPr>
            <a:endParaRPr lang="cs-CZ" sz="2400" dirty="0"/>
          </a:p>
          <a:p>
            <a:pPr algn="just">
              <a:lnSpc>
                <a:spcPct val="100000"/>
              </a:lnSpc>
            </a:pPr>
            <a:endParaRPr lang="cs-CZ" sz="2400" dirty="0"/>
          </a:p>
          <a:p>
            <a:pPr algn="just">
              <a:lnSpc>
                <a:spcPct val="100000"/>
              </a:lnSpc>
            </a:pPr>
            <a:endParaRPr lang="cs-CZ" sz="2400" dirty="0"/>
          </a:p>
          <a:p>
            <a:pPr algn="just">
              <a:lnSpc>
                <a:spcPct val="100000"/>
              </a:lnSpc>
            </a:pPr>
            <a:endParaRPr lang="cs-CZ" sz="2400" dirty="0"/>
          </a:p>
          <a:p>
            <a:pPr algn="just">
              <a:lnSpc>
                <a:spcPct val="100000"/>
              </a:lnSpc>
            </a:pPr>
            <a:endParaRPr lang="cs-CZ" sz="2400" dirty="0"/>
          </a:p>
          <a:p>
            <a:pPr algn="just">
              <a:lnSpc>
                <a:spcPct val="100000"/>
              </a:lnSpc>
            </a:pPr>
            <a:endParaRPr lang="cs-CZ" sz="2400" dirty="0"/>
          </a:p>
          <a:p>
            <a:pPr marL="0" indent="0" algn="just">
              <a:lnSpc>
                <a:spcPct val="100000"/>
              </a:lnSpc>
              <a:buNone/>
            </a:pPr>
            <a:endParaRPr lang="cs-CZ" sz="2400" dirty="0"/>
          </a:p>
          <a:p>
            <a:pPr marL="0" indent="0" algn="just">
              <a:lnSpc>
                <a:spcPct val="100000"/>
              </a:lnSpc>
              <a:buNone/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56" y="2149770"/>
            <a:ext cx="8149774" cy="177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84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Kompetenční žaloba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465118"/>
            <a:ext cx="8066301" cy="4366882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400" dirty="0"/>
              <a:t>Věcná příslušnost svěřena přímo </a:t>
            </a:r>
            <a:r>
              <a:rPr lang="cs-CZ" sz="2400" b="1" dirty="0"/>
              <a:t>NSS </a:t>
            </a:r>
            <a:r>
              <a:rPr lang="cs-CZ" sz="2400" dirty="0"/>
              <a:t>(sedmičlenný senát)</a:t>
            </a:r>
          </a:p>
          <a:p>
            <a:pPr algn="just">
              <a:lnSpc>
                <a:spcPct val="100000"/>
              </a:lnSpc>
            </a:pPr>
            <a:r>
              <a:rPr lang="cs-CZ" sz="2400" dirty="0"/>
              <a:t>Kompetenční spor (nepodařilo se vyřešit podle § 133 </a:t>
            </a:r>
            <a:r>
              <a:rPr lang="cs-CZ" sz="2400" dirty="0" err="1"/>
              <a:t>SpŘ</a:t>
            </a:r>
            <a:r>
              <a:rPr lang="cs-CZ" sz="2400" dirty="0"/>
              <a:t>), stranami kompetenčního sporu: </a:t>
            </a:r>
            <a:r>
              <a:rPr lang="cs-CZ" sz="2400" b="1" dirty="0"/>
              <a:t>orgán státní správy a samosprávy</a:t>
            </a:r>
            <a:r>
              <a:rPr lang="cs-CZ" sz="2400" dirty="0"/>
              <a:t>, </a:t>
            </a:r>
            <a:r>
              <a:rPr lang="cs-CZ" sz="2400" b="1" dirty="0"/>
              <a:t>orgány samosprávy</a:t>
            </a:r>
            <a:r>
              <a:rPr lang="cs-CZ" sz="2400" dirty="0"/>
              <a:t>, nebo </a:t>
            </a:r>
            <a:r>
              <a:rPr lang="cs-CZ" sz="2400" b="1" dirty="0"/>
              <a:t>ústřední orgány státní správy </a:t>
            </a:r>
            <a:r>
              <a:rPr lang="cs-CZ" sz="2400" dirty="0"/>
              <a:t>(zákon č. 2/1969 Sb.)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Žalobní legitimace § 98</a:t>
            </a:r>
            <a:r>
              <a:rPr lang="cs-CZ" sz="2400" dirty="0"/>
              <a:t> – správní orgány i účastník řízení</a:t>
            </a:r>
          </a:p>
          <a:p>
            <a:pPr algn="just">
              <a:lnSpc>
                <a:spcPct val="100000"/>
              </a:lnSpc>
            </a:pPr>
            <a:r>
              <a:rPr lang="cs-CZ" sz="2400" dirty="0"/>
              <a:t>Rozsudkem se </a:t>
            </a:r>
            <a:r>
              <a:rPr lang="cs-CZ" sz="2400" dirty="0">
                <a:solidFill>
                  <a:srgbClr val="FF0000"/>
                </a:solidFill>
              </a:rPr>
              <a:t>určí, který správní orgán má pravomoc vydat rozhodnutí</a:t>
            </a:r>
          </a:p>
          <a:p>
            <a:pPr algn="just"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87192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A741232-B149-4623-B78D-C8B3238883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DAE5EA-A863-4BFE-934A-3DF276F1E2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130D92-26CA-45AC-A9D7-3F6030A53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Prameny: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9C1A2B3-2779-489A-B53A-E19DDCE20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000" b="1" dirty="0"/>
              <a:t>Komentáře</a:t>
            </a:r>
            <a:r>
              <a:rPr lang="cs-CZ" sz="2000" dirty="0"/>
              <a:t> (Beck, </a:t>
            </a:r>
            <a:r>
              <a:rPr lang="cs-CZ" sz="2000" dirty="0" err="1"/>
              <a:t>Wolters</a:t>
            </a:r>
            <a:r>
              <a:rPr lang="cs-CZ" sz="2000" dirty="0"/>
              <a:t> </a:t>
            </a:r>
            <a:r>
              <a:rPr lang="cs-CZ" sz="2000" dirty="0" err="1"/>
              <a:t>Kluwer</a:t>
            </a:r>
            <a:r>
              <a:rPr lang="cs-CZ" sz="2000" dirty="0"/>
              <a:t>, </a:t>
            </a:r>
            <a:r>
              <a:rPr lang="cs-CZ" sz="2000" dirty="0" err="1"/>
              <a:t>Leges</a:t>
            </a:r>
            <a:r>
              <a:rPr lang="cs-CZ" sz="2000" dirty="0"/>
              <a:t>)</a:t>
            </a:r>
          </a:p>
          <a:p>
            <a:pPr algn="just">
              <a:lnSpc>
                <a:spcPct val="100000"/>
              </a:lnSpc>
            </a:pPr>
            <a:r>
              <a:rPr lang="cs-CZ" sz="2000" b="1" dirty="0"/>
              <a:t>Monografie:</a:t>
            </a:r>
          </a:p>
          <a:p>
            <a:pPr lvl="1" algn="just"/>
            <a:r>
              <a:rPr lang="cs-CZ" dirty="0"/>
              <a:t>Potěšil, L. Kasační stížnost. Praha: C. H. Beck, 2022, 336 s.</a:t>
            </a:r>
          </a:p>
          <a:p>
            <a:pPr algn="just">
              <a:lnSpc>
                <a:spcPct val="100000"/>
              </a:lnSpc>
            </a:pPr>
            <a:r>
              <a:rPr lang="cs-CZ" sz="2000" b="1" dirty="0"/>
              <a:t>Učebnice: </a:t>
            </a:r>
          </a:p>
          <a:p>
            <a:pPr lvl="1" algn="just"/>
            <a:r>
              <a:rPr lang="cs-CZ" dirty="0"/>
              <a:t>Skulová, S. a kol. Správní právo procesní. 4. vydání. Plzeň: Aleš Čeněk, 2020, s. 316, 327 - 330</a:t>
            </a:r>
          </a:p>
          <a:p>
            <a:pPr lvl="1" algn="just"/>
            <a:r>
              <a:rPr lang="cs-CZ" dirty="0"/>
              <a:t>Sládeček, V. Obecné správní právo. 4. vydání. Praha: </a:t>
            </a:r>
            <a:r>
              <a:rPr lang="cs-CZ" dirty="0" err="1"/>
              <a:t>Wolters</a:t>
            </a:r>
            <a:r>
              <a:rPr lang="cs-CZ" dirty="0"/>
              <a:t> </a:t>
            </a:r>
            <a:r>
              <a:rPr lang="cs-CZ" dirty="0" err="1"/>
              <a:t>Kluwer</a:t>
            </a:r>
            <a:r>
              <a:rPr lang="cs-CZ" dirty="0"/>
              <a:t>, 2019, s. 346 – 348, 432 – 433, 467 - 468</a:t>
            </a:r>
          </a:p>
          <a:p>
            <a:pPr lvl="1" algn="just"/>
            <a:r>
              <a:rPr lang="cs-CZ" dirty="0"/>
              <a:t>Kopecký, M. Správní právo. Obecná část. Praha: C. H. Beck, 2019, s. 479 – 481, 505 – 508</a:t>
            </a:r>
          </a:p>
          <a:p>
            <a:pPr marL="324000" lvl="1" indent="0" algn="just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8697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Nejvyšší správní soud</a:t>
            </a:r>
          </a:p>
        </p:txBody>
      </p:sp>
      <p:pic>
        <p:nvPicPr>
          <p:cNvPr id="6" name="Picture 2" descr="http://upload.wikimedia.org/wikipedia/commons/2/2f/Nejvy%C5%A1%C5%A1%C3%AD_spr%C3%A1vn%C3%AD_soud_%C4%8CR_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023" y="1704975"/>
            <a:ext cx="6101542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626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Nejvyšší správní soud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550822"/>
            <a:ext cx="8066301" cy="428117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200" dirty="0"/>
              <a:t>Čl. 91 odst. 1 Ústavy – NSS tvoří soudní soustavu (tj. byl předpokládán již v roce 1992/1993)</a:t>
            </a:r>
          </a:p>
          <a:p>
            <a:pPr algn="just">
              <a:lnSpc>
                <a:spcPct val="100000"/>
              </a:lnSpc>
            </a:pPr>
            <a:r>
              <a:rPr lang="cs-CZ" sz="2200" dirty="0"/>
              <a:t>Čl. 87 odst. 3 Ústavy – „</a:t>
            </a:r>
            <a:r>
              <a:rPr lang="cs-CZ" sz="2200" i="1" dirty="0"/>
              <a:t>zákon může stanovit, že </a:t>
            </a:r>
            <a:r>
              <a:rPr lang="cs-CZ" sz="2200" i="1" dirty="0">
                <a:solidFill>
                  <a:srgbClr val="FF0000"/>
                </a:solidFill>
              </a:rPr>
              <a:t>namísto Ústavního soudu</a:t>
            </a:r>
            <a:r>
              <a:rPr lang="cs-CZ" sz="2200" i="1" dirty="0"/>
              <a:t> rozhoduje Nejvyšší správní soud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200" i="1" dirty="0"/>
              <a:t>a) o zrušení právních předpisů nebo jejich jednotlivých ustanovení, jsou-li v rozporu se zákonem, - </a:t>
            </a:r>
            <a:r>
              <a:rPr lang="cs-CZ" sz="2200" b="1" dirty="0">
                <a:solidFill>
                  <a:srgbClr val="FF0000"/>
                </a:solidFill>
              </a:rPr>
              <a:t>nerealizováno</a:t>
            </a:r>
            <a:endParaRPr lang="cs-CZ" sz="2200" b="1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200" i="1" dirty="0"/>
              <a:t>b) spory o rozsah kompetencí státních orgánů a orgánů územní samosprávy, nepřísluší-li podle zákona jinému orgánu</a:t>
            </a:r>
            <a:r>
              <a:rPr lang="cs-CZ" sz="2200" dirty="0"/>
              <a:t>.“ – </a:t>
            </a:r>
            <a:r>
              <a:rPr lang="cs-CZ" sz="2200" b="1" dirty="0">
                <a:solidFill>
                  <a:srgbClr val="FF0000"/>
                </a:solidFill>
              </a:rPr>
              <a:t>ano (tzv. kompetenční žaloba)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200" b="1" dirty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cs-CZ" sz="2200" dirty="0"/>
              <a:t>historie a vývoj správního soudnictví a NSS (viz úvodní přednáška do soudní ochrany), zřízen k 1. 1. 2003</a:t>
            </a:r>
          </a:p>
          <a:p>
            <a:pPr>
              <a:lnSpc>
                <a:spcPct val="100000"/>
              </a:lnSpc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79067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Nejvyšší správní soud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000" b="1" dirty="0"/>
              <a:t>NSS</a:t>
            </a:r>
            <a:r>
              <a:rPr lang="cs-CZ" sz="2000" dirty="0"/>
              <a:t> (</a:t>
            </a:r>
            <a:r>
              <a:rPr lang="cs-CZ" sz="2000" dirty="0" err="1"/>
              <a:t>sp</a:t>
            </a:r>
            <a:r>
              <a:rPr lang="cs-CZ" sz="2000" dirty="0"/>
              <a:t>. zn. 5 As 43/2006) </a:t>
            </a:r>
            <a:r>
              <a:rPr lang="cs-CZ" sz="2000" i="1" dirty="0"/>
              <a:t>„Zanikl-li orgán (zde prvorepublikový Nejvyšší správní soud zřízený zákonem č. 3/1918 Sb.), aniž by řízení ukončil, nelze bez zákonného zmocnění v takovém řízení pokračovat jiným orgánem. </a:t>
            </a:r>
            <a:r>
              <a:rPr lang="cs-CZ" sz="2000" i="1" dirty="0">
                <a:solidFill>
                  <a:srgbClr val="FF0000"/>
                </a:solidFill>
              </a:rPr>
              <a:t>Zákonem č. 150/2002 Sb. ani jiným právním předpisem není upravena otázka právního nástupnictví vůči prvorepublikovému Nejvyššímu správnímu soudu ani hmotněprávní či </a:t>
            </a:r>
            <a:r>
              <a:rPr lang="cs-CZ" sz="2000" i="1" dirty="0" err="1">
                <a:solidFill>
                  <a:srgbClr val="FF0000"/>
                </a:solidFill>
              </a:rPr>
              <a:t>procesněprávní</a:t>
            </a:r>
            <a:r>
              <a:rPr lang="cs-CZ" sz="2000" i="1" dirty="0">
                <a:solidFill>
                  <a:srgbClr val="FF0000"/>
                </a:solidFill>
              </a:rPr>
              <a:t> kontinuita. </a:t>
            </a:r>
            <a:r>
              <a:rPr lang="cs-CZ" sz="2000" i="1" dirty="0"/>
              <a:t>Požadoval-li navrhovatel, aby krajský soud provedl doručení nálezu NSS z roku 1948, popř. přikázal takový úkon jinému správnímu orgánu, nelze jinak než návrh odmítnout dle § 46 odst. 1 písm. a) s. ř. s. pro absenci základních podmínek řízení.“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15937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Nejvyšší správní soud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91300" y="1397203"/>
            <a:ext cx="8066301" cy="4434797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200" b="1" dirty="0"/>
              <a:t>Zřízen § 11 </a:t>
            </a:r>
            <a:r>
              <a:rPr lang="cs-CZ" sz="2200" dirty="0"/>
              <a:t>SŘS se sídlem </a:t>
            </a:r>
            <a:r>
              <a:rPr lang="cs-CZ" sz="2200" b="1" dirty="0"/>
              <a:t>v Brně</a:t>
            </a:r>
          </a:p>
          <a:p>
            <a:pPr algn="just">
              <a:lnSpc>
                <a:spcPct val="100000"/>
              </a:lnSpc>
            </a:pPr>
            <a:r>
              <a:rPr lang="cs-CZ" sz="2200" b="1" dirty="0"/>
              <a:t>Vrcholný soudní orgán </a:t>
            </a:r>
            <a:r>
              <a:rPr lang="cs-CZ" sz="2200" dirty="0"/>
              <a:t>ve věcech správního soudnictví (§ 12)</a:t>
            </a:r>
          </a:p>
          <a:p>
            <a:pPr algn="just">
              <a:lnSpc>
                <a:spcPct val="100000"/>
              </a:lnSpc>
            </a:pPr>
            <a:r>
              <a:rPr lang="cs-CZ" sz="2200" b="1" dirty="0"/>
              <a:t>Zajišťuje jednotu a zákonnost </a:t>
            </a:r>
            <a:r>
              <a:rPr lang="cs-CZ" sz="2200" dirty="0"/>
              <a:t>rozhodování ve správním soudnictví (zejména) tím, že </a:t>
            </a:r>
            <a:r>
              <a:rPr lang="cs-CZ" sz="2200" b="1" dirty="0"/>
              <a:t>rozhoduje o kasačních stížnostech</a:t>
            </a:r>
          </a:p>
          <a:p>
            <a:pPr algn="just">
              <a:lnSpc>
                <a:spcPct val="100000"/>
              </a:lnSpc>
            </a:pPr>
            <a:r>
              <a:rPr lang="cs-CZ" sz="2200" b="1" dirty="0"/>
              <a:t>vydává Sb. NSS </a:t>
            </a:r>
            <a:r>
              <a:rPr lang="cs-CZ" sz="2200" dirty="0"/>
              <a:t>(§ 22) – vybraná rozhodnutí krajských soudů a NSS</a:t>
            </a:r>
          </a:p>
          <a:p>
            <a:pPr algn="just">
              <a:lnSpc>
                <a:spcPct val="100000"/>
              </a:lnSpc>
            </a:pPr>
            <a:r>
              <a:rPr lang="cs-CZ" sz="2200" dirty="0"/>
              <a:t>je členem </a:t>
            </a:r>
            <a:r>
              <a:rPr lang="cs-CZ" sz="2200" dirty="0">
                <a:hlinkClick r:id="rId2"/>
              </a:rPr>
              <a:t>Asociace státních rad a nejvyšších správních soudů Evropské unie</a:t>
            </a:r>
            <a:r>
              <a:rPr lang="cs-CZ" sz="2200" dirty="0"/>
              <a:t> a členem </a:t>
            </a:r>
            <a:r>
              <a:rPr lang="cs-CZ" sz="2200" dirty="0">
                <a:hlinkClick r:id="rId3"/>
              </a:rPr>
              <a:t>Mezinárodní asociaci nejvyšších správních soudů</a:t>
            </a:r>
            <a:r>
              <a:rPr lang="cs-CZ" sz="2200" dirty="0"/>
              <a:t>.</a:t>
            </a:r>
          </a:p>
          <a:p>
            <a:pPr algn="just">
              <a:lnSpc>
                <a:spcPct val="100000"/>
              </a:lnSpc>
            </a:pPr>
            <a:r>
              <a:rPr lang="cs-CZ" sz="2200" dirty="0"/>
              <a:t>Zajišťuje </a:t>
            </a:r>
            <a:r>
              <a:rPr lang="cs-CZ" sz="2200" b="1" dirty="0"/>
              <a:t>rozhodování a publikování </a:t>
            </a:r>
            <a:r>
              <a:rPr lang="cs-CZ" sz="2200" dirty="0"/>
              <a:t>rozhodnutí tzv. </a:t>
            </a:r>
            <a:r>
              <a:rPr lang="cs-CZ" sz="2200" b="1" dirty="0"/>
              <a:t>zvláštního senátu </a:t>
            </a:r>
            <a:r>
              <a:rPr lang="cs-CZ" sz="2200" dirty="0"/>
              <a:t>podle zákona č. 131/2002 Sb.</a:t>
            </a:r>
          </a:p>
          <a:p>
            <a:pPr algn="just">
              <a:lnSpc>
                <a:spcPct val="100000"/>
              </a:lnSpc>
            </a:pPr>
            <a:endParaRPr lang="cs-CZ" sz="2200" b="1" dirty="0"/>
          </a:p>
          <a:p>
            <a:pPr>
              <a:lnSpc>
                <a:spcPct val="100000"/>
              </a:lnSpc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33446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Nejvyšší správní soud</a:t>
            </a:r>
          </a:p>
        </p:txBody>
      </p:sp>
      <p:pic>
        <p:nvPicPr>
          <p:cNvPr id="6" name="Picture 2" descr="http://www.nssoud.cz/pics/bohuslavova_sbirk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97" y="1629688"/>
            <a:ext cx="2601019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182" y="1715182"/>
            <a:ext cx="256615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4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Nejvyšší správní soud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400" dirty="0"/>
              <a:t>Rozhoduje </a:t>
            </a:r>
            <a:r>
              <a:rPr lang="cs-CZ" sz="2400" b="1" dirty="0"/>
              <a:t>v dalších případech dle SŘS, nebo zvláštního zákona:</a:t>
            </a:r>
          </a:p>
          <a:p>
            <a:pPr algn="just">
              <a:lnSpc>
                <a:spcPct val="100000"/>
              </a:lnSpc>
            </a:pPr>
            <a:r>
              <a:rPr lang="cs-CZ" sz="2400" dirty="0"/>
              <a:t>Určení </a:t>
            </a:r>
            <a:r>
              <a:rPr lang="cs-CZ" sz="2400" b="1" dirty="0"/>
              <a:t>příslušnosti</a:t>
            </a:r>
            <a:r>
              <a:rPr lang="cs-CZ" sz="2400" dirty="0"/>
              <a:t> (§ 7 odst. 6)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Vyloučení soudce </a:t>
            </a:r>
            <a:r>
              <a:rPr lang="cs-CZ" sz="2400" dirty="0"/>
              <a:t>(§ 8 odst. 3 a 5)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Přikázání věci </a:t>
            </a:r>
            <a:r>
              <a:rPr lang="cs-CZ" sz="2400" dirty="0"/>
              <a:t>(§ 9 odst. 1 a 2)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Kompetenční žaloby </a:t>
            </a:r>
            <a:r>
              <a:rPr lang="cs-CZ" sz="2400" dirty="0"/>
              <a:t>§ 97 odst. 4 – </a:t>
            </a:r>
            <a:r>
              <a:rPr lang="cs-CZ" sz="2400" dirty="0">
                <a:solidFill>
                  <a:srgbClr val="FF0000"/>
                </a:solidFill>
              </a:rPr>
              <a:t>tzv. kompetenční senát (6+1)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Kárná řízení </a:t>
            </a:r>
            <a:r>
              <a:rPr lang="cs-CZ" sz="2400" dirty="0"/>
              <a:t>se soudci, státními zástupci a soudními exekutory (zákon č. 7/2002 Sb.) </a:t>
            </a:r>
            <a:r>
              <a:rPr lang="cs-CZ" sz="2400" b="1" dirty="0"/>
              <a:t>– postup podle trestního řádu</a:t>
            </a:r>
          </a:p>
          <a:p>
            <a:pPr algn="just">
              <a:lnSpc>
                <a:spcPct val="100000"/>
              </a:lnSpc>
            </a:pPr>
            <a:endParaRPr lang="cs-CZ" sz="2400" dirty="0"/>
          </a:p>
          <a:p>
            <a:pPr algn="just">
              <a:lnSpc>
                <a:spcPct val="100000"/>
              </a:lnSpc>
            </a:pPr>
            <a:endParaRPr lang="cs-CZ" sz="2400" b="1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7269477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LAW-CZ.potx" id="{9368F25A-D07D-4454-BB9E-323E9573381A}" vid="{D76D3162-79D4-49CC-8197-D810905360B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prezentace-law-cz-4-3</Template>
  <TotalTime>0</TotalTime>
  <Words>2643</Words>
  <Application>Microsoft Office PowerPoint</Application>
  <PresentationFormat>Vlastní</PresentationFormat>
  <Paragraphs>331</Paragraphs>
  <Slides>32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Tahoma</vt:lpstr>
      <vt:lpstr>Wingdings</vt:lpstr>
      <vt:lpstr>Prezentace_MU_CZ</vt:lpstr>
      <vt:lpstr>Nejvyšší správní soud v systému správního soudnictví – kasační stížnost, řízení o kasační stížnosti a jiné druhy řízení před Nejvyšším správním soudem. </vt:lpstr>
      <vt:lpstr>Obsah přednášky</vt:lpstr>
      <vt:lpstr>Otázky, na které se pokusíme odpovědět:</vt:lpstr>
      <vt:lpstr>Nejvyšší správní soud</vt:lpstr>
      <vt:lpstr>Nejvyšší správní soud</vt:lpstr>
      <vt:lpstr>Nejvyšší správní soud</vt:lpstr>
      <vt:lpstr>Nejvyšší správní soud</vt:lpstr>
      <vt:lpstr>Nejvyšší správní soud</vt:lpstr>
      <vt:lpstr>Nejvyšší správní soud</vt:lpstr>
      <vt:lpstr>Nejvyšší správní soud</vt:lpstr>
      <vt:lpstr>Nejvyšší správní soud</vt:lpstr>
      <vt:lpstr>Nejvyšší správní soud</vt:lpstr>
      <vt:lpstr>Nejvyšší správní soud</vt:lpstr>
      <vt:lpstr>Nejvyšší správní soud</vt:lpstr>
      <vt:lpstr>Nejvyšší správní soud v roce 2021</vt:lpstr>
      <vt:lpstr>Nejvyšší správní soud (I. pololetí 2022)</vt:lpstr>
      <vt:lpstr>Nejvyšší správní soud</vt:lpstr>
      <vt:lpstr>Kasační stížnost</vt:lpstr>
      <vt:lpstr>Kasační stížnost</vt:lpstr>
      <vt:lpstr>Kasační stížnost</vt:lpstr>
      <vt:lpstr>Kasační stížnost</vt:lpstr>
      <vt:lpstr>Kasační stížnost</vt:lpstr>
      <vt:lpstr>Kasační stížnost</vt:lpstr>
      <vt:lpstr>Řízení o kasační stížnosti</vt:lpstr>
      <vt:lpstr>Řízení o kasační stížnosti</vt:lpstr>
      <vt:lpstr>Řízení o kasační stížnosti</vt:lpstr>
      <vt:lpstr>Rozhodnutí o kasační stížnosti</vt:lpstr>
      <vt:lpstr>Rozhodnutí o kasační stížnosti</vt:lpstr>
      <vt:lpstr>Rozhodnutí o kasační stížnosti</vt:lpstr>
      <vt:lpstr>Rozhodnutí o kasační stížnosti</vt:lpstr>
      <vt:lpstr>Kompetenční žaloba</vt:lpstr>
      <vt:lpstr>Prameny: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Ochrana práv poskytovaná správním soudnictvím – pojem, podstata, funkce, organizace a vývoj správního soudnictví.</dc:title>
  <dc:creator>Lukas Potesil</dc:creator>
  <cp:lastModifiedBy>Lukas Potesil</cp:lastModifiedBy>
  <cp:revision>84</cp:revision>
  <cp:lastPrinted>2019-11-18T06:05:28Z</cp:lastPrinted>
  <dcterms:created xsi:type="dcterms:W3CDTF">2019-11-18T05:31:11Z</dcterms:created>
  <dcterms:modified xsi:type="dcterms:W3CDTF">2022-12-01T14:21:54Z</dcterms:modified>
</cp:coreProperties>
</file>