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75" r:id="rId8"/>
    <p:sldId id="262" r:id="rId9"/>
    <p:sldId id="263" r:id="rId10"/>
    <p:sldId id="264" r:id="rId11"/>
    <p:sldId id="276" r:id="rId12"/>
    <p:sldId id="265" r:id="rId13"/>
    <p:sldId id="273" r:id="rId14"/>
    <p:sldId id="277" r:id="rId15"/>
    <p:sldId id="266" r:id="rId16"/>
    <p:sldId id="274" r:id="rId17"/>
    <p:sldId id="267" r:id="rId18"/>
    <p:sldId id="268" r:id="rId19"/>
    <p:sldId id="272" r:id="rId20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81325" autoAdjust="0"/>
  </p:normalViewPr>
  <p:slideViewPr>
    <p:cSldViewPr snapToGrid="0">
      <p:cViewPr>
        <p:scale>
          <a:sx n="80" d="100"/>
          <a:sy n="80" d="100"/>
        </p:scale>
        <p:origin x="-1170" y="1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8869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10554" y="1846276"/>
            <a:ext cx="8522680" cy="117158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2800" dirty="0"/>
              <a:t>Přezkoumávání správních rozhodnutí v režimu správního řádu II: Mimořádné opravné, resp. dozorčí prostředky. Stížnost. Zvláštní ustanovení o některých řízeních dle správního řádu 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70353" y="4920845"/>
            <a:ext cx="8522680" cy="1208506"/>
          </a:xfrm>
        </p:spPr>
        <p:txBody>
          <a:bodyPr/>
          <a:lstStyle/>
          <a:p>
            <a:pPr algn="ctr"/>
            <a:r>
              <a:rPr lang="cs-CZ" altLang="cs-CZ" dirty="0">
                <a:solidFill>
                  <a:schemeClr val="tx2"/>
                </a:solidFill>
              </a:rPr>
              <a:t>MP701Zk Správní právo procesní </a:t>
            </a:r>
            <a:br>
              <a:rPr lang="cs-CZ" altLang="cs-CZ" dirty="0">
                <a:solidFill>
                  <a:schemeClr val="tx2"/>
                </a:solidFill>
              </a:rPr>
            </a:br>
            <a:r>
              <a:rPr lang="cs-CZ" altLang="cs-CZ" dirty="0">
                <a:solidFill>
                  <a:schemeClr val="tx2"/>
                </a:solidFill>
              </a:rPr>
              <a:t>7. přednáška 31. 10. 2022</a:t>
            </a:r>
            <a:br>
              <a:rPr lang="cs-CZ" altLang="cs-CZ" dirty="0">
                <a:solidFill>
                  <a:schemeClr val="tx2"/>
                </a:solidFill>
              </a:rPr>
            </a:br>
            <a:r>
              <a:rPr lang="cs-CZ" altLang="cs-CZ" dirty="0">
                <a:solidFill>
                  <a:schemeClr val="tx2"/>
                </a:solidFill>
              </a:rPr>
              <a:t>JUDr. Lukáš Potěšil,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533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280"/>
    </mc:Choice>
    <mc:Fallback xmlns="">
      <p:transition spd="slow" advTm="7828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D6F12B34-36EB-4DEC-A7BC-F19B92B0B3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D62D50E4-3A2B-4AB3-AB22-6A3C2272D3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951781DD-01E9-4074-9FC5-1BF45AB9C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Přezkumné řízení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1278F287-6C59-4C40-94BC-8E3DCA0CD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dirty="0"/>
              <a:t>(§ 94 až 99 </a:t>
            </a:r>
            <a:r>
              <a:rPr lang="cs-CZ" dirty="0" err="1"/>
              <a:t>SpŘ</a:t>
            </a:r>
            <a:r>
              <a:rPr lang="cs-CZ" dirty="0"/>
              <a:t>)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FF0000"/>
                </a:solidFill>
              </a:rPr>
              <a:t>Dozorčí prostředek </a:t>
            </a:r>
            <a:r>
              <a:rPr lang="cs-CZ" dirty="0"/>
              <a:t>(</a:t>
            </a:r>
            <a:r>
              <a:rPr lang="cs-CZ" i="1" dirty="0"/>
              <a:t>ex offo</a:t>
            </a:r>
            <a:r>
              <a:rPr lang="cs-CZ" dirty="0"/>
              <a:t>)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FF0000"/>
                </a:solidFill>
              </a:rPr>
              <a:t>Podnět</a:t>
            </a:r>
            <a:r>
              <a:rPr lang="cs-CZ" dirty="0"/>
              <a:t> (§ 94/1 – účastník, § 42 – jiná osoba, mohou správní orgány navzájem, § 92/1 v případě opožděného nebo nepřípustného odvolání) 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dirty="0"/>
              <a:t>Vůči rozhodnutím </a:t>
            </a:r>
            <a:r>
              <a:rPr lang="cs-CZ" b="1" dirty="0"/>
              <a:t>meritorním</a:t>
            </a:r>
            <a:r>
              <a:rPr lang="cs-CZ" dirty="0"/>
              <a:t> (i odložení a zastavení) a zásadně </a:t>
            </a:r>
            <a:r>
              <a:rPr lang="cs-CZ" b="1" dirty="0"/>
              <a:t>pravomocným</a:t>
            </a:r>
            <a:r>
              <a:rPr lang="cs-CZ" dirty="0"/>
              <a:t> (i předběžně vykonatelná, nebylo-li odvolání)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dirty="0"/>
              <a:t>Co </a:t>
            </a:r>
            <a:r>
              <a:rPr lang="cs-CZ" b="1" dirty="0"/>
              <a:t>přezkoumat nelze </a:t>
            </a:r>
            <a:r>
              <a:rPr lang="cs-CZ" dirty="0"/>
              <a:t>-výluky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3336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A6E2B42D-0401-463A-B8D8-51557CDE31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A929E7C1-7977-4A7C-AD03-FF6EBCA70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6EB23409-DE53-449A-A59C-07D4CE267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Přezkumné řízení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42A2999F-8D9B-4BDB-AD85-851E5C346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258432"/>
            <a:ext cx="8066301" cy="457356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dirty="0"/>
              <a:t>Přezkoumání:</a:t>
            </a:r>
          </a:p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cs-CZ" dirty="0"/>
              <a:t>Pravomocných rozhodnutí</a:t>
            </a:r>
          </a:p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cs-CZ" dirty="0"/>
              <a:t>Nepravomocných, ale předběžně vykonatelných, pokud není odvolání</a:t>
            </a:r>
          </a:p>
          <a:p>
            <a:pPr algn="just"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Výjimky:</a:t>
            </a:r>
            <a:r>
              <a:rPr lang="cs-CZ" dirty="0"/>
              <a:t> </a:t>
            </a:r>
            <a:r>
              <a:rPr lang="cs-CZ" u="sng" dirty="0"/>
              <a:t>soukromoprávní úkony + dobrá víra</a:t>
            </a:r>
            <a:r>
              <a:rPr lang="cs-CZ" dirty="0"/>
              <a:t>, </a:t>
            </a:r>
            <a:r>
              <a:rPr lang="cs-CZ" u="sng" dirty="0"/>
              <a:t>rozhodnutí v přezkumném řízení</a:t>
            </a:r>
            <a:r>
              <a:rPr lang="cs-CZ" dirty="0"/>
              <a:t>, </a:t>
            </a:r>
            <a:r>
              <a:rPr lang="cs-CZ" u="sng" dirty="0"/>
              <a:t>zrušující a vracející rozhodnutí </a:t>
            </a:r>
            <a:r>
              <a:rPr lang="cs-CZ" u="sng" dirty="0" err="1"/>
              <a:t>odvolačky</a:t>
            </a:r>
            <a:r>
              <a:rPr lang="cs-CZ" dirty="0"/>
              <a:t>, byli již nově rozhodnuto, </a:t>
            </a:r>
            <a:r>
              <a:rPr lang="cs-CZ" u="sng" dirty="0" err="1"/>
              <a:t>předběžka</a:t>
            </a:r>
            <a:r>
              <a:rPr lang="cs-CZ" u="sng" dirty="0"/>
              <a:t> (§ 96/3)</a:t>
            </a:r>
            <a:r>
              <a:rPr lang="cs-CZ" dirty="0"/>
              <a:t>, </a:t>
            </a:r>
            <a:r>
              <a:rPr lang="cs-CZ" u="sng" dirty="0"/>
              <a:t>usnesení</a:t>
            </a:r>
            <a:r>
              <a:rPr lang="cs-CZ" dirty="0"/>
              <a:t> (x odložení a zastavení lze samostatně</a:t>
            </a:r>
          </a:p>
          <a:p>
            <a:pPr algn="just"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Dobrá víra </a:t>
            </a:r>
            <a:r>
              <a:rPr lang="cs-CZ" dirty="0"/>
              <a:t>– zvláštní důvod k zastavení již zahájeného, vždy posuzovat - odůvodnit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523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B583028C-52CC-4CD0-97F1-FF0AC8BA7F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3CBB4496-A18B-49AD-AEF9-AE94AB8B93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3D057CF3-2C81-40FB-9889-5D2D83247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Přezkumné řízení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31CDEF58-46E5-4DE0-888D-DC18C40C6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484768"/>
            <a:ext cx="8066301" cy="4347232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FF0000"/>
                </a:solidFill>
              </a:rPr>
              <a:t>Lhůty pro zahájení </a:t>
            </a:r>
            <a:r>
              <a:rPr lang="cs-CZ" dirty="0"/>
              <a:t>(§ 96) – usnesení, 2 měsíce a 1 rok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FF0000"/>
                </a:solidFill>
              </a:rPr>
              <a:t>Lhůty pro vydání rozhodnutí </a:t>
            </a:r>
            <a:r>
              <a:rPr lang="cs-CZ" dirty="0"/>
              <a:t>(§ 97) – 15 měsíců od PM rozhodnutí ve věci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FF0000"/>
                </a:solidFill>
              </a:rPr>
              <a:t>Ochrana práv nabytých v dobré víře </a:t>
            </a:r>
            <a:r>
              <a:rPr lang="cs-CZ" dirty="0"/>
              <a:t>(§ 94 – proporcionalita)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dirty="0"/>
              <a:t>(zvl. forma </a:t>
            </a:r>
            <a:r>
              <a:rPr lang="cs-CZ" dirty="0" err="1"/>
              <a:t>autoremedury</a:t>
            </a:r>
            <a:r>
              <a:rPr lang="cs-CZ" dirty="0"/>
              <a:t> § 95/2, zkrácené přezkumné řízení § 98)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dirty="0"/>
              <a:t>Realizuje nadřízený správní orgán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FF0000"/>
                </a:solidFill>
              </a:rPr>
              <a:t>Vázanost právním stavem ke dni vydání přezkoumávaného rozhodnutí!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705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B583028C-52CC-4CD0-97F1-FF0AC8BA7F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3CBB4496-A18B-49AD-AEF9-AE94AB8B93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3D057CF3-2C81-40FB-9889-5D2D83247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Přezkumné řízení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31CDEF58-46E5-4DE0-888D-DC18C40C6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484768"/>
            <a:ext cx="8066301" cy="4347232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400" b="1" dirty="0"/>
              <a:t>Rozhodnutí:</a:t>
            </a:r>
          </a:p>
          <a:p>
            <a:pPr algn="just">
              <a:lnSpc>
                <a:spcPct val="100000"/>
              </a:lnSpc>
            </a:pPr>
            <a:r>
              <a:rPr lang="cs-CZ" sz="2400" b="1" dirty="0">
                <a:solidFill>
                  <a:srgbClr val="C00000"/>
                </a:solidFill>
              </a:rPr>
              <a:t>Zastavení</a:t>
            </a:r>
            <a:r>
              <a:rPr lang="cs-CZ" sz="2400" b="1" dirty="0"/>
              <a:t> </a:t>
            </a:r>
            <a:r>
              <a:rPr lang="cs-CZ" sz="2400" dirty="0"/>
              <a:t>(§ 94/4) pro nepoměr (rozhodnutím, není stanoveno výslovně, že usnesením)</a:t>
            </a:r>
          </a:p>
          <a:p>
            <a:pPr algn="just">
              <a:lnSpc>
                <a:spcPct val="100000"/>
              </a:lnSpc>
            </a:pPr>
            <a:r>
              <a:rPr lang="cs-CZ" sz="2400" b="1" dirty="0">
                <a:solidFill>
                  <a:srgbClr val="FF0000"/>
                </a:solidFill>
              </a:rPr>
              <a:t>Zastavení</a:t>
            </a:r>
            <a:r>
              <a:rPr lang="cs-CZ" sz="2400" dirty="0"/>
              <a:t> (§ 97/1) pro nenaplnění podmínek</a:t>
            </a:r>
          </a:p>
          <a:p>
            <a:pPr algn="just">
              <a:lnSpc>
                <a:spcPct val="100000"/>
              </a:lnSpc>
            </a:pPr>
            <a:r>
              <a:rPr lang="cs-CZ" sz="2400" b="1" dirty="0">
                <a:solidFill>
                  <a:srgbClr val="92D050"/>
                </a:solidFill>
              </a:rPr>
              <a:t>Zastavení </a:t>
            </a:r>
            <a:r>
              <a:rPr lang="cs-CZ" sz="2400" dirty="0"/>
              <a:t>pro (§ 97/2) uplynutí lhůty </a:t>
            </a:r>
          </a:p>
          <a:p>
            <a:pPr algn="just">
              <a:lnSpc>
                <a:spcPct val="100000"/>
              </a:lnSpc>
            </a:pPr>
            <a:r>
              <a:rPr lang="cs-CZ" sz="2400" b="1" dirty="0">
                <a:solidFill>
                  <a:srgbClr val="7030A0"/>
                </a:solidFill>
              </a:rPr>
              <a:t>Zrušení</a:t>
            </a:r>
          </a:p>
          <a:p>
            <a:pPr algn="just">
              <a:lnSpc>
                <a:spcPct val="100000"/>
              </a:lnSpc>
            </a:pPr>
            <a:r>
              <a:rPr lang="cs-CZ" sz="2400" b="1" dirty="0">
                <a:solidFill>
                  <a:srgbClr val="00B0F0"/>
                </a:solidFill>
              </a:rPr>
              <a:t>Změna</a:t>
            </a:r>
            <a:r>
              <a:rPr lang="cs-CZ" sz="2400" dirty="0"/>
              <a:t> (vychází ale z původního právního a skutkového stavu), lze i k horšímu? Obecně § 90/3 asi ano (ne </a:t>
            </a:r>
            <a:r>
              <a:rPr lang="cs-CZ" sz="2400" dirty="0" err="1"/>
              <a:t>PřesZ</a:t>
            </a:r>
            <a:r>
              <a:rPr lang="cs-CZ" sz="2400" dirty="0"/>
              <a:t>), navíc se </a:t>
            </a:r>
            <a:r>
              <a:rPr lang="cs-CZ" sz="2400" b="1" dirty="0"/>
              <a:t>lze odvolat  </a:t>
            </a:r>
          </a:p>
          <a:p>
            <a:pPr algn="just">
              <a:lnSpc>
                <a:spcPct val="100000"/>
              </a:lnSpc>
            </a:pPr>
            <a:r>
              <a:rPr lang="cs-CZ" sz="2400" b="1" dirty="0">
                <a:solidFill>
                  <a:srgbClr val="FFC000"/>
                </a:solidFill>
              </a:rPr>
              <a:t>Zrušení + vrácení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64853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Přezkumné řízení -zajímavosti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0" smtClean="0"/>
              <a:t>NSS (</a:t>
            </a:r>
            <a:r>
              <a:rPr lang="cs-CZ" sz="1800" dirty="0"/>
              <a:t>﻿ 5 As 281/2020 </a:t>
            </a:r>
            <a:r>
              <a:rPr lang="cs-CZ" sz="1800" dirty="0" smtClean="0"/>
              <a:t>– 51): </a:t>
            </a:r>
            <a:r>
              <a:rPr lang="cs-CZ" sz="1800" i="1" dirty="0" smtClean="0"/>
              <a:t>Ministr </a:t>
            </a:r>
            <a:r>
              <a:rPr lang="cs-CZ" sz="1800" i="1" dirty="0"/>
              <a:t>kultury je oprávněn v přezkumném řízení změnit rozhodnutí svého předchůdce o zrušení prohlášení stavby za kulturní památku, pokud dojde k závěru, že v případě dané stavby nebyl naplněn mimořádně závažný </a:t>
            </a:r>
            <a:r>
              <a:rPr lang="cs-CZ" sz="1800" i="1" dirty="0" smtClean="0"/>
              <a:t>důvod…. </a:t>
            </a:r>
            <a:r>
              <a:rPr lang="cs-CZ" sz="1800" i="1" dirty="0"/>
              <a:t>Změní-li ministr kultury v přezkumném řízení rozhodnutí svého předchůdce a potvrdí-li rozhodnutí, kterým se neruší prohlášení stavby za kulturní památku, má to vliv na postavení vlastníka této stavby, s níž se budou znovu pojit specifické zákonné povinnosti; to ovšem samo o sobě není v rozporu s požadavkem přiměřenosti a ochrany práv nabytých v dobré víře (§ 94 odst. 4 a 5 </a:t>
            </a:r>
            <a:r>
              <a:rPr lang="cs-CZ" sz="1800" i="1" dirty="0" smtClean="0"/>
              <a:t>správního </a:t>
            </a:r>
            <a:r>
              <a:rPr lang="cs-CZ" sz="1800" i="1" dirty="0"/>
              <a:t>řádu</a:t>
            </a:r>
            <a:r>
              <a:rPr lang="cs-CZ" sz="1800" i="1" dirty="0" smtClean="0"/>
              <a:t>).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800" i="1" dirty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V praxi nejsou vyloučena </a:t>
            </a:r>
            <a:r>
              <a:rPr lang="cs-CZ" sz="2000" b="1" dirty="0" smtClean="0"/>
              <a:t>přezkumná řízení proti rozhodnutím vydaným v přezkumném řízení</a:t>
            </a:r>
            <a:r>
              <a:rPr lang="cs-CZ" sz="2000" dirty="0" smtClean="0"/>
              <a:t>, …</a:t>
            </a:r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Tímto způsobem v praxi </a:t>
            </a:r>
            <a:r>
              <a:rPr lang="cs-CZ" sz="2000" b="1" dirty="0" smtClean="0"/>
              <a:t>dochází k realizaci tzv. uspokojení </a:t>
            </a:r>
            <a:r>
              <a:rPr lang="cs-CZ" sz="2000" dirty="0" smtClean="0"/>
              <a:t>(podle § 62 s. ř. s.)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64258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A233FA84-2C3D-40A1-A22F-3890B25E36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D26DD0A2-1382-41C6-8475-C903F80549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E275FC4E-0FBF-40F6-8432-881888905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378000"/>
            <a:ext cx="8066301" cy="451576"/>
          </a:xfrm>
        </p:spPr>
        <p:txBody>
          <a:bodyPr/>
          <a:lstStyle/>
          <a:p>
            <a:r>
              <a:rPr lang="cs-CZ" dirty="0"/>
              <a:t>Obnova řízení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8B36C6F8-864C-447D-88D1-210DC3C23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077362"/>
            <a:ext cx="8066301" cy="475463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Obnova řízení (§ 100 a 102 </a:t>
            </a:r>
            <a:r>
              <a:rPr lang="cs-CZ" sz="2400" dirty="0" err="1"/>
              <a:t>SpŘ</a:t>
            </a:r>
            <a:r>
              <a:rPr lang="cs-CZ" sz="2400" dirty="0"/>
              <a:t>)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NSS (13. 5. 2010, č. j. 6 As 39/2009-74, 2144/2010 Sb. NSS), </a:t>
            </a:r>
            <a:r>
              <a:rPr lang="cs-CZ" sz="2400" i="1" dirty="0"/>
              <a:t>„obnova řízení podle § 100 odst. 1 písm. a)… je – na rozdíl od úpravy přezkumného řízení… – určena </a:t>
            </a:r>
            <a:r>
              <a:rPr lang="cs-CZ" sz="2400" i="1" dirty="0">
                <a:solidFill>
                  <a:srgbClr val="FF0000"/>
                </a:solidFill>
              </a:rPr>
              <a:t>k nápravě skutkových nesprávností</a:t>
            </a:r>
            <a:r>
              <a:rPr lang="cs-CZ" sz="2400" i="1" dirty="0"/>
              <a:t>“.</a:t>
            </a:r>
          </a:p>
          <a:p>
            <a:pPr algn="just">
              <a:lnSpc>
                <a:spcPct val="100000"/>
              </a:lnSpc>
            </a:pPr>
            <a:r>
              <a:rPr lang="cs-CZ" sz="2400" dirty="0">
                <a:solidFill>
                  <a:srgbClr val="FF0000"/>
                </a:solidFill>
              </a:rPr>
              <a:t>Dozorčí prostředek </a:t>
            </a:r>
            <a:r>
              <a:rPr lang="cs-CZ" sz="2400" dirty="0"/>
              <a:t>– </a:t>
            </a:r>
            <a:r>
              <a:rPr lang="cs-CZ" sz="2400" i="1" dirty="0"/>
              <a:t>ex offo</a:t>
            </a:r>
            <a:r>
              <a:rPr lang="cs-CZ" sz="2400" dirty="0"/>
              <a:t>, ale i </a:t>
            </a:r>
            <a:r>
              <a:rPr lang="cs-CZ" sz="2400" dirty="0">
                <a:solidFill>
                  <a:srgbClr val="FF0000"/>
                </a:solidFill>
              </a:rPr>
              <a:t>MOP</a:t>
            </a:r>
            <a:r>
              <a:rPr lang="cs-CZ" sz="2400" dirty="0"/>
              <a:t> (</a:t>
            </a:r>
            <a:r>
              <a:rPr lang="cs-CZ" sz="2400" b="1" dirty="0"/>
              <a:t>žádost + </a:t>
            </a:r>
            <a:r>
              <a:rPr lang="cs-CZ" sz="2400" dirty="0"/>
              <a:t>§ 92/1)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Taxativní důvody, lhůty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cs-CZ" sz="2400" dirty="0">
                <a:solidFill>
                  <a:srgbClr val="FF0000"/>
                </a:solidFill>
              </a:rPr>
              <a:t>Povolení obnovy </a:t>
            </a:r>
            <a:r>
              <a:rPr lang="cs-CZ" sz="2400" dirty="0"/>
              <a:t>– ano/ne (zamítnutí žádosti), </a:t>
            </a:r>
            <a:r>
              <a:rPr lang="cs-CZ" sz="2400" dirty="0">
                <a:solidFill>
                  <a:srgbClr val="FF0000"/>
                </a:solidFill>
              </a:rPr>
              <a:t>nařízení obnovy </a:t>
            </a:r>
            <a:r>
              <a:rPr lang="cs-CZ" sz="2400" i="1" dirty="0"/>
              <a:t>ex offo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cs-CZ" sz="2400" b="1" dirty="0"/>
              <a:t>Obnovené řízení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797753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A233FA84-2C3D-40A1-A22F-3890B25E36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D26DD0A2-1382-41C6-8475-C903F80549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E275FC4E-0FBF-40F6-8432-881888905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378000"/>
            <a:ext cx="8066301" cy="451576"/>
          </a:xfrm>
        </p:spPr>
        <p:txBody>
          <a:bodyPr/>
          <a:lstStyle/>
          <a:p>
            <a:r>
              <a:rPr lang="cs-CZ" dirty="0"/>
              <a:t>Obnova řízení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8B36C6F8-864C-447D-88D1-210DC3C23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077362"/>
            <a:ext cx="8066301" cy="475463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>
                <a:solidFill>
                  <a:srgbClr val="FF0000"/>
                </a:solidFill>
              </a:rPr>
              <a:t>Žádost</a:t>
            </a:r>
            <a:r>
              <a:rPr lang="cs-CZ" sz="2000" dirty="0"/>
              <a:t> (§ 44 a § 37) </a:t>
            </a:r>
            <a:r>
              <a:rPr lang="cs-CZ" sz="2000" dirty="0">
                <a:solidFill>
                  <a:srgbClr val="FF0000"/>
                </a:solidFill>
              </a:rPr>
              <a:t>účastníka</a:t>
            </a:r>
            <a:r>
              <a:rPr lang="cs-CZ" sz="2000" dirty="0"/>
              <a:t> (ne nikým jiným – zastavit) u SO, který původně rozhodoval, postoupení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Rozhoduje o žádosti SO, který </a:t>
            </a:r>
            <a:r>
              <a:rPr lang="cs-CZ" sz="2000" dirty="0">
                <a:solidFill>
                  <a:srgbClr val="FF0000"/>
                </a:solidFill>
              </a:rPr>
              <a:t>rozhodl v </a:t>
            </a:r>
            <a:r>
              <a:rPr lang="cs-CZ" sz="2000" b="1" dirty="0">
                <a:solidFill>
                  <a:srgbClr val="FF0000"/>
                </a:solidFill>
              </a:rPr>
              <a:t>posledním stupni</a:t>
            </a:r>
          </a:p>
          <a:p>
            <a:pPr algn="just">
              <a:lnSpc>
                <a:spcPct val="100000"/>
              </a:lnSpc>
            </a:pPr>
            <a:r>
              <a:rPr lang="cs-CZ" sz="2000" b="1" dirty="0"/>
              <a:t>Podmínky: </a:t>
            </a:r>
            <a:r>
              <a:rPr lang="cs-CZ" sz="2000" b="1" dirty="0">
                <a:solidFill>
                  <a:srgbClr val="00B050"/>
                </a:solidFill>
              </a:rPr>
              <a:t>Právní moc + návrh/ex offo + důvody + lhůty</a:t>
            </a:r>
          </a:p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FF0000"/>
                </a:solidFill>
              </a:rPr>
              <a:t>Vyšly najevo </a:t>
            </a:r>
            <a:r>
              <a:rPr lang="cs-CZ" sz="2000" u="sng" dirty="0">
                <a:solidFill>
                  <a:srgbClr val="FF0000"/>
                </a:solidFill>
              </a:rPr>
              <a:t>dříve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u="sng" dirty="0">
                <a:solidFill>
                  <a:srgbClr val="FF0000"/>
                </a:solidFill>
              </a:rPr>
              <a:t>neznámé</a:t>
            </a:r>
            <a:r>
              <a:rPr lang="cs-CZ" sz="2000" dirty="0">
                <a:solidFill>
                  <a:srgbClr val="FF0000"/>
                </a:solidFill>
              </a:rPr>
              <a:t> skutečnosti/důkazy + existovaly v době původního + </a:t>
            </a:r>
            <a:r>
              <a:rPr lang="cs-CZ" sz="2000" b="1" dirty="0">
                <a:solidFill>
                  <a:srgbClr val="FF0000"/>
                </a:solidFill>
              </a:rPr>
              <a:t>ku prospěchu </a:t>
            </a:r>
            <a:r>
              <a:rPr lang="cs-CZ" sz="2000" dirty="0"/>
              <a:t>(i ex offo PS MV č. 53)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dirty="0">
                <a:solidFill>
                  <a:srgbClr val="FF0000"/>
                </a:solidFill>
              </a:rPr>
              <a:t>+ </a:t>
            </a:r>
            <a:r>
              <a:rPr lang="cs-CZ" sz="2000" u="sng" dirty="0">
                <a:solidFill>
                  <a:srgbClr val="FF0000"/>
                </a:solidFill>
              </a:rPr>
              <a:t>nemohl uplatnit </a:t>
            </a:r>
            <a:r>
              <a:rPr lang="cs-CZ" sz="2000" dirty="0">
                <a:solidFill>
                  <a:srgbClr val="FF0000"/>
                </a:solidFill>
              </a:rPr>
              <a:t>(nepravdivé důkazy</a:t>
            </a:r>
          </a:p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FF0000"/>
                </a:solidFill>
              </a:rPr>
              <a:t>Zrušení či změna podkladového aktu (rozhodnutí, závazné stanovisko)</a:t>
            </a:r>
          </a:p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FF0000"/>
                </a:solidFill>
              </a:rPr>
              <a:t>Trestný čin </a:t>
            </a:r>
            <a:r>
              <a:rPr lang="cs-CZ" sz="2000" dirty="0"/>
              <a:t>(jen </a:t>
            </a:r>
            <a:r>
              <a:rPr lang="cs-CZ" sz="2000" b="1" dirty="0"/>
              <a:t>nařízení</a:t>
            </a:r>
            <a:r>
              <a:rPr lang="cs-CZ" sz="2000" dirty="0"/>
              <a:t>, jinak podnět; 3 roky </a:t>
            </a:r>
            <a:r>
              <a:rPr lang="cs-CZ" sz="2000" dirty="0" err="1"/>
              <a:t>obj</a:t>
            </a:r>
            <a:r>
              <a:rPr lang="cs-CZ" sz="2000" dirty="0"/>
              <a:t>. lhůta + </a:t>
            </a:r>
            <a:r>
              <a:rPr lang="cs-CZ" sz="2000" b="1" dirty="0"/>
              <a:t>vydat rozhodnutí</a:t>
            </a:r>
            <a:r>
              <a:rPr lang="cs-CZ" sz="2000" dirty="0"/>
              <a:t>)</a:t>
            </a:r>
            <a:endParaRPr lang="cs-CZ" sz="2000" dirty="0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sz="2000" dirty="0"/>
              <a:t>1+2 odůvodňují </a:t>
            </a:r>
            <a:r>
              <a:rPr lang="cs-CZ" sz="2000" b="1" dirty="0"/>
              <a:t>jiné řešení otázky </a:t>
            </a:r>
            <a:r>
              <a:rPr lang="cs-CZ" sz="2000" dirty="0"/>
              <a:t>(zda může být posouzeno jinak), ale není vyloučeno, aby v obnoveném řízení bylo nakonec posouzeno a rozhodnuto stejně</a:t>
            </a:r>
          </a:p>
          <a:p>
            <a:pPr algn="just">
              <a:lnSpc>
                <a:spcPct val="100000"/>
              </a:lnSpc>
            </a:pPr>
            <a:r>
              <a:rPr lang="cs-CZ" sz="2000" b="1" dirty="0">
                <a:solidFill>
                  <a:srgbClr val="FF0000"/>
                </a:solidFill>
              </a:rPr>
              <a:t>Lhůty </a:t>
            </a:r>
            <a:r>
              <a:rPr lang="cs-CZ" sz="2000" dirty="0"/>
              <a:t>(pro </a:t>
            </a:r>
            <a:r>
              <a:rPr lang="cs-CZ" sz="2000" b="1" dirty="0"/>
              <a:t>žádost</a:t>
            </a:r>
            <a:r>
              <a:rPr lang="cs-CZ" sz="2000" dirty="0"/>
              <a:t>, ne pro vydání rozhodnutí, </a:t>
            </a:r>
            <a:r>
              <a:rPr lang="cs-CZ" sz="2000" b="1" dirty="0">
                <a:solidFill>
                  <a:schemeClr val="accent1"/>
                </a:solidFill>
              </a:rPr>
              <a:t>při nařízení pro vydání</a:t>
            </a:r>
            <a:r>
              <a:rPr lang="cs-CZ" sz="2000" dirty="0"/>
              <a:t>): </a:t>
            </a:r>
            <a:r>
              <a:rPr lang="cs-CZ" sz="2000" b="1" dirty="0"/>
              <a:t>3 měsíce + 3 roky</a:t>
            </a:r>
          </a:p>
        </p:txBody>
      </p:sp>
    </p:spTree>
    <p:extLst>
      <p:ext uri="{BB962C8B-B14F-4D97-AF65-F5344CB8AC3E}">
        <p14:creationId xmlns:p14="http://schemas.microsoft.com/office/powerpoint/2010/main" val="24156718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C95B94D8-2EFE-49FC-BA20-774731C181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0722B822-612A-488F-9BEA-77EDFFE954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283294B0-3D77-4884-8B4C-A07059CDE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Stížnost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1BBEA510-4644-4DA8-8A72-FBF347848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Proti </a:t>
            </a:r>
            <a:r>
              <a:rPr lang="cs-CZ" sz="2400" b="1" dirty="0">
                <a:solidFill>
                  <a:srgbClr val="FF0000"/>
                </a:solidFill>
              </a:rPr>
              <a:t>nevhodnému chování nebo postupu </a:t>
            </a:r>
            <a:r>
              <a:rPr lang="cs-CZ" sz="2400" dirty="0"/>
              <a:t>správního orgánu; </a:t>
            </a:r>
            <a:r>
              <a:rPr lang="cs-CZ" sz="2400" b="1" dirty="0"/>
              <a:t>nelze-li jiný </a:t>
            </a:r>
            <a:r>
              <a:rPr lang="cs-CZ" sz="2400" dirty="0"/>
              <a:t>prostředek ochrany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U toho orgánu, který vede řízení; prošetření stížnosti, výslech stěžovatele a dotčené osoby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Vyřízení </a:t>
            </a:r>
            <a:r>
              <a:rPr lang="cs-CZ" sz="2400" b="1" dirty="0"/>
              <a:t>do 60 dnů</a:t>
            </a:r>
            <a:r>
              <a:rPr lang="cs-CZ" sz="2400" dirty="0"/>
              <a:t>, </a:t>
            </a:r>
            <a:r>
              <a:rPr lang="cs-CZ" sz="2400" b="1" dirty="0"/>
              <a:t>vyrozumění</a:t>
            </a:r>
            <a:r>
              <a:rPr lang="cs-CZ" sz="2400" dirty="0"/>
              <a:t> stěžovatele</a:t>
            </a:r>
          </a:p>
          <a:p>
            <a:pPr>
              <a:lnSpc>
                <a:spcPct val="100000"/>
              </a:lnSpc>
            </a:pPr>
            <a:r>
              <a:rPr lang="cs-CZ" sz="2400" b="1" dirty="0"/>
              <a:t>Opatření k nápravě</a:t>
            </a:r>
          </a:p>
          <a:p>
            <a:pPr>
              <a:lnSpc>
                <a:spcPct val="100000"/>
              </a:lnSpc>
            </a:pPr>
            <a:r>
              <a:rPr lang="cs-CZ" sz="2400" b="1" dirty="0"/>
              <a:t>Stížnost</a:t>
            </a:r>
            <a:r>
              <a:rPr lang="cs-CZ" sz="2400" dirty="0"/>
              <a:t> na způsob vyřízení stížnosti</a:t>
            </a:r>
          </a:p>
        </p:txBody>
      </p:sp>
    </p:spTree>
    <p:extLst>
      <p:ext uri="{BB962C8B-B14F-4D97-AF65-F5344CB8AC3E}">
        <p14:creationId xmlns:p14="http://schemas.microsoft.com/office/powerpoint/2010/main" val="29175623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0A3E564E-4420-431E-8562-B8174D9514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841633A5-E7CC-4DCE-84A5-0C14FEE77A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2F1743C7-529C-4528-A985-9C9161A14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Zvláštní ustanovení o některých řízeních dle správního řádu </a:t>
            </a:r>
            <a:br>
              <a:rPr lang="cs-CZ" sz="4000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E08DE10E-CA3B-475D-B556-9003C4753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946494"/>
            <a:ext cx="8066301" cy="388550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obsahem části III, a to v </a:t>
            </a:r>
            <a:r>
              <a:rPr lang="cs-CZ" b="1" dirty="0"/>
              <a:t>§ 140 až 146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aplikovatelné v některých </a:t>
            </a:r>
            <a:r>
              <a:rPr lang="cs-CZ" b="1" dirty="0"/>
              <a:t>specifických případech</a:t>
            </a:r>
            <a:r>
              <a:rPr lang="cs-CZ" dirty="0"/>
              <a:t>, případně na základě zmocnění daného </a:t>
            </a:r>
            <a:r>
              <a:rPr lang="cs-CZ" b="1" dirty="0"/>
              <a:t>zvláštním zákonem</a:t>
            </a:r>
          </a:p>
          <a:p>
            <a:pPr algn="just">
              <a:lnSpc>
                <a:spcPct val="100000"/>
              </a:lnSpc>
            </a:pPr>
            <a:r>
              <a:rPr lang="cs-CZ" b="1" dirty="0"/>
              <a:t>Zvláštnosti správního řízení </a:t>
            </a:r>
            <a:r>
              <a:rPr lang="cs-CZ" dirty="0"/>
              <a:t>(a rozhodnutí) v tom kterém případě</a:t>
            </a:r>
          </a:p>
        </p:txBody>
      </p:sp>
    </p:spTree>
    <p:extLst>
      <p:ext uri="{BB962C8B-B14F-4D97-AF65-F5344CB8AC3E}">
        <p14:creationId xmlns:p14="http://schemas.microsoft.com/office/powerpoint/2010/main" val="31957629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0A3E564E-4420-431E-8562-B8174D9514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841633A5-E7CC-4DCE-84A5-0C14FEE77A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2F1743C7-529C-4528-A985-9C9161A14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Zvláštní ustanovení o některých řízeních dle správního řádu </a:t>
            </a:r>
            <a:br>
              <a:rPr lang="cs-CZ" sz="4000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E08DE10E-CA3B-475D-B556-9003C4753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964602"/>
            <a:ext cx="8066301" cy="386739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Společné řízení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Sporné </a:t>
            </a:r>
            <a:r>
              <a:rPr lang="cs-CZ" dirty="0" smtClean="0"/>
              <a:t>řízení (řešení </a:t>
            </a:r>
            <a:r>
              <a:rPr lang="cs-CZ" b="1" dirty="0" smtClean="0">
                <a:solidFill>
                  <a:srgbClr val="FF0000"/>
                </a:solidFill>
              </a:rPr>
              <a:t>sporů z VŘPS, spory soukromoprávní povahy</a:t>
            </a:r>
            <a:r>
              <a:rPr lang="cs-CZ" dirty="0" smtClean="0"/>
              <a:t> – místo soudu)</a:t>
            </a:r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dirty="0"/>
              <a:t>Řízení o určení právního </a:t>
            </a:r>
            <a:r>
              <a:rPr lang="cs-CZ" dirty="0" smtClean="0"/>
              <a:t>vztahu (povaha </a:t>
            </a:r>
            <a:r>
              <a:rPr lang="cs-CZ" b="1" dirty="0" smtClean="0">
                <a:solidFill>
                  <a:srgbClr val="FF0000"/>
                </a:solidFill>
              </a:rPr>
              <a:t>opravného prostředku</a:t>
            </a:r>
            <a:r>
              <a:rPr lang="cs-CZ" dirty="0" smtClean="0"/>
              <a:t>? NSS, 7 As 100/2014)</a:t>
            </a:r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dirty="0"/>
              <a:t>Řízení na místě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Řízení s velkým počtem účastníků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Řízení s předstihem </a:t>
            </a:r>
            <a:r>
              <a:rPr lang="cs-CZ" dirty="0" smtClean="0"/>
              <a:t>žádosti (</a:t>
            </a:r>
            <a:r>
              <a:rPr lang="cs-CZ" dirty="0" err="1" smtClean="0"/>
              <a:t>reg</a:t>
            </a:r>
            <a:r>
              <a:rPr lang="cs-CZ" dirty="0" smtClean="0"/>
              <a:t>. značka na přání)</a:t>
            </a:r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dirty="0"/>
              <a:t>Řízení o výběru žádosti</a:t>
            </a:r>
          </a:p>
        </p:txBody>
      </p:sp>
    </p:spTree>
    <p:extLst>
      <p:ext uri="{BB962C8B-B14F-4D97-AF65-F5344CB8AC3E}">
        <p14:creationId xmlns:p14="http://schemas.microsoft.com/office/powerpoint/2010/main" val="503740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398131"/>
            <a:ext cx="8066301" cy="451576"/>
          </a:xfrm>
        </p:spPr>
        <p:txBody>
          <a:bodyPr/>
          <a:lstStyle/>
          <a:p>
            <a:pPr algn="just"/>
            <a:r>
              <a:rPr lang="cs-CZ" dirty="0"/>
              <a:t>Otázky, na které se pokusíme odpovědět: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i="1" dirty="0"/>
              <a:t>Co jsou to mimořádné opravné </a:t>
            </a:r>
            <a:r>
              <a:rPr lang="cs-CZ" sz="2000" i="1" dirty="0" smtClean="0"/>
              <a:t>prostředky (MOP)? Jak se liší od řádných opravných prostředků (ŘOP)?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 smtClean="0"/>
              <a:t>Je nějaký vztah mezi ŘOP a MOP?</a:t>
            </a:r>
            <a:endParaRPr lang="cs-CZ" sz="2000" i="1" dirty="0"/>
          </a:p>
          <a:p>
            <a:pPr algn="just">
              <a:lnSpc>
                <a:spcPct val="100000"/>
              </a:lnSpc>
            </a:pPr>
            <a:r>
              <a:rPr lang="cs-CZ" sz="2000" i="1" dirty="0"/>
              <a:t>K čemu slouží dozorčí </a:t>
            </a:r>
            <a:r>
              <a:rPr lang="cs-CZ" sz="2000" i="1" dirty="0" smtClean="0"/>
              <a:t>prostředky (DP)? </a:t>
            </a:r>
            <a:endParaRPr lang="cs-CZ" sz="2000" i="1" dirty="0"/>
          </a:p>
          <a:p>
            <a:pPr algn="just">
              <a:lnSpc>
                <a:spcPct val="100000"/>
              </a:lnSpc>
            </a:pPr>
            <a:r>
              <a:rPr lang="cs-CZ" sz="2000" i="1" dirty="0"/>
              <a:t>Jaký je rozdíl mezi obnovou řízení a přezkumným řízením?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Jak se projevuje v řízení o mimořádných či dozorčích prostředcích ochrana práv nabytých v dobré víře?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K čemu slouží stížnost?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Co je podstatou části III správního řádu? Jaký je její vztah k části II?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Co je to sporné řízení?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88252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altLang="cs-CZ" dirty="0"/>
              <a:t>Vady </a:t>
            </a:r>
            <a:r>
              <a:rPr lang="cs-CZ" altLang="cs-CZ" dirty="0" smtClean="0"/>
              <a:t>správního řízení a rozhodnutí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805048"/>
            <a:ext cx="8066301" cy="402338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Nemají vliv na tzv. </a:t>
            </a:r>
            <a:r>
              <a:rPr lang="cs-CZ" sz="2400" b="1" dirty="0"/>
              <a:t>presumpci platnosti a správnosti (zákonnosti)</a:t>
            </a:r>
            <a:r>
              <a:rPr lang="cs-CZ" sz="2400" dirty="0"/>
              <a:t>, proto i v rámci opravných prostředků je třeba na správní rozhodnutí nahlížet jako na správné, zákonné a platné, </a:t>
            </a:r>
            <a:r>
              <a:rPr lang="cs-CZ" sz="2400" b="1" dirty="0"/>
              <a:t>než příslušný orgán vysloví opak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Především musí nalézt své </a:t>
            </a:r>
            <a:r>
              <a:rPr lang="cs-CZ" sz="2400" b="1" dirty="0">
                <a:solidFill>
                  <a:srgbClr val="FF0000"/>
                </a:solidFill>
              </a:rPr>
              <a:t>vyjádření ve výrokové </a:t>
            </a:r>
            <a:r>
              <a:rPr lang="cs-CZ" sz="2400" b="1" dirty="0" smtClean="0">
                <a:solidFill>
                  <a:srgbClr val="FF0000"/>
                </a:solidFill>
              </a:rPr>
              <a:t>části</a:t>
            </a:r>
          </a:p>
          <a:p>
            <a:pPr algn="just">
              <a:lnSpc>
                <a:spcPct val="100000"/>
              </a:lnSpc>
            </a:pPr>
            <a:endParaRPr lang="cs-CZ" sz="2400" b="1" dirty="0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sz="2400" dirty="0" smtClean="0"/>
              <a:t>Opravné prostředky slouží </a:t>
            </a:r>
            <a:r>
              <a:rPr lang="cs-CZ" sz="2400" b="1" dirty="0" smtClean="0"/>
              <a:t>k nápravě vad řízení a rozhodnutí </a:t>
            </a:r>
            <a:r>
              <a:rPr lang="cs-CZ" sz="2400" dirty="0" smtClean="0"/>
              <a:t>(napraví přímo SO, který je způsobil, někdy až nadřízený orgán)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489262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75720" y="316239"/>
            <a:ext cx="8066301" cy="451576"/>
          </a:xfrm>
        </p:spPr>
        <p:txBody>
          <a:bodyPr/>
          <a:lstStyle/>
          <a:p>
            <a:r>
              <a:rPr lang="cs-CZ" altLang="cs-CZ" dirty="0"/>
              <a:t>Vady správních </a:t>
            </a:r>
            <a:r>
              <a:rPr lang="cs-CZ" altLang="cs-CZ" dirty="0" smtClean="0"/>
              <a:t>řízení a rozhodnutí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64376"/>
            <a:ext cx="8066301" cy="4464058"/>
          </a:xfrm>
        </p:spPr>
        <p:txBody>
          <a:bodyPr/>
          <a:lstStyle/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b="1" dirty="0"/>
              <a:t>Překlepy, zřejmé nesprávnosti </a:t>
            </a:r>
            <a:r>
              <a:rPr lang="cs-CZ" sz="2000" dirty="0"/>
              <a:t>(vady formální) – v písemném vyhotovení rozhodnutí, opravitelné postupem podle § 70 (nesmí sloužit k nápravě jiné nezákonnosti - II. ÚS 237/02)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b="1" dirty="0"/>
              <a:t>(Věcná) nesprávnost</a:t>
            </a:r>
            <a:r>
              <a:rPr lang="cs-CZ" sz="2000" dirty="0"/>
              <a:t> (v řešení předmětu řízení, zejm. při správním uvážení – nepřiměřená sankce) - § 89/2, požaduje uplatnění </a:t>
            </a:r>
            <a:r>
              <a:rPr lang="cs-CZ" sz="2000" dirty="0">
                <a:solidFill>
                  <a:srgbClr val="FF0000"/>
                </a:solidFill>
              </a:rPr>
              <a:t>zvláštní námitky, ledaže </a:t>
            </a:r>
            <a:r>
              <a:rPr lang="cs-CZ" sz="2000" dirty="0"/>
              <a:t>to vyžaduje </a:t>
            </a:r>
            <a:r>
              <a:rPr lang="cs-CZ" sz="2000" b="1" dirty="0"/>
              <a:t>veřejný zájem </a:t>
            </a:r>
            <a:r>
              <a:rPr lang="cs-CZ" sz="2000" dirty="0"/>
              <a:t>(což zřejmě vždy)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b="1" dirty="0"/>
              <a:t>Nezákonnost</a:t>
            </a:r>
            <a:r>
              <a:rPr lang="cs-CZ" sz="2000" dirty="0"/>
              <a:t> (její součástí je i nesprávnost: může být rozhodnutí zákonné a přesto věcně nesprávné – může být nepřiměřená pokuta zákonnou?), zneužití správního uvážení, překročení mezí správního uvážení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u="sng" dirty="0"/>
              <a:t>Vady rozhodnutí </a:t>
            </a:r>
            <a:r>
              <a:rPr lang="cs-CZ" sz="2000" dirty="0"/>
              <a:t>– hmotněprávní pochybení/nepřezkoumatelnost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lphaLcParenR"/>
            </a:pPr>
            <a:r>
              <a:rPr lang="cs-CZ" sz="2000" u="sng" dirty="0"/>
              <a:t>Vady procesní </a:t>
            </a:r>
            <a:r>
              <a:rPr lang="cs-CZ" sz="2000" dirty="0"/>
              <a:t>– nesprávný postup, porušení práv účastníků řízení - </a:t>
            </a:r>
            <a:r>
              <a:rPr lang="cs-CZ" sz="2000" b="1" dirty="0"/>
              <a:t>§ 89/2 dělení vad</a:t>
            </a:r>
            <a:r>
              <a:rPr lang="cs-CZ" sz="2000" dirty="0"/>
              <a:t>, zda </a:t>
            </a:r>
            <a:r>
              <a:rPr lang="cs-CZ" sz="2000" dirty="0">
                <a:solidFill>
                  <a:srgbClr val="FF0000"/>
                </a:solidFill>
              </a:rPr>
              <a:t>mohly mít vliv na zákonnost rozhodnutí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 startAt="4"/>
            </a:pPr>
            <a:r>
              <a:rPr lang="cs-CZ" sz="2000" b="1" dirty="0"/>
              <a:t>Nicotnost</a:t>
            </a:r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59177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5707A2E3-1B1E-40E1-BD7D-D66088C982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E91DFFAB-E3F8-4528-8307-861F115D61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34548AA1-14BF-4045-957E-F21C12A23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Opravné prostředky obecně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C57FB395-1FD9-464D-8C24-8BEB6B455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nl-NL" sz="1800" dirty="0"/>
              <a:t>NSS ze dne 19. 12. 2006, č. j. 1 Afs 56/2004-114,</a:t>
            </a:r>
            <a:r>
              <a:rPr lang="cs-CZ" sz="1800" dirty="0"/>
              <a:t> </a:t>
            </a:r>
            <a:r>
              <a:rPr lang="cs-CZ" sz="1800" i="1" dirty="0"/>
              <a:t>„opravný prostředek – řádný nebo mimořádný – je vždy procesním institutem, který je </a:t>
            </a:r>
            <a:r>
              <a:rPr lang="cs-CZ" sz="1800" i="1" dirty="0">
                <a:solidFill>
                  <a:srgbClr val="FF0000"/>
                </a:solidFill>
              </a:rPr>
              <a:t>plně v rukou účastníka řízení</a:t>
            </a:r>
            <a:r>
              <a:rPr lang="cs-CZ" sz="1800" i="1" dirty="0"/>
              <a:t>; je charakterizován tím, že účastník má </a:t>
            </a:r>
            <a:r>
              <a:rPr lang="cs-CZ" sz="1800" i="1" dirty="0">
                <a:solidFill>
                  <a:srgbClr val="FF0000"/>
                </a:solidFill>
              </a:rPr>
              <a:t>subjektivní procesní právo </a:t>
            </a:r>
            <a:r>
              <a:rPr lang="cs-CZ" sz="1800" i="1" dirty="0"/>
              <a:t>na to, aby takový prostředek byl projednán v zákonem předpokládané procesní formě. Správní orgán se jej </a:t>
            </a:r>
            <a:r>
              <a:rPr lang="cs-CZ" sz="1800" i="1" dirty="0">
                <a:solidFill>
                  <a:srgbClr val="FF0000"/>
                </a:solidFill>
              </a:rPr>
              <a:t>nemůže zbavit a zůstat pasivní</a:t>
            </a:r>
            <a:r>
              <a:rPr lang="cs-CZ" sz="1800" i="1" dirty="0"/>
              <a:t>; opravný prostředek </a:t>
            </a:r>
            <a:r>
              <a:rPr lang="cs-CZ" sz="1800" i="1" dirty="0">
                <a:solidFill>
                  <a:srgbClr val="FF0000"/>
                </a:solidFill>
              </a:rPr>
              <a:t>musí být projednán </a:t>
            </a:r>
            <a:r>
              <a:rPr lang="cs-CZ" sz="1800" i="1" dirty="0"/>
              <a:t>předepsaným pořadem správních stolic; nestane-li se tak, dochází k porušení účastníkova subjektivního procesního práva. Zpravidla je také opravný prostředek </a:t>
            </a:r>
            <a:r>
              <a:rPr lang="cs-CZ" sz="1800" i="1" dirty="0">
                <a:solidFill>
                  <a:srgbClr val="FF0000"/>
                </a:solidFill>
              </a:rPr>
              <a:t>vázán zákonnou lhůtou</a:t>
            </a:r>
            <a:r>
              <a:rPr lang="cs-CZ" sz="1800" i="1" dirty="0"/>
              <a:t>, ve které musí být podán (řádný prostředek ve lhůtě kratší, mimořádný ve lhůtě delší) a jejíž zmeškání má za následek ztrátu takového prostředku. Opravný prostředek je přizpůsoben </a:t>
            </a:r>
            <a:r>
              <a:rPr lang="cs-CZ" sz="1800" i="1" dirty="0">
                <a:solidFill>
                  <a:srgbClr val="FF0000"/>
                </a:solidFill>
              </a:rPr>
              <a:t>k ochraně subjektivního práva účastníka a jeho podání je ponecháno jeho vlastní aktivitě</a:t>
            </a:r>
            <a:r>
              <a:rPr lang="cs-CZ" sz="1800" i="1" dirty="0"/>
              <a:t>; úřad nemůže tuto aktivitu nahradit.“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800" i="1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b="1" dirty="0"/>
              <a:t>X dozorčí prostředky</a:t>
            </a:r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42967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EB190921-FE4E-489A-B751-E6E6CBBABB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50D87A91-9FB7-421A-9C95-5067EF5952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D36529E-54C8-4458-939D-3411377F5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Opravné prostředky obecně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428FE32F-2289-480A-8E01-D55403964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altLang="cs-CZ" sz="2000" dirty="0"/>
              <a:t>Opravné prostředky k ochraně </a:t>
            </a:r>
            <a:r>
              <a:rPr lang="cs-CZ" altLang="cs-CZ" sz="2000" b="1" dirty="0"/>
              <a:t>subjektivních</a:t>
            </a:r>
            <a:r>
              <a:rPr lang="cs-CZ" altLang="cs-CZ" sz="2000" dirty="0"/>
              <a:t> práv a </a:t>
            </a:r>
            <a:r>
              <a:rPr lang="cs-CZ" altLang="cs-CZ" sz="2000" b="1" dirty="0"/>
              <a:t>objektivního</a:t>
            </a:r>
            <a:r>
              <a:rPr lang="cs-CZ" altLang="cs-CZ" sz="2000" dirty="0"/>
              <a:t> práva (zákonnosti)</a:t>
            </a:r>
          </a:p>
          <a:p>
            <a:pPr algn="just">
              <a:lnSpc>
                <a:spcPct val="90000"/>
              </a:lnSpc>
            </a:pPr>
            <a:r>
              <a:rPr lang="cs-CZ" altLang="cs-CZ" sz="2000" b="1" dirty="0">
                <a:solidFill>
                  <a:srgbClr val="FF0000"/>
                </a:solidFill>
              </a:rPr>
              <a:t>Ochrana subjektivních práv: </a:t>
            </a:r>
            <a:r>
              <a:rPr lang="cs-CZ" altLang="cs-CZ" sz="2000" b="1" dirty="0"/>
              <a:t>ŘOP + MOP</a:t>
            </a:r>
            <a:r>
              <a:rPr lang="cs-CZ" altLang="cs-CZ" sz="2000" dirty="0"/>
              <a:t>, nástroj </a:t>
            </a:r>
            <a:r>
              <a:rPr lang="cs-CZ" altLang="cs-CZ" sz="2000" b="1" dirty="0"/>
              <a:t>v</a:t>
            </a:r>
            <a:r>
              <a:rPr lang="cs-CZ" altLang="cs-CZ" sz="2000" dirty="0"/>
              <a:t> </a:t>
            </a:r>
            <a:r>
              <a:rPr lang="cs-CZ" altLang="cs-CZ" sz="2000" b="1" dirty="0"/>
              <a:t>rukou účastníka </a:t>
            </a:r>
            <a:r>
              <a:rPr lang="cs-CZ" altLang="cs-CZ" sz="2000" dirty="0"/>
              <a:t>řízení (NSS, 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zn. 2 As 56/2007, 1580/2008 Sb. NSS – uplatnění a formulace námitek), ŘOP jako podmínka pro následný </a:t>
            </a:r>
            <a:r>
              <a:rPr lang="cs-CZ" altLang="cs-CZ" sz="2000" b="1" dirty="0"/>
              <a:t>soudní přezkum </a:t>
            </a:r>
            <a:r>
              <a:rPr lang="cs-CZ" altLang="cs-CZ" sz="2000" dirty="0"/>
              <a:t>(§ 5 SŘS), </a:t>
            </a:r>
            <a:r>
              <a:rPr lang="cs-CZ" altLang="cs-CZ" sz="2000" b="1" dirty="0"/>
              <a:t>ŘOP</a:t>
            </a:r>
            <a:r>
              <a:rPr lang="cs-CZ" altLang="cs-CZ" sz="2000" dirty="0"/>
              <a:t> </a:t>
            </a:r>
            <a:r>
              <a:rPr lang="cs-CZ" altLang="cs-CZ" sz="2000" b="1" dirty="0"/>
              <a:t>suspenzivní</a:t>
            </a:r>
            <a:r>
              <a:rPr lang="cs-CZ" altLang="cs-CZ" sz="2000" dirty="0"/>
              <a:t> (a devolutivní účinek), krátké lhůty, </a:t>
            </a:r>
            <a:r>
              <a:rPr lang="cs-CZ" altLang="cs-CZ" sz="2000" b="1" dirty="0"/>
              <a:t>MOP:</a:t>
            </a:r>
            <a:r>
              <a:rPr lang="cs-CZ" altLang="cs-CZ" sz="2000" dirty="0"/>
              <a:t> pravomocná rozhodnutí, </a:t>
            </a:r>
            <a:r>
              <a:rPr lang="cs-CZ" altLang="cs-CZ" sz="2000" dirty="0" err="1"/>
              <a:t>pr</a:t>
            </a:r>
            <a:r>
              <a:rPr lang="cs-CZ" altLang="cs-CZ" sz="2000" dirty="0"/>
              <a:t>. jistota, lhůty, důvody</a:t>
            </a:r>
            <a:endParaRPr lang="cs-CZ" altLang="cs-CZ" sz="2000" b="1" dirty="0"/>
          </a:p>
          <a:p>
            <a:pPr algn="just">
              <a:lnSpc>
                <a:spcPct val="90000"/>
              </a:lnSpc>
            </a:pPr>
            <a:r>
              <a:rPr lang="cs-CZ" altLang="cs-CZ" sz="2000" b="1" dirty="0">
                <a:solidFill>
                  <a:srgbClr val="FF0000"/>
                </a:solidFill>
              </a:rPr>
              <a:t>Ochrana objektivní zákonnosti:</a:t>
            </a:r>
            <a:r>
              <a:rPr lang="cs-CZ" altLang="cs-CZ" sz="2000" dirty="0"/>
              <a:t> </a:t>
            </a:r>
            <a:r>
              <a:rPr lang="cs-CZ" altLang="cs-CZ" sz="2000" b="1" dirty="0"/>
              <a:t>dozorčí prostředky</a:t>
            </a:r>
            <a:r>
              <a:rPr lang="cs-CZ" altLang="cs-CZ" sz="2000" dirty="0"/>
              <a:t>, ve svém důsledku ale slouží i k ochraně práv subjektivních, </a:t>
            </a:r>
            <a:r>
              <a:rPr lang="cs-CZ" altLang="cs-CZ" sz="2000" b="1" dirty="0"/>
              <a:t>nástroj kontroly</a:t>
            </a:r>
          </a:p>
          <a:p>
            <a:pPr algn="just">
              <a:lnSpc>
                <a:spcPct val="90000"/>
              </a:lnSpc>
            </a:pPr>
            <a:r>
              <a:rPr lang="cs-CZ" altLang="cs-CZ" sz="2000" b="1" dirty="0"/>
              <a:t>Stížnost: subsidiární povaha, </a:t>
            </a:r>
            <a:r>
              <a:rPr lang="cs-CZ" altLang="cs-CZ" sz="2000" dirty="0"/>
              <a:t>problematičnost (NSS, 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zn. 4 </a:t>
            </a:r>
            <a:r>
              <a:rPr lang="cs-CZ" altLang="cs-CZ" sz="2000" dirty="0" err="1"/>
              <a:t>Aps</a:t>
            </a:r>
            <a:r>
              <a:rPr lang="cs-CZ" altLang="cs-CZ" sz="2000" dirty="0"/>
              <a:t> 2/2010-44, 2339/2011 Sb. NSS)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sz="2000" dirty="0"/>
              <a:t>Součinnost, ale i instanční vztahy mezi správními orgány </a:t>
            </a:r>
            <a:r>
              <a:rPr lang="cs-CZ" sz="2000" b="1" dirty="0">
                <a:solidFill>
                  <a:srgbClr val="FF0000"/>
                </a:solidFill>
              </a:rPr>
              <a:t>prvního a druhého stupně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  <a:p>
            <a:pPr marL="0" indent="0" algn="just">
              <a:lnSpc>
                <a:spcPct val="90000"/>
              </a:lnSpc>
              <a:buNone/>
            </a:pP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86293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A5DD8273-514C-4B70-837A-CFF982DB9C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DE52D73F-074A-4FB8-AFC7-B1134B71B1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668F2353-E0F2-499A-942C-1D603BD4B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Opravné prostředky obecně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3436A065-5531-4FDC-BD7C-05C71C800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520982"/>
            <a:ext cx="8066301" cy="431101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ŘOP</a:t>
            </a:r>
            <a:r>
              <a:rPr lang="cs-CZ" dirty="0"/>
              <a:t> – </a:t>
            </a:r>
            <a:r>
              <a:rPr lang="cs-CZ" u="sng" dirty="0"/>
              <a:t>nepravomocná</a:t>
            </a:r>
            <a:r>
              <a:rPr lang="cs-CZ" dirty="0"/>
              <a:t> rozhodnutí, </a:t>
            </a:r>
            <a:r>
              <a:rPr lang="cs-CZ" u="sng" dirty="0"/>
              <a:t>suspenzivní</a:t>
            </a:r>
            <a:r>
              <a:rPr lang="cs-CZ" dirty="0"/>
              <a:t> účinek – lze/nelze vyloučit (předběžná vykonatelnost), </a:t>
            </a:r>
            <a:r>
              <a:rPr lang="cs-CZ" u="sng" dirty="0"/>
              <a:t>nárokové</a:t>
            </a:r>
            <a:r>
              <a:rPr lang="cs-CZ" dirty="0"/>
              <a:t>, </a:t>
            </a:r>
            <a:r>
              <a:rPr lang="cs-CZ" u="sng" dirty="0"/>
              <a:t>přednost</a:t>
            </a:r>
            <a:r>
              <a:rPr lang="cs-CZ" dirty="0"/>
              <a:t> před MOP (§ 94 odst. 1), </a:t>
            </a:r>
            <a:r>
              <a:rPr lang="cs-CZ" u="sng" dirty="0"/>
              <a:t>podmínka</a:t>
            </a:r>
            <a:r>
              <a:rPr lang="cs-CZ" dirty="0"/>
              <a:t> pro soudní přezkum (přípustnosti žaloby)</a:t>
            </a:r>
          </a:p>
          <a:p>
            <a:pPr algn="just"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MOP</a:t>
            </a:r>
            <a:r>
              <a:rPr lang="cs-CZ" dirty="0"/>
              <a:t> – </a:t>
            </a:r>
            <a:r>
              <a:rPr lang="cs-CZ" u="sng" dirty="0"/>
              <a:t>pravomocná</a:t>
            </a:r>
            <a:r>
              <a:rPr lang="cs-CZ" dirty="0"/>
              <a:t> rozhodnutí, nelze ŘOP, </a:t>
            </a:r>
            <a:r>
              <a:rPr lang="cs-CZ" u="sng" dirty="0"/>
              <a:t>mohl, ale nemusel být uplatněn ŘOP</a:t>
            </a:r>
            <a:r>
              <a:rPr lang="cs-CZ" dirty="0"/>
              <a:t>, </a:t>
            </a:r>
            <a:r>
              <a:rPr lang="cs-CZ" u="sng" dirty="0"/>
              <a:t>nenárokové</a:t>
            </a:r>
            <a:r>
              <a:rPr lang="cs-CZ" dirty="0"/>
              <a:t> (přísnější podmínky), zásah do </a:t>
            </a:r>
            <a:r>
              <a:rPr lang="cs-CZ" u="sng" dirty="0"/>
              <a:t>právní jistoty</a:t>
            </a:r>
          </a:p>
          <a:p>
            <a:pPr algn="just"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DP</a:t>
            </a:r>
            <a:r>
              <a:rPr lang="cs-CZ" b="1" dirty="0"/>
              <a:t> </a:t>
            </a:r>
            <a:r>
              <a:rPr lang="cs-CZ" dirty="0"/>
              <a:t>–</a:t>
            </a:r>
            <a:r>
              <a:rPr lang="cs-CZ" b="1" dirty="0"/>
              <a:t> </a:t>
            </a:r>
            <a:r>
              <a:rPr lang="cs-CZ" dirty="0"/>
              <a:t>dozorčí (výlučně </a:t>
            </a:r>
            <a:r>
              <a:rPr lang="cs-CZ" i="1" dirty="0"/>
              <a:t>ex offo</a:t>
            </a:r>
            <a:r>
              <a:rPr lang="cs-CZ" dirty="0"/>
              <a:t>)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373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C0CD11FE-C3B2-43BD-8290-9F62E83652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64EA2B60-8992-49CA-B9C7-33288B7D6D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321F3893-F723-48DA-B27F-E343999DD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Opravné prostředky obecně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1EBEDF9F-5AF8-46FE-A62C-592CF50C1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b="1" dirty="0"/>
              <a:t>Opravné prostředky ve správním řízení: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cs-CZ" b="1" dirty="0"/>
              <a:t>ŘOP, MOP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cs-CZ" b="1" dirty="0"/>
              <a:t>Podněty</a:t>
            </a:r>
            <a:r>
              <a:rPr lang="cs-CZ" dirty="0"/>
              <a:t> (DP, nicotnost)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b="1" dirty="0"/>
              <a:t>Prostředky nápravy v jiných procesních postupech: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cs-CZ" b="1" dirty="0" smtClean="0"/>
              <a:t>Závazná stanoviska </a:t>
            </a:r>
            <a:r>
              <a:rPr lang="cs-CZ" dirty="0" smtClean="0"/>
              <a:t>(přezkumné řízení § 149/8)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cs-CZ" dirty="0" smtClean="0"/>
              <a:t>část </a:t>
            </a:r>
            <a:r>
              <a:rPr lang="cs-CZ" dirty="0"/>
              <a:t>IV., V. a VI </a:t>
            </a:r>
            <a:r>
              <a:rPr lang="cs-CZ" dirty="0" err="1"/>
              <a:t>SpŘ</a:t>
            </a:r>
            <a:r>
              <a:rPr lang="cs-CZ" dirty="0"/>
              <a:t> – </a:t>
            </a:r>
            <a:r>
              <a:rPr lang="cs-CZ" dirty="0">
                <a:solidFill>
                  <a:srgbClr val="FF0000"/>
                </a:solidFill>
              </a:rPr>
              <a:t>přezkumné řízení/využití ustanovení o přezkumném řízení </a:t>
            </a:r>
            <a:r>
              <a:rPr lang="cs-CZ" dirty="0"/>
              <a:t>(§ 156/2 a „přiměřeně“, § 165, § 174/2)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cs-CZ" b="1" dirty="0"/>
              <a:t>Stížnost</a:t>
            </a:r>
            <a:r>
              <a:rPr lang="cs-CZ" dirty="0"/>
              <a:t> pro její obecnou povahu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7210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8BC7B55B-E9B9-4A06-A07F-66EBCC0958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E94EFFF6-73CC-4DB7-A1D7-5DFB5C3E71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071FA4FA-D0B1-4936-B28B-805A3D3A1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Přezkumné řízení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F97861D3-F1D5-42C3-BF1F-4CAD789D8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000" dirty="0"/>
              <a:t>NSS (21. 1. 2010, č. j. 6 As 36/2009-162), „</a:t>
            </a:r>
            <a:r>
              <a:rPr lang="cs-CZ" sz="2000" i="1" dirty="0"/>
              <a:t>K odstranění věcných, procesních i hmotněprávních vad správních rozhodnutí slouží </a:t>
            </a:r>
            <a:r>
              <a:rPr lang="cs-CZ" sz="2000" b="1" i="1" dirty="0"/>
              <a:t>řádné opravné prostředky, podávané proti nepravomocným rozhodnutím. </a:t>
            </a:r>
            <a:r>
              <a:rPr lang="cs-CZ" sz="2000" b="1" i="1" dirty="0">
                <a:solidFill>
                  <a:srgbClr val="FF0000"/>
                </a:solidFill>
              </a:rPr>
              <a:t>Přezkumné řízení </a:t>
            </a:r>
            <a:r>
              <a:rPr lang="cs-CZ" sz="2000" i="1" dirty="0"/>
              <a:t>dle § 94 a násl. … směřuje ke změně či zrušení </a:t>
            </a:r>
            <a:r>
              <a:rPr lang="cs-CZ" sz="2000" b="1" i="1" dirty="0">
                <a:solidFill>
                  <a:srgbClr val="FF0000"/>
                </a:solidFill>
              </a:rPr>
              <a:t>již pravomocného rozhodnutí</a:t>
            </a:r>
            <a:r>
              <a:rPr lang="cs-CZ" sz="2000" i="1" dirty="0"/>
              <a:t> správního orgánu. </a:t>
            </a:r>
            <a:r>
              <a:rPr lang="cs-CZ" sz="2000" i="1" dirty="0">
                <a:solidFill>
                  <a:srgbClr val="FF0000"/>
                </a:solidFill>
              </a:rPr>
              <a:t>Kritériem přezkoumávání je pak pouze zákonnost</a:t>
            </a:r>
            <a:r>
              <a:rPr lang="cs-CZ" sz="2000" i="1" dirty="0"/>
              <a:t> přezkoumávaného správního rozhodnutí, nikoliv též věcná správnost nebo jiná hlediska. I v případě rozporu přezkoumávaného rozhodnutí s právními předpisy však musí přezkoumávající orgán dbát na zachování </a:t>
            </a:r>
            <a:r>
              <a:rPr lang="cs-CZ" sz="2000" i="1" dirty="0">
                <a:solidFill>
                  <a:srgbClr val="FF0000"/>
                </a:solidFill>
              </a:rPr>
              <a:t>proporcionality</a:t>
            </a:r>
            <a:r>
              <a:rPr lang="cs-CZ" sz="2000" i="1" dirty="0"/>
              <a:t> mezi právy účastníka </a:t>
            </a:r>
            <a:r>
              <a:rPr lang="cs-CZ" sz="2000" i="1" dirty="0">
                <a:solidFill>
                  <a:srgbClr val="FF0000"/>
                </a:solidFill>
              </a:rPr>
              <a:t>nabytými v dobré víře a právní jistotou na straně jedné a požadavkem na zákonnost na straně druhé</a:t>
            </a:r>
            <a:r>
              <a:rPr lang="cs-CZ" sz="2000" i="1" dirty="0"/>
              <a:t>.</a:t>
            </a:r>
            <a:r>
              <a:rPr lang="cs-CZ" sz="2000" dirty="0"/>
              <a:t>“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6627989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23</TotalTime>
  <Words>1701</Words>
  <Application>Microsoft Office PowerPoint</Application>
  <PresentationFormat>Vlastní</PresentationFormat>
  <Paragraphs>154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Prezentace_MU_CZ</vt:lpstr>
      <vt:lpstr>Přezkoumávání správních rozhodnutí v režimu správního řádu II: Mimořádné opravné, resp. dozorčí prostředky. Stížnost. Zvláštní ustanovení o některých řízeních dle správního řádu  </vt:lpstr>
      <vt:lpstr>Otázky, na které se pokusíme odpovědět:</vt:lpstr>
      <vt:lpstr>Vady správního řízení a rozhodnutí</vt:lpstr>
      <vt:lpstr>Vady správních řízení a rozhodnutí</vt:lpstr>
      <vt:lpstr>Opravné prostředky obecně</vt:lpstr>
      <vt:lpstr>Opravné prostředky obecně</vt:lpstr>
      <vt:lpstr>Opravné prostředky obecně</vt:lpstr>
      <vt:lpstr>Opravné prostředky obecně</vt:lpstr>
      <vt:lpstr>Přezkumné řízení</vt:lpstr>
      <vt:lpstr>Přezkumné řízení</vt:lpstr>
      <vt:lpstr>Přezkumné řízení</vt:lpstr>
      <vt:lpstr>Přezkumné řízení</vt:lpstr>
      <vt:lpstr>Přezkumné řízení</vt:lpstr>
      <vt:lpstr>Přezkumné řízení -zajímavosti</vt:lpstr>
      <vt:lpstr>Obnova řízení</vt:lpstr>
      <vt:lpstr>Obnova řízení</vt:lpstr>
      <vt:lpstr>Stížnost</vt:lpstr>
      <vt:lpstr>Zvláštní ustanovení o některých řízeních dle správního řádu  </vt:lpstr>
      <vt:lpstr>Zvláštní ustanovení o některých řízeních dle správního řádu  </vt:lpstr>
    </vt:vector>
  </TitlesOfParts>
  <Company>Masarykova univerzita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práv poskytovaná správním soudnictvím – pojem, podstata, funkce, organizace a vývoj správního soudnictví.</dc:title>
  <dc:creator>Lukas Potesil</dc:creator>
  <cp:lastModifiedBy>Lukáš</cp:lastModifiedBy>
  <cp:revision>58</cp:revision>
  <cp:lastPrinted>2019-11-18T06:05:28Z</cp:lastPrinted>
  <dcterms:created xsi:type="dcterms:W3CDTF">2019-11-18T05:31:11Z</dcterms:created>
  <dcterms:modified xsi:type="dcterms:W3CDTF">2022-10-30T16:30:16Z</dcterms:modified>
</cp:coreProperties>
</file>