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75"/>
  </p:notesMasterIdLst>
  <p:handoutMasterIdLst>
    <p:handoutMasterId r:id="rId76"/>
  </p:handoutMasterIdLst>
  <p:sldIdLst>
    <p:sldId id="256" r:id="rId2"/>
    <p:sldId id="462" r:id="rId3"/>
    <p:sldId id="257" r:id="rId4"/>
    <p:sldId id="456" r:id="rId5"/>
    <p:sldId id="305" r:id="rId6"/>
    <p:sldId id="304" r:id="rId7"/>
    <p:sldId id="377" r:id="rId8"/>
    <p:sldId id="378" r:id="rId9"/>
    <p:sldId id="379" r:id="rId10"/>
    <p:sldId id="470" r:id="rId11"/>
    <p:sldId id="471" r:id="rId12"/>
    <p:sldId id="393" r:id="rId13"/>
    <p:sldId id="391" r:id="rId14"/>
    <p:sldId id="387" r:id="rId15"/>
    <p:sldId id="389" r:id="rId16"/>
    <p:sldId id="380" r:id="rId17"/>
    <p:sldId id="373" r:id="rId18"/>
    <p:sldId id="370" r:id="rId19"/>
    <p:sldId id="363" r:id="rId20"/>
    <p:sldId id="343" r:id="rId21"/>
    <p:sldId id="469" r:id="rId22"/>
    <p:sldId id="311" r:id="rId23"/>
    <p:sldId id="312" r:id="rId24"/>
    <p:sldId id="266" r:id="rId25"/>
    <p:sldId id="273" r:id="rId26"/>
    <p:sldId id="455" r:id="rId27"/>
    <p:sldId id="358" r:id="rId28"/>
    <p:sldId id="474" r:id="rId29"/>
    <p:sldId id="473" r:id="rId30"/>
    <p:sldId id="453" r:id="rId31"/>
    <p:sldId id="353" r:id="rId32"/>
    <p:sldId id="354" r:id="rId33"/>
    <p:sldId id="287" r:id="rId34"/>
    <p:sldId id="454" r:id="rId35"/>
    <p:sldId id="268" r:id="rId36"/>
    <p:sldId id="360" r:id="rId37"/>
    <p:sldId id="269" r:id="rId38"/>
    <p:sldId id="270" r:id="rId39"/>
    <p:sldId id="271" r:id="rId40"/>
    <p:sldId id="272" r:id="rId41"/>
    <p:sldId id="288" r:id="rId42"/>
    <p:sldId id="447" r:id="rId43"/>
    <p:sldId id="364" r:id="rId44"/>
    <p:sldId id="439" r:id="rId45"/>
    <p:sldId id="280" r:id="rId46"/>
    <p:sldId id="281" r:id="rId47"/>
    <p:sldId id="279" r:id="rId48"/>
    <p:sldId id="464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466" r:id="rId58"/>
    <p:sldId id="465" r:id="rId59"/>
    <p:sldId id="356" r:id="rId60"/>
    <p:sldId id="463" r:id="rId61"/>
    <p:sldId id="458" r:id="rId62"/>
    <p:sldId id="459" r:id="rId63"/>
    <p:sldId id="419" r:id="rId64"/>
    <p:sldId id="460" r:id="rId65"/>
    <p:sldId id="461" r:id="rId66"/>
    <p:sldId id="328" r:id="rId67"/>
    <p:sldId id="418" r:id="rId68"/>
    <p:sldId id="327" r:id="rId69"/>
    <p:sldId id="475" r:id="rId70"/>
    <p:sldId id="329" r:id="rId71"/>
    <p:sldId id="330" r:id="rId72"/>
    <p:sldId id="339" r:id="rId73"/>
    <p:sldId id="293" r:id="rId74"/>
  </p:sldIdLst>
  <p:sldSz cx="9144000" cy="6858000" type="screen4x3"/>
  <p:notesSz cx="9926638" cy="679767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 autoAdjust="0"/>
    <p:restoredTop sz="94660"/>
  </p:normalViewPr>
  <p:slideViewPr>
    <p:cSldViewPr>
      <p:cViewPr varScale="1">
        <p:scale>
          <a:sx n="123" d="100"/>
          <a:sy n="123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40511-3FB2-4478-B345-A57C27CC5EA5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3CA2D-83FC-4764-801B-F79572C06B3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7237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251-6D56-41CE-98C2-31239DA5A1E0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77C79E-3501-41F3-9CC8-C400F4A70E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02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7C79E-3501-41F3-9CC8-C400F4A70E27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0876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1800" b="1" dirty="0"/>
              <a:t>Vkladová listina je </a:t>
            </a:r>
            <a:r>
              <a:rPr lang="cs-CZ" sz="1800" b="1" dirty="0">
                <a:solidFill>
                  <a:srgbClr val="C00000"/>
                </a:solidFill>
              </a:rPr>
              <a:t>soukromou listinou</a:t>
            </a:r>
            <a:r>
              <a:rPr lang="cs-CZ" sz="1800" b="1" dirty="0"/>
              <a:t>, katastrální úřad  zkoumá, zda:</a:t>
            </a:r>
          </a:p>
          <a:p>
            <a:pPr marL="0" indent="0">
              <a:buNone/>
            </a:pPr>
            <a:r>
              <a:rPr lang="cs-CZ" sz="1800" dirty="0"/>
              <a:t>          a)splňuje náležitosti listiny pro zápis do katastru</a:t>
            </a:r>
          </a:p>
          <a:p>
            <a:pPr lvl="1"/>
            <a:r>
              <a:rPr lang="cs-CZ" sz="1800" dirty="0"/>
              <a:t>b) její </a:t>
            </a:r>
            <a:r>
              <a:rPr lang="cs-CZ" sz="1800" b="1" dirty="0"/>
              <a:t>obsah odůvodňuje navrhovaný vklad</a:t>
            </a:r>
          </a:p>
          <a:p>
            <a:pPr lvl="1"/>
            <a:r>
              <a:rPr lang="cs-CZ" sz="1800" dirty="0"/>
              <a:t>c) </a:t>
            </a:r>
            <a:r>
              <a:rPr lang="cs-CZ" sz="1800" b="1" dirty="0"/>
              <a:t>právní jednání </a:t>
            </a:r>
            <a:r>
              <a:rPr lang="cs-CZ" sz="1800" dirty="0"/>
              <a:t>je učiněno v </a:t>
            </a:r>
            <a:r>
              <a:rPr lang="cs-CZ" sz="1800" b="1" dirty="0"/>
              <a:t>předepsané formě</a:t>
            </a:r>
          </a:p>
          <a:p>
            <a:pPr lvl="1"/>
            <a:r>
              <a:rPr lang="cs-CZ" sz="1800" dirty="0"/>
              <a:t>d) účastník vkladového řízení </a:t>
            </a:r>
            <a:r>
              <a:rPr lang="cs-CZ" sz="1800" b="1" dirty="0"/>
              <a:t>není omezen právními předpisy v oprávnění  nakládat s nemovitostí</a:t>
            </a:r>
          </a:p>
          <a:p>
            <a:pPr lvl="1"/>
            <a:r>
              <a:rPr lang="cs-CZ" sz="1800" dirty="0"/>
              <a:t>e) k právnímu jednání účastníka vkladového řízení </a:t>
            </a:r>
            <a:r>
              <a:rPr lang="cs-CZ" sz="1800" b="1" dirty="0"/>
              <a:t>byl udělen souhlas podle jiného právního předpisu</a:t>
            </a:r>
          </a:p>
          <a:p>
            <a:pPr lvl="1"/>
            <a:r>
              <a:rPr lang="cs-CZ" sz="1800" dirty="0"/>
              <a:t>f) </a:t>
            </a:r>
            <a:r>
              <a:rPr lang="cs-CZ" sz="1800" b="1" dirty="0"/>
              <a:t>z obsahu listiny a z jeho porovnání s dosavadními zápisy v katastru není patrný důvod, pro který by bylo právní jednání neplatné</a:t>
            </a:r>
            <a:r>
              <a:rPr lang="cs-CZ" sz="1800" dirty="0"/>
              <a:t>, </a:t>
            </a:r>
            <a:r>
              <a:rPr lang="cs-CZ" sz="1800" u="sng" dirty="0"/>
              <a:t>zejména z</a:t>
            </a:r>
            <a:r>
              <a:rPr lang="cs-CZ" sz="1800" dirty="0"/>
              <a:t>da z dosavadních zápisů v katastru nevyplývá, že účastníci vkladového řízení nejsou oprávnění nakládat s předmětem právního jednání, nejsou omezeni rozhodnutím soudu nebo jiného orgánu veřejné moci ve smluvní volnosti týkající se věci, která je předmětem právního jednání</a:t>
            </a:r>
          </a:p>
          <a:p>
            <a:pPr lvl="1"/>
            <a:r>
              <a:rPr lang="cs-CZ" sz="1800" dirty="0"/>
              <a:t>g) navrhovaný vklad navazuje na dosavadní zápisy v katastru</a:t>
            </a:r>
            <a:r>
              <a:rPr lang="cs-CZ" sz="1800" i="1" dirty="0"/>
              <a:t>, z tohoto hlediska není na překážku povolení vkladu</a:t>
            </a:r>
            <a:r>
              <a:rPr lang="cs-CZ" sz="1800" dirty="0"/>
              <a:t>, pokud </a:t>
            </a:r>
            <a:r>
              <a:rPr lang="cs-CZ" sz="1800" b="1" dirty="0"/>
              <a:t>logickou mezeru </a:t>
            </a:r>
            <a:r>
              <a:rPr lang="cs-CZ" sz="1800" dirty="0"/>
              <a:t>mezi zápisem v katastru a navrhovaným vkladem podle vkladové listiny navrhovatel doloží současně s návrhem na vklad listinami, které návaznost vkladové listiny na dosavadní zápisy v katastru doplní, tyto listiny musí mít náležitosti vkladových listin.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§ 17/1 KZ</a:t>
            </a:r>
          </a:p>
          <a:p>
            <a:pPr lvl="1"/>
            <a:endParaRPr lang="cs-CZ" b="1" dirty="0">
              <a:solidFill>
                <a:srgbClr val="C00000"/>
              </a:solidFill>
            </a:endParaRPr>
          </a:p>
          <a:p>
            <a:r>
              <a:rPr lang="cs-CZ" sz="1600" b="1" dirty="0"/>
              <a:t>Vkladová listina je </a:t>
            </a:r>
            <a:r>
              <a:rPr lang="cs-CZ" sz="1600" b="1" dirty="0">
                <a:solidFill>
                  <a:srgbClr val="C00000"/>
                </a:solidFill>
              </a:rPr>
              <a:t>veřejnou listin</a:t>
            </a:r>
            <a:r>
              <a:rPr lang="cs-CZ" sz="1600" dirty="0">
                <a:solidFill>
                  <a:srgbClr val="C00000"/>
                </a:solidFill>
              </a:rPr>
              <a:t>ou</a:t>
            </a:r>
          </a:p>
          <a:p>
            <a:pPr lvl="1"/>
            <a:r>
              <a:rPr lang="cs-CZ" sz="1100" dirty="0">
                <a:solidFill>
                  <a:srgbClr val="C00000"/>
                </a:solidFill>
              </a:rPr>
              <a:t>(veřejná listina - § 567 OZ – „listina vydaná orgánem veřejné moci v mezích jeho pravomoci nebo listina, kterou za veřejnou prohlásí zákon, to neplatí, pokud trpí takovými vadami, že se na ni hledí, jako by veřejnou listinou nebyla) </a:t>
            </a:r>
            <a:endParaRPr lang="cs-CZ" sz="1100" dirty="0"/>
          </a:p>
          <a:p>
            <a:pPr lvl="1"/>
            <a:r>
              <a:rPr lang="cs-CZ" sz="1600" dirty="0"/>
              <a:t>Katastrální úřad zkoumá, zda</a:t>
            </a:r>
          </a:p>
          <a:p>
            <a:pPr lvl="1"/>
            <a:r>
              <a:rPr lang="cs-CZ" sz="1600" b="1" dirty="0"/>
              <a:t>a) splňuje náležitosti listiny pro zápis do katastru</a:t>
            </a:r>
          </a:p>
          <a:p>
            <a:pPr lvl="1"/>
            <a:r>
              <a:rPr lang="cs-CZ" sz="1600" b="1" dirty="0"/>
              <a:t>b) její obsah odůvodňuje navrhovaný vklad</a:t>
            </a:r>
          </a:p>
          <a:p>
            <a:pPr lvl="1"/>
            <a:r>
              <a:rPr lang="cs-CZ" sz="1600" b="1" dirty="0"/>
              <a:t>c) navrhovaný vklad navazuje na dosavadní zápisy v katastru, „logická mezera“- řešení viz výše</a:t>
            </a:r>
          </a:p>
          <a:p>
            <a:pPr lvl="2"/>
            <a:r>
              <a:rPr lang="cs-CZ" sz="1600" dirty="0"/>
              <a:t>§ 17/2 KZ</a:t>
            </a:r>
          </a:p>
          <a:p>
            <a:r>
              <a:rPr lang="cs-CZ" sz="1600" b="1" dirty="0"/>
              <a:t>Vkladová list</a:t>
            </a:r>
            <a:r>
              <a:rPr lang="cs-CZ" sz="1600" dirty="0"/>
              <a:t>in</a:t>
            </a:r>
            <a:r>
              <a:rPr lang="cs-CZ" sz="1600" b="1" dirty="0"/>
              <a:t>a </a:t>
            </a:r>
            <a:r>
              <a:rPr lang="cs-CZ" sz="1600" b="1" dirty="0">
                <a:solidFill>
                  <a:srgbClr val="C00000"/>
                </a:solidFill>
              </a:rPr>
              <a:t>je veřejnou listina o právním jednání</a:t>
            </a:r>
          </a:p>
          <a:p>
            <a:pPr lvl="1"/>
            <a:r>
              <a:rPr lang="cs-CZ" sz="1600" dirty="0"/>
              <a:t>Katastrální úřad DÁLE zkoumá, zda</a:t>
            </a:r>
          </a:p>
          <a:p>
            <a:pPr lvl="2"/>
            <a:r>
              <a:rPr lang="cs-CZ" sz="1600" b="1" dirty="0"/>
              <a:t>V době podání návrhu na vklad nebyl v katastru zápis, ze kterého vyplývá, že k době podání návrhu  na vklad je účastník řízení omezen v nakládání s věcí, která je předmětem právního jednání</a:t>
            </a:r>
          </a:p>
          <a:p>
            <a:r>
              <a:rPr lang="cs-CZ" sz="1600" b="1" dirty="0">
                <a:solidFill>
                  <a:srgbClr val="C00000"/>
                </a:solidFill>
              </a:rPr>
              <a:t>rozhodnutí soudu</a:t>
            </a:r>
          </a:p>
          <a:p>
            <a:pPr lvl="1"/>
            <a:r>
              <a:rPr lang="cs-CZ" sz="1600" b="1" dirty="0"/>
              <a:t>Katastrální úřad zkoumá splnění podmínek jen, zda</a:t>
            </a:r>
          </a:p>
          <a:p>
            <a:pPr lvl="2"/>
            <a:r>
              <a:rPr lang="cs-CZ" sz="1600" b="1" dirty="0"/>
              <a:t>Splňuje náležitosti listiny pro zápis do katastru</a:t>
            </a:r>
          </a:p>
          <a:p>
            <a:pPr lvl="2"/>
            <a:r>
              <a:rPr lang="cs-CZ" sz="1600" b="1" dirty="0"/>
              <a:t>Zda je toto rozhodnutí závazné i pro osoby, v jejichž prospěch je právo do katastru dosud zapsáno 	</a:t>
            </a:r>
          </a:p>
          <a:p>
            <a:pPr lvl="1"/>
            <a:endParaRPr lang="cs-CZ" b="1" dirty="0">
              <a:solidFill>
                <a:srgbClr val="C0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7C79E-3501-41F3-9CC8-C400F4A70E27}" type="slidenum">
              <a:rPr lang="cs-CZ" smtClean="0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148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DF98E49-8858-4631-9FB7-E84A59BDF3FA}" type="datetime1">
              <a:rPr lang="cs-CZ" smtClean="0"/>
              <a:t>13.10.2022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BF67F-FD72-4CF9-BDE5-1B89CFE15F78}" type="datetime1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8EB06-2187-452B-B387-1241D6317879}" type="datetime1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4941C27-0006-4B20-9F3D-E5805A0C7125}" type="datetime1">
              <a:rPr lang="cs-CZ" smtClean="0"/>
              <a:t>13.10.2022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733A937-5060-4D82-94CA-600E7F55492E}" type="datetime1">
              <a:rPr lang="cs-CZ" smtClean="0"/>
              <a:t>13.10.2022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6F094-6416-48D5-A8AC-3293C52E9EEC}" type="datetime1">
              <a:rPr lang="cs-CZ" smtClean="0"/>
              <a:t>13.10.2022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26C1A-5CFB-46FA-AB69-F83DB0A96925}" type="datetime1">
              <a:rPr lang="cs-CZ" smtClean="0"/>
              <a:t>13.10.2022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8B7DB6F-A5F3-49A0-9577-7ED125F69A8F}" type="datetime1">
              <a:rPr lang="cs-CZ" smtClean="0"/>
              <a:t>13.10.2022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3F954-2E94-43BC-9CFD-818FDA93CA63}" type="datetime1">
              <a:rPr lang="cs-CZ" smtClean="0"/>
              <a:t>13.10.2022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DA12C24-B324-4AC8-80C3-E2FCC480ECE6}" type="datetime1">
              <a:rPr lang="cs-CZ" smtClean="0"/>
              <a:t>13.10.2022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80EF2E-BE79-44DD-B5C2-4F3C6A336F86}" type="datetime1">
              <a:rPr lang="cs-CZ" smtClean="0"/>
              <a:t>13.10.2022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24DAA9-A0AE-4593-958E-EA2113F56FFB}" type="datetime1">
              <a:rPr lang="cs-CZ" smtClean="0"/>
              <a:t>13.10.2022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CA79AC-0146-4043-8C9F-06809E84485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uzk.cz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nahlizenidokn.cuzk.cz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file:///C:\Users\1855\Downloads\VZ2021%20(1)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file:///C:\Users\1855\Downloads\VZ2021%20(1)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cuzk.cz/O-resortu/Struktura-resortu.aspx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zk.cz/ruian.aspx" TargetMode="External"/><Relationship Id="rId2" Type="http://schemas.openxmlformats.org/officeDocument/2006/relationships/hyperlink" Target="http://eagri.cz/public/web/mze/farmar/LPI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s.wikipedia.org/wiki/Informa%C4%8Dn%C3%AD_syst%C3%A9m_ve%C5%99ejn%C3%A9_spr%C3%A1vy" TargetMode="External"/><Relationship Id="rId4" Type="http://schemas.openxmlformats.org/officeDocument/2006/relationships/hyperlink" Target="https://cs.wikipedia.org/wiki/Centr%C3%A1ln%C3%AD_registr_administrativn%C3%ADch_budov#cite_note-1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02624" cy="2520280"/>
          </a:xfrm>
        </p:spPr>
        <p:txBody>
          <a:bodyPr>
            <a:noAutofit/>
          </a:bodyPr>
          <a:lstStyle/>
          <a:p>
            <a:r>
              <a:rPr lang="cs-CZ" sz="2400" dirty="0"/>
              <a:t>Katastr nemovitostí</a:t>
            </a:r>
            <a:br>
              <a:rPr lang="cs-CZ" sz="2400" dirty="0"/>
            </a:br>
            <a:r>
              <a:rPr lang="cs-CZ" sz="2400" dirty="0"/>
              <a:t>Přednáška 13.10.2022</a:t>
            </a:r>
            <a:br>
              <a:rPr lang="cs-CZ" sz="1800" dirty="0"/>
            </a:br>
            <a:endParaRPr lang="cs-CZ" sz="1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r>
              <a:rPr lang="cs-CZ" dirty="0"/>
              <a:t>MP705Zk Pozemkové právo </a:t>
            </a:r>
          </a:p>
          <a:p>
            <a:r>
              <a:rPr lang="cs-CZ" dirty="0"/>
              <a:t>Podzim 2022</a:t>
            </a:r>
          </a:p>
          <a:p>
            <a:r>
              <a:rPr lang="cs-CZ" dirty="0"/>
              <a:t>Ivana Průchová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4751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pozemek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700" b="1" dirty="0"/>
              <a:t>POZEMEK  PRO </a:t>
            </a:r>
            <a:r>
              <a:rPr lang="cs-CZ" sz="1700" b="1" u="sng" dirty="0"/>
              <a:t>ÚČELY KATASTRÁLNÍHO ZÁKONA </a:t>
            </a:r>
          </a:p>
          <a:p>
            <a:pPr lvl="1"/>
            <a:r>
              <a:rPr lang="cs-CZ" sz="1700" b="1" u="sng" dirty="0">
                <a:solidFill>
                  <a:srgbClr val="FF0000"/>
                </a:solidFill>
              </a:rPr>
              <a:t>část zemského povrchu</a:t>
            </a:r>
            <a:r>
              <a:rPr lang="cs-CZ" sz="1700" b="1" dirty="0">
                <a:solidFill>
                  <a:srgbClr val="FF0000"/>
                </a:solidFill>
              </a:rPr>
              <a:t> oddělená od sousedních částí </a:t>
            </a:r>
            <a:r>
              <a:rPr lang="cs-CZ" sz="1700" b="1" u="sng" dirty="0">
                <a:solidFill>
                  <a:srgbClr val="C00000"/>
                </a:solidFill>
              </a:rPr>
              <a:t>hranicí</a:t>
            </a:r>
            <a:r>
              <a:rPr lang="cs-CZ" sz="1700" u="sng" dirty="0">
                <a:solidFill>
                  <a:srgbClr val="C00000"/>
                </a:solidFill>
              </a:rPr>
              <a:t> </a:t>
            </a:r>
          </a:p>
          <a:p>
            <a:pPr lvl="2"/>
            <a:r>
              <a:rPr lang="cs-CZ" sz="1400" dirty="0"/>
              <a:t>územní jednotky nebo hranicí katastrálního území, </a:t>
            </a:r>
          </a:p>
          <a:p>
            <a:pPr lvl="2"/>
            <a:r>
              <a:rPr lang="cs-CZ" sz="1400" dirty="0"/>
              <a:t>hranicí vlastnickou, </a:t>
            </a:r>
          </a:p>
          <a:p>
            <a:pPr lvl="2"/>
            <a:r>
              <a:rPr lang="cs-CZ" sz="1400" dirty="0"/>
              <a:t>hranicí stanovenou ( </a:t>
            </a:r>
            <a:r>
              <a:rPr lang="cs-CZ" sz="1400" i="1" dirty="0"/>
              <a:t>vazba na stavební zákon</a:t>
            </a:r>
            <a:r>
              <a:rPr lang="cs-CZ" sz="1400" dirty="0"/>
              <a:t>) </a:t>
            </a:r>
          </a:p>
          <a:p>
            <a:pPr lvl="3"/>
            <a:r>
              <a:rPr lang="cs-CZ" sz="1400" dirty="0"/>
              <a:t> regulačním plánem, </a:t>
            </a:r>
          </a:p>
          <a:p>
            <a:pPr lvl="3"/>
            <a:r>
              <a:rPr lang="cs-CZ" sz="1400" dirty="0"/>
              <a:t> územním rozhodnutím </a:t>
            </a:r>
          </a:p>
          <a:p>
            <a:pPr lvl="3"/>
            <a:r>
              <a:rPr lang="cs-CZ" sz="1400" dirty="0"/>
              <a:t> společným povolením, kterým se stavba umísťuje a povoluje</a:t>
            </a:r>
          </a:p>
          <a:p>
            <a:pPr lvl="3"/>
            <a:r>
              <a:rPr lang="cs-CZ" sz="1400" dirty="0"/>
              <a:t> veřejnoprávní smlouvou nahrazující územní rozhodnutí</a:t>
            </a:r>
          </a:p>
          <a:p>
            <a:pPr lvl="3"/>
            <a:r>
              <a:rPr lang="cs-CZ" sz="1400" dirty="0"/>
              <a:t> územním souhlasem,</a:t>
            </a:r>
          </a:p>
          <a:p>
            <a:pPr lvl="3"/>
            <a:r>
              <a:rPr lang="cs-CZ" sz="1400" dirty="0"/>
              <a:t> hranicí danou schválením navrhovaného zámětu stavebním úřadem </a:t>
            </a:r>
          </a:p>
          <a:p>
            <a:pPr lvl="2"/>
            <a:r>
              <a:rPr lang="cs-CZ" sz="1400" dirty="0"/>
              <a:t>hranicí jiného práva podle § 19 NKZ (tzv. „odvozená práva od vlastnického práva státu, </a:t>
            </a:r>
            <a:r>
              <a:rPr lang="cs-CZ" sz="1400" dirty="0" err="1"/>
              <a:t>hl.m</a:t>
            </a:r>
            <a:r>
              <a:rPr lang="cs-CZ" sz="1400" dirty="0"/>
              <a:t>. Prahy, statutárního města, ÚSC)  </a:t>
            </a:r>
          </a:p>
          <a:p>
            <a:pPr lvl="2"/>
            <a:r>
              <a:rPr lang="cs-CZ" sz="1400" dirty="0"/>
              <a:t>hranicí rozsahu zástavního práva, </a:t>
            </a:r>
          </a:p>
          <a:p>
            <a:pPr lvl="2"/>
            <a:r>
              <a:rPr lang="cs-CZ" sz="1400" dirty="0"/>
              <a:t>hranicí rozsahu práva stavby, </a:t>
            </a:r>
          </a:p>
          <a:p>
            <a:pPr lvl="2"/>
            <a:r>
              <a:rPr lang="cs-CZ" sz="1400" dirty="0"/>
              <a:t>hranicí druhů pozemků, </a:t>
            </a:r>
          </a:p>
          <a:p>
            <a:pPr lvl="2"/>
            <a:r>
              <a:rPr lang="cs-CZ" sz="1400" dirty="0"/>
              <a:t>rozhraním způsobu využití pozemků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02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PARCELA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1600" b="1" u="sng" dirty="0"/>
              <a:t>parcela</a:t>
            </a:r>
          </a:p>
          <a:p>
            <a:pPr lvl="1"/>
            <a:r>
              <a:rPr lang="cs-CZ" sz="1600" b="1" dirty="0"/>
              <a:t>pozemek</a:t>
            </a:r>
            <a:r>
              <a:rPr lang="cs-CZ" sz="1600" dirty="0"/>
              <a:t>, který </a:t>
            </a:r>
            <a:r>
              <a:rPr lang="cs-CZ" sz="1600" b="1" u="sng" dirty="0"/>
              <a:t>je </a:t>
            </a:r>
          </a:p>
          <a:p>
            <a:pPr lvl="2"/>
            <a:r>
              <a:rPr lang="cs-CZ" sz="1300" b="1" u="sng" dirty="0"/>
              <a:t>geometricky a polohově určen, </a:t>
            </a:r>
          </a:p>
          <a:p>
            <a:pPr lvl="2"/>
            <a:r>
              <a:rPr lang="cs-CZ" sz="1300" b="1" u="sng" dirty="0"/>
              <a:t>zobrazen v katastrální mapě a </a:t>
            </a:r>
          </a:p>
          <a:p>
            <a:pPr lvl="2"/>
            <a:r>
              <a:rPr lang="cs-CZ" sz="1300" b="1" u="sng" dirty="0"/>
              <a:t>označen parcelním číslem</a:t>
            </a:r>
          </a:p>
          <a:p>
            <a:pPr lvl="1"/>
            <a:endParaRPr lang="cs-CZ" sz="1600" dirty="0"/>
          </a:p>
          <a:p>
            <a:r>
              <a:rPr lang="cs-CZ" sz="1600" b="1" u="sng" dirty="0"/>
              <a:t>stavební parcela</a:t>
            </a:r>
          </a:p>
          <a:p>
            <a:pPr lvl="1"/>
            <a:r>
              <a:rPr lang="cs-CZ" sz="1600" dirty="0"/>
              <a:t>pozemek evidovaný v </a:t>
            </a:r>
            <a:r>
              <a:rPr lang="cs-CZ" sz="1600" u="sng" dirty="0"/>
              <a:t>druhu pozemku zastavěná plocha a nádvoří,</a:t>
            </a:r>
          </a:p>
          <a:p>
            <a:r>
              <a:rPr lang="cs-CZ" sz="1600" dirty="0"/>
              <a:t> </a:t>
            </a:r>
          </a:p>
          <a:p>
            <a:r>
              <a:rPr lang="cs-CZ" sz="1600" b="1" u="sng" dirty="0"/>
              <a:t>pozemková parcela</a:t>
            </a:r>
          </a:p>
          <a:p>
            <a:pPr lvl="1"/>
            <a:r>
              <a:rPr lang="cs-CZ" sz="1600" dirty="0"/>
              <a:t> pozemek, který </a:t>
            </a:r>
            <a:r>
              <a:rPr lang="cs-CZ" sz="1600" u="sng" dirty="0"/>
              <a:t>není stavební parcelou,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0315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Označování parcel v </a:t>
            </a:r>
            <a:r>
              <a:rPr lang="cs-CZ" dirty="0" err="1"/>
              <a:t>kn</a:t>
            </a:r>
            <a:r>
              <a:rPr lang="cs-CZ" dirty="0"/>
              <a:t>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892480" cy="4824536"/>
          </a:xfrm>
        </p:spPr>
        <p:txBody>
          <a:bodyPr>
            <a:normAutofit/>
          </a:bodyPr>
          <a:lstStyle/>
          <a:p>
            <a:r>
              <a:rPr lang="cs-CZ" sz="1800" b="1" dirty="0"/>
              <a:t>Parcely se v KN označují  arabskými čísly</a:t>
            </a:r>
          </a:p>
          <a:p>
            <a:pPr lvl="1"/>
            <a:r>
              <a:rPr lang="cs-CZ" sz="1500" b="1" dirty="0"/>
              <a:t>a) ve dvou číselných řadách, odděleně pro pozemkové a stavební parcely</a:t>
            </a:r>
          </a:p>
          <a:p>
            <a:pPr lvl="2"/>
            <a:r>
              <a:rPr lang="cs-CZ" sz="1300" b="1" dirty="0"/>
              <a:t>Příklad :</a:t>
            </a:r>
          </a:p>
          <a:p>
            <a:pPr lvl="2"/>
            <a:r>
              <a:rPr lang="cs-CZ" sz="1300" b="1" dirty="0"/>
              <a:t> obec Suchý, okres Blansko</a:t>
            </a:r>
          </a:p>
          <a:p>
            <a:pPr lvl="2"/>
            <a:r>
              <a:rPr lang="cs-CZ" sz="1300" b="1" dirty="0"/>
              <a:t>  </a:t>
            </a:r>
            <a:r>
              <a:rPr lang="cs-CZ" sz="1300" b="1" dirty="0" err="1"/>
              <a:t>k.ú</a:t>
            </a:r>
            <a:r>
              <a:rPr lang="cs-CZ" sz="1300" b="1" dirty="0"/>
              <a:t>. Suchý  </a:t>
            </a:r>
          </a:p>
          <a:p>
            <a:pPr lvl="3"/>
            <a:r>
              <a:rPr lang="cs-CZ" sz="1300" b="1" dirty="0"/>
              <a:t>pozemková parcela: </a:t>
            </a:r>
            <a:r>
              <a:rPr lang="cs-CZ" sz="1300" b="1" dirty="0" err="1"/>
              <a:t>p.č</a:t>
            </a:r>
            <a:r>
              <a:rPr lang="cs-CZ" sz="1300" b="1" dirty="0"/>
              <a:t>. 412/59, </a:t>
            </a:r>
            <a:r>
              <a:rPr lang="cs-CZ" sz="1300" b="1" dirty="0" err="1"/>
              <a:t>k.ú</a:t>
            </a:r>
            <a:r>
              <a:rPr lang="cs-CZ" sz="1300" b="1" dirty="0"/>
              <a:t>. Suchý (trvalý travní porost)</a:t>
            </a:r>
          </a:p>
          <a:p>
            <a:pPr lvl="3"/>
            <a:r>
              <a:rPr lang="cs-CZ" sz="1300" b="1" dirty="0"/>
              <a:t>stavební parcela: </a:t>
            </a:r>
            <a:r>
              <a:rPr lang="cs-CZ" sz="1300" b="1" dirty="0" err="1"/>
              <a:t>p.č</a:t>
            </a:r>
            <a:r>
              <a:rPr lang="cs-CZ" sz="1300" b="1" dirty="0"/>
              <a:t>. st. 74, </a:t>
            </a:r>
            <a:r>
              <a:rPr lang="cs-CZ" sz="1300" b="1" dirty="0" err="1"/>
              <a:t>k.ú</a:t>
            </a:r>
            <a:r>
              <a:rPr lang="cs-CZ" sz="1300" b="1" dirty="0"/>
              <a:t>. Suchý  (zastavěná plocha a nádvoří)</a:t>
            </a:r>
          </a:p>
          <a:p>
            <a:pPr lvl="1"/>
            <a:endParaRPr lang="cs-CZ" sz="1300" b="1" dirty="0"/>
          </a:p>
          <a:p>
            <a:pPr lvl="1"/>
            <a:r>
              <a:rPr lang="cs-CZ" sz="1500" b="1" dirty="0"/>
              <a:t>b) v jedné číselné řadě</a:t>
            </a:r>
          </a:p>
          <a:p>
            <a:pPr lvl="2"/>
            <a:r>
              <a:rPr lang="cs-CZ" sz="1300" dirty="0"/>
              <a:t>(jednotná číselná řada)</a:t>
            </a:r>
          </a:p>
          <a:p>
            <a:pPr lvl="2"/>
            <a:r>
              <a:rPr lang="cs-CZ" sz="1300" dirty="0"/>
              <a:t>Příklad:</a:t>
            </a:r>
          </a:p>
          <a:p>
            <a:pPr lvl="2"/>
            <a:r>
              <a:rPr lang="cs-CZ" sz="1300" dirty="0"/>
              <a:t>Brno- město, </a:t>
            </a:r>
            <a:r>
              <a:rPr lang="cs-CZ" sz="1300" dirty="0" err="1"/>
              <a:t>k.ú</a:t>
            </a:r>
            <a:r>
              <a:rPr lang="cs-CZ" sz="1300" dirty="0"/>
              <a:t>. Veveří</a:t>
            </a:r>
          </a:p>
          <a:p>
            <a:pPr lvl="3"/>
            <a:r>
              <a:rPr lang="cs-CZ" sz="1300" dirty="0"/>
              <a:t>parcela č. 1091, Brno- město, </a:t>
            </a:r>
            <a:r>
              <a:rPr lang="cs-CZ" sz="1300" dirty="0" err="1"/>
              <a:t>k.ú</a:t>
            </a:r>
            <a:r>
              <a:rPr lang="cs-CZ" sz="1300" dirty="0"/>
              <a:t>. Veveří, ostatní plocha, zeleň </a:t>
            </a:r>
          </a:p>
          <a:p>
            <a:pPr lvl="3"/>
            <a:r>
              <a:rPr lang="cs-CZ" sz="1300" dirty="0"/>
              <a:t>parcela č. 1102/1 (zastavěná plocha a nádvoří</a:t>
            </a:r>
            <a:r>
              <a:rPr lang="cs-CZ" sz="1600" dirty="0"/>
              <a:t>)</a:t>
            </a:r>
          </a:p>
          <a:p>
            <a:pPr lvl="3"/>
            <a:endParaRPr lang="cs-CZ" sz="1600" dirty="0"/>
          </a:p>
          <a:p>
            <a:pPr lvl="3"/>
            <a:r>
              <a:rPr lang="cs-CZ" sz="1600" dirty="0"/>
              <a:t>§ 10/2 KV</a:t>
            </a:r>
          </a:p>
          <a:p>
            <a:pPr lvl="3"/>
            <a:endParaRPr lang="cs-CZ" sz="1600" dirty="0"/>
          </a:p>
          <a:p>
            <a:pPr lvl="3"/>
            <a:r>
              <a:rPr lang="cs-CZ" sz="1600" dirty="0"/>
              <a:t>Nahlížení do KN: zde </a:t>
            </a:r>
            <a:r>
              <a:rPr lang="cs-CZ" sz="1600" dirty="0">
                <a:hlinkClick r:id="rId2"/>
              </a:rPr>
              <a:t>http://cuzk.cz</a:t>
            </a:r>
            <a:endParaRPr lang="cs-CZ" sz="1600" dirty="0"/>
          </a:p>
          <a:p>
            <a:pPr lvl="3"/>
            <a:endParaRPr lang="cs-CZ" sz="1600" dirty="0"/>
          </a:p>
          <a:p>
            <a:pPr lvl="3"/>
            <a:endParaRPr lang="cs-CZ" sz="1600" dirty="0"/>
          </a:p>
          <a:p>
            <a:pPr lvl="3"/>
            <a:endParaRPr lang="cs-CZ" sz="1600" dirty="0"/>
          </a:p>
          <a:p>
            <a:pPr lvl="3"/>
            <a:endParaRPr lang="cs-CZ" sz="16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912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Zjednodušená evidence pozemků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§ 62 KZ</a:t>
            </a:r>
          </a:p>
          <a:p>
            <a:pPr lvl="1"/>
            <a:endParaRPr lang="cs-CZ" sz="1600" dirty="0"/>
          </a:p>
          <a:p>
            <a:pPr lvl="1"/>
            <a:endParaRPr lang="cs-CZ" sz="1600" dirty="0"/>
          </a:p>
          <a:p>
            <a:pPr lvl="1"/>
            <a:r>
              <a:rPr lang="cs-CZ" sz="1600" dirty="0"/>
              <a:t>Pozemky, jejichž </a:t>
            </a:r>
            <a:r>
              <a:rPr lang="cs-CZ" sz="1600" b="1" dirty="0">
                <a:solidFill>
                  <a:srgbClr val="C00000"/>
                </a:solidFill>
              </a:rPr>
              <a:t>hranice v terénu neexistují </a:t>
            </a:r>
            <a:r>
              <a:rPr lang="cs-CZ" sz="1600" dirty="0"/>
              <a:t>a jsou </a:t>
            </a:r>
            <a:r>
              <a:rPr lang="cs-CZ" sz="1600" b="1" dirty="0">
                <a:solidFill>
                  <a:srgbClr val="C00000"/>
                </a:solidFill>
              </a:rPr>
              <a:t>sloučeny do větších půdních celků</a:t>
            </a:r>
            <a:r>
              <a:rPr lang="cs-CZ" sz="1600" dirty="0"/>
              <a:t>, se do </a:t>
            </a:r>
            <a:r>
              <a:rPr lang="cs-CZ" sz="1600" b="1" u="sng" dirty="0"/>
              <a:t>doby jejich zobrazení v katastrální mapě,</a:t>
            </a:r>
            <a:r>
              <a:rPr lang="cs-CZ" sz="1600" dirty="0"/>
              <a:t> </a:t>
            </a:r>
            <a:r>
              <a:rPr lang="cs-CZ" sz="1600" u="sng" dirty="0"/>
              <a:t>nejpozději však do doby ukončení pozemkových úprav</a:t>
            </a:r>
            <a:r>
              <a:rPr lang="cs-CZ" sz="1600" dirty="0"/>
              <a:t>, </a:t>
            </a:r>
            <a:r>
              <a:rPr lang="cs-CZ" sz="1600" b="1" u="sng" dirty="0">
                <a:solidFill>
                  <a:srgbClr val="0070C0"/>
                </a:solidFill>
              </a:rPr>
              <a:t>v katastru evidují zjednodušeným  způsobem</a:t>
            </a:r>
            <a:r>
              <a:rPr lang="cs-CZ" sz="1600" dirty="0"/>
              <a:t> s </a:t>
            </a:r>
            <a:r>
              <a:rPr lang="cs-CZ" sz="1600" i="1" dirty="0"/>
              <a:t>využitím </a:t>
            </a:r>
          </a:p>
          <a:p>
            <a:pPr lvl="1"/>
            <a:endParaRPr lang="cs-CZ" sz="1600" i="1" dirty="0"/>
          </a:p>
          <a:p>
            <a:pPr lvl="2"/>
            <a:r>
              <a:rPr lang="cs-CZ" b="1" i="1" dirty="0"/>
              <a:t>bývalého pozemkového katastru,  pozemkových knih </a:t>
            </a:r>
            <a:r>
              <a:rPr lang="cs-CZ" b="1" dirty="0"/>
              <a:t>a </a:t>
            </a:r>
          </a:p>
          <a:p>
            <a:pPr lvl="2"/>
            <a:r>
              <a:rPr lang="cs-CZ" b="1" i="1" dirty="0"/>
              <a:t>navazujících operátů přídělového a scelovacího řízení a evidence nemovitostí</a:t>
            </a:r>
          </a:p>
          <a:p>
            <a:pPr lvl="2"/>
            <a:endParaRPr lang="cs-CZ" b="1" i="1" dirty="0"/>
          </a:p>
          <a:p>
            <a:pPr lvl="2"/>
            <a:r>
              <a:rPr lang="cs-CZ" b="1" i="1" dirty="0"/>
              <a:t>diskuse</a:t>
            </a:r>
          </a:p>
          <a:p>
            <a:pPr lvl="3"/>
            <a:r>
              <a:rPr lang="cs-CZ" b="1" i="1" dirty="0"/>
              <a:t>stav v současné době v návaznosti na obnovu katastrálního operátu na území ČR </a:t>
            </a:r>
          </a:p>
          <a:p>
            <a:pPr lvl="3"/>
            <a:r>
              <a:rPr lang="cs-CZ" b="1" i="1" dirty="0">
                <a:solidFill>
                  <a:srgbClr val="FF0000"/>
                </a:solidFill>
              </a:rPr>
              <a:t>  pozemky ZEP se až na výjimky  v současném KN NEVYSKYTUJÍ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660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6880728" cy="720080"/>
          </a:xfrm>
        </p:spPr>
        <p:txBody>
          <a:bodyPr/>
          <a:lstStyle/>
          <a:p>
            <a:r>
              <a:rPr lang="cs-CZ" b="1" dirty="0"/>
              <a:t>Budova  pro účely KN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11560" y="1484784"/>
            <a:ext cx="8280920" cy="5904656"/>
          </a:xfrm>
        </p:spPr>
        <p:txBody>
          <a:bodyPr>
            <a:normAutofit/>
          </a:bodyPr>
          <a:lstStyle/>
          <a:p>
            <a:r>
              <a:rPr lang="cs-CZ" sz="2000" b="1" i="1" dirty="0"/>
              <a:t>Definiční znaky :</a:t>
            </a:r>
          </a:p>
          <a:p>
            <a:pPr lvl="1"/>
            <a:r>
              <a:rPr lang="cs-CZ" sz="1800" b="1" i="1" u="sng" dirty="0"/>
              <a:t>nadzemní </a:t>
            </a:r>
            <a:r>
              <a:rPr lang="cs-CZ" sz="1800" b="1" dirty="0"/>
              <a:t>stavba spojená se </a:t>
            </a:r>
            <a:r>
              <a:rPr lang="cs-CZ" sz="1800" b="1" i="1" dirty="0"/>
              <a:t>zemí pevným základem</a:t>
            </a:r>
            <a:endParaRPr lang="cs-CZ" sz="1800" b="1" dirty="0"/>
          </a:p>
          <a:p>
            <a:pPr lvl="1"/>
            <a:r>
              <a:rPr lang="cs-CZ" sz="1800" b="1" dirty="0"/>
              <a:t>prostorově soustředěna a </a:t>
            </a:r>
          </a:p>
          <a:p>
            <a:pPr lvl="1"/>
            <a:r>
              <a:rPr lang="cs-CZ" sz="1800" b="1" dirty="0"/>
              <a:t>navenek </a:t>
            </a:r>
            <a:r>
              <a:rPr lang="cs-CZ" sz="1800" b="1" u="sng" dirty="0"/>
              <a:t>převážně</a:t>
            </a:r>
            <a:r>
              <a:rPr lang="cs-CZ" sz="1800" b="1" dirty="0"/>
              <a:t> uzavřena </a:t>
            </a:r>
            <a:r>
              <a:rPr lang="cs-CZ" sz="1800" b="1" u="sng" dirty="0"/>
              <a:t>obvodovými stěnami a střešní konstrukcí</a:t>
            </a:r>
          </a:p>
          <a:p>
            <a:pPr lvl="1"/>
            <a:r>
              <a:rPr lang="cs-CZ" sz="2000" dirty="0"/>
              <a:t>§ 2 písm. l) KZ</a:t>
            </a:r>
          </a:p>
          <a:p>
            <a:pPr lvl="1"/>
            <a:r>
              <a:rPr lang="cs-CZ" sz="2000" dirty="0"/>
              <a:t>pojem užší než pojem stavba</a:t>
            </a:r>
          </a:p>
          <a:p>
            <a:pPr lvl="1"/>
            <a:endParaRPr lang="cs-CZ" sz="2000" dirty="0"/>
          </a:p>
        </p:txBody>
      </p:sp>
      <p:pic>
        <p:nvPicPr>
          <p:cNvPr id="10242" name="Picture 2" descr="D:\POZEMKY-obrázky\vila Tugenha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516753"/>
            <a:ext cx="275272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POZEMKY-obrázky\jurkovičův dů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76045"/>
            <a:ext cx="264795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POZEMKY-obrázky\budova 2 tower Br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01169"/>
            <a:ext cx="17240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1B38AD8-C265-4EE1-B10A-77A2BC7C200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256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129936" cy="792088"/>
          </a:xfrm>
        </p:spPr>
        <p:txBody>
          <a:bodyPr>
            <a:normAutofit/>
          </a:bodyPr>
          <a:lstStyle/>
          <a:p>
            <a:r>
              <a:rPr lang="cs-CZ" dirty="0"/>
              <a:t>Vodní dílo a KN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755576" y="1700808"/>
            <a:ext cx="6912768" cy="3915797"/>
          </a:xfrm>
        </p:spPr>
        <p:txBody>
          <a:bodyPr>
            <a:normAutofit/>
          </a:bodyPr>
          <a:lstStyle/>
          <a:p>
            <a:r>
              <a:rPr lang="cs-CZ" sz="1600" dirty="0"/>
              <a:t>§ 3 KZ ve spoj. s  § 20 vodního zákona  ve spoj. s </a:t>
            </a:r>
            <a:r>
              <a:rPr lang="cs-CZ" sz="1600" dirty="0" err="1"/>
              <a:t>vyhl</a:t>
            </a:r>
            <a:r>
              <a:rPr lang="cs-CZ" sz="1600" dirty="0"/>
              <a:t>. č. 3/2007Sb.</a:t>
            </a:r>
          </a:p>
          <a:p>
            <a:pPr lvl="1"/>
            <a:r>
              <a:rPr lang="cs-CZ" sz="1600" dirty="0">
                <a:solidFill>
                  <a:srgbClr val="FF0000"/>
                </a:solidFill>
              </a:rPr>
              <a:t>V KN se evidují:</a:t>
            </a:r>
          </a:p>
          <a:p>
            <a:pPr lvl="2"/>
            <a:r>
              <a:rPr lang="cs-CZ" sz="1400" b="1" dirty="0"/>
              <a:t>Přehrady, hráze, jezy, stavby, které se k plavebním účelům zřizují v korytech vodních toků nebo na jejích březích, stavby k využití vodní energie a stavby odkališť, pokud jsou spojené se zemí pevným základem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05064"/>
            <a:ext cx="3096344" cy="236639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184" y="3429000"/>
            <a:ext cx="3439159" cy="2368657"/>
          </a:xfrm>
          <a:prstGeom prst="rect">
            <a:avLst/>
          </a:prstGeom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12BFC98-E5D3-49F7-9439-5EAD9F26D82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620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KN - </a:t>
            </a:r>
            <a:r>
              <a:rPr lang="cs-CZ" sz="1800" b="1" dirty="0">
                <a:solidFill>
                  <a:srgbClr val="FF0000"/>
                </a:solidFill>
              </a:rPr>
              <a:t>NEGATIVNÍ</a:t>
            </a:r>
            <a:r>
              <a:rPr lang="cs-CZ" sz="1400" b="1" dirty="0">
                <a:solidFill>
                  <a:srgbClr val="FF0000"/>
                </a:solidFill>
              </a:rPr>
              <a:t> </a:t>
            </a:r>
            <a:r>
              <a:rPr lang="cs-CZ" sz="1400" b="1" dirty="0">
                <a:solidFill>
                  <a:srgbClr val="7030A0"/>
                </a:solidFill>
              </a:rPr>
              <a:t>VYMEZENÍ OBJEKTŮ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16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987823" y="1746898"/>
            <a:ext cx="2236661" cy="110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V KN  SE </a:t>
            </a:r>
          </a:p>
          <a:p>
            <a:pPr algn="ctr"/>
            <a:r>
              <a:rPr lang="cs-CZ" b="1" u="sng" dirty="0">
                <a:solidFill>
                  <a:srgbClr val="7030A0"/>
                </a:solidFill>
              </a:rPr>
              <a:t>NEEVIDUJÍ</a:t>
            </a:r>
          </a:p>
          <a:p>
            <a:pPr algn="ctr"/>
            <a:r>
              <a:rPr lang="cs-CZ" b="1" u="sng" dirty="0">
                <a:solidFill>
                  <a:srgbClr val="C00000"/>
                </a:solidFill>
              </a:rPr>
              <a:t>( negativní vymezení) </a:t>
            </a:r>
            <a:endParaRPr lang="cs-CZ" u="sng" dirty="0">
              <a:solidFill>
                <a:srgbClr val="C0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73768" y="3106380"/>
            <a:ext cx="2011658" cy="151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7030A0"/>
                </a:solidFill>
              </a:rPr>
              <a:t>PODZEMNÍ STAVBY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685134" y="3142293"/>
            <a:ext cx="1902927" cy="151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7030A0"/>
                </a:solidFill>
              </a:rPr>
              <a:t>ROZESTAVĚNÉ BUDOVY</a:t>
            </a:r>
          </a:p>
          <a:p>
            <a:pPr algn="ctr"/>
            <a:r>
              <a:rPr lang="cs-CZ" sz="1400" b="1" dirty="0">
                <a:solidFill>
                  <a:srgbClr val="7030A0"/>
                </a:solidFill>
              </a:rPr>
              <a:t>(OD 1.1.2014)</a:t>
            </a:r>
          </a:p>
        </p:txBody>
      </p:sp>
      <p:sp>
        <p:nvSpPr>
          <p:cNvPr id="9" name="Obdélník 8"/>
          <p:cNvSpPr/>
          <p:nvPr/>
        </p:nvSpPr>
        <p:spPr>
          <a:xfrm>
            <a:off x="4787769" y="3106380"/>
            <a:ext cx="2028226" cy="15191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b="1" u="sng" dirty="0">
                <a:solidFill>
                  <a:srgbClr val="7030A0"/>
                </a:solidFill>
              </a:rPr>
              <a:t>DROBNÉ</a:t>
            </a:r>
            <a:r>
              <a:rPr lang="cs-CZ" sz="1200" b="1" dirty="0">
                <a:solidFill>
                  <a:srgbClr val="7030A0"/>
                </a:solidFill>
              </a:rPr>
              <a:t> STAVBY BEZ Č.P. NEBO E.Č.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983836" y="3106380"/>
            <a:ext cx="1499082" cy="1519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rgbClr val="7030A0"/>
                </a:solidFill>
              </a:rPr>
              <a:t>NEMOVITÉ STAVBY nevyhovující definičním znakům budovy</a:t>
            </a: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851920" y="2777120"/>
            <a:ext cx="1372564" cy="32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1907704" y="2777120"/>
            <a:ext cx="1944216" cy="32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>
            <a:off x="3851920" y="2777120"/>
            <a:ext cx="0" cy="365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>
            <a:off x="4355976" y="2777120"/>
            <a:ext cx="2880320" cy="329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\\flsrv\profiles\1855\Desktop\rozestavěn budova.jpg">
            <a:extLst>
              <a:ext uri="{FF2B5EF4-FFF2-40B4-BE49-F238E27FC236}">
                <a16:creationId xmlns:a16="http://schemas.microsoft.com/office/drawing/2014/main" id="{15CE1FA6-681F-472B-BADB-E0BE0EF0F67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41" y="4595631"/>
            <a:ext cx="1924241" cy="144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D:\POZEMKY-obrázky\metro Praha.jpg">
            <a:extLst>
              <a:ext uri="{FF2B5EF4-FFF2-40B4-BE49-F238E27FC236}">
                <a16:creationId xmlns:a16="http://schemas.microsoft.com/office/drawing/2014/main" id="{57E98F91-375A-431B-A98B-DD634F090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444025" y="4625534"/>
            <a:ext cx="1872209" cy="102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034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Závaznost </a:t>
            </a:r>
            <a:r>
              <a:rPr lang="cs-CZ" u="sng" dirty="0"/>
              <a:t>údajů katastru </a:t>
            </a:r>
            <a:r>
              <a:rPr lang="cs-CZ" dirty="0"/>
              <a:t>(§ 51 KZ)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Závazné pro </a:t>
            </a:r>
            <a:r>
              <a:rPr lang="cs-CZ" b="1" u="sng" dirty="0">
                <a:solidFill>
                  <a:srgbClr val="FF0000"/>
                </a:solidFill>
              </a:rPr>
              <a:t>právní jednání </a:t>
            </a:r>
            <a:r>
              <a:rPr lang="cs-CZ" dirty="0"/>
              <a:t>týkající se </a:t>
            </a:r>
            <a:r>
              <a:rPr lang="cs-CZ" b="1" u="sng" dirty="0"/>
              <a:t>nemovitostí vedených v katastru </a:t>
            </a:r>
            <a:r>
              <a:rPr lang="cs-CZ" dirty="0"/>
              <a:t>jsou údaje katastru:</a:t>
            </a:r>
          </a:p>
          <a:p>
            <a:pPr lvl="1"/>
            <a:r>
              <a:rPr lang="cs-CZ" dirty="0"/>
              <a:t>parcelní číslo</a:t>
            </a:r>
          </a:p>
          <a:p>
            <a:pPr lvl="1"/>
            <a:r>
              <a:rPr lang="cs-CZ" dirty="0"/>
              <a:t>geometrické určení nemovitosti</a:t>
            </a:r>
          </a:p>
          <a:p>
            <a:pPr lvl="1"/>
            <a:r>
              <a:rPr lang="cs-CZ" dirty="0"/>
              <a:t>název a geometrické určení katastrálního území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Diskuse: druh pozemku, výměra pozemku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217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Katastrální operát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 Katastrální operát tvoří: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b="1" dirty="0"/>
              <a:t>soubor </a:t>
            </a:r>
            <a:r>
              <a:rPr lang="cs-CZ" b="1" dirty="0">
                <a:solidFill>
                  <a:srgbClr val="FF0000"/>
                </a:solidFill>
              </a:rPr>
              <a:t>geodetických informací</a:t>
            </a:r>
            <a:r>
              <a:rPr lang="cs-CZ" dirty="0"/>
              <a:t>, který zahrnuje katastrální mapu a její číselné vyjádření,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b="1" dirty="0"/>
              <a:t>soubor </a:t>
            </a:r>
            <a:r>
              <a:rPr lang="cs-CZ" b="1" dirty="0">
                <a:solidFill>
                  <a:srgbClr val="FF0000"/>
                </a:solidFill>
              </a:rPr>
              <a:t>popisných informací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b="1" dirty="0">
                <a:solidFill>
                  <a:srgbClr val="FF0000"/>
                </a:solidFill>
              </a:rPr>
              <a:t>dokumentace výsledků šetření a měření </a:t>
            </a:r>
            <a:r>
              <a:rPr lang="cs-CZ" dirty="0"/>
              <a:t>pro vedení a obnovu souboru geodetických informací, včetně místního a pomístního názvosloví,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b="1" dirty="0">
                <a:solidFill>
                  <a:srgbClr val="FF0000"/>
                </a:solidFill>
              </a:rPr>
              <a:t>sbírka listin</a:t>
            </a:r>
            <a:r>
              <a:rPr lang="cs-CZ" dirty="0"/>
              <a:t>, která obsahuje rozhodnutí orgánů veřejné moci, smlouvy a jiné listiny, na jejichž podkladě byl proveden zápis do katastru, úplná znění prohlášení vlastníka domu a dohody spoluvlastníků o správě nemovitosti,</a:t>
            </a:r>
          </a:p>
          <a:p>
            <a:pPr marL="514350" indent="-514350">
              <a:buAutoNum type="alphaLcParenR"/>
            </a:pPr>
            <a:endParaRPr lang="cs-CZ" dirty="0"/>
          </a:p>
          <a:p>
            <a:pPr marL="514350" indent="-514350">
              <a:buAutoNum type="alphaLcParenR"/>
            </a:pPr>
            <a:r>
              <a:rPr lang="cs-CZ" b="1" dirty="0">
                <a:solidFill>
                  <a:srgbClr val="FF0000"/>
                </a:solidFill>
              </a:rPr>
              <a:t>protokoly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o vkladech, záznamech, poznámkách, dalších zápisech, opravách chyb, námitkách proti obnovenému katastrálnímu operátu, výsledcích revize katastru a o záznamech pro další řízení.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6083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Geometrický plán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endParaRPr lang="cs-CZ" sz="1800" dirty="0"/>
          </a:p>
          <a:p>
            <a:r>
              <a:rPr lang="cs-CZ" sz="2300" dirty="0"/>
              <a:t>geometrický plán </a:t>
            </a:r>
          </a:p>
          <a:p>
            <a:pPr lvl="1"/>
            <a:r>
              <a:rPr lang="cs-CZ" sz="2200" dirty="0"/>
              <a:t>je </a:t>
            </a:r>
            <a:r>
              <a:rPr lang="cs-CZ" sz="2200" b="1" u="sng" dirty="0">
                <a:solidFill>
                  <a:srgbClr val="FF0000"/>
                </a:solidFill>
              </a:rPr>
              <a:t>technický podklad </a:t>
            </a:r>
            <a:r>
              <a:rPr lang="cs-CZ" sz="2200" b="1" dirty="0"/>
              <a:t>pro vyhotovení listin, na základě kterých má dojít ke změnám v souboru geodetických a v souboru popisných informací </a:t>
            </a:r>
            <a:r>
              <a:rPr lang="cs-CZ" sz="2200" dirty="0"/>
              <a:t>(§ 2 písm. j) KZ)</a:t>
            </a:r>
          </a:p>
          <a:p>
            <a:pPr lvl="1"/>
            <a:r>
              <a:rPr lang="cs-CZ" sz="1800" dirty="0"/>
              <a:t>  </a:t>
            </a:r>
          </a:p>
          <a:p>
            <a:r>
              <a:rPr lang="cs-CZ" sz="1800" b="1" dirty="0"/>
              <a:t>geometrický plán je </a:t>
            </a:r>
            <a:r>
              <a:rPr lang="cs-CZ" sz="1800" b="1" u="sng" dirty="0"/>
              <a:t>neoddělitelnou součástí list</a:t>
            </a:r>
            <a:r>
              <a:rPr lang="cs-CZ" sz="1800" b="1" dirty="0"/>
              <a:t>iny, podle které má být proveden zápis do katastru, </a:t>
            </a:r>
          </a:p>
          <a:p>
            <a:pPr lvl="1"/>
            <a:r>
              <a:rPr lang="cs-CZ" sz="1800" b="1" dirty="0"/>
              <a:t>je-li třeba </a:t>
            </a:r>
            <a:r>
              <a:rPr lang="cs-CZ" sz="1800" b="1" u="sng" dirty="0"/>
              <a:t>předmět zápisu zobrazit do katastrální mapy, </a:t>
            </a:r>
          </a:p>
          <a:p>
            <a:pPr lvl="1"/>
            <a:r>
              <a:rPr lang="cs-CZ" sz="1800" b="1" dirty="0"/>
              <a:t>má-li být </a:t>
            </a:r>
            <a:r>
              <a:rPr lang="cs-CZ" sz="1800" b="1" u="sng" dirty="0"/>
              <a:t>zpřesněno geometrické a polohové určení</a:t>
            </a:r>
            <a:r>
              <a:rPr lang="cs-CZ" sz="1800" b="1" dirty="0"/>
              <a:t> předmětu zápisu nebo </a:t>
            </a:r>
          </a:p>
          <a:p>
            <a:pPr lvl="1"/>
            <a:r>
              <a:rPr lang="cs-CZ" sz="1800" b="1" dirty="0"/>
              <a:t>byl-li </a:t>
            </a:r>
            <a:r>
              <a:rPr lang="cs-CZ" sz="1800" b="1" u="sng" dirty="0"/>
              <a:t>průběh hranice určen soudem.</a:t>
            </a:r>
          </a:p>
          <a:p>
            <a:endParaRPr lang="cs-CZ" sz="1800" dirty="0"/>
          </a:p>
          <a:p>
            <a:r>
              <a:rPr lang="cs-CZ" sz="1800" dirty="0"/>
              <a:t>geometrický plán </a:t>
            </a:r>
          </a:p>
          <a:p>
            <a:pPr lvl="1"/>
            <a:r>
              <a:rPr lang="cs-CZ" sz="1800" dirty="0"/>
              <a:t>musí být </a:t>
            </a:r>
            <a:r>
              <a:rPr lang="cs-CZ" sz="1800" dirty="0">
                <a:solidFill>
                  <a:srgbClr val="FF0000"/>
                </a:solidFill>
              </a:rPr>
              <a:t>ověřen,</a:t>
            </a:r>
            <a:r>
              <a:rPr lang="cs-CZ" sz="1800" dirty="0"/>
              <a:t> že svými náležitostmi a přesností odpovídá platným právním předpisům, a </a:t>
            </a:r>
          </a:p>
          <a:p>
            <a:pPr lvl="1"/>
            <a:r>
              <a:rPr lang="cs-CZ" sz="1800" dirty="0">
                <a:solidFill>
                  <a:srgbClr val="FF0000"/>
                </a:solidFill>
              </a:rPr>
              <a:t>opatřen souhlasem katastrálního úřadu s očíslováním parcel</a:t>
            </a:r>
            <a:r>
              <a:rPr lang="cs-CZ" sz="1800" dirty="0"/>
              <a:t>.</a:t>
            </a:r>
          </a:p>
          <a:p>
            <a:pPr lvl="2"/>
            <a:r>
              <a:rPr lang="cs-CZ" sz="1800" dirty="0"/>
              <a:t>§ 48 KZ</a:t>
            </a:r>
          </a:p>
          <a:p>
            <a:endParaRPr lang="cs-CZ" sz="1800" dirty="0"/>
          </a:p>
          <a:p>
            <a:pPr lvl="1"/>
            <a:endParaRPr lang="cs-CZ" sz="1800" dirty="0"/>
          </a:p>
          <a:p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05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9B3FA6-4E5F-443C-BDB5-DE7E9590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Osnova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9394139-6431-454E-AE4B-03328EFDD64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7467600" cy="5565232"/>
          </a:xfrm>
        </p:spPr>
        <p:txBody>
          <a:bodyPr>
            <a:normAutofit/>
          </a:bodyPr>
          <a:lstStyle/>
          <a:p>
            <a:r>
              <a:rPr lang="cs-CZ" sz="1600" dirty="0"/>
              <a:t>Prameny</a:t>
            </a:r>
          </a:p>
          <a:p>
            <a:r>
              <a:rPr lang="cs-CZ" sz="1600" dirty="0"/>
              <a:t>Státní správa na úseku katastru nemovitostí</a:t>
            </a:r>
          </a:p>
          <a:p>
            <a:r>
              <a:rPr lang="cs-CZ" sz="1600" dirty="0"/>
              <a:t>Katastr nemovitostí jako veřejný seznam</a:t>
            </a:r>
          </a:p>
          <a:p>
            <a:r>
              <a:rPr lang="cs-CZ" sz="1600" dirty="0"/>
              <a:t>Základní pojmy</a:t>
            </a:r>
          </a:p>
          <a:p>
            <a:r>
              <a:rPr lang="cs-CZ" sz="1600" dirty="0"/>
              <a:t>Předmět katastru</a:t>
            </a:r>
          </a:p>
          <a:p>
            <a:r>
              <a:rPr lang="cs-CZ" sz="1600" dirty="0"/>
              <a:t>Obsah katastru</a:t>
            </a:r>
          </a:p>
          <a:p>
            <a:r>
              <a:rPr lang="cs-CZ" sz="1600" dirty="0"/>
              <a:t>Zásady vedení katastru</a:t>
            </a:r>
          </a:p>
          <a:p>
            <a:r>
              <a:rPr lang="cs-CZ" sz="1600" dirty="0"/>
              <a:t>Zápisy práv (vklad, záznam, poznámka) a jiných údajů do katastru</a:t>
            </a:r>
          </a:p>
          <a:p>
            <a:r>
              <a:rPr lang="cs-CZ" sz="1600" dirty="0"/>
              <a:t>Oprava chybných údajů v katastru</a:t>
            </a:r>
          </a:p>
          <a:p>
            <a:r>
              <a:rPr lang="cs-CZ" sz="1600" dirty="0"/>
              <a:t>Revize katastru nemovitostí</a:t>
            </a:r>
          </a:p>
          <a:p>
            <a:r>
              <a:rPr lang="cs-CZ" sz="1600" dirty="0"/>
              <a:t>Obnova katastrálního operátu novým mapováním (§ 40 a násl.KZ)</a:t>
            </a:r>
          </a:p>
          <a:p>
            <a:r>
              <a:rPr lang="cs-CZ" sz="1600" dirty="0"/>
              <a:t>Povinnost vlastníků  a dalších oprávněných vůči katastru/ohlašování změn  údajů (§ 37 KZ)  ve spoj.se správním trestáním (§ 57 KZ</a:t>
            </a:r>
          </a:p>
          <a:p>
            <a:r>
              <a:rPr lang="cs-CZ" sz="1600" dirty="0"/>
              <a:t>Povinnosti obcí a orgánů veřejné moci ve vztahu ke katastru  (§ 38, § 39  KZ)</a:t>
            </a:r>
          </a:p>
          <a:p>
            <a:r>
              <a:rPr lang="cs-CZ" sz="1600"/>
              <a:t>Další evidence </a:t>
            </a:r>
            <a:r>
              <a:rPr lang="cs-CZ" sz="1600" dirty="0"/>
              <a:t>nemovitostí – vazby na KN (viz podrobně přednáška č. 1)</a:t>
            </a:r>
          </a:p>
          <a:p>
            <a:endParaRPr lang="cs-CZ" sz="16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5627D42-E6E5-42AA-99CB-9D923ADE9D6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5928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Zásady vedení katastru nemovitostí 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zásady vedení evidencí nemovitostí se v jejich historickém vývoji měnily</a:t>
            </a:r>
          </a:p>
          <a:p>
            <a:r>
              <a:rPr lang="cs-CZ" dirty="0"/>
              <a:t>zásady vedení katastru nemovitostí od 1.1.2014</a:t>
            </a:r>
          </a:p>
          <a:p>
            <a:pPr lvl="2"/>
            <a:r>
              <a:rPr lang="cs-CZ" dirty="0"/>
              <a:t>některé zásady se uplatňují pouze u vybraných forem činnosti na úseku katastru nemovitostí  </a:t>
            </a:r>
          </a:p>
          <a:p>
            <a:pPr lvl="2"/>
            <a:r>
              <a:rPr lang="cs-CZ" dirty="0"/>
              <a:t>některé zásady se uplatňují od 1.1.2014 odlišně než za účinnosti katastrálních předpisů účinných od 1.1-1992 do 31.12.2013 </a:t>
            </a:r>
          </a:p>
          <a:p>
            <a:pPr lvl="2"/>
            <a:r>
              <a:rPr lang="cs-CZ" dirty="0"/>
              <a:t>prameny:</a:t>
            </a:r>
          </a:p>
          <a:p>
            <a:pPr lvl="3"/>
            <a:r>
              <a:rPr lang="cs-CZ" dirty="0"/>
              <a:t>občanský zákoník</a:t>
            </a:r>
          </a:p>
          <a:p>
            <a:pPr lvl="3"/>
            <a:r>
              <a:rPr lang="cs-CZ" dirty="0"/>
              <a:t>katastrální zákon </a:t>
            </a:r>
          </a:p>
          <a:p>
            <a:pPr lvl="1"/>
            <a:r>
              <a:rPr lang="cs-CZ" dirty="0"/>
              <a:t>zásada legality</a:t>
            </a:r>
          </a:p>
          <a:p>
            <a:pPr lvl="1"/>
            <a:r>
              <a:rPr lang="cs-CZ" dirty="0"/>
              <a:t>zásada oficiality</a:t>
            </a:r>
          </a:p>
          <a:p>
            <a:pPr lvl="1"/>
            <a:r>
              <a:rPr lang="cs-CZ" dirty="0"/>
              <a:t>zásada speciality</a:t>
            </a:r>
          </a:p>
          <a:p>
            <a:pPr lvl="1"/>
            <a:r>
              <a:rPr lang="cs-CZ" dirty="0"/>
              <a:t>zásada formální publicity (veřejnosti)</a:t>
            </a:r>
          </a:p>
          <a:p>
            <a:pPr lvl="1"/>
            <a:r>
              <a:rPr lang="cs-CZ" dirty="0"/>
              <a:t>zásada materiální publicity (dobré víry) </a:t>
            </a:r>
          </a:p>
          <a:p>
            <a:pPr lvl="1"/>
            <a:r>
              <a:rPr lang="cs-CZ" dirty="0"/>
              <a:t>zásada priority (časové přednosti)</a:t>
            </a:r>
          </a:p>
          <a:p>
            <a:pPr lvl="1"/>
            <a:r>
              <a:rPr lang="cs-CZ" dirty="0"/>
              <a:t>zásada dispoziční (volnosti)</a:t>
            </a:r>
          </a:p>
          <a:p>
            <a:pPr lvl="1"/>
            <a:r>
              <a:rPr lang="cs-CZ" dirty="0"/>
              <a:t>zásada návaznosti zápisů na dosavadní stav katastru  </a:t>
            </a:r>
          </a:p>
          <a:p>
            <a:pPr lvl="1"/>
            <a:r>
              <a:rPr lang="cs-CZ" dirty="0"/>
              <a:t>zásada intabulační (vkladová)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2500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9C1988-81A9-4B82-8548-454ED629C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Poskytování informací z katastru  informací z KN (viz též přednáška č. 1)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F5A383C-2888-432E-8ED8-DC0099551B9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nahlížení do katastru nemovitostí</a:t>
            </a:r>
          </a:p>
          <a:p>
            <a:r>
              <a:rPr lang="cs-CZ" dirty="0"/>
              <a:t>dálkový přístup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D4661B7-A4EE-4898-B1A7-CD8CEB892C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9286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b="1" dirty="0"/>
              <a:t>Zásada veřejné publicity</a:t>
            </a:r>
            <a:br>
              <a:rPr lang="cs-CZ" sz="2400" b="1" dirty="0"/>
            </a:br>
            <a:r>
              <a:rPr lang="cs-CZ" sz="2400" b="1" dirty="0"/>
              <a:t>veřejnosti katastru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41168"/>
          </a:xfrm>
        </p:spPr>
        <p:txBody>
          <a:bodyPr>
            <a:noAutofit/>
          </a:bodyPr>
          <a:lstStyle/>
          <a:p>
            <a:r>
              <a:rPr lang="cs-CZ" sz="1400" dirty="0"/>
              <a:t>§ 25 KZ ve spoj. s </a:t>
            </a:r>
            <a:r>
              <a:rPr lang="cs-CZ" sz="1400" dirty="0" err="1"/>
              <a:t>vyhl.č</a:t>
            </a:r>
            <a:r>
              <a:rPr lang="cs-CZ" sz="1400" dirty="0"/>
              <a:t>. 358/2013 Sb. o poskytování údajů z KN</a:t>
            </a:r>
          </a:p>
          <a:p>
            <a:r>
              <a:rPr lang="cs-CZ" sz="1400" b="1" dirty="0"/>
              <a:t>Na pracovištích KÚ</a:t>
            </a:r>
          </a:p>
          <a:p>
            <a:pPr lvl="1"/>
            <a:r>
              <a:rPr lang="cs-CZ" sz="1400" b="1" dirty="0"/>
              <a:t>má každý právo do katastru nahlížet, pořizovat si z něj pro svou potřebu opisy, výpisy nebo náčrty a získávat z něj údaje ze sbírky listin, pokud není stanoveno jinak.</a:t>
            </a:r>
          </a:p>
          <a:p>
            <a:pPr lvl="2"/>
            <a:r>
              <a:rPr lang="cs-CZ" sz="1400" b="1" dirty="0"/>
              <a:t>Výluky z oprávnění </a:t>
            </a:r>
            <a:r>
              <a:rPr lang="cs-CZ" sz="1400" b="1" u="sng" dirty="0"/>
              <a:t>nahlížet</a:t>
            </a:r>
            <a:r>
              <a:rPr lang="cs-CZ" sz="1400" b="1" dirty="0"/>
              <a:t> do KN:</a:t>
            </a:r>
          </a:p>
          <a:p>
            <a:pPr lvl="2"/>
            <a:r>
              <a:rPr lang="cs-CZ" sz="1400" dirty="0"/>
              <a:t>Získávat údaje z katastru </a:t>
            </a:r>
            <a:r>
              <a:rPr lang="cs-CZ" sz="1400" b="1" dirty="0"/>
              <a:t>formou nahlížení nelze</a:t>
            </a:r>
          </a:p>
          <a:p>
            <a:pPr lvl="2"/>
            <a:r>
              <a:rPr lang="cs-CZ" sz="1400" dirty="0"/>
              <a:t> z </a:t>
            </a:r>
            <a:r>
              <a:rPr lang="cs-CZ" sz="1400" u="sng" dirty="0"/>
              <a:t> přehledu vlastnictví z území České republiky, </a:t>
            </a:r>
          </a:p>
          <a:p>
            <a:pPr lvl="2"/>
            <a:r>
              <a:rPr lang="cs-CZ" sz="1400" u="sng" dirty="0"/>
              <a:t>ze sbírky listin a </a:t>
            </a:r>
          </a:p>
          <a:p>
            <a:pPr lvl="2"/>
            <a:r>
              <a:rPr lang="cs-CZ" sz="1400" u="sng" dirty="0"/>
              <a:t>o dosažených cenách nemovitostí.</a:t>
            </a:r>
          </a:p>
          <a:p>
            <a:pPr lvl="2"/>
            <a:endParaRPr lang="cs-CZ" sz="1400" i="1" dirty="0"/>
          </a:p>
          <a:p>
            <a:pPr lvl="2"/>
            <a:r>
              <a:rPr lang="cs-CZ" sz="1400" i="1" dirty="0"/>
              <a:t>Není-li přehled vlastnictví z území České republiky nebo údaj o dosažených cenách nemovitostí poskytnut způsobem umožňujícím dálkový přístup</a:t>
            </a:r>
            <a:r>
              <a:rPr lang="cs-CZ" sz="1400" dirty="0"/>
              <a:t>, lze jej poskytnout pouze </a:t>
            </a:r>
            <a:r>
              <a:rPr lang="cs-CZ" sz="1400" b="1" dirty="0"/>
              <a:t>osobě, která prokáže svoji totožnost</a:t>
            </a:r>
            <a:r>
              <a:rPr lang="cs-CZ" sz="1400" dirty="0"/>
              <a:t>.</a:t>
            </a:r>
          </a:p>
          <a:p>
            <a:endParaRPr lang="cs-CZ" sz="1400" b="1" dirty="0"/>
          </a:p>
          <a:p>
            <a:r>
              <a:rPr lang="cs-CZ" sz="1400" b="1" dirty="0"/>
              <a:t>Nahlížení do KN  prostřednictvím aplikace </a:t>
            </a:r>
            <a:r>
              <a:rPr lang="cs-CZ" sz="1400" b="1" dirty="0">
                <a:hlinkClick r:id="rId2"/>
              </a:rPr>
              <a:t>https://nahlizenidokn.cuzk.cz</a:t>
            </a:r>
            <a:endParaRPr lang="cs-CZ" sz="1400" b="1" dirty="0"/>
          </a:p>
          <a:p>
            <a:endParaRPr lang="cs-CZ" sz="1400" b="1" dirty="0"/>
          </a:p>
          <a:p>
            <a:r>
              <a:rPr lang="cs-CZ" sz="1400" b="1" dirty="0"/>
              <a:t>Dálkový přístup do KN (neplacený x placený)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30685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7992888" cy="1196752"/>
          </a:xfrm>
        </p:spPr>
        <p:txBody>
          <a:bodyPr>
            <a:noAutofit/>
          </a:bodyPr>
          <a:lstStyle/>
          <a:p>
            <a:r>
              <a:rPr lang="cs-CZ" sz="2400" b="1" dirty="0"/>
              <a:t>Zásada  materiální publicity</a:t>
            </a:r>
            <a:br>
              <a:rPr lang="cs-CZ" sz="2400" b="1" dirty="0"/>
            </a:br>
            <a:r>
              <a:rPr lang="cs-CZ" sz="2400" b="1" dirty="0"/>
              <a:t>dobrá víra</a:t>
            </a:r>
            <a:endParaRPr lang="cs-CZ" sz="12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600" b="1" dirty="0"/>
              <a:t>KN jako veřejný seznam (blíže k pojmu veřejný seznam § 980 OZ)</a:t>
            </a:r>
          </a:p>
          <a:p>
            <a:r>
              <a:rPr lang="cs-CZ" sz="1600" dirty="0"/>
              <a:t>§ 980-986 OZ</a:t>
            </a:r>
          </a:p>
          <a:p>
            <a:pPr lvl="1"/>
            <a:r>
              <a:rPr lang="cs-CZ" sz="1600" dirty="0"/>
              <a:t>pravidla a zásady vedení veřejných seznamů a zápisů do nich</a:t>
            </a:r>
          </a:p>
          <a:p>
            <a:pPr lvl="1"/>
            <a:r>
              <a:rPr lang="cs-CZ" sz="1600" b="1" dirty="0"/>
              <a:t>§ 980 OZ </a:t>
            </a:r>
          </a:p>
          <a:p>
            <a:pPr lvl="2"/>
            <a:r>
              <a:rPr lang="cs-CZ" sz="1600" b="1" dirty="0"/>
              <a:t>Princip materiální publicity</a:t>
            </a:r>
          </a:p>
          <a:p>
            <a:pPr lvl="3"/>
            <a:r>
              <a:rPr lang="cs-CZ" b="1" dirty="0"/>
              <a:t>Je-li do VS zapsáno právo k věci, neomlouvá nikoho neznalost zapsaného údaje (§ 980/1 OZ)</a:t>
            </a:r>
          </a:p>
          <a:p>
            <a:pPr lvl="3"/>
            <a:endParaRPr lang="cs-CZ" sz="1600" b="1" dirty="0"/>
          </a:p>
          <a:p>
            <a:pPr lvl="3"/>
            <a:r>
              <a:rPr lang="cs-CZ" sz="1600" b="1" dirty="0">
                <a:solidFill>
                  <a:srgbClr val="FF0000"/>
                </a:solidFill>
              </a:rPr>
              <a:t>Vyvratitelné domněnky:</a:t>
            </a:r>
          </a:p>
          <a:p>
            <a:pPr lvl="5"/>
            <a:r>
              <a:rPr lang="cs-CZ" sz="1600" b="1" dirty="0">
                <a:solidFill>
                  <a:srgbClr val="00B050"/>
                </a:solidFill>
              </a:rPr>
              <a:t>POZITIVNÍ DOMNĚNKA</a:t>
            </a:r>
            <a:r>
              <a:rPr lang="cs-CZ" sz="1600" b="1" dirty="0"/>
              <a:t>: Je-li právo k věci </a:t>
            </a:r>
            <a:r>
              <a:rPr lang="cs-CZ" sz="1600" b="1" u="sng" dirty="0"/>
              <a:t>zapsáno</a:t>
            </a:r>
            <a:r>
              <a:rPr lang="cs-CZ" sz="1600" b="1" dirty="0"/>
              <a:t> do VS, </a:t>
            </a:r>
            <a:r>
              <a:rPr lang="cs-CZ" sz="1600" b="1" u="sng" dirty="0"/>
              <a:t>má se zato, že bylo zapsáno v souladu se skutečným stavem (</a:t>
            </a:r>
            <a:r>
              <a:rPr lang="cs-CZ" sz="1600" b="1" dirty="0"/>
              <a:t>§ 980/2 věta 1. OZ)</a:t>
            </a:r>
          </a:p>
          <a:p>
            <a:pPr lvl="5"/>
            <a:r>
              <a:rPr lang="cs-CZ" sz="1600" b="1" dirty="0">
                <a:solidFill>
                  <a:srgbClr val="00B050"/>
                </a:solidFill>
              </a:rPr>
              <a:t>NEGATIVNÍ DOMNĚNKA</a:t>
            </a:r>
            <a:r>
              <a:rPr lang="cs-CZ" sz="1600" b="1" u="sng" dirty="0"/>
              <a:t>: Bylo-li právo z VS vymazáno, má se za to, že neexistuje </a:t>
            </a:r>
            <a:r>
              <a:rPr lang="cs-CZ" sz="1600" b="1" dirty="0"/>
              <a:t>(§ 980/1 věta 2. OZ)</a:t>
            </a:r>
          </a:p>
          <a:p>
            <a:pPr lvl="1"/>
            <a:r>
              <a:rPr lang="cs-CZ" sz="1600" dirty="0"/>
              <a:t> </a:t>
            </a:r>
          </a:p>
          <a:p>
            <a:pPr lvl="2"/>
            <a:r>
              <a:rPr lang="cs-CZ" sz="1600" dirty="0"/>
              <a:t>Přechodná ustanovení OZ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77275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817296" cy="778098"/>
          </a:xfrm>
        </p:spPr>
        <p:txBody>
          <a:bodyPr/>
          <a:lstStyle/>
          <a:p>
            <a:r>
              <a:rPr lang="cs-CZ" dirty="0"/>
              <a:t>Zápisy do katastru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698168" cy="5256584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§ 6 – 27 KZ + KV</a:t>
            </a:r>
          </a:p>
          <a:p>
            <a:r>
              <a:rPr lang="cs-CZ" sz="1600" dirty="0"/>
              <a:t>Zápisy do katastru:</a:t>
            </a:r>
          </a:p>
          <a:p>
            <a:pPr lvl="1"/>
            <a:r>
              <a:rPr lang="cs-CZ" sz="1600" dirty="0">
                <a:solidFill>
                  <a:srgbClr val="FF0000"/>
                </a:solidFill>
              </a:rPr>
              <a:t> </a:t>
            </a:r>
            <a:r>
              <a:rPr lang="cs-CZ" sz="1600" b="1" dirty="0">
                <a:solidFill>
                  <a:srgbClr val="FF0000"/>
                </a:solidFill>
              </a:rPr>
              <a:t>VKLAD </a:t>
            </a:r>
          </a:p>
          <a:p>
            <a:pPr lvl="2"/>
            <a:r>
              <a:rPr lang="cs-CZ" sz="1600" dirty="0"/>
              <a:t>vklad je zápis do katastru, kterým se zapisují věcná práva, práva ujednaná jako věcná práva, nájem a pacht</a:t>
            </a:r>
          </a:p>
          <a:p>
            <a:pPr lvl="1"/>
            <a:r>
              <a:rPr lang="cs-CZ" sz="1600" b="1" dirty="0">
                <a:solidFill>
                  <a:srgbClr val="FF0000"/>
                </a:solidFill>
              </a:rPr>
              <a:t>ZÁZNAM</a:t>
            </a:r>
          </a:p>
          <a:p>
            <a:pPr lvl="2"/>
            <a:r>
              <a:rPr lang="cs-CZ" sz="1600" dirty="0"/>
              <a:t>záznam je zápis do katastru, kterým se zapisují </a:t>
            </a:r>
          </a:p>
          <a:p>
            <a:pPr lvl="3"/>
            <a:r>
              <a:rPr lang="cs-CZ" sz="1600" dirty="0"/>
              <a:t>zápis práv odvozených od vlastnického práva (státu, obcí, krajů)</a:t>
            </a:r>
          </a:p>
          <a:p>
            <a:pPr lvl="3"/>
            <a:r>
              <a:rPr lang="cs-CZ" sz="1600" dirty="0"/>
              <a:t>další údaje  </a:t>
            </a:r>
          </a:p>
          <a:p>
            <a:pPr lvl="1"/>
            <a:r>
              <a:rPr lang="cs-CZ" sz="1700" b="1" dirty="0">
                <a:solidFill>
                  <a:srgbClr val="FF0000"/>
                </a:solidFill>
              </a:rPr>
              <a:t>ZÁPIS JINÝCH ÚDAJŮ (ZPŮSOEM OBDOBNÝM ZÁZNAMU)</a:t>
            </a:r>
          </a:p>
          <a:p>
            <a:pPr lvl="3"/>
            <a:endParaRPr lang="cs-CZ" sz="1600" dirty="0"/>
          </a:p>
          <a:p>
            <a:pPr lvl="1"/>
            <a:r>
              <a:rPr lang="cs-CZ" sz="1600" b="1" dirty="0">
                <a:solidFill>
                  <a:srgbClr val="FF0000"/>
                </a:solidFill>
              </a:rPr>
              <a:t>POZNÁMKA</a:t>
            </a:r>
          </a:p>
          <a:p>
            <a:pPr lvl="2"/>
            <a:r>
              <a:rPr lang="cs-CZ" sz="1600" dirty="0"/>
              <a:t>poznámka je zápis do katastru, kterým se zapisují významné informace týkající se evidovaných nemovitostí nebo v katastru zapsaných vlastníků a jiných oprávněných.</a:t>
            </a:r>
          </a:p>
          <a:p>
            <a:endParaRPr lang="cs-CZ" sz="2300" dirty="0"/>
          </a:p>
          <a:p>
            <a:r>
              <a:rPr lang="cs-CZ" sz="2300" dirty="0"/>
              <a:t>účinky zápisu (§ 10 KZ)</a:t>
            </a:r>
          </a:p>
          <a:p>
            <a:pPr lvl="1"/>
            <a:r>
              <a:rPr lang="cs-CZ" sz="1800" b="1" u="sng" dirty="0">
                <a:solidFill>
                  <a:srgbClr val="C00000"/>
                </a:solidFill>
              </a:rPr>
              <a:t>Zpětné</a:t>
            </a:r>
            <a:r>
              <a:rPr lang="cs-CZ" sz="1800" b="1" dirty="0">
                <a:solidFill>
                  <a:srgbClr val="C00000"/>
                </a:solidFill>
              </a:rPr>
              <a:t> účinky </a:t>
            </a:r>
            <a:r>
              <a:rPr lang="cs-CZ" sz="1800" b="1" u="sng" dirty="0">
                <a:solidFill>
                  <a:srgbClr val="C00000"/>
                </a:solidFill>
              </a:rPr>
              <a:t>všech</a:t>
            </a:r>
            <a:r>
              <a:rPr lang="cs-CZ" sz="1800" b="1" dirty="0">
                <a:solidFill>
                  <a:srgbClr val="C00000"/>
                </a:solidFill>
              </a:rPr>
              <a:t> zápisů</a:t>
            </a:r>
          </a:p>
          <a:p>
            <a:pPr lvl="2"/>
            <a:r>
              <a:rPr lang="cs-CZ" sz="1600" b="1" dirty="0"/>
              <a:t> k okamžiku doručení návrhu na zápis</a:t>
            </a:r>
          </a:p>
          <a:p>
            <a:pPr lvl="2"/>
            <a:r>
              <a:rPr lang="cs-CZ" sz="1600" b="1" u="sng" dirty="0"/>
              <a:t> konstitutivní x deklaratorní </a:t>
            </a:r>
          </a:p>
          <a:p>
            <a:r>
              <a:rPr lang="cs-CZ" sz="2300" dirty="0"/>
              <a:t>Označení nemovitostí v listinách pro zápis do katastru - § 8 KZ</a:t>
            </a:r>
            <a:endParaRPr lang="cs-CZ" sz="2300" b="1" dirty="0"/>
          </a:p>
          <a:p>
            <a:pPr lvl="2"/>
            <a:endParaRPr lang="cs-CZ" sz="1600" b="1" dirty="0"/>
          </a:p>
          <a:p>
            <a:pPr lvl="2"/>
            <a:endParaRPr lang="cs-CZ" sz="16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1471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Vyznačení, že právní práva zapsaná v katastru jsou dotčena změnou (</a:t>
            </a:r>
            <a:r>
              <a:rPr lang="cs-CZ" sz="2400" b="1" dirty="0"/>
              <a:t>plomba</a:t>
            </a:r>
            <a:r>
              <a:rPr lang="cs-CZ" sz="2400" dirty="0"/>
              <a:t>“)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§ 9 KZ</a:t>
            </a:r>
          </a:p>
          <a:p>
            <a:pPr lvl="1"/>
            <a:r>
              <a:rPr lang="cs-CZ" dirty="0"/>
              <a:t> dojde-li katastrálnímu úřadu návrh nebo jiná listina pro zápis </a:t>
            </a:r>
            <a:r>
              <a:rPr lang="cs-CZ" b="1" u="sng" dirty="0">
                <a:solidFill>
                  <a:srgbClr val="C00000"/>
                </a:solidFill>
              </a:rPr>
              <a:t>práv</a:t>
            </a:r>
            <a:r>
              <a:rPr lang="cs-CZ" dirty="0"/>
              <a:t> do katastru, vyznačí u dotčených nemovitostí nejpozději následující pracovní den, </a:t>
            </a:r>
            <a:r>
              <a:rPr lang="cs-CZ" b="1" dirty="0"/>
              <a:t>že práva jsou dotčena změnou</a:t>
            </a:r>
          </a:p>
          <a:p>
            <a:pPr lvl="1"/>
            <a:endParaRPr lang="cs-CZ" dirty="0"/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06111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20688-59CA-469F-9450-88D6ECC3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Vklad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AEABAF-C008-4198-9C18-CAB3CAD82DD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E7A9EC-7709-46F4-A42E-920E0F7184C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8226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Práva zapisovaná vkladem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vznik, změna, zánik, promlčení a uznání existence nebo neexistence</a:t>
            </a:r>
            <a:r>
              <a:rPr lang="cs-CZ" dirty="0"/>
              <a:t> </a:t>
            </a:r>
            <a:r>
              <a:rPr lang="cs-CZ" b="1" dirty="0"/>
              <a:t>práv (přehled, § 11 KZ + vazba na příslušná ustanovení  OZ)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27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751702" y="3005540"/>
            <a:ext cx="1245486" cy="1829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Věcná práva</a:t>
            </a:r>
          </a:p>
        </p:txBody>
      </p:sp>
      <p:sp>
        <p:nvSpPr>
          <p:cNvPr id="7" name="Obdélník 6"/>
          <p:cNvSpPr/>
          <p:nvPr/>
        </p:nvSpPr>
        <p:spPr>
          <a:xfrm>
            <a:off x="2291690" y="2980396"/>
            <a:ext cx="1542940" cy="1829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Závazková práva ujednaná jako věcná práva </a:t>
            </a:r>
          </a:p>
        </p:txBody>
      </p:sp>
      <p:sp>
        <p:nvSpPr>
          <p:cNvPr id="8" name="Obdélník 7"/>
          <p:cNvSpPr/>
          <p:nvPr/>
        </p:nvSpPr>
        <p:spPr>
          <a:xfrm>
            <a:off x="4219557" y="2972396"/>
            <a:ext cx="1173478" cy="1829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Nájem</a:t>
            </a:r>
          </a:p>
          <a:p>
            <a:pPr algn="ctr"/>
            <a:r>
              <a:rPr lang="cs-CZ" b="1" dirty="0">
                <a:solidFill>
                  <a:srgbClr val="7030A0"/>
                </a:solidFill>
              </a:rPr>
              <a:t>Pacht</a:t>
            </a:r>
          </a:p>
        </p:txBody>
      </p:sp>
      <p:sp>
        <p:nvSpPr>
          <p:cNvPr id="9" name="Obdélník 8"/>
          <p:cNvSpPr/>
          <p:nvPr/>
        </p:nvSpPr>
        <p:spPr>
          <a:xfrm>
            <a:off x="5655110" y="2972396"/>
            <a:ext cx="2085242" cy="25479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7030A0"/>
                </a:solidFill>
              </a:rPr>
              <a:t>Další práva:</a:t>
            </a:r>
          </a:p>
          <a:p>
            <a:pPr algn="ctr"/>
            <a:r>
              <a:rPr lang="cs-CZ" b="1" dirty="0">
                <a:solidFill>
                  <a:srgbClr val="7030A0"/>
                </a:solidFill>
              </a:rPr>
              <a:t>- správa </a:t>
            </a:r>
            <a:r>
              <a:rPr lang="cs-CZ" b="1" dirty="0" err="1">
                <a:solidFill>
                  <a:srgbClr val="7030A0"/>
                </a:solidFill>
              </a:rPr>
              <a:t>svěřenského</a:t>
            </a:r>
            <a:r>
              <a:rPr lang="cs-CZ" b="1" dirty="0">
                <a:solidFill>
                  <a:srgbClr val="7030A0"/>
                </a:solidFill>
              </a:rPr>
              <a:t> fondu</a:t>
            </a:r>
          </a:p>
          <a:p>
            <a:pPr marL="285750" indent="-285750" algn="ctr">
              <a:buFontTx/>
              <a:buChar char="-"/>
            </a:pPr>
            <a:r>
              <a:rPr lang="cs-CZ" b="1" dirty="0">
                <a:solidFill>
                  <a:srgbClr val="7030A0"/>
                </a:solidFill>
              </a:rPr>
              <a:t>vzdání se práva na náhradu škody</a:t>
            </a:r>
          </a:p>
          <a:p>
            <a:pPr marL="285750" indent="-285750" algn="ctr">
              <a:buFontTx/>
              <a:buChar char="-"/>
            </a:pPr>
            <a:endParaRPr lang="cs-CZ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904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4E0D93-7B88-45C4-A3C4-04A5D04E8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Výroční zpráva ČÚZK 2021</a:t>
            </a:r>
            <a:r>
              <a:rPr lang="cs-CZ" dirty="0">
                <a:hlinkClick r:id="rId2"/>
              </a:rPr>
              <a:t>zde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FFA7142C-4260-4195-B944-0951B03210E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765617"/>
            <a:ext cx="7467600" cy="454279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C70FD87-02A5-47E3-BEAC-169B2A0E8E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5317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257BC6-9561-44C1-984A-7584AA9C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Výroční zpráva ČÚZK 2021</a:t>
            </a:r>
            <a:r>
              <a:rPr lang="cs-CZ" dirty="0">
                <a:hlinkClick r:id="rId2"/>
              </a:rPr>
              <a:t>zde</a:t>
            </a:r>
            <a:endParaRPr lang="cs-CZ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21E0B682-F81C-4AF0-930B-C4CD56E66C0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765617"/>
            <a:ext cx="7467600" cy="454279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FCF1000-CD42-4A7C-9697-D673225B396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367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Prameny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1600" dirty="0"/>
              <a:t>Prameny:</a:t>
            </a:r>
          </a:p>
          <a:p>
            <a:pPr lvl="1"/>
            <a:r>
              <a:rPr lang="cs-CZ" sz="1600" dirty="0" err="1"/>
              <a:t>Zák.č</a:t>
            </a:r>
            <a:r>
              <a:rPr lang="cs-CZ" sz="1600" dirty="0"/>
              <a:t>. 89/2012 Sb., občanský zákoník („OZ“)</a:t>
            </a:r>
          </a:p>
          <a:p>
            <a:pPr lvl="1"/>
            <a:r>
              <a:rPr lang="cs-CZ" sz="1600" dirty="0" err="1"/>
              <a:t>zák.č</a:t>
            </a:r>
            <a:r>
              <a:rPr lang="cs-CZ" sz="1600" dirty="0"/>
              <a:t>. 256/2013 Sb., o katastru nemovitostí (katastrální zákon)  „KZ“</a:t>
            </a:r>
          </a:p>
          <a:p>
            <a:pPr lvl="2"/>
            <a:r>
              <a:rPr lang="cs-CZ" sz="1600" dirty="0"/>
              <a:t>prováděcí předpisy </a:t>
            </a:r>
          </a:p>
          <a:p>
            <a:pPr lvl="3"/>
            <a:r>
              <a:rPr lang="cs-CZ" sz="1600" dirty="0" err="1"/>
              <a:t>Vyhl.č</a:t>
            </a:r>
            <a:r>
              <a:rPr lang="cs-CZ" sz="1600" dirty="0"/>
              <a:t>. 357/2013 Sb., katastrální vyhláška</a:t>
            </a:r>
          </a:p>
          <a:p>
            <a:pPr lvl="3"/>
            <a:r>
              <a:rPr lang="cs-CZ" sz="1600" dirty="0" err="1"/>
              <a:t>Vyhl.č</a:t>
            </a:r>
            <a:r>
              <a:rPr lang="cs-CZ" sz="1600" dirty="0"/>
              <a:t>. 358/2013 Sb., o poskytování údajů z katastru nemovitostí</a:t>
            </a:r>
          </a:p>
          <a:p>
            <a:pPr lvl="3"/>
            <a:r>
              <a:rPr lang="cs-CZ" sz="1600" dirty="0" err="1"/>
              <a:t>Vyhl.č</a:t>
            </a:r>
            <a:r>
              <a:rPr lang="cs-CZ" sz="1600" dirty="0"/>
              <a:t>. 359/2013 Sb., o stanovení vzoru formuláře pro podání návrhu na zahájení řízení o povolení vkladu</a:t>
            </a:r>
          </a:p>
          <a:p>
            <a:pPr lvl="3"/>
            <a:r>
              <a:rPr lang="cs-CZ" sz="1600" dirty="0" err="1"/>
              <a:t>Vyhl</a:t>
            </a:r>
            <a:r>
              <a:rPr lang="cs-CZ" sz="1600" dirty="0"/>
              <a:t>. č. 23/2007 Sb., o podrobnostech vymezení vodních děl evidovaných v katastru nemovitostí</a:t>
            </a:r>
          </a:p>
          <a:p>
            <a:pPr lvl="3"/>
            <a:r>
              <a:rPr lang="cs-CZ" sz="1600" dirty="0" err="1"/>
              <a:t>Zák.č</a:t>
            </a:r>
            <a:r>
              <a:rPr lang="cs-CZ" sz="1600" dirty="0"/>
              <a:t>. 359/1992 Sb., o katastrálních a zeměměřických orgánech</a:t>
            </a:r>
          </a:p>
          <a:p>
            <a:pPr lvl="1"/>
            <a:r>
              <a:rPr lang="cs-CZ" sz="1600" dirty="0"/>
              <a:t> </a:t>
            </a:r>
            <a:r>
              <a:rPr lang="cs-CZ" sz="1600" dirty="0" err="1"/>
              <a:t>zák.č</a:t>
            </a:r>
            <a:r>
              <a:rPr lang="cs-CZ" sz="1600" dirty="0"/>
              <a:t>. 200/1994 Sb., o zeměměřictví </a:t>
            </a:r>
          </a:p>
          <a:p>
            <a:pPr lvl="1"/>
            <a:r>
              <a:rPr lang="cs-CZ" sz="1600" dirty="0"/>
              <a:t>Vnitřní předpisy ČÚZK</a:t>
            </a:r>
          </a:p>
          <a:p>
            <a:pPr lvl="2"/>
            <a:r>
              <a:rPr lang="cs-CZ" sz="1400" dirty="0"/>
              <a:t>Jednací řád pro katastrální úřady </a:t>
            </a:r>
          </a:p>
          <a:p>
            <a:pPr lvl="2"/>
            <a:r>
              <a:rPr lang="cs-CZ" sz="1400" dirty="0"/>
              <a:t>Pokyny ČUŹK</a:t>
            </a:r>
          </a:p>
          <a:p>
            <a:pPr lvl="2"/>
            <a:r>
              <a:rPr lang="cs-CZ" sz="1400" dirty="0"/>
              <a:t>Návod pro vedení katastru  </a:t>
            </a:r>
          </a:p>
          <a:p>
            <a:pPr lvl="1"/>
            <a:r>
              <a:rPr lang="cs-CZ" dirty="0"/>
              <a:t>Související předpisy – zejména:</a:t>
            </a:r>
          </a:p>
          <a:p>
            <a:pPr lvl="2"/>
            <a:r>
              <a:rPr lang="cs-CZ" sz="1600" dirty="0"/>
              <a:t>Správní řád</a:t>
            </a:r>
          </a:p>
          <a:p>
            <a:pPr lvl="2"/>
            <a:r>
              <a:rPr lang="cs-CZ" sz="1600" dirty="0"/>
              <a:t>Soudní řád správní</a:t>
            </a:r>
          </a:p>
          <a:p>
            <a:pPr lvl="2"/>
            <a:r>
              <a:rPr lang="cs-CZ" sz="1600" dirty="0"/>
              <a:t>Občanský soudní řád</a:t>
            </a:r>
          </a:p>
          <a:p>
            <a:pPr lvl="2"/>
            <a:r>
              <a:rPr lang="cs-CZ" sz="1600" dirty="0"/>
              <a:t>Zákon o pozemkových úpravách</a:t>
            </a:r>
          </a:p>
          <a:p>
            <a:endParaRPr lang="cs-CZ" sz="1600" dirty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2078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Vkladové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Speciální správní řízení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r>
              <a:rPr lang="cs-CZ" dirty="0">
                <a:solidFill>
                  <a:srgbClr val="C00000"/>
                </a:solidFill>
              </a:rPr>
              <a:t>VKLADOVÉ ŘÍZENÍ: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Na návrh:</a:t>
            </a:r>
          </a:p>
          <a:p>
            <a:pPr lvl="2"/>
            <a:r>
              <a:rPr lang="cs-CZ" dirty="0">
                <a:solidFill>
                  <a:srgbClr val="C00000"/>
                </a:solidFill>
              </a:rPr>
              <a:t>Návrh</a:t>
            </a:r>
            <a:r>
              <a:rPr lang="cs-CZ" dirty="0"/>
              <a:t> na zahájení vkladového řízení</a:t>
            </a:r>
          </a:p>
          <a:p>
            <a:pPr lvl="2"/>
            <a:r>
              <a:rPr lang="cs-CZ" dirty="0"/>
              <a:t>Předepsaný formulář</a:t>
            </a:r>
          </a:p>
          <a:p>
            <a:pPr lvl="3"/>
            <a:r>
              <a:rPr lang="cs-CZ" dirty="0"/>
              <a:t>Přílohy návrhu na zahájení řízení (§ 15 KZ)</a:t>
            </a:r>
          </a:p>
          <a:p>
            <a:pPr lvl="4"/>
            <a:r>
              <a:rPr lang="cs-CZ" dirty="0"/>
              <a:t>vkladová listina – jedno vyhotovení</a:t>
            </a:r>
          </a:p>
          <a:p>
            <a:pPr lvl="5"/>
            <a:r>
              <a:rPr lang="cs-CZ" dirty="0"/>
              <a:t>Není-li k návrhu přiložena, k podanému návrhu se nepřihlíží (§ 15/2 KZ)</a:t>
            </a:r>
          </a:p>
          <a:p>
            <a:pPr lvl="4"/>
            <a:r>
              <a:rPr lang="cs-CZ" dirty="0"/>
              <a:t>Další přílohy</a:t>
            </a:r>
          </a:p>
          <a:p>
            <a:pPr lvl="2"/>
            <a:r>
              <a:rPr lang="cs-CZ" dirty="0"/>
              <a:t>Správní poplatek</a:t>
            </a:r>
          </a:p>
          <a:p>
            <a:pPr lvl="2"/>
            <a:r>
              <a:rPr lang="cs-CZ" dirty="0"/>
              <a:t>Ověření pravosti podpisu</a:t>
            </a:r>
          </a:p>
          <a:p>
            <a:pPr lvl="3"/>
            <a:endParaRPr lang="cs-CZ" dirty="0"/>
          </a:p>
          <a:p>
            <a:r>
              <a:rPr lang="cs-CZ" dirty="0"/>
              <a:t>Vkladové řízení </a:t>
            </a:r>
          </a:p>
          <a:p>
            <a:pPr lvl="1"/>
            <a:r>
              <a:rPr lang="cs-CZ" b="1" dirty="0">
                <a:solidFill>
                  <a:srgbClr val="00B050"/>
                </a:solidFill>
              </a:rPr>
              <a:t>ex offo </a:t>
            </a:r>
            <a:r>
              <a:rPr lang="cs-CZ" dirty="0"/>
              <a:t>(§ 14/2 KZ)</a:t>
            </a:r>
          </a:p>
          <a:p>
            <a:pPr lvl="3"/>
            <a:r>
              <a:rPr lang="cs-CZ" dirty="0"/>
              <a:t>Dojde-li příslušnému katastrálnímu úřadu </a:t>
            </a:r>
            <a:r>
              <a:rPr lang="cs-CZ" u="sng" dirty="0"/>
              <a:t>od soudu </a:t>
            </a:r>
            <a:r>
              <a:rPr lang="cs-CZ" dirty="0"/>
              <a:t>nebo </a:t>
            </a:r>
            <a:r>
              <a:rPr lang="cs-CZ" u="sng" dirty="0"/>
              <a:t>soudního exekutora</a:t>
            </a:r>
            <a:r>
              <a:rPr lang="cs-CZ" dirty="0"/>
              <a:t> jeho rozhodnutí nebo potvrzení o právu, které se zapisuje do katastru vkladem („soudní listina“)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8209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judikatury: Lhůta k podání návrhu na vklad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b="1" dirty="0"/>
              <a:t>ÚS IV. ÚS 201/96: lhůta k podání návrhu na vklad práva</a:t>
            </a:r>
          </a:p>
          <a:p>
            <a:r>
              <a:rPr lang="cs-CZ" i="1" dirty="0"/>
              <a:t>Pokud jde o návrh vkladu vlastnického práva do katastru nemovitostí, je možno jej, podle názoru Ústavního soudu, </a:t>
            </a:r>
            <a:r>
              <a:rPr lang="cs-CZ" i="1" dirty="0">
                <a:solidFill>
                  <a:srgbClr val="C00000"/>
                </a:solidFill>
              </a:rPr>
              <a:t>podat v časově neomezené lhůtě, neboť ani uplynutí času nemůže nic změnit na vázanosti účastníků smlouvy projevy jejich vůle</a:t>
            </a:r>
            <a:r>
              <a:rPr lang="cs-CZ" i="1" dirty="0"/>
              <a:t>.</a:t>
            </a:r>
          </a:p>
          <a:p>
            <a:endParaRPr lang="cs-CZ" i="1" dirty="0"/>
          </a:p>
          <a:p>
            <a:endParaRPr lang="cs-CZ" i="1" dirty="0"/>
          </a:p>
          <a:p>
            <a:r>
              <a:rPr lang="cs-CZ" i="1" dirty="0"/>
              <a:t> k využitelnosti od 1.1.2014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52FDAC-FA69-4D69-B874-5AC4185A5F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5114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 judikatury: Zásada priority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NSS 9 </a:t>
            </a:r>
            <a:r>
              <a:rPr lang="cs-CZ" b="1" dirty="0" err="1"/>
              <a:t>Aps</a:t>
            </a:r>
            <a:r>
              <a:rPr lang="cs-CZ" b="1" dirty="0"/>
              <a:t> 11/2012-66: zásada priority</a:t>
            </a:r>
          </a:p>
          <a:p>
            <a:r>
              <a:rPr lang="cs-CZ" i="1" dirty="0"/>
              <a:t>V souladu se </a:t>
            </a:r>
            <a:r>
              <a:rPr lang="cs-CZ" b="1" i="1" dirty="0"/>
              <a:t>zásadou priority </a:t>
            </a:r>
            <a:r>
              <a:rPr lang="cs-CZ" i="1" dirty="0"/>
              <a:t>a s ohledem na </a:t>
            </a:r>
            <a:r>
              <a:rPr lang="cs-CZ" dirty="0"/>
              <a:t>povinnost katastrálního úřadu zkoumat návaznost předkládaných listin na předcházející zápisy </a:t>
            </a:r>
            <a:r>
              <a:rPr lang="cs-CZ" i="1" dirty="0"/>
              <a:t>se pořadí projednání či rozhodnutí o návrzích na zápis do katastru nemovitostí řídí, nestanoví-li zákon jinak, </a:t>
            </a:r>
            <a:r>
              <a:rPr lang="cs-CZ" b="1" i="1" dirty="0"/>
              <a:t>dobou, ve které byly takové návrhy na zápis katastrálnímu úřadu doručeny. </a:t>
            </a:r>
          </a:p>
          <a:p>
            <a:r>
              <a:rPr lang="cs-CZ" b="1" i="1" dirty="0"/>
              <a:t>O nově došlém návrhu nebo podnětu ke shodné nemovitosti tak lze jednat nebo rozhodovat teprve poté, co bude projednán nebo bude rozhodnuto o návrhu na zápis, který má vůči nově došlému návrhu přednostní pořadí</a:t>
            </a:r>
            <a:r>
              <a:rPr lang="cs-CZ" i="1" dirty="0"/>
              <a:t>.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E1E05F-A9FD-4B1A-98B3-C51E1E0573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5266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85010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Vyznačení plomby (§ 9 KZ), vyrozumění (§16 ve spoj. 18/1 KZ)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1340768"/>
            <a:ext cx="8517632" cy="50405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§ 9 KZ</a:t>
            </a:r>
          </a:p>
          <a:p>
            <a:pPr lvl="1"/>
            <a:r>
              <a:rPr lang="cs-CZ" dirty="0"/>
              <a:t> dojde-li katastrálnímu úřadu návrh nebo jiná listina pro zápis </a:t>
            </a:r>
            <a:r>
              <a:rPr lang="cs-CZ" b="1" u="sng" dirty="0">
                <a:solidFill>
                  <a:srgbClr val="C00000"/>
                </a:solidFill>
              </a:rPr>
              <a:t>práv</a:t>
            </a:r>
            <a:r>
              <a:rPr lang="cs-CZ" dirty="0"/>
              <a:t> do katastru, vyznačí u dotčených nemovitostí nejpozději následující pracovní den, </a:t>
            </a:r>
            <a:r>
              <a:rPr lang="cs-CZ" b="1" dirty="0"/>
              <a:t>že práva jsou dotčena změnou</a:t>
            </a:r>
          </a:p>
          <a:p>
            <a:r>
              <a:rPr lang="cs-CZ" sz="2300" b="1" dirty="0">
                <a:solidFill>
                  <a:srgbClr val="00B050"/>
                </a:solidFill>
              </a:rPr>
              <a:t>Okruh nemovitostí, ke kterým se plomba vyznačuje:</a:t>
            </a:r>
          </a:p>
          <a:p>
            <a:pPr lvl="1"/>
            <a:r>
              <a:rPr lang="cs-CZ" sz="2000" b="1" dirty="0">
                <a:solidFill>
                  <a:srgbClr val="0070C0"/>
                </a:solidFill>
              </a:rPr>
              <a:t>dle obsahu návrhu na vklad</a:t>
            </a:r>
          </a:p>
          <a:p>
            <a:pPr lvl="1"/>
            <a:r>
              <a:rPr lang="cs-CZ" sz="2000" b="1" dirty="0">
                <a:solidFill>
                  <a:srgbClr val="0070C0"/>
                </a:solidFill>
              </a:rPr>
              <a:t>nejsou-li v návrhu na vklad uvedeny žádné nemovitosti, vyznačí katastrální úřad plombu ke všem nemovitostem uvedeným ve vkladové listině </a:t>
            </a:r>
            <a:endParaRPr lang="cs-CZ" sz="2300" dirty="0"/>
          </a:p>
          <a:p>
            <a:r>
              <a:rPr lang="cs-CZ" sz="2000" dirty="0"/>
              <a:t>O tom, že došlo k vyznačení plomby, katastrální </a:t>
            </a:r>
            <a:r>
              <a:rPr lang="cs-CZ" sz="2000" dirty="0">
                <a:solidFill>
                  <a:srgbClr val="C00000"/>
                </a:solidFill>
              </a:rPr>
              <a:t>úřad informuje </a:t>
            </a:r>
            <a:r>
              <a:rPr lang="cs-CZ" sz="2000" b="1" dirty="0">
                <a:solidFill>
                  <a:srgbClr val="C00000"/>
                </a:solidFill>
              </a:rPr>
              <a:t>osoby, jejichž práva v katastru se mají podle navrhovaného zápisu omezit nebo zaniknout </a:t>
            </a:r>
            <a:r>
              <a:rPr lang="cs-CZ" sz="2000" dirty="0">
                <a:solidFill>
                  <a:srgbClr val="C00000"/>
                </a:solidFill>
              </a:rPr>
              <a:t>(„zapsané osoby“), </a:t>
            </a:r>
            <a:r>
              <a:rPr lang="cs-CZ" sz="2000" dirty="0"/>
              <a:t>a to bez ohledu na to, zda jsou ve vkladovém řízení případně zastoupeny na základě plné moci</a:t>
            </a:r>
          </a:p>
          <a:p>
            <a:r>
              <a:rPr lang="cs-CZ" sz="2300" dirty="0"/>
              <a:t>týká se i zápisu, který má být proveden na základě soudní listiny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44A204A-07DB-467E-8A7B-39D71CDF02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0400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Vyrozumění (§ 16/1 ve spoj. 18/1 KZ)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solidFill>
                  <a:srgbClr val="FF0000"/>
                </a:solidFill>
              </a:rPr>
              <a:t>Účel vyrozumění</a:t>
            </a:r>
            <a:r>
              <a:rPr lang="cs-CZ" dirty="0"/>
              <a:t>: ochrana práv vlastníků nemovitostí a jiných oprávněných</a:t>
            </a:r>
          </a:p>
          <a:p>
            <a:r>
              <a:rPr lang="cs-CZ" dirty="0">
                <a:solidFill>
                  <a:srgbClr val="FF0000"/>
                </a:solidFill>
              </a:rPr>
              <a:t>Způsob vyrozumění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prostřednictvím </a:t>
            </a:r>
            <a:r>
              <a:rPr lang="cs-CZ" dirty="0">
                <a:solidFill>
                  <a:srgbClr val="00B050"/>
                </a:solidFill>
              </a:rPr>
              <a:t>služby „sledování změn v katastru“</a:t>
            </a:r>
          </a:p>
          <a:p>
            <a:pPr lvl="1"/>
            <a:r>
              <a:rPr lang="cs-CZ" dirty="0"/>
              <a:t>prostřednictvím </a:t>
            </a:r>
            <a:r>
              <a:rPr lang="cs-CZ" dirty="0">
                <a:solidFill>
                  <a:srgbClr val="00B050"/>
                </a:solidFill>
              </a:rPr>
              <a:t>datové schránky</a:t>
            </a:r>
          </a:p>
          <a:p>
            <a:pPr lvl="2"/>
            <a:r>
              <a:rPr lang="cs-CZ" dirty="0"/>
              <a:t>navíc souběžně  e-mailem nebo mobilem  ty osoby, které o to v návrhu na povolení vkladu požádaly, pokud e-mailovou adresu nebo číslo mobilu uvedly</a:t>
            </a:r>
          </a:p>
          <a:p>
            <a:pPr lvl="1"/>
            <a:r>
              <a:rPr lang="cs-CZ" dirty="0"/>
              <a:t>zasláním </a:t>
            </a:r>
            <a:r>
              <a:rPr lang="cs-CZ" dirty="0">
                <a:solidFill>
                  <a:srgbClr val="00B050"/>
                </a:solidFill>
              </a:rPr>
              <a:t>doporučeného dopisu</a:t>
            </a:r>
          </a:p>
          <a:p>
            <a:pPr lvl="2"/>
            <a:r>
              <a:rPr lang="cs-CZ" dirty="0"/>
              <a:t>FO s trvalým pobytem na adresu trvalého  pobytu</a:t>
            </a:r>
          </a:p>
          <a:p>
            <a:pPr lvl="2"/>
            <a:r>
              <a:rPr lang="cs-CZ" dirty="0"/>
              <a:t>FO bez trvalého pobytu  v ČR na adresu bydliště v cizině</a:t>
            </a:r>
          </a:p>
          <a:p>
            <a:pPr lvl="2"/>
            <a:r>
              <a:rPr lang="cs-CZ" dirty="0"/>
              <a:t>PO na adresu sídla </a:t>
            </a:r>
          </a:p>
          <a:p>
            <a:r>
              <a:rPr lang="cs-CZ" dirty="0">
                <a:solidFill>
                  <a:srgbClr val="FF0000"/>
                </a:solidFill>
              </a:rPr>
              <a:t>Důsledky vyrozumění</a:t>
            </a:r>
            <a:r>
              <a:rPr lang="cs-CZ" dirty="0"/>
              <a:t>: </a:t>
            </a:r>
            <a:r>
              <a:rPr lang="cs-CZ" u="sng" dirty="0"/>
              <a:t>ode dne odeslání informace/vyrozumění začíná běžet 20 denní „čekací doba“ na povolení vkladu (§ 18/1 KZ)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BE5DDD3-3696-4268-9979-75EAE1AEE4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8734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Vkladové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vkladové listiny</a:t>
            </a:r>
          </a:p>
          <a:p>
            <a:pPr lvl="1"/>
            <a:r>
              <a:rPr lang="cs-CZ" dirty="0"/>
              <a:t>Soukromé listiny  x veřejné listiny</a:t>
            </a:r>
          </a:p>
          <a:p>
            <a:pPr lvl="1"/>
            <a:endParaRPr lang="cs-CZ" dirty="0"/>
          </a:p>
          <a:p>
            <a:pPr lvl="2"/>
            <a:r>
              <a:rPr lang="cs-CZ" dirty="0"/>
              <a:t> význam pro rozsah přezkumu katastrálního úřadu</a:t>
            </a:r>
          </a:p>
          <a:p>
            <a:endParaRPr lang="cs-CZ" dirty="0"/>
          </a:p>
          <a:p>
            <a:r>
              <a:rPr lang="cs-CZ" b="1" dirty="0"/>
              <a:t>účinky vkladu</a:t>
            </a:r>
          </a:p>
          <a:p>
            <a:pPr lvl="1"/>
            <a:r>
              <a:rPr lang="cs-CZ" dirty="0"/>
              <a:t>zpětně ke dni doručení návrhu</a:t>
            </a:r>
          </a:p>
          <a:p>
            <a:pPr lvl="1"/>
            <a:r>
              <a:rPr lang="cs-CZ" dirty="0"/>
              <a:t>konstitutivní   x   deklaratorní </a:t>
            </a:r>
          </a:p>
          <a:p>
            <a:pPr lvl="1"/>
            <a:endParaRPr lang="cs-CZ" dirty="0"/>
          </a:p>
          <a:p>
            <a:pPr lvl="2"/>
            <a:r>
              <a:rPr lang="cs-CZ" i="1" dirty="0"/>
              <a:t>Srov. např.  Usnesení Ústavního soudu ze dne 13.10.2017 </a:t>
            </a:r>
            <a:r>
              <a:rPr lang="cs-CZ" i="1" dirty="0" err="1"/>
              <a:t>sp.zn</a:t>
            </a:r>
            <a:r>
              <a:rPr lang="cs-CZ" i="1" dirty="0"/>
              <a:t>. III. ÚS 2262/16 	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8618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6917"/>
          </a:xfrm>
        </p:spPr>
        <p:txBody>
          <a:bodyPr>
            <a:normAutofit fontScale="90000"/>
          </a:bodyPr>
          <a:lstStyle/>
          <a:p>
            <a:r>
              <a:rPr lang="cs-CZ" sz="2400" dirty="0"/>
              <a:t>Rozsah přezkumné činnosti katastrálního úřadu(§ 17 KZ)  DLE DRUHU VKLADOVÉ LISTINY</a:t>
            </a:r>
            <a:br>
              <a:rPr lang="cs-CZ" sz="2400" dirty="0"/>
            </a:b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54202" y="937382"/>
            <a:ext cx="8281416" cy="534920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36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611560" y="2566234"/>
            <a:ext cx="1790554" cy="10025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SOUKROMÁ LISTINA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42219" y="2495873"/>
            <a:ext cx="3909287" cy="895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VEŘEJNÁ LISTINA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013416" y="3801015"/>
            <a:ext cx="1936411" cy="1982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VEŘEJNÁ LISTINA O PRÁVNÍM JEDNÁNÍ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(NOTÁŘSKÝ ZÁPIS) </a:t>
            </a:r>
          </a:p>
        </p:txBody>
      </p:sp>
      <p:sp>
        <p:nvSpPr>
          <p:cNvPr id="9" name="Obdélník 8"/>
          <p:cNvSpPr/>
          <p:nvPr/>
        </p:nvSpPr>
        <p:spPr>
          <a:xfrm>
            <a:off x="4241069" y="5184206"/>
            <a:ext cx="2124580" cy="957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ROZHODNUTÍ SOUDU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4971858" y="3797540"/>
            <a:ext cx="278758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ROZHODNUTÍ  ORGÁNU VEŘEJNÉ MOCI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601176" y="5219282"/>
            <a:ext cx="2137440" cy="957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OSTATNÍ ROZHODNUTÍ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3399594" y="1120459"/>
            <a:ext cx="155502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LISTINA</a:t>
            </a:r>
          </a:p>
        </p:txBody>
      </p:sp>
      <p:cxnSp>
        <p:nvCxnSpPr>
          <p:cNvPr id="14" name="Přímá spojnice se šipkou 13"/>
          <p:cNvCxnSpPr/>
          <p:nvPr/>
        </p:nvCxnSpPr>
        <p:spPr>
          <a:xfrm flipH="1">
            <a:off x="1664960" y="1966338"/>
            <a:ext cx="2363115" cy="628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873080" y="2212307"/>
            <a:ext cx="0" cy="51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>
            <a:off x="4095252" y="2051945"/>
            <a:ext cx="1438647" cy="357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/>
          <p:cNvCxnSpPr/>
          <p:nvPr/>
        </p:nvCxnSpPr>
        <p:spPr>
          <a:xfrm>
            <a:off x="5533899" y="3432779"/>
            <a:ext cx="1110957" cy="3584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H="1">
            <a:off x="3542740" y="3420855"/>
            <a:ext cx="1285211" cy="375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>
            <a:off x="6569489" y="4741834"/>
            <a:ext cx="1025035" cy="399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>
            <a:off x="838644" y="4293136"/>
            <a:ext cx="0" cy="14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4793490" y="4736625"/>
            <a:ext cx="1444854" cy="4288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640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01272" cy="994122"/>
          </a:xfrm>
        </p:spPr>
        <p:txBody>
          <a:bodyPr>
            <a:normAutofit fontScale="90000"/>
          </a:bodyPr>
          <a:lstStyle/>
          <a:p>
            <a:r>
              <a:rPr lang="cs-CZ" dirty="0"/>
              <a:t>Rozsah přezkumné činnosti katastrálního úřadu – soukromá listina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482144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sz="1800" b="1" dirty="0"/>
          </a:p>
          <a:p>
            <a:pPr marL="0" indent="0">
              <a:buNone/>
            </a:pPr>
            <a:r>
              <a:rPr lang="cs-CZ" sz="1800" b="1" dirty="0"/>
              <a:t>Vkladová listina je </a:t>
            </a:r>
            <a:r>
              <a:rPr lang="cs-CZ" sz="1800" b="1" dirty="0">
                <a:solidFill>
                  <a:srgbClr val="C00000"/>
                </a:solidFill>
              </a:rPr>
              <a:t>soukromou listinou</a:t>
            </a:r>
            <a:r>
              <a:rPr lang="cs-CZ" sz="1800" b="1" dirty="0"/>
              <a:t>, katastrální úřad  zkoumá, zda:</a:t>
            </a:r>
          </a:p>
          <a:p>
            <a:pPr marL="0" indent="0">
              <a:buNone/>
            </a:pPr>
            <a:r>
              <a:rPr lang="cs-CZ" sz="1800" dirty="0"/>
              <a:t>          a)splňuje náležitosti listiny pro zápis do katastru</a:t>
            </a:r>
          </a:p>
          <a:p>
            <a:pPr lvl="1"/>
            <a:r>
              <a:rPr lang="cs-CZ" sz="1800" dirty="0"/>
              <a:t>b) její </a:t>
            </a:r>
            <a:r>
              <a:rPr lang="cs-CZ" sz="1800" b="1" dirty="0"/>
              <a:t>obsah odůvodňuje navrhovaný vklad</a:t>
            </a:r>
          </a:p>
          <a:p>
            <a:pPr lvl="1"/>
            <a:r>
              <a:rPr lang="cs-CZ" sz="1800" dirty="0"/>
              <a:t>c) </a:t>
            </a:r>
            <a:r>
              <a:rPr lang="cs-CZ" sz="1800" b="1" dirty="0"/>
              <a:t>právní jednání </a:t>
            </a:r>
            <a:r>
              <a:rPr lang="cs-CZ" sz="1800" dirty="0"/>
              <a:t>je učiněno v </a:t>
            </a:r>
            <a:r>
              <a:rPr lang="cs-CZ" sz="1800" b="1" dirty="0"/>
              <a:t>předepsané formě</a:t>
            </a:r>
          </a:p>
          <a:p>
            <a:pPr lvl="1"/>
            <a:r>
              <a:rPr lang="cs-CZ" sz="1800" dirty="0"/>
              <a:t>d) účastník vkladového řízení </a:t>
            </a:r>
            <a:r>
              <a:rPr lang="cs-CZ" sz="1800" b="1" dirty="0"/>
              <a:t>není omezen právními předpisy v oprávnění  nakládat s nemovitostí</a:t>
            </a:r>
          </a:p>
          <a:p>
            <a:pPr lvl="1"/>
            <a:r>
              <a:rPr lang="cs-CZ" sz="1800" dirty="0"/>
              <a:t>e) k právnímu jednání účastníka vkladového řízení </a:t>
            </a:r>
            <a:r>
              <a:rPr lang="cs-CZ" sz="1800" b="1" dirty="0"/>
              <a:t>byl udělen souhlas podle jiného právního předpisu</a:t>
            </a:r>
          </a:p>
          <a:p>
            <a:pPr lvl="1"/>
            <a:r>
              <a:rPr lang="cs-CZ" sz="1800" dirty="0"/>
              <a:t>f) </a:t>
            </a:r>
            <a:r>
              <a:rPr lang="cs-CZ" sz="1800" b="1" dirty="0"/>
              <a:t>z obsahu listiny a z jeho porovnání s dosavadními zápisy v katastru není patrný důvod, pro který by bylo právní jednání neplatné</a:t>
            </a:r>
            <a:r>
              <a:rPr lang="cs-CZ" sz="1800" dirty="0"/>
              <a:t>, </a:t>
            </a:r>
            <a:r>
              <a:rPr lang="cs-CZ" sz="1800" u="sng" dirty="0"/>
              <a:t>zejména z</a:t>
            </a:r>
            <a:r>
              <a:rPr lang="cs-CZ" sz="1800" dirty="0"/>
              <a:t>da z dosavadních zápisů v katastru nevyplývá, že účastníci vkladového řízení nejsou oprávnění nakládat s předmětem právního jednání, nejsou omezeni rozhodnutím soudu nebo jiného orgánu veřejné moci ve smluvní volnosti týkající se věci, která je předmětem právního jednání</a:t>
            </a:r>
          </a:p>
          <a:p>
            <a:pPr lvl="1"/>
            <a:r>
              <a:rPr lang="cs-CZ" sz="1800" dirty="0"/>
              <a:t>g) navrhovaný vklad navazuje na dosavadní zápisy v katastru</a:t>
            </a:r>
            <a:r>
              <a:rPr lang="cs-CZ" sz="1800" i="1" dirty="0"/>
              <a:t>, z tohoto hlediska není na překážku povolení vkladu</a:t>
            </a:r>
            <a:r>
              <a:rPr lang="cs-CZ" sz="1800" dirty="0"/>
              <a:t>, pokud </a:t>
            </a:r>
            <a:r>
              <a:rPr lang="cs-CZ" sz="1800" b="1" dirty="0"/>
              <a:t>logickou mezeru </a:t>
            </a:r>
            <a:r>
              <a:rPr lang="cs-CZ" sz="1800" dirty="0"/>
              <a:t>mezi zápisem v katastru a navrhovaným vkladem podle vkladové listiny navrhovatel doloží současně s návrhem na vklad listinami, které návaznost vkladové listiny na dosavadní zápisy v katastru doplní, tyto listiny musí mít náležitosti vkladových listin.</a:t>
            </a:r>
          </a:p>
          <a:p>
            <a:pPr lvl="1"/>
            <a:r>
              <a:rPr lang="cs-CZ" b="1" dirty="0">
                <a:solidFill>
                  <a:srgbClr val="C00000"/>
                </a:solidFill>
              </a:rPr>
              <a:t>§ 17/1 NKZ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Ivana Průchová</a:t>
            </a:r>
          </a:p>
        </p:txBody>
      </p:sp>
    </p:spTree>
    <p:extLst>
      <p:ext uri="{BB962C8B-B14F-4D97-AF65-F5344CB8AC3E}">
        <p14:creationId xmlns:p14="http://schemas.microsoft.com/office/powerpoint/2010/main" val="22791248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7313240" cy="778098"/>
          </a:xfrm>
        </p:spPr>
        <p:txBody>
          <a:bodyPr>
            <a:normAutofit/>
          </a:bodyPr>
          <a:lstStyle/>
          <a:p>
            <a:r>
              <a:rPr lang="cs-CZ" sz="2000" dirty="0"/>
              <a:t>Rozsah přezkumné činnosti katastrálního úřadu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554152" cy="5112568"/>
          </a:xfrm>
        </p:spPr>
        <p:txBody>
          <a:bodyPr>
            <a:normAutofit lnSpcReduction="10000"/>
          </a:bodyPr>
          <a:lstStyle/>
          <a:p>
            <a:r>
              <a:rPr lang="cs-CZ" sz="1600" b="1" dirty="0"/>
              <a:t>Vkladová listina je </a:t>
            </a:r>
            <a:r>
              <a:rPr lang="cs-CZ" sz="1600" b="1" dirty="0">
                <a:solidFill>
                  <a:srgbClr val="C00000"/>
                </a:solidFill>
              </a:rPr>
              <a:t>veřejnou listin</a:t>
            </a:r>
            <a:r>
              <a:rPr lang="cs-CZ" sz="1600" dirty="0">
                <a:solidFill>
                  <a:srgbClr val="C00000"/>
                </a:solidFill>
              </a:rPr>
              <a:t>ou</a:t>
            </a:r>
          </a:p>
          <a:p>
            <a:pPr lvl="1"/>
            <a:r>
              <a:rPr lang="cs-CZ" sz="1100" dirty="0">
                <a:solidFill>
                  <a:srgbClr val="C00000"/>
                </a:solidFill>
              </a:rPr>
              <a:t>(veřejná listina - § 567 OZ – „listina vydaná orgánem veřejné moci v mezích jeho pravomoci nebo listina, kterou za veřejnou prohlásí zákon, to neplatí, pokud trpí takovými vadami, že se na ni hledí, jako by veřejnou listinou nebyla) </a:t>
            </a:r>
            <a:endParaRPr lang="cs-CZ" sz="1100" dirty="0"/>
          </a:p>
          <a:p>
            <a:pPr lvl="1"/>
            <a:r>
              <a:rPr lang="cs-CZ" sz="1600" dirty="0"/>
              <a:t>Katastrální úřad zkoumá, zda</a:t>
            </a:r>
          </a:p>
          <a:p>
            <a:pPr lvl="1"/>
            <a:r>
              <a:rPr lang="cs-CZ" sz="1600" b="1" dirty="0"/>
              <a:t>a) splňuje náležitosti listiny pro zápis do katastru</a:t>
            </a:r>
          </a:p>
          <a:p>
            <a:pPr lvl="1"/>
            <a:r>
              <a:rPr lang="cs-CZ" sz="1600" b="1" dirty="0"/>
              <a:t>b) její obsah odůvodňuje navrhovaný vklad</a:t>
            </a:r>
          </a:p>
          <a:p>
            <a:pPr lvl="1"/>
            <a:r>
              <a:rPr lang="cs-CZ" sz="1600" b="1" dirty="0"/>
              <a:t>c) Navrhovaný vklad navazuje na dosavadní zápisy v katastru, „logická mezera“- řešení viz výše</a:t>
            </a:r>
          </a:p>
          <a:p>
            <a:pPr lvl="2"/>
            <a:r>
              <a:rPr lang="cs-CZ" sz="1600" dirty="0"/>
              <a:t>§ 17/2 KZ</a:t>
            </a:r>
          </a:p>
          <a:p>
            <a:r>
              <a:rPr lang="cs-CZ" sz="1600" b="1" dirty="0"/>
              <a:t>Vkladová list</a:t>
            </a:r>
            <a:r>
              <a:rPr lang="cs-CZ" sz="1600" dirty="0"/>
              <a:t>in</a:t>
            </a:r>
            <a:r>
              <a:rPr lang="cs-CZ" sz="1600" b="1" dirty="0"/>
              <a:t>a </a:t>
            </a:r>
            <a:r>
              <a:rPr lang="cs-CZ" sz="1600" b="1" dirty="0">
                <a:solidFill>
                  <a:srgbClr val="C00000"/>
                </a:solidFill>
              </a:rPr>
              <a:t>je veřejnou listina o právním jednání</a:t>
            </a:r>
          </a:p>
          <a:p>
            <a:pPr lvl="1"/>
            <a:r>
              <a:rPr lang="cs-CZ" sz="1600" dirty="0"/>
              <a:t>Katastrální úřad DÁLE zkoumá, zda</a:t>
            </a:r>
          </a:p>
          <a:p>
            <a:pPr lvl="2"/>
            <a:r>
              <a:rPr lang="cs-CZ" sz="1600" b="1" dirty="0"/>
              <a:t>V době podání návrhu na vklad nebyl v katastru zápis, ze kterého vyplývá, že k době podání návrhu  na vklad je účastník řízení omezen v nakládání s věcí, která je předmětem právního jednání</a:t>
            </a:r>
          </a:p>
          <a:p>
            <a:r>
              <a:rPr lang="cs-CZ" sz="1600" b="1" dirty="0">
                <a:solidFill>
                  <a:srgbClr val="C00000"/>
                </a:solidFill>
              </a:rPr>
              <a:t>rozhodnutí soudu</a:t>
            </a:r>
          </a:p>
          <a:p>
            <a:pPr lvl="1"/>
            <a:r>
              <a:rPr lang="cs-CZ" sz="1600" b="1" dirty="0"/>
              <a:t>Katastrální úřad zkoumá splnění podmínek jen, zda</a:t>
            </a:r>
          </a:p>
          <a:p>
            <a:pPr lvl="2"/>
            <a:r>
              <a:rPr lang="cs-CZ" sz="1600" b="1" dirty="0"/>
              <a:t>Splňuje náležitosti listiny pro zápis do katastru</a:t>
            </a:r>
          </a:p>
          <a:p>
            <a:pPr lvl="2"/>
            <a:r>
              <a:rPr lang="cs-CZ" sz="1600" b="1" dirty="0"/>
              <a:t>Zda je toto rozhodnutí závazné i pro osoby, v jejichž prospěch je právo do katastru dosud zapsáno 	</a:t>
            </a:r>
          </a:p>
          <a:p>
            <a:pPr lvl="1"/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/>
              <a:t>Ivana Průchová</a:t>
            </a:r>
          </a:p>
        </p:txBody>
      </p:sp>
    </p:spTree>
    <p:extLst>
      <p:ext uri="{BB962C8B-B14F-4D97-AF65-F5344CB8AC3E}">
        <p14:creationId xmlns:p14="http://schemas.microsoft.com/office/powerpoint/2010/main" val="1503534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Vkladové řízení - speciální správní řízení (KZ+SPŘ)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Rozhodnutí katastrálního úřadu</a:t>
            </a:r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>
                <a:solidFill>
                  <a:srgbClr val="C00000"/>
                </a:solidFill>
              </a:rPr>
              <a:t>A. PROCESNÍ</a:t>
            </a:r>
          </a:p>
          <a:p>
            <a:pPr lvl="1"/>
            <a:endParaRPr lang="cs-CZ" dirty="0">
              <a:solidFill>
                <a:srgbClr val="C00000"/>
              </a:solidFill>
            </a:endParaRPr>
          </a:p>
          <a:p>
            <a:pPr lvl="2"/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přerušení řízení</a:t>
            </a:r>
          </a:p>
          <a:p>
            <a:pPr lvl="3"/>
            <a:r>
              <a:rPr lang="cs-CZ" dirty="0"/>
              <a:t>§ 15/3 KZ</a:t>
            </a:r>
          </a:p>
          <a:p>
            <a:pPr lvl="3"/>
            <a:endParaRPr lang="cs-CZ" dirty="0"/>
          </a:p>
          <a:p>
            <a:pPr lvl="2"/>
            <a:r>
              <a:rPr lang="cs-CZ" dirty="0"/>
              <a:t> </a:t>
            </a:r>
            <a:r>
              <a:rPr lang="cs-CZ" dirty="0">
                <a:solidFill>
                  <a:srgbClr val="FF0000"/>
                </a:solidFill>
              </a:rPr>
              <a:t>zastavení řízení</a:t>
            </a:r>
          </a:p>
          <a:p>
            <a:pPr lvl="3"/>
            <a:r>
              <a:rPr lang="cs-CZ" dirty="0"/>
              <a:t>§ 15/3 KZ – v návaznosti na přerušení vkladového řízení</a:t>
            </a:r>
          </a:p>
          <a:p>
            <a:pPr lvl="3"/>
            <a:r>
              <a:rPr lang="cs-CZ" dirty="0"/>
              <a:t>zpětvzetí (§16/2 NKZ), zúžení návrhu   (§16/3 NKZ)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41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63906" y="1106742"/>
            <a:ext cx="5600700" cy="857250"/>
          </a:xfrm>
        </p:spPr>
        <p:txBody>
          <a:bodyPr>
            <a:normAutofit fontScale="90000"/>
          </a:bodyPr>
          <a:lstStyle/>
          <a:p>
            <a:r>
              <a:rPr lang="cs-CZ" dirty="0"/>
              <a:t>Státní správa  na úseku zeměměřictví a katastru </a:t>
            </a:r>
            <a:r>
              <a:rPr lang="cs-CZ" sz="1800" dirty="0"/>
              <a:t>NEMOVITOSTÍ</a:t>
            </a:r>
            <a:r>
              <a:rPr lang="cs-CZ" dirty="0"/>
              <a:t> – zdroj viz </a:t>
            </a:r>
            <a:r>
              <a:rPr lang="cs-CZ" dirty="0">
                <a:hlinkClick r:id="rId2"/>
              </a:rPr>
              <a:t>zde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808167" y="4711740"/>
            <a:ext cx="5600700" cy="365531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</a:t>
            </a:fld>
            <a:endParaRPr lang="cs-CZ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65267" y="2113380"/>
            <a:ext cx="2543004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350" b="1">
                <a:latin typeface="Arial" panose="020B0604020202020204" pitchFamily="34" charset="0"/>
              </a:rPr>
              <a:t>Struktura resortu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750" b="1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750" b="1">
                <a:latin typeface="Arial" panose="020B0604020202020204" pitchFamily="34" charset="0"/>
              </a:rPr>
              <a:t>Organizační schéma resortu zeměměřictví a katastru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675">
                <a:latin typeface="Arial" panose="020B0604020202020204" pitchFamily="34" charset="0"/>
              </a:rPr>
              <a:t>  </a:t>
            </a:r>
            <a:r>
              <a:rPr lang="cs-CZ" altLang="cs-CZ" sz="14250">
                <a:latin typeface="Arial" panose="020B0604020202020204" pitchFamily="34" charset="0"/>
              </a:rPr>
              <a:t> </a:t>
            </a:r>
            <a:r>
              <a:rPr lang="cs-CZ" altLang="cs-CZ" sz="1350">
                <a:latin typeface="Arial" panose="020B0604020202020204" pitchFamily="34" charset="0"/>
              </a:rPr>
              <a:t> </a:t>
            </a:r>
            <a:endParaRPr lang="cs-CZ" altLang="cs-CZ" sz="750" b="1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br>
              <a:rPr lang="cs-CZ" altLang="cs-CZ" sz="750" b="1">
                <a:latin typeface="Arial" panose="020B0604020202020204" pitchFamily="34" charset="0"/>
              </a:rPr>
            </a:br>
            <a:endParaRPr lang="cs-CZ" altLang="cs-CZ" sz="750" b="1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altLang="cs-CZ" sz="1350">
              <a:latin typeface="Arial" panose="020B0604020202020204" pitchFamily="34" charset="0"/>
            </a:endParaRPr>
          </a:p>
        </p:txBody>
      </p:sp>
      <p:pic>
        <p:nvPicPr>
          <p:cNvPr id="1026" name="Picture 2" descr="https://www.cuzk.cz/O-resortu/Struktura-resortu/Struktura-resortu/struktura-resortu.as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06" y="2805096"/>
            <a:ext cx="6514827" cy="266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049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06090"/>
          </a:xfrm>
        </p:spPr>
        <p:txBody>
          <a:bodyPr/>
          <a:lstStyle/>
          <a:p>
            <a:r>
              <a:rPr lang="cs-CZ" dirty="0"/>
              <a:t>Vkladové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95536" y="980728"/>
            <a:ext cx="8435280" cy="5472608"/>
          </a:xfrm>
        </p:spPr>
        <p:txBody>
          <a:bodyPr>
            <a:normAutofit fontScale="85000" lnSpcReduction="20000"/>
          </a:bodyPr>
          <a:lstStyle/>
          <a:p>
            <a:r>
              <a:rPr lang="cs-CZ" sz="2600" dirty="0"/>
              <a:t>Rozhodnutí katastrálního úřadu</a:t>
            </a:r>
          </a:p>
          <a:p>
            <a:r>
              <a:rPr lang="cs-CZ" b="1" dirty="0">
                <a:solidFill>
                  <a:srgbClr val="C00000"/>
                </a:solidFill>
              </a:rPr>
              <a:t>B. MERITORNÍ</a:t>
            </a:r>
          </a:p>
          <a:p>
            <a:r>
              <a:rPr lang="cs-CZ" sz="2900" b="1" u="sng" dirty="0"/>
              <a:t>o povolení vkladu</a:t>
            </a:r>
          </a:p>
          <a:p>
            <a:pPr lvl="1"/>
            <a:r>
              <a:rPr lang="cs-CZ" b="1" dirty="0"/>
              <a:t>návrhu zcela vyhověno </a:t>
            </a:r>
          </a:p>
          <a:p>
            <a:pPr lvl="2"/>
            <a:r>
              <a:rPr lang="cs-CZ" sz="2300" dirty="0"/>
              <a:t>rozhodnutí se </a:t>
            </a:r>
            <a:r>
              <a:rPr lang="cs-CZ" sz="2300" b="1" u="sng" dirty="0"/>
              <a:t>nevyhotovuje</a:t>
            </a:r>
          </a:p>
          <a:p>
            <a:pPr lvl="2"/>
            <a:r>
              <a:rPr lang="cs-CZ" sz="2000" b="1" dirty="0"/>
              <a:t>právní moc rozhodnutí </a:t>
            </a:r>
            <a:r>
              <a:rPr lang="cs-CZ" sz="2000" dirty="0"/>
              <a:t>– </a:t>
            </a:r>
            <a:r>
              <a:rPr lang="cs-CZ" sz="2000" b="1" u="sng" dirty="0"/>
              <a:t>záznamem ve spisu  </a:t>
            </a:r>
          </a:p>
          <a:p>
            <a:pPr lvl="2"/>
            <a:endParaRPr lang="cs-CZ" sz="2000" dirty="0"/>
          </a:p>
          <a:p>
            <a:pPr lvl="1"/>
            <a:r>
              <a:rPr lang="cs-CZ" sz="2300" dirty="0"/>
              <a:t>situace kdy se, </a:t>
            </a:r>
            <a:r>
              <a:rPr lang="cs-CZ" sz="2300" b="1" u="sng" dirty="0"/>
              <a:t>rozhodnutí o povolení vkladu vyhotovuje: </a:t>
            </a:r>
          </a:p>
          <a:p>
            <a:pPr lvl="2"/>
            <a:r>
              <a:rPr lang="cs-CZ" sz="2000" b="1" dirty="0">
                <a:solidFill>
                  <a:srgbClr val="C00000"/>
                </a:solidFill>
              </a:rPr>
              <a:t>vklad povolován v plném rozsahu dle návrhu na vklad, ale nikoli v plném rozsahu dle listiny </a:t>
            </a:r>
            <a:r>
              <a:rPr lang="cs-CZ" sz="2000" b="1" dirty="0"/>
              <a:t>(tj. není povolován vklad všech práv uvedených v listině)</a:t>
            </a:r>
          </a:p>
          <a:p>
            <a:pPr lvl="2"/>
            <a:r>
              <a:rPr lang="cs-CZ" sz="2000" b="1" dirty="0">
                <a:solidFill>
                  <a:srgbClr val="C00000"/>
                </a:solidFill>
              </a:rPr>
              <a:t>vklad není povolován v plném rozsahu podle původního návrhu na vklad </a:t>
            </a:r>
            <a:r>
              <a:rPr lang="cs-CZ" sz="2000" dirty="0"/>
              <a:t>nebo </a:t>
            </a:r>
            <a:r>
              <a:rPr lang="cs-CZ" sz="2000" dirty="0">
                <a:solidFill>
                  <a:srgbClr val="C00000"/>
                </a:solidFill>
              </a:rPr>
              <a:t>podle doručené soudní listiny </a:t>
            </a:r>
          </a:p>
          <a:p>
            <a:pPr lvl="2"/>
            <a:r>
              <a:rPr lang="cs-CZ" sz="2000" b="1" dirty="0">
                <a:solidFill>
                  <a:srgbClr val="C00000"/>
                </a:solidFill>
              </a:rPr>
              <a:t>v průběhu řízení došlo ke změně označení předmětných nemovitostí </a:t>
            </a:r>
            <a:r>
              <a:rPr lang="cs-CZ" sz="2000" dirty="0"/>
              <a:t>(</a:t>
            </a:r>
            <a:r>
              <a:rPr lang="cs-CZ" sz="2000" dirty="0">
                <a:solidFill>
                  <a:srgbClr val="00B050"/>
                </a:solidFill>
              </a:rPr>
              <a:t>např. </a:t>
            </a:r>
            <a:r>
              <a:rPr lang="cs-CZ" sz="2000" b="1" dirty="0">
                <a:solidFill>
                  <a:srgbClr val="00B050"/>
                </a:solidFill>
              </a:rPr>
              <a:t>obnovou operátu) </a:t>
            </a:r>
          </a:p>
          <a:p>
            <a:pPr lvl="2"/>
            <a:r>
              <a:rPr lang="cs-CZ" sz="2000" dirty="0">
                <a:solidFill>
                  <a:srgbClr val="C00000"/>
                </a:solidFill>
              </a:rPr>
              <a:t>je to vhodné s ohledem na okolnosti dané věci  </a:t>
            </a:r>
          </a:p>
          <a:p>
            <a:pPr lvl="2"/>
            <a:r>
              <a:rPr lang="cs-CZ" sz="2000" dirty="0">
                <a:solidFill>
                  <a:srgbClr val="C00000"/>
                </a:solidFill>
              </a:rPr>
              <a:t>(viz blíže JŘ čl. 20)</a:t>
            </a:r>
          </a:p>
          <a:p>
            <a:pPr lvl="3"/>
            <a:r>
              <a:rPr lang="cs-CZ" sz="2500" dirty="0"/>
              <a:t>právní moc:</a:t>
            </a:r>
          </a:p>
          <a:p>
            <a:pPr lvl="4"/>
            <a:r>
              <a:rPr lang="cs-CZ" sz="2300" dirty="0"/>
              <a:t>Oznámením (doručením) stejnopisu písemného vyhotovení  rozhodnutí </a:t>
            </a:r>
          </a:p>
          <a:p>
            <a:endParaRPr lang="cs-CZ" sz="2600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16068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Vkladové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zápis vkladu do katastru (provedení vkladu)</a:t>
            </a:r>
          </a:p>
          <a:p>
            <a:endParaRPr lang="cs-CZ" dirty="0"/>
          </a:p>
          <a:p>
            <a:r>
              <a:rPr lang="cs-CZ" dirty="0"/>
              <a:t>vyrozumění o tom, že vklad byl do katastru proveden (§ 18/3 KZ)  + ve spoj. s prováděcí vyhláškou (obsah vyrozumění) – viz dále</a:t>
            </a:r>
          </a:p>
          <a:p>
            <a:endParaRPr lang="cs-CZ" dirty="0"/>
          </a:p>
          <a:p>
            <a:r>
              <a:rPr lang="cs-CZ" dirty="0"/>
              <a:t>vyjmutí vkladové listiny ze spisu a její založení do Sbírky listin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8DA8288-848F-45B1-B29D-55C673934A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9901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479E7E-4721-4F3F-A163-DD3680231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ukázka vyrozumění o provedeném vkladu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5468B38-6B6A-4C40-896D-64B43620A5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převod / prodej pozemku (oddělené části) </a:t>
            </a:r>
          </a:p>
          <a:p>
            <a:pPr lvl="1"/>
            <a:r>
              <a:rPr lang="cs-CZ" dirty="0"/>
              <a:t>ukázka vyrozumění o provedeném vkladu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D96C736-6C2D-47C5-B72D-13D2B4D313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836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FE48F130-1D93-4CCC-B572-D7C11B750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-171450"/>
            <a:ext cx="8849032" cy="6858000"/>
          </a:xfrm>
          <a:prstGeom prst="rect">
            <a:avLst/>
          </a:prstGeom>
        </p:spPr>
      </p:pic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BD71AB4C-15EF-4EDF-97C9-31D27D1A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785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136F5D2-DC89-42B9-9D45-3C3E7D1BE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613" y="857250"/>
            <a:ext cx="6636774" cy="5143500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7FF777-EC08-4929-B26A-10CD4FCA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2508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Vkladové řízení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2"/>
            <a:r>
              <a:rPr lang="cs-CZ" b="1" u="sng" dirty="0"/>
              <a:t>rozhodnutí o zamítnutí návrhu na vklad</a:t>
            </a:r>
          </a:p>
          <a:p>
            <a:pPr lvl="3"/>
            <a:endParaRPr lang="cs-CZ" u="sng" dirty="0"/>
          </a:p>
          <a:p>
            <a:pPr lvl="3"/>
            <a:r>
              <a:rPr lang="cs-CZ" dirty="0"/>
              <a:t>podmínky pro povolení vkladu nejsou splněny</a:t>
            </a:r>
          </a:p>
          <a:p>
            <a:pPr lvl="3"/>
            <a:endParaRPr lang="cs-CZ" dirty="0"/>
          </a:p>
          <a:p>
            <a:pPr lvl="3"/>
            <a:r>
              <a:rPr lang="cs-CZ" dirty="0"/>
              <a:t>návrh na povolení vkladu ztratil před rozhodnutím o povolení vkladu své účinky</a:t>
            </a:r>
          </a:p>
          <a:p>
            <a:pPr lvl="3"/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4716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512624" cy="870920"/>
          </a:xfrm>
        </p:spPr>
        <p:txBody>
          <a:bodyPr>
            <a:normAutofit/>
          </a:bodyPr>
          <a:lstStyle/>
          <a:p>
            <a:r>
              <a:rPr lang="cs-CZ" sz="2400" b="1" dirty="0"/>
              <a:t>Opravné prostředky proti rozhodnutí o návrhu na povolení vkladu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301608" cy="489654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Rozhodnutí, kterým se vklad povoluje</a:t>
            </a:r>
          </a:p>
          <a:p>
            <a:pPr lvl="1"/>
            <a:r>
              <a:rPr lang="cs-CZ" dirty="0"/>
              <a:t>není přípustný žádný opravný prostředek, přezkumné řízení obnova řízení ani žaloba podle ustanovení o.s.ř. o řízení ve věcech, o nichž bylo rozhodnuto jiným orgánem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Rozhodnutí o zamítnutí vkladu</a:t>
            </a:r>
          </a:p>
          <a:p>
            <a:pPr lvl="1"/>
            <a:r>
              <a:rPr lang="cs-CZ" dirty="0"/>
              <a:t>není přípustný žádný opravný prostředek, přezkumné řízení ani obnova řízení</a:t>
            </a:r>
          </a:p>
          <a:p>
            <a:pPr lvl="1"/>
            <a:r>
              <a:rPr lang="cs-CZ" dirty="0"/>
              <a:t>přípustná je žaloba podle o.s.ř. ve věcech, o nichž bylo rozhodnuto jiným orgánem</a:t>
            </a:r>
          </a:p>
          <a:p>
            <a:pPr lvl="1"/>
            <a:r>
              <a:rPr lang="cs-CZ" dirty="0"/>
              <a:t>žaloba musí být podána ve lhůtě 30 dnů ode dne doručení rozhodnutí</a:t>
            </a:r>
          </a:p>
          <a:p>
            <a:pPr lvl="1"/>
            <a:r>
              <a:rPr lang="cs-CZ" dirty="0"/>
              <a:t>§ 18/5 KZ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27651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Zrušení plomby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KDY:</a:t>
            </a:r>
          </a:p>
          <a:p>
            <a:pPr lvl="1"/>
            <a:r>
              <a:rPr lang="cs-CZ" dirty="0"/>
              <a:t>po provedení vkladu </a:t>
            </a:r>
          </a:p>
          <a:p>
            <a:pPr lvl="1"/>
            <a:r>
              <a:rPr lang="cs-CZ" dirty="0"/>
              <a:t>po nabytí právní moci rozhodnutí o zastavení vkladového řízení</a:t>
            </a:r>
          </a:p>
          <a:p>
            <a:pPr lvl="1"/>
            <a:r>
              <a:rPr lang="cs-CZ" dirty="0"/>
              <a:t>byl-li návrh na vklad zamítnut, odstraní katastrální úřad plombu </a:t>
            </a:r>
          </a:p>
          <a:p>
            <a:pPr lvl="2"/>
            <a:r>
              <a:rPr lang="cs-CZ" dirty="0"/>
              <a:t>po marném uplynutí lhůty pro podání žaloby nebo</a:t>
            </a:r>
          </a:p>
          <a:p>
            <a:pPr lvl="2"/>
            <a:r>
              <a:rPr lang="cs-CZ" dirty="0"/>
              <a:t>po doručení pravomocného rozhodnutí soudu, kterým byla žaloba zamítnuta.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16E3F66-9FEC-4027-A8C8-8D910E217A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7095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D4A4E-A727-4DE7-B78B-AE36118F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 práv do katastru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EA2B3E-C3E4-4A38-8EE8-CC127ABB61D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EBEF2EE-8DCA-469B-B71A-2A0C8C3DFF3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88585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 práv do katastru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sz="1800" dirty="0"/>
              <a:t>Záznam</a:t>
            </a:r>
          </a:p>
          <a:p>
            <a:pPr lvl="2"/>
            <a:r>
              <a:rPr lang="cs-CZ" sz="1800" dirty="0"/>
              <a:t>je zápis do katastru, kterým se zapisují práva odvozená od vlastnického práva</a:t>
            </a:r>
          </a:p>
          <a:p>
            <a:pPr lvl="3"/>
            <a:r>
              <a:rPr lang="cs-CZ" sz="1800" dirty="0"/>
              <a:t>§ 6 KZ</a:t>
            </a:r>
          </a:p>
          <a:p>
            <a:pPr lvl="3"/>
            <a:endParaRPr lang="cs-CZ" sz="1800" dirty="0"/>
          </a:p>
          <a:p>
            <a:r>
              <a:rPr lang="cs-CZ" sz="1800" dirty="0"/>
              <a:t>účinky zápisu záznamem </a:t>
            </a:r>
          </a:p>
          <a:p>
            <a:pPr lvl="1"/>
            <a:r>
              <a:rPr lang="cs-CZ" sz="1800" dirty="0"/>
              <a:t>zpětné účinky k  okamžiku doručení návrhu na zápis</a:t>
            </a:r>
          </a:p>
          <a:p>
            <a:pPr lvl="3"/>
            <a:r>
              <a:rPr lang="cs-CZ" sz="1800" dirty="0"/>
              <a:t>§ 10  KZ</a:t>
            </a:r>
          </a:p>
          <a:p>
            <a:pPr lvl="3"/>
            <a:endParaRPr lang="cs-CZ" sz="1800" dirty="0"/>
          </a:p>
          <a:p>
            <a:r>
              <a:rPr lang="cs-CZ" sz="1800" dirty="0"/>
              <a:t>lhůta pro zápis záznamem  </a:t>
            </a:r>
          </a:p>
          <a:p>
            <a:pPr lvl="1"/>
            <a:r>
              <a:rPr lang="cs-CZ" sz="1800" dirty="0"/>
              <a:t>do 30 dnů od doručení rozhodnutí orgánu veřejné moci nebo jiné listiny potvrzující nebo osvědčující práva</a:t>
            </a:r>
          </a:p>
          <a:p>
            <a:pPr lvl="3"/>
            <a:r>
              <a:rPr lang="cs-CZ" sz="1800" dirty="0"/>
              <a:t> 33  KZ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4C7EF0-E0C5-4FF4-8F56-A003419577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9418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Katastr nemovitostí („katastr“)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b="1" dirty="0">
              <a:solidFill>
                <a:srgbClr val="C00000"/>
              </a:solidFill>
            </a:endParaRPr>
          </a:p>
          <a:p>
            <a:r>
              <a:rPr lang="cs-CZ" b="1" dirty="0">
                <a:solidFill>
                  <a:srgbClr val="FF0000"/>
                </a:solidFill>
              </a:rPr>
              <a:t>veřejný seznam</a:t>
            </a:r>
            <a:r>
              <a:rPr lang="cs-CZ" dirty="0"/>
              <a:t>, který obsahuje </a:t>
            </a:r>
            <a:r>
              <a:rPr lang="cs-CZ" b="1" dirty="0"/>
              <a:t>soubor údajů o </a:t>
            </a:r>
            <a:r>
              <a:rPr lang="cs-CZ" b="1" u="sng" dirty="0"/>
              <a:t>nemovitých věcech</a:t>
            </a:r>
            <a:r>
              <a:rPr lang="cs-CZ" u="sng" dirty="0"/>
              <a:t> </a:t>
            </a:r>
            <a:r>
              <a:rPr lang="cs-CZ" dirty="0"/>
              <a:t>(dále jen „</a:t>
            </a:r>
            <a:r>
              <a:rPr lang="cs-CZ" u="sng" dirty="0"/>
              <a:t>nemovitost</a:t>
            </a:r>
            <a:r>
              <a:rPr lang="cs-CZ" dirty="0"/>
              <a:t>“) </a:t>
            </a:r>
            <a:r>
              <a:rPr lang="cs-CZ" b="1" dirty="0"/>
              <a:t>vymezených tímto zákonem </a:t>
            </a:r>
            <a:r>
              <a:rPr lang="cs-CZ" dirty="0"/>
              <a:t>zahrnující jejich</a:t>
            </a:r>
          </a:p>
          <a:p>
            <a:pPr lvl="1"/>
            <a:r>
              <a:rPr lang="cs-CZ" dirty="0"/>
              <a:t>soupis, </a:t>
            </a:r>
          </a:p>
          <a:p>
            <a:pPr lvl="1"/>
            <a:r>
              <a:rPr lang="cs-CZ" dirty="0"/>
              <a:t>popis, </a:t>
            </a:r>
          </a:p>
          <a:p>
            <a:pPr lvl="1"/>
            <a:r>
              <a:rPr lang="cs-CZ" dirty="0"/>
              <a:t>geometrické a polohové určení a </a:t>
            </a:r>
          </a:p>
          <a:p>
            <a:pPr lvl="1"/>
            <a:r>
              <a:rPr lang="cs-CZ" dirty="0"/>
              <a:t>zápis práv k těmto nemovitostem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veřejný seznam: §§ 980-986 OZ</a:t>
            </a:r>
          </a:p>
          <a:p>
            <a:pPr lvl="1"/>
            <a:r>
              <a:rPr lang="cs-CZ" dirty="0"/>
              <a:t>KN jako veřejný seznam OZ ve spoj. s KZ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4772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Práva zapisovaná do katastru záznamem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endParaRPr lang="cs-CZ" sz="2900" dirty="0"/>
          </a:p>
          <a:p>
            <a:r>
              <a:rPr lang="cs-CZ" sz="5600" dirty="0"/>
              <a:t>Záznamem se do katastru zapisují:</a:t>
            </a:r>
          </a:p>
          <a:p>
            <a:pPr lvl="1"/>
            <a:r>
              <a:rPr lang="cs-CZ" sz="5600" dirty="0"/>
              <a:t>a) příslušnost organizačních složek státu a státních organizací hospodařit s majetkem státu,</a:t>
            </a:r>
          </a:p>
          <a:p>
            <a:pPr lvl="2"/>
            <a:r>
              <a:rPr lang="cs-CZ" sz="5600" dirty="0" err="1"/>
              <a:t>Zák.č</a:t>
            </a:r>
            <a:r>
              <a:rPr lang="cs-CZ" sz="5600" dirty="0"/>
              <a:t>. 219/200 Sb., o majetku ČR, </a:t>
            </a:r>
            <a:r>
              <a:rPr lang="cs-CZ" sz="5600" dirty="0" err="1"/>
              <a:t>zák.č</a:t>
            </a:r>
            <a:r>
              <a:rPr lang="cs-CZ" sz="5600" dirty="0"/>
              <a:t>. 503/2012 Sb., o Státním pozemkovém úřadu</a:t>
            </a:r>
          </a:p>
          <a:p>
            <a:pPr lvl="1"/>
            <a:r>
              <a:rPr lang="cs-CZ" sz="5600" dirty="0"/>
              <a:t>b) právo hospodařit s majetkem státu,</a:t>
            </a:r>
          </a:p>
          <a:p>
            <a:pPr lvl="2"/>
            <a:r>
              <a:rPr lang="cs-CZ" sz="5600" dirty="0" err="1"/>
              <a:t>zák.č</a:t>
            </a:r>
            <a:r>
              <a:rPr lang="cs-CZ" sz="5600" dirty="0"/>
              <a:t>. 77/1997 Sb. o státním podniku  </a:t>
            </a:r>
          </a:p>
          <a:p>
            <a:pPr lvl="1"/>
            <a:r>
              <a:rPr lang="cs-CZ" sz="5600" dirty="0"/>
              <a:t>c) správa nemovitostí ve vlastnictví státu,</a:t>
            </a:r>
          </a:p>
          <a:p>
            <a:pPr lvl="2"/>
            <a:r>
              <a:rPr lang="cs-CZ" sz="5600" u="sng" dirty="0"/>
              <a:t>Tento institut již neexistuje </a:t>
            </a:r>
            <a:r>
              <a:rPr lang="cs-CZ" sz="5600" dirty="0"/>
              <a:t>(šlo o správu vykonávanou Pozemkovým fondem ČR do 31.12.2012, právní nástupnictví Státní pozemkový úřad  - organizační složka státu –  sub a) </a:t>
            </a:r>
          </a:p>
          <a:p>
            <a:pPr lvl="1"/>
            <a:r>
              <a:rPr lang="cs-CZ" sz="5600" dirty="0"/>
              <a:t>d) majetek hlavního města Prahy svěřený městským částem hlavního města Prahy,</a:t>
            </a:r>
          </a:p>
          <a:p>
            <a:pPr lvl="1"/>
            <a:r>
              <a:rPr lang="cs-CZ" sz="5600" dirty="0"/>
              <a:t>e) majetek statutárního města svěřený městským obvodům nebo městským částem statutárních měst,</a:t>
            </a:r>
          </a:p>
          <a:p>
            <a:pPr lvl="1"/>
            <a:r>
              <a:rPr lang="cs-CZ" sz="5600" dirty="0"/>
              <a:t>f) majetek ve vlastnictví územního samosprávného celku předaný organizační složce do správy k jejímu vlastnímu hospodářskému využití,</a:t>
            </a:r>
          </a:p>
          <a:p>
            <a:pPr lvl="1"/>
            <a:r>
              <a:rPr lang="cs-CZ" sz="5600" dirty="0"/>
              <a:t>g) majetek ve vlastnictví územního samosprávného celku předaný příspěvkové organizaci k hospodaření.</a:t>
            </a:r>
          </a:p>
          <a:p>
            <a:endParaRPr lang="cs-CZ" sz="5600" dirty="0"/>
          </a:p>
          <a:p>
            <a:endParaRPr lang="cs-CZ" sz="5600" dirty="0"/>
          </a:p>
          <a:p>
            <a:r>
              <a:rPr lang="cs-CZ" sz="5600" dirty="0"/>
              <a:t>KZ je označuje za tzv. „odvozené právní vztahy“</a:t>
            </a:r>
          </a:p>
          <a:p>
            <a:pPr lvl="1"/>
            <a:r>
              <a:rPr lang="cs-CZ" sz="5600" dirty="0"/>
              <a:t>Zapisovaly se záznamem i dle předchozí právní úpravy se zapisovaly záznamem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93EE710-7B1A-436C-BEFC-7A2CC68A9FF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9619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 práv do katastru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Návrh na záznam může podat </a:t>
            </a:r>
          </a:p>
          <a:p>
            <a:pPr lvl="1"/>
            <a:r>
              <a:rPr lang="cs-CZ" dirty="0"/>
              <a:t>ten, kdo má na jeho provedení právní zájem, </a:t>
            </a:r>
          </a:p>
          <a:p>
            <a:pPr lvl="1"/>
            <a:r>
              <a:rPr lang="cs-CZ" dirty="0"/>
              <a:t>orgán veřejné moci nebo </a:t>
            </a:r>
          </a:p>
          <a:p>
            <a:pPr lvl="1"/>
            <a:r>
              <a:rPr lang="cs-CZ" dirty="0"/>
              <a:t>územní samosprávný celek, který o právu zapisovaném záznamem rozhodl nebo je osvědčil.</a:t>
            </a:r>
          </a:p>
          <a:p>
            <a:pPr lvl="1"/>
            <a:endParaRPr lang="cs-CZ" dirty="0"/>
          </a:p>
          <a:p>
            <a:r>
              <a:rPr lang="cs-CZ" dirty="0"/>
              <a:t>Návrhy na záznam a související úkony katastrálního úřadu se zaznamenávají v protokolu o záznamech, poznámkách a dalších zápisech (dále jen „</a:t>
            </a:r>
            <a:r>
              <a:rPr lang="cs-CZ" b="1" dirty="0"/>
              <a:t>protokol o záznamech“).</a:t>
            </a:r>
          </a:p>
          <a:p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Návrh na záznam musí být doložen listinou, která dokládá právo, které má být zapsáno.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340D973-7DDD-45E2-BD24-08B6B3AC8D6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7731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 práv do katastru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Vyznačení plomby </a:t>
            </a:r>
          </a:p>
          <a:p>
            <a:endParaRPr lang="cs-CZ" dirty="0"/>
          </a:p>
          <a:p>
            <a:r>
              <a:rPr lang="cs-CZ" dirty="0"/>
              <a:t>Katastrální úřad zjistí, zda:</a:t>
            </a:r>
          </a:p>
          <a:p>
            <a:pPr lvl="1"/>
            <a:r>
              <a:rPr lang="cs-CZ" dirty="0"/>
              <a:t>je návrh na záznam podán </a:t>
            </a:r>
            <a:r>
              <a:rPr lang="cs-CZ" b="1" dirty="0"/>
              <a:t>oprávněnou osob</a:t>
            </a:r>
            <a:r>
              <a:rPr lang="cs-CZ" dirty="0"/>
              <a:t>ou,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je </a:t>
            </a:r>
            <a:r>
              <a:rPr lang="cs-CZ" b="1" dirty="0"/>
              <a:t>předložená listina bez chyb v psaní a počtech</a:t>
            </a:r>
            <a:r>
              <a:rPr lang="cs-CZ" dirty="0"/>
              <a:t> a </a:t>
            </a:r>
            <a:r>
              <a:rPr lang="cs-CZ" b="1" dirty="0"/>
              <a:t>bez jiných zřejmých nesprávn</a:t>
            </a:r>
            <a:r>
              <a:rPr lang="cs-CZ" dirty="0"/>
              <a:t>ostí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 </a:t>
            </a:r>
            <a:r>
              <a:rPr lang="cs-CZ" b="1" dirty="0"/>
              <a:t>navazuje na dosavadní zápisy v katastru.</a:t>
            </a:r>
          </a:p>
          <a:p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393B6D-B3B7-4857-8F25-0C85D2515CC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7892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 práv do katastru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Výsledek:</a:t>
            </a:r>
          </a:p>
          <a:p>
            <a:r>
              <a:rPr lang="cs-CZ" dirty="0">
                <a:solidFill>
                  <a:srgbClr val="C00000"/>
                </a:solidFill>
              </a:rPr>
              <a:t>A. listina je způsobilá k tomu, aby na základě ní byl proveden záznam do katastru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/>
              <a:t>provedení záznamu</a:t>
            </a:r>
          </a:p>
          <a:p>
            <a:pPr lvl="1"/>
            <a:r>
              <a:rPr lang="cs-CZ" b="1" dirty="0"/>
              <a:t>Procesně: nejde o správní řízení, nevydává se správní rozhodnutí </a:t>
            </a:r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FB35A99-B2AA-4BC5-B2F7-0DB6BDFB68E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53</a:t>
            </a:fld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6CB334D6-1892-475E-8A92-C36E9180A5DD}"/>
              </a:ext>
            </a:extLst>
          </p:cNvPr>
          <p:cNvSpPr/>
          <p:nvPr/>
        </p:nvSpPr>
        <p:spPr>
          <a:xfrm>
            <a:off x="2843808" y="2852936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6010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 práv do katastru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solidFill>
                  <a:srgbClr val="C00000"/>
                </a:solidFill>
              </a:rPr>
              <a:t>B. listina „částečně“ způsobilá k provedení záznamu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dirty="0"/>
              <a:t>zjistí-li katastrální úřad, že listina podle  je způsobilá k provedení záznamu </a:t>
            </a:r>
            <a:r>
              <a:rPr lang="cs-CZ" i="1" dirty="0"/>
              <a:t>pouze ve vztahu k některým nemovitostem, </a:t>
            </a:r>
            <a:r>
              <a:rPr lang="cs-CZ" i="1" dirty="0">
                <a:solidFill>
                  <a:srgbClr val="FF0000"/>
                </a:solidFill>
              </a:rPr>
              <a:t>provede záznam pouze v tomto rozsahu.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o tom, v </a:t>
            </a:r>
            <a:r>
              <a:rPr lang="cs-CZ" b="1" dirty="0"/>
              <a:t>jakém rozs</a:t>
            </a:r>
            <a:r>
              <a:rPr lang="cs-CZ" dirty="0"/>
              <a:t>ahu byl záznam proveden, pořídí katastrální úřad </a:t>
            </a:r>
            <a:r>
              <a:rPr lang="cs-CZ" b="1" u="sng" dirty="0">
                <a:solidFill>
                  <a:srgbClr val="FF0000"/>
                </a:solidFill>
              </a:rPr>
              <a:t>úřední záznam, který založí spolu s listinou do sbírky listin</a:t>
            </a:r>
            <a:r>
              <a:rPr lang="cs-CZ" dirty="0">
                <a:solidFill>
                  <a:srgbClr val="FF0000"/>
                </a:solidFill>
              </a:rPr>
              <a:t>. 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zároveň o této skutečnosti </a:t>
            </a:r>
            <a:r>
              <a:rPr lang="cs-CZ" b="1" dirty="0">
                <a:solidFill>
                  <a:srgbClr val="FF0000"/>
                </a:solidFill>
              </a:rPr>
              <a:t>vyrozumí toho, kdo listinu předložil, a svůj postup odůvodní</a:t>
            </a:r>
          </a:p>
          <a:p>
            <a:pPr lvl="2"/>
            <a:r>
              <a:rPr lang="cs-CZ" dirty="0"/>
              <a:t>§ 27/4 KV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D8ADB4-8D26-47F6-B827-FD4981E01C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54</a:t>
            </a:fld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B3A100C1-744A-47ED-BE3B-18E6A30ABC4E}"/>
              </a:ext>
            </a:extLst>
          </p:cNvPr>
          <p:cNvSpPr/>
          <p:nvPr/>
        </p:nvSpPr>
        <p:spPr>
          <a:xfrm>
            <a:off x="3635896" y="2060848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04298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 práv do katastru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C. listina není nezpůsobilá k tomu, aby na jejím základě byl proveden záznam do katastru</a:t>
            </a:r>
          </a:p>
          <a:p>
            <a:endParaRPr lang="cs-CZ" dirty="0">
              <a:solidFill>
                <a:srgbClr val="C00000"/>
              </a:solidFill>
            </a:endParaRPr>
          </a:p>
          <a:p>
            <a:endParaRPr lang="cs-CZ" dirty="0">
              <a:solidFill>
                <a:srgbClr val="C00000"/>
              </a:solidFill>
            </a:endParaRPr>
          </a:p>
          <a:p>
            <a:pPr lvl="1"/>
            <a:r>
              <a:rPr lang="cs-CZ" b="1" dirty="0"/>
              <a:t>neprovedení záznamu katastrálním úřadem</a:t>
            </a:r>
          </a:p>
          <a:p>
            <a:pPr lvl="2"/>
            <a:r>
              <a:rPr lang="cs-CZ" dirty="0"/>
              <a:t>Katastrální úřad sdělí písemně důvody, pro které záznam proveden nebyl</a:t>
            </a:r>
          </a:p>
          <a:p>
            <a:pPr lvl="2"/>
            <a:r>
              <a:rPr lang="cs-CZ" dirty="0"/>
              <a:t>Katastrální úřad listinu vrátí</a:t>
            </a:r>
          </a:p>
          <a:p>
            <a:pPr lvl="3"/>
            <a:r>
              <a:rPr lang="cs-CZ" dirty="0"/>
              <a:t>jako listinu pro zápis bezpředmětnou</a:t>
            </a:r>
          </a:p>
          <a:p>
            <a:pPr lvl="3"/>
            <a:endParaRPr lang="cs-CZ" dirty="0"/>
          </a:p>
          <a:p>
            <a:pPr lvl="3"/>
            <a:r>
              <a:rPr lang="cs-CZ" dirty="0"/>
              <a:t>vrátí s výzvou</a:t>
            </a:r>
          </a:p>
          <a:p>
            <a:pPr lvl="4"/>
            <a:r>
              <a:rPr lang="cs-CZ" dirty="0"/>
              <a:t>k opravě listiny (je-li předkladatel listiny totožný s vyhotovitelem listiny)</a:t>
            </a:r>
          </a:p>
          <a:p>
            <a:pPr lvl="4"/>
            <a:r>
              <a:rPr lang="cs-CZ" dirty="0"/>
              <a:t>k předložení opravené listiny (předkladatel není totožný s vyhotovitelem listiny) </a:t>
            </a:r>
          </a:p>
          <a:p>
            <a:pPr lvl="2"/>
            <a:endParaRPr lang="cs-CZ" dirty="0"/>
          </a:p>
          <a:p>
            <a:pPr lvl="2"/>
            <a:r>
              <a:rPr lang="cs-CZ" dirty="0"/>
              <a:t>Procesně: nejde o správní řízení, vydává se rozhodnutí</a:t>
            </a:r>
          </a:p>
          <a:p>
            <a:pPr lvl="2"/>
            <a:r>
              <a:rPr lang="cs-CZ" dirty="0"/>
              <a:t>Prostředky obrany – </a:t>
            </a:r>
            <a:r>
              <a:rPr lang="cs-CZ" dirty="0" err="1"/>
              <a:t>s.ř.s</a:t>
            </a:r>
            <a:r>
              <a:rPr lang="cs-CZ" dirty="0"/>
              <a:t>.:  zásahová žaloba</a:t>
            </a:r>
          </a:p>
          <a:p>
            <a:pPr lvl="2"/>
            <a:endParaRPr lang="cs-CZ" dirty="0"/>
          </a:p>
          <a:p>
            <a:pPr lvl="3"/>
            <a:r>
              <a:rPr lang="cs-CZ" dirty="0"/>
              <a:t>Využitelnost judikatury k </a:t>
            </a:r>
            <a:r>
              <a:rPr lang="cs-CZ" dirty="0" err="1"/>
              <a:t>zák.č</a:t>
            </a:r>
            <a:r>
              <a:rPr lang="cs-CZ" dirty="0"/>
              <a:t>. 265/ 1992 Sb., </a:t>
            </a:r>
          </a:p>
          <a:p>
            <a:pPr lvl="4"/>
            <a:r>
              <a:rPr lang="cs-CZ" dirty="0"/>
              <a:t>Viz dále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66E9FE8-AD26-4BF5-A983-B0829A9CB9C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55</a:t>
            </a:fld>
            <a:endParaRPr lang="cs-CZ"/>
          </a:p>
        </p:txBody>
      </p:sp>
      <p:sp>
        <p:nvSpPr>
          <p:cNvPr id="5" name="Šipka: dolů 4">
            <a:extLst>
              <a:ext uri="{FF2B5EF4-FFF2-40B4-BE49-F238E27FC236}">
                <a16:creationId xmlns:a16="http://schemas.microsoft.com/office/drawing/2014/main" id="{CC984247-577C-4F71-B5D2-1A270374B23A}"/>
              </a:ext>
            </a:extLst>
          </p:cNvPr>
          <p:cNvSpPr/>
          <p:nvPr/>
        </p:nvSpPr>
        <p:spPr>
          <a:xfrm>
            <a:off x="3491880" y="2204864"/>
            <a:ext cx="484632" cy="546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10499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Záznam do katastru – z judikatury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fontAlgn="ctr"/>
            <a:endParaRPr lang="cs-CZ" dirty="0"/>
          </a:p>
          <a:p>
            <a:pPr fontAlgn="ctr"/>
            <a:r>
              <a:rPr lang="cs-CZ" dirty="0"/>
              <a:t>NSS: Sbírka listin:</a:t>
            </a:r>
          </a:p>
          <a:p>
            <a:pPr fontAlgn="ctr"/>
            <a:r>
              <a:rPr lang="cs-CZ" dirty="0"/>
              <a:t>Rozhodnutí č: 2206 </a:t>
            </a:r>
          </a:p>
          <a:p>
            <a:pPr fontAlgn="ctr"/>
            <a:r>
              <a:rPr lang="cs-CZ" b="1" dirty="0">
                <a:solidFill>
                  <a:srgbClr val="00B050"/>
                </a:solidFill>
              </a:rPr>
              <a:t>Řízení před soudem: nezákonný zásah </a:t>
            </a:r>
            <a:endParaRPr lang="cs-CZ" dirty="0">
              <a:solidFill>
                <a:srgbClr val="00B050"/>
              </a:solidFill>
            </a:endParaRPr>
          </a:p>
          <a:p>
            <a:pPr fontAlgn="ctr"/>
            <a:r>
              <a:rPr lang="cs-CZ" b="1" dirty="0"/>
              <a:t>Katastr nemovitostí: provedení či neprovedení záznamu</a:t>
            </a:r>
            <a:endParaRPr lang="cs-CZ" dirty="0"/>
          </a:p>
          <a:p>
            <a:pPr fontAlgn="ctr"/>
            <a:r>
              <a:rPr lang="cs-CZ" dirty="0">
                <a:solidFill>
                  <a:srgbClr val="7030A0"/>
                </a:solidFill>
              </a:rPr>
              <a:t>Soudní ochrany proti provedení či neprovedení záznamu do katastru nemovitostí podle § 7 a § 8 zákona č. 265/1992 Sb., o zápisech vlastnických a jiných věcných práv k nemovitostem, se lze </a:t>
            </a:r>
            <a:r>
              <a:rPr lang="cs-CZ" b="1" dirty="0">
                <a:solidFill>
                  <a:srgbClr val="7030A0"/>
                </a:solidFill>
              </a:rPr>
              <a:t>ve správním soudnictví </a:t>
            </a:r>
            <a:r>
              <a:rPr lang="cs-CZ" dirty="0">
                <a:solidFill>
                  <a:srgbClr val="7030A0"/>
                </a:solidFill>
              </a:rPr>
              <a:t>domáhat </a:t>
            </a:r>
            <a:r>
              <a:rPr lang="cs-CZ" b="1" dirty="0">
                <a:solidFill>
                  <a:srgbClr val="7030A0"/>
                </a:solidFill>
              </a:rPr>
              <a:t>v </a:t>
            </a:r>
            <a:r>
              <a:rPr lang="cs-CZ" b="1" dirty="0">
                <a:solidFill>
                  <a:srgbClr val="FF0000"/>
                </a:solidFill>
              </a:rPr>
              <a:t>řízení o ochraně před nezákonným zásahem, pokynem nebo donucením správního orgánu podle § 82 a násl. s. ř. s.</a:t>
            </a:r>
            <a:endParaRPr lang="cs-CZ" dirty="0">
              <a:solidFill>
                <a:srgbClr val="FF0000"/>
              </a:solidFill>
            </a:endParaRPr>
          </a:p>
          <a:p>
            <a:pPr fontAlgn="ctr"/>
            <a:r>
              <a:rPr lang="cs-CZ" dirty="0"/>
              <a:t>(Podle rozsudku Nejvyššího správního soudu ze dne 16.11.2010, čj. 7 </a:t>
            </a:r>
            <a:r>
              <a:rPr lang="cs-CZ" dirty="0" err="1"/>
              <a:t>Aps</a:t>
            </a:r>
            <a:r>
              <a:rPr lang="cs-CZ" dirty="0"/>
              <a:t> 3/2008 - 98) </a:t>
            </a:r>
          </a:p>
          <a:p>
            <a:pPr fontAlgn="ctr"/>
            <a:r>
              <a:rPr lang="cs-CZ" i="1" dirty="0"/>
              <a:t>Pozn. tj. </a:t>
            </a:r>
            <a:r>
              <a:rPr lang="cs-CZ" dirty="0"/>
              <a:t>NE ž</a:t>
            </a:r>
            <a:r>
              <a:rPr lang="cs-CZ" i="1" dirty="0"/>
              <a:t>alobou proti rozhodnutí orgánu ano žalobou proti nečinnosti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75AB59-0113-4ED0-8DAE-4CE14540B6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73423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E3D98-C06E-4C12-B11E-FFADED50C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Zápis jiných údajů do katastru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C60A59-4752-4B9F-B805-3ECEB18B94D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dirty="0"/>
              <a:t>„</a:t>
            </a:r>
            <a:r>
              <a:rPr lang="cs-CZ" sz="1600" b="1" dirty="0"/>
              <a:t>Jiný údaj“ </a:t>
            </a:r>
          </a:p>
          <a:p>
            <a:pPr lvl="1"/>
            <a:r>
              <a:rPr lang="cs-CZ" sz="1600" dirty="0"/>
              <a:t>údaje o nemovitostech</a:t>
            </a:r>
          </a:p>
          <a:p>
            <a:pPr lvl="2"/>
            <a:r>
              <a:rPr lang="cs-CZ" sz="1600" dirty="0"/>
              <a:t>výměry parcel</a:t>
            </a:r>
          </a:p>
          <a:p>
            <a:pPr lvl="2"/>
            <a:r>
              <a:rPr lang="cs-CZ" sz="1600" dirty="0"/>
              <a:t>druhy pozemků, </a:t>
            </a:r>
          </a:p>
          <a:p>
            <a:pPr lvl="2"/>
            <a:r>
              <a:rPr lang="cs-CZ" sz="1600" dirty="0"/>
              <a:t>způsob využití pozemků, </a:t>
            </a:r>
          </a:p>
          <a:p>
            <a:pPr lvl="2"/>
            <a:r>
              <a:rPr lang="cs-CZ" sz="1600" dirty="0"/>
              <a:t>údaje o budově, </a:t>
            </a:r>
          </a:p>
          <a:p>
            <a:pPr lvl="2"/>
            <a:r>
              <a:rPr lang="cs-CZ" sz="1600" dirty="0"/>
              <a:t>upozornění</a:t>
            </a:r>
          </a:p>
          <a:p>
            <a:pPr lvl="2"/>
            <a:r>
              <a:rPr lang="cs-CZ" sz="1600" dirty="0"/>
              <a:t>cenové</a:t>
            </a:r>
          </a:p>
          <a:p>
            <a:pPr lvl="2"/>
            <a:r>
              <a:rPr lang="cs-CZ" sz="1600" dirty="0"/>
              <a:t>údaje pro daňové účely (BPEJ)</a:t>
            </a:r>
          </a:p>
          <a:p>
            <a:pPr lvl="1"/>
            <a:r>
              <a:rPr lang="cs-CZ" sz="1600" dirty="0"/>
              <a:t>údaje o osobách (o vlastnících a jiných oprávněných)</a:t>
            </a:r>
          </a:p>
          <a:p>
            <a:endParaRPr lang="cs-CZ" sz="1600" dirty="0"/>
          </a:p>
          <a:p>
            <a:r>
              <a:rPr lang="cs-CZ" sz="1600" dirty="0"/>
              <a:t>PROCES: Pro zápis jiných údajů do katastru se </a:t>
            </a:r>
            <a:r>
              <a:rPr lang="cs-CZ" sz="1600" dirty="0">
                <a:solidFill>
                  <a:srgbClr val="FF0000"/>
                </a:solidFill>
              </a:rPr>
              <a:t>použijí přiměřeně ustanovení o zápisu záznamem.</a:t>
            </a:r>
          </a:p>
          <a:p>
            <a:endParaRPr lang="cs-CZ" sz="1600" dirty="0"/>
          </a:p>
          <a:p>
            <a:r>
              <a:rPr lang="cs-CZ" sz="1600" dirty="0"/>
              <a:t>OZNAČENÍ NEMOVITOSTÍ: </a:t>
            </a:r>
            <a:r>
              <a:rPr lang="cs-CZ" sz="1600" b="1" dirty="0"/>
              <a:t>použijí se obdobně ustanovení o označování nemovitostí v listinách pro zápis práv.</a:t>
            </a:r>
          </a:p>
          <a:p>
            <a:endParaRPr lang="cs-CZ" sz="1600" b="1" dirty="0"/>
          </a:p>
          <a:p>
            <a:r>
              <a:rPr lang="cs-CZ" sz="1600" dirty="0"/>
              <a:t>Jiné údaje katastru je možné </a:t>
            </a:r>
            <a:r>
              <a:rPr lang="cs-CZ" sz="1600" b="1" dirty="0"/>
              <a:t>přejímat též z jiných informačních systémů, registrů, rejstříků nebo evidencí veřejné správy,</a:t>
            </a:r>
            <a:r>
              <a:rPr lang="cs-CZ" sz="1600" dirty="0"/>
              <a:t> pokud</a:t>
            </a:r>
          </a:p>
          <a:p>
            <a:pPr lvl="1"/>
            <a:r>
              <a:rPr lang="cs-CZ" sz="1600" dirty="0"/>
              <a:t>a) zápisem do nich dochází ke vzniku skutečností v nich vedených, nebo</a:t>
            </a:r>
          </a:p>
          <a:p>
            <a:pPr lvl="1"/>
            <a:r>
              <a:rPr lang="cs-CZ" sz="1600" dirty="0"/>
              <a:t>b) údaje v nich vedené požívají ochrany dobré víry v pravdivost a úplnost těchto údajů</a:t>
            </a:r>
            <a:r>
              <a:rPr lang="cs-CZ" dirty="0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B4F91CD-A095-4F7F-8E24-2A2CD22DAA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4769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FDDD49-7B7E-4C64-881C-3A84E5448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Zápis jiných údajů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5053A2A-2F25-4BB6-B5CA-30CD7E746FA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sz="1600" dirty="0"/>
          </a:p>
          <a:p>
            <a:r>
              <a:rPr lang="cs-CZ" sz="1600" dirty="0"/>
              <a:t>PROCES: Pro zápis jiných údajů do katastru se </a:t>
            </a:r>
            <a:r>
              <a:rPr lang="cs-CZ" sz="1600" dirty="0">
                <a:solidFill>
                  <a:srgbClr val="FF0000"/>
                </a:solidFill>
              </a:rPr>
              <a:t>použijí přiměřeně ustanovení o zápisu záznamem.</a:t>
            </a:r>
          </a:p>
          <a:p>
            <a:endParaRPr lang="cs-CZ" sz="1600" dirty="0"/>
          </a:p>
          <a:p>
            <a:r>
              <a:rPr lang="cs-CZ" sz="1600" dirty="0"/>
              <a:t>Zápis jiných údajů a jejich změn se provádí na základě</a:t>
            </a:r>
          </a:p>
          <a:p>
            <a:endParaRPr lang="cs-CZ" sz="1600" dirty="0"/>
          </a:p>
          <a:p>
            <a:pPr lvl="1"/>
            <a:r>
              <a:rPr lang="cs-CZ" sz="1600" dirty="0">
                <a:solidFill>
                  <a:srgbClr val="FF0000"/>
                </a:solidFill>
              </a:rPr>
              <a:t>ohlášení vlastníka nebo jiného oprávněného</a:t>
            </a:r>
            <a:r>
              <a:rPr lang="cs-CZ" sz="1600" dirty="0"/>
              <a:t>, jehož </a:t>
            </a:r>
            <a:r>
              <a:rPr lang="cs-CZ" sz="1600" dirty="0">
                <a:solidFill>
                  <a:srgbClr val="FF0000"/>
                </a:solidFill>
              </a:rPr>
              <a:t>přílohou</a:t>
            </a:r>
            <a:r>
              <a:rPr lang="cs-CZ" sz="1600" dirty="0"/>
              <a:t> je rozhodnutí nebo souhlas vydaný příslušným orgánem veřejné moci podle jiného právního předpisu, je-li takové rozhodnutí nebo souhlas vyžadován</a:t>
            </a:r>
          </a:p>
          <a:p>
            <a:pPr lvl="1"/>
            <a:r>
              <a:rPr lang="cs-CZ" sz="1600" dirty="0">
                <a:solidFill>
                  <a:srgbClr val="FF0000"/>
                </a:solidFill>
              </a:rPr>
              <a:t>rozhodnutí, souhlasu nebo oznámení vydaného příslušným orgánem veřejné moci podle jiného právního předpisu</a:t>
            </a:r>
            <a:r>
              <a:rPr lang="cs-CZ" sz="1600" dirty="0"/>
              <a:t>, který zároveň stanoví orgánu veřejné moci povinnost zaslat rozhodnutí, souhlas nebo oznámení k zápisu do katastru katastrálnímu úřadu</a:t>
            </a:r>
          </a:p>
          <a:p>
            <a:pPr lvl="1"/>
            <a:r>
              <a:rPr lang="cs-CZ" sz="1600" dirty="0">
                <a:solidFill>
                  <a:srgbClr val="FF0000"/>
                </a:solidFill>
              </a:rPr>
              <a:t>právního předpisu, který přímo stanoví jiné údaje nebo jejich změny.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B504B60-E815-4386-BCE5-8EA0DC032F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6173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Poznámka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§ 22 a násl. KZ ve spoj. s OZ (poznámka spornosti)</a:t>
            </a:r>
          </a:p>
          <a:p>
            <a:endParaRPr lang="cs-CZ" dirty="0"/>
          </a:p>
          <a:p>
            <a:r>
              <a:rPr lang="cs-CZ" dirty="0"/>
              <a:t>Druhy poznámek: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Poznámka k nemovitosti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Poznámka k osobě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Poznámka spornosti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C7E2825-C04A-4F58-AEFD-50024598EF1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59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757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Katastr nemovitostí („katastr“)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Katastr  je zdrojem </a:t>
            </a:r>
            <a:r>
              <a:rPr lang="cs-CZ" b="1" u="sng" dirty="0"/>
              <a:t>informací</a:t>
            </a:r>
            <a:r>
              <a:rPr lang="cs-CZ" dirty="0"/>
              <a:t>, které slouží</a:t>
            </a:r>
          </a:p>
          <a:p>
            <a:r>
              <a:rPr lang="cs-CZ" dirty="0"/>
              <a:t>a)</a:t>
            </a:r>
          </a:p>
          <a:p>
            <a:pPr lvl="1"/>
            <a:r>
              <a:rPr lang="cs-CZ" dirty="0"/>
              <a:t>k </a:t>
            </a:r>
            <a:r>
              <a:rPr lang="cs-CZ" b="1" dirty="0"/>
              <a:t>ochraně práv k nemovitostem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pro </a:t>
            </a:r>
            <a:r>
              <a:rPr lang="cs-CZ" b="1" dirty="0"/>
              <a:t>účely daní, poplatků a jiných obdobných peněžitých plnění, </a:t>
            </a:r>
          </a:p>
          <a:p>
            <a:pPr lvl="1"/>
            <a:r>
              <a:rPr lang="cs-CZ" dirty="0"/>
              <a:t>k </a:t>
            </a:r>
            <a:r>
              <a:rPr lang="cs-CZ" b="1" dirty="0"/>
              <a:t>ochraně životního prostředí, k ochraně nerostného bohatství, k ochraně zájmů státní památkové péče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pro </a:t>
            </a:r>
            <a:r>
              <a:rPr lang="cs-CZ" b="1" dirty="0"/>
              <a:t>rozvoj území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k </a:t>
            </a:r>
            <a:r>
              <a:rPr lang="cs-CZ" b="1" dirty="0"/>
              <a:t>oceňování nemovitostí</a:t>
            </a:r>
            <a:r>
              <a:rPr lang="cs-CZ" dirty="0"/>
              <a:t>, </a:t>
            </a:r>
          </a:p>
          <a:p>
            <a:pPr lvl="1"/>
            <a:r>
              <a:rPr lang="cs-CZ" dirty="0"/>
              <a:t>pro účely </a:t>
            </a:r>
            <a:r>
              <a:rPr lang="cs-CZ" b="1" dirty="0"/>
              <a:t>vědecké, hospodářské a statistické</a:t>
            </a:r>
            <a:r>
              <a:rPr lang="cs-CZ" dirty="0"/>
              <a:t>,</a:t>
            </a:r>
          </a:p>
          <a:p>
            <a:pPr lvl="1"/>
            <a:r>
              <a:rPr lang="cs-CZ" dirty="0"/>
              <a:t> </a:t>
            </a:r>
          </a:p>
          <a:p>
            <a:r>
              <a:rPr lang="cs-CZ" dirty="0"/>
              <a:t>b)</a:t>
            </a:r>
          </a:p>
          <a:p>
            <a:pPr lvl="1"/>
            <a:r>
              <a:rPr lang="cs-CZ" dirty="0"/>
              <a:t>pro </a:t>
            </a:r>
            <a:r>
              <a:rPr lang="cs-CZ" b="1" dirty="0"/>
              <a:t>tvorbu dalších informačních systémů </a:t>
            </a:r>
            <a:r>
              <a:rPr lang="cs-CZ" dirty="0"/>
              <a:t>sloužících k účelům uvedeným v písmenu a).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39549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79BAC-7CDD-4C3B-A1E6-08AB73E08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Oprava chybných údajů v katastru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E6672B-F172-4ABE-BFE6-893649BED2A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2DFDB97-1CB0-40EA-B368-10976F970D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6134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Pojem „chybný údaj“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dirty="0"/>
              <a:t>§ 36 odst. 1 KZ</a:t>
            </a:r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vznik</a:t>
            </a:r>
          </a:p>
          <a:p>
            <a:pPr lvl="1">
              <a:lnSpc>
                <a:spcPct val="90000"/>
              </a:lnSpc>
            </a:pPr>
            <a:r>
              <a:rPr lang="cs-CZ" altLang="cs-CZ" dirty="0"/>
              <a:t> </a:t>
            </a:r>
            <a:r>
              <a:rPr lang="cs-CZ" altLang="cs-CZ" b="1" dirty="0"/>
              <a:t>zřejmým omylem</a:t>
            </a:r>
            <a:r>
              <a:rPr lang="cs-CZ" altLang="cs-CZ" dirty="0"/>
              <a:t> při vedení a obnově katastru</a:t>
            </a:r>
          </a:p>
          <a:p>
            <a:pPr lvl="1">
              <a:lnSpc>
                <a:spcPct val="90000"/>
              </a:lnSpc>
            </a:pPr>
            <a:endParaRPr lang="cs-CZ" altLang="cs-CZ" b="1" dirty="0"/>
          </a:p>
          <a:p>
            <a:pPr lvl="1">
              <a:lnSpc>
                <a:spcPct val="90000"/>
              </a:lnSpc>
            </a:pPr>
            <a:r>
              <a:rPr lang="cs-CZ" altLang="cs-CZ" b="1" dirty="0"/>
              <a:t>nepřesností</a:t>
            </a:r>
            <a:r>
              <a:rPr lang="cs-CZ" altLang="cs-CZ" dirty="0"/>
              <a:t> při </a:t>
            </a:r>
          </a:p>
          <a:p>
            <a:pPr lvl="2">
              <a:lnSpc>
                <a:spcPct val="90000"/>
              </a:lnSpc>
            </a:pPr>
            <a:r>
              <a:rPr lang="cs-CZ" altLang="cs-CZ" dirty="0"/>
              <a:t>podrobném </a:t>
            </a:r>
            <a:r>
              <a:rPr lang="cs-CZ" altLang="cs-CZ" b="1" dirty="0"/>
              <a:t>měření</a:t>
            </a:r>
            <a:r>
              <a:rPr lang="cs-CZ" altLang="cs-CZ" dirty="0"/>
              <a:t>, </a:t>
            </a:r>
            <a:r>
              <a:rPr lang="cs-CZ" altLang="cs-CZ" b="1" dirty="0"/>
              <a:t>zobrazení předmětu měření v katastrální mapě</a:t>
            </a:r>
            <a:r>
              <a:rPr lang="cs-CZ" altLang="cs-CZ" dirty="0"/>
              <a:t> a </a:t>
            </a:r>
            <a:r>
              <a:rPr lang="cs-CZ" altLang="cs-CZ" b="1" dirty="0"/>
              <a:t>při výpočtu výměr parcel</a:t>
            </a:r>
            <a:r>
              <a:rPr lang="cs-CZ" altLang="cs-CZ" dirty="0"/>
              <a:t>, </a:t>
            </a:r>
            <a:r>
              <a:rPr lang="cs-CZ" altLang="cs-CZ" b="1" dirty="0"/>
              <a:t>pokud byly překročeny mezní odchylky stanovené prováděcím předpisem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47343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„zřejmý omyl“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37575" y="1920480"/>
            <a:ext cx="7187225" cy="4334778"/>
          </a:xfrm>
        </p:spPr>
        <p:txBody>
          <a:bodyPr rtlCol="0">
            <a:normAutofit fontScale="92500" lnSpcReduction="10000"/>
          </a:bodyPr>
          <a:lstStyle/>
          <a:p>
            <a:pPr lvl="1">
              <a:lnSpc>
                <a:spcPct val="90000"/>
              </a:lnSpc>
              <a:defRPr/>
            </a:pPr>
            <a:r>
              <a:rPr lang="cs-CZ" sz="1800" b="1" dirty="0"/>
              <a:t>Judikatura NSS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250" b="1" u="sng" dirty="0">
                <a:solidFill>
                  <a:srgbClr val="00B050"/>
                </a:solidFill>
              </a:rPr>
              <a:t>Zřejmý omyl – neurčitý pojem</a:t>
            </a:r>
          </a:p>
          <a:p>
            <a:pPr lvl="2">
              <a:lnSpc>
                <a:spcPct val="90000"/>
              </a:lnSpc>
              <a:defRPr/>
            </a:pPr>
            <a:r>
              <a:rPr lang="cs-CZ" b="1" dirty="0"/>
              <a:t>vždy nutno vykládat v souvislosti s konkrétním případem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800" dirty="0"/>
              <a:t>Vliv lidského činitele</a:t>
            </a:r>
          </a:p>
          <a:p>
            <a:pPr lvl="1">
              <a:lnSpc>
                <a:spcPct val="90000"/>
              </a:lnSpc>
              <a:defRPr/>
            </a:pPr>
            <a:r>
              <a:rPr lang="cs-CZ" sz="1800" dirty="0"/>
              <a:t>Omyl</a:t>
            </a:r>
          </a:p>
          <a:p>
            <a:pPr lvl="2">
              <a:lnSpc>
                <a:spcPct val="90000"/>
              </a:lnSpc>
              <a:defRPr/>
            </a:pPr>
            <a:r>
              <a:rPr lang="cs-CZ" dirty="0"/>
              <a:t>Týkající se </a:t>
            </a:r>
            <a:r>
              <a:rPr lang="cs-CZ" b="1" dirty="0">
                <a:solidFill>
                  <a:srgbClr val="00B050"/>
                </a:solidFill>
              </a:rPr>
              <a:t>skutkových okolností (</a:t>
            </a:r>
            <a:r>
              <a:rPr lang="cs-CZ" b="1" dirty="0" err="1">
                <a:solidFill>
                  <a:srgbClr val="00B050"/>
                </a:solidFill>
              </a:rPr>
              <a:t>error</a:t>
            </a:r>
            <a:r>
              <a:rPr lang="cs-CZ" b="1" dirty="0">
                <a:solidFill>
                  <a:srgbClr val="00B050"/>
                </a:solidFill>
              </a:rPr>
              <a:t> facti </a:t>
            </a:r>
            <a:r>
              <a:rPr lang="cs-CZ" dirty="0"/>
              <a:t>– </a:t>
            </a:r>
          </a:p>
          <a:p>
            <a:pPr marL="843534" lvl="3">
              <a:lnSpc>
                <a:spcPct val="90000"/>
              </a:lnSpc>
              <a:defRPr/>
            </a:pPr>
            <a:r>
              <a:rPr lang="cs-CZ" dirty="0"/>
              <a:t>Chyby v psaní, počítání, zápis údajů neobsažených v podkladové listině)</a:t>
            </a:r>
          </a:p>
          <a:p>
            <a:pPr lvl="2">
              <a:lnSpc>
                <a:spcPct val="90000"/>
              </a:lnSpc>
              <a:defRPr/>
            </a:pPr>
            <a:r>
              <a:rPr lang="cs-CZ" b="1" dirty="0">
                <a:solidFill>
                  <a:srgbClr val="00B050"/>
                </a:solidFill>
              </a:rPr>
              <a:t>Právní omyl (</a:t>
            </a:r>
            <a:r>
              <a:rPr lang="cs-CZ" b="1" dirty="0" err="1">
                <a:solidFill>
                  <a:srgbClr val="00B050"/>
                </a:solidFill>
              </a:rPr>
              <a:t>error</a:t>
            </a: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iuris</a:t>
            </a:r>
            <a:r>
              <a:rPr lang="cs-CZ" b="1" dirty="0">
                <a:solidFill>
                  <a:srgbClr val="00B050"/>
                </a:solidFill>
              </a:rPr>
              <a:t>)</a:t>
            </a:r>
          </a:p>
          <a:p>
            <a:pPr marL="843534" lvl="3">
              <a:lnSpc>
                <a:spcPct val="90000"/>
              </a:lnSpc>
              <a:defRPr/>
            </a:pPr>
            <a:r>
              <a:rPr lang="cs-CZ" dirty="0"/>
              <a:t>Zápis právního vztahu, který právní řád nezná, zápis skutečnosti na základě listiny, která nesplňuje požadavky stanovené katastrálním zákonem</a:t>
            </a:r>
          </a:p>
          <a:p>
            <a:pPr marL="843534" lvl="3">
              <a:lnSpc>
                <a:spcPct val="90000"/>
              </a:lnSpc>
              <a:defRPr/>
            </a:pPr>
            <a:endParaRPr lang="cs-CZ" dirty="0"/>
          </a:p>
          <a:p>
            <a:pPr>
              <a:lnSpc>
                <a:spcPct val="90000"/>
              </a:lnSpc>
              <a:defRPr/>
            </a:pPr>
            <a:r>
              <a:rPr lang="cs-CZ" sz="1425" i="1" dirty="0"/>
              <a:t>Podle rozsudku NSS ze dne 17. ledna 2008, čj. 1 As 40/2007 – 103 + na něho další navazující</a:t>
            </a:r>
          </a:p>
          <a:p>
            <a:pPr marL="0" indent="-270891">
              <a:lnSpc>
                <a:spcPct val="90000"/>
              </a:lnSpc>
              <a:defRPr/>
            </a:pPr>
            <a:r>
              <a:rPr lang="cs-CZ" sz="1425" dirty="0"/>
              <a:t>K využitelnosti judikatury  po 1.1.2014 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79404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 judikatury: charakter opravy chyby v katastru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i="1" dirty="0"/>
              <a:t>Přestože obsahem katastrálního operátu jsou soukromoprávní vztahy k nemovitostem, </a:t>
            </a:r>
            <a:r>
              <a:rPr lang="cs-CZ" i="1" dirty="0">
                <a:solidFill>
                  <a:srgbClr val="FF0000"/>
                </a:solidFill>
              </a:rPr>
              <a:t>vedení katastru nemovitostí i oprava chyb v katastrálním operátu  má charakter veřejnoprávní. </a:t>
            </a:r>
            <a:r>
              <a:rPr lang="cs-CZ" i="1" dirty="0"/>
              <a:t>Rozhodnutí o tom, zda se provede oprava chyby v KN a jak budou nemovitosti evidovány, nelze považovat za rozhodnutí v soukromoprávní věci.</a:t>
            </a:r>
            <a:endParaRPr lang="cs-CZ" dirty="0"/>
          </a:p>
          <a:p>
            <a:endParaRPr lang="cs-CZ" dirty="0"/>
          </a:p>
          <a:p>
            <a:pPr lvl="1"/>
            <a:r>
              <a:rPr lang="cs-CZ" i="1" dirty="0"/>
              <a:t>Usnesení zvláštního senátu </a:t>
            </a:r>
            <a:r>
              <a:rPr lang="cs-CZ" i="1" dirty="0" err="1"/>
              <a:t>Konf</a:t>
            </a:r>
            <a:r>
              <a:rPr lang="cs-CZ" i="1" dirty="0"/>
              <a:t>. 62/2003-15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765727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/>
              <a:t>Proces opravy chyby v KO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5556" y="1920478"/>
            <a:ext cx="7668852" cy="43347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1600" b="1" dirty="0">
                <a:solidFill>
                  <a:srgbClr val="C00000"/>
                </a:solidFill>
              </a:rPr>
              <a:t>A. Neformální řízení</a:t>
            </a:r>
          </a:p>
          <a:p>
            <a:pPr lvl="1" eaLnBrk="1" hangingPunct="1"/>
            <a:r>
              <a:rPr lang="cs-CZ" altLang="cs-CZ" sz="1600" b="1" dirty="0"/>
              <a:t>na základě písemného návrhu vlastníka nebo jiného oprávněného</a:t>
            </a:r>
          </a:p>
          <a:p>
            <a:pPr lvl="2"/>
            <a:r>
              <a:rPr lang="cs-CZ" altLang="cs-CZ" sz="1300" b="1" dirty="0"/>
              <a:t>KÚ provede do 30 dnů, ve zvlášť odůvodněných případech do 60 dnů, ode dne doručení návrhu</a:t>
            </a:r>
          </a:p>
          <a:p>
            <a:pPr lvl="1" eaLnBrk="1" hangingPunct="1"/>
            <a:endParaRPr lang="cs-CZ" altLang="cs-CZ" sz="1600" b="1" dirty="0"/>
          </a:p>
          <a:p>
            <a:pPr lvl="1" eaLnBrk="1" hangingPunct="1"/>
            <a:r>
              <a:rPr lang="cs-CZ" altLang="cs-CZ" sz="1600" b="1" dirty="0"/>
              <a:t>z moci úřední („i bez návrhu“)</a:t>
            </a:r>
          </a:p>
          <a:p>
            <a:pPr lvl="1" eaLnBrk="1" hangingPunct="1"/>
            <a:endParaRPr lang="cs-CZ" altLang="cs-CZ" sz="1600" b="1" dirty="0"/>
          </a:p>
          <a:p>
            <a:pPr lvl="1" eaLnBrk="1" hangingPunct="1"/>
            <a:r>
              <a:rPr lang="cs-CZ" altLang="cs-CZ" sz="1600" b="1" dirty="0"/>
              <a:t>Oznámení </a:t>
            </a:r>
          </a:p>
          <a:p>
            <a:pPr lvl="2"/>
            <a:r>
              <a:rPr lang="cs-CZ" altLang="cs-CZ" sz="1600" b="1" dirty="0"/>
              <a:t>o provedené opravě</a:t>
            </a:r>
          </a:p>
          <a:p>
            <a:pPr lvl="2"/>
            <a:r>
              <a:rPr lang="cs-CZ" altLang="cs-CZ" sz="1600" b="1" dirty="0"/>
              <a:t>o tom, že opravu KÚ na návrh neprovedl, protože se nejedná o chybu</a:t>
            </a:r>
          </a:p>
          <a:p>
            <a:pPr lvl="2"/>
            <a:r>
              <a:rPr lang="cs-CZ" altLang="cs-CZ" sz="1600" b="1" dirty="0"/>
              <a:t>poučení o možnosti postupu dle § 36 odst. KZ – vyslovení nesouhlasu s neprovedením opravy </a:t>
            </a:r>
          </a:p>
          <a:p>
            <a:pPr lvl="2"/>
            <a:r>
              <a:rPr lang="cs-CZ" altLang="cs-CZ" sz="1600" b="1" dirty="0"/>
              <a:t>doručení vlastníkovi či jinému oprávněnému</a:t>
            </a:r>
          </a:p>
          <a:p>
            <a:pPr lvl="2"/>
            <a:endParaRPr lang="cs-CZ" altLang="cs-CZ" sz="1200" b="1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994730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70734" y="998730"/>
            <a:ext cx="6607418" cy="48605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b="1" dirty="0">
                <a:solidFill>
                  <a:srgbClr val="00B050"/>
                </a:solidFill>
              </a:rPr>
              <a:t>Proces opravy chyby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70735" y="1556792"/>
            <a:ext cx="7758281" cy="4896544"/>
          </a:xfrm>
        </p:spPr>
        <p:txBody>
          <a:bodyPr rtlCol="0">
            <a:normAutofit fontScale="6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rgbClr val="00B050"/>
                </a:solidFill>
              </a:rPr>
              <a:t>B. Správní řízení</a:t>
            </a:r>
            <a:endParaRPr lang="cs-CZ" sz="2100" dirty="0"/>
          </a:p>
          <a:p>
            <a:pPr>
              <a:lnSpc>
                <a:spcPct val="80000"/>
              </a:lnSpc>
              <a:defRPr/>
            </a:pPr>
            <a:endParaRPr lang="cs-CZ" sz="2100" dirty="0"/>
          </a:p>
          <a:p>
            <a:pPr>
              <a:lnSpc>
                <a:spcPct val="80000"/>
              </a:lnSpc>
              <a:defRPr/>
            </a:pPr>
            <a:r>
              <a:rPr lang="cs-CZ" sz="2900" dirty="0"/>
              <a:t>§36 odst. 4 KZ ve spoj. se SPŘ</a:t>
            </a:r>
          </a:p>
          <a:p>
            <a:pPr>
              <a:lnSpc>
                <a:spcPct val="80000"/>
              </a:lnSpc>
              <a:defRPr/>
            </a:pPr>
            <a:endParaRPr lang="cs-CZ" sz="2900" dirty="0"/>
          </a:p>
          <a:p>
            <a:pPr>
              <a:lnSpc>
                <a:spcPct val="80000"/>
              </a:lnSpc>
              <a:defRPr/>
            </a:pPr>
            <a:endParaRPr lang="cs-CZ" sz="2900" dirty="0"/>
          </a:p>
          <a:p>
            <a:pPr>
              <a:lnSpc>
                <a:spcPct val="80000"/>
              </a:lnSpc>
              <a:defRPr/>
            </a:pPr>
            <a:r>
              <a:rPr lang="cs-CZ" sz="2900" dirty="0"/>
              <a:t>Oprávněná osoba nesouhlasí se stanoviskem KÚ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900" dirty="0"/>
              <a:t>nesouhlas vlastníka či jiného oprávněného - do 30 dnů od doručení oznámení</a:t>
            </a:r>
          </a:p>
          <a:p>
            <a:pPr lvl="1">
              <a:lnSpc>
                <a:spcPct val="80000"/>
              </a:lnSpc>
              <a:defRPr/>
            </a:pPr>
            <a:r>
              <a:rPr lang="cs-CZ" sz="2900" b="1" dirty="0"/>
              <a:t>důsledky doručení nesouhlasu vlastníka nebo jiného oprávněného</a:t>
            </a:r>
          </a:p>
          <a:p>
            <a:pPr lvl="2">
              <a:lnSpc>
                <a:spcPct val="80000"/>
              </a:lnSpc>
              <a:defRPr/>
            </a:pPr>
            <a:r>
              <a:rPr lang="cs-CZ" sz="2900" b="1" dirty="0">
                <a:solidFill>
                  <a:srgbClr val="C00000"/>
                </a:solidFill>
              </a:rPr>
              <a:t>Zahájení správního řízení o opravě chyby</a:t>
            </a:r>
          </a:p>
          <a:p>
            <a:pPr lvl="2">
              <a:lnSpc>
                <a:spcPct val="80000"/>
              </a:lnSpc>
              <a:defRPr/>
            </a:pPr>
            <a:r>
              <a:rPr lang="cs-CZ" sz="2900" b="1" dirty="0"/>
              <a:t>Průběh řízení</a:t>
            </a:r>
          </a:p>
          <a:p>
            <a:pPr marL="843534" lvl="3">
              <a:lnSpc>
                <a:spcPct val="80000"/>
              </a:lnSpc>
              <a:defRPr/>
            </a:pPr>
            <a:r>
              <a:rPr lang="cs-CZ" sz="2900" dirty="0"/>
              <a:t>Uvědomění známých účastníků řízení</a:t>
            </a:r>
          </a:p>
          <a:p>
            <a:pPr marL="843534" lvl="3">
              <a:lnSpc>
                <a:spcPct val="80000"/>
              </a:lnSpc>
              <a:defRPr/>
            </a:pPr>
            <a:r>
              <a:rPr lang="cs-CZ" sz="2900" dirty="0"/>
              <a:t>Zjišťování podkladů pro rozhodnutí, dokazování</a:t>
            </a:r>
          </a:p>
          <a:p>
            <a:pPr marL="843534" lvl="3">
              <a:lnSpc>
                <a:spcPct val="80000"/>
              </a:lnSpc>
              <a:defRPr/>
            </a:pPr>
            <a:r>
              <a:rPr lang="cs-CZ" sz="2900" dirty="0"/>
              <a:t>Seznámení s podklady pro vydání rozhodnutí</a:t>
            </a:r>
          </a:p>
          <a:p>
            <a:pPr lvl="1">
              <a:lnSpc>
                <a:spcPct val="80000"/>
              </a:lnSpc>
              <a:defRPr/>
            </a:pPr>
            <a:endParaRPr lang="cs-CZ" sz="2900" b="1" dirty="0"/>
          </a:p>
          <a:p>
            <a:pPr lvl="1">
              <a:lnSpc>
                <a:spcPct val="80000"/>
              </a:lnSpc>
              <a:defRPr/>
            </a:pPr>
            <a:r>
              <a:rPr lang="cs-CZ" sz="2900" b="1" dirty="0"/>
              <a:t>Rozhodnutí ve věci</a:t>
            </a:r>
          </a:p>
          <a:p>
            <a:pPr lvl="1">
              <a:lnSpc>
                <a:spcPct val="80000"/>
              </a:lnSpc>
              <a:defRPr/>
            </a:pPr>
            <a:endParaRPr lang="cs-CZ" sz="2900" b="1" dirty="0"/>
          </a:p>
          <a:p>
            <a:pPr lvl="1">
              <a:lnSpc>
                <a:spcPct val="80000"/>
              </a:lnSpc>
              <a:defRPr/>
            </a:pPr>
            <a:r>
              <a:rPr lang="cs-CZ" sz="2900" b="1" dirty="0"/>
              <a:t>Opravné prostředky pro rozhodnutí </a:t>
            </a:r>
          </a:p>
          <a:p>
            <a:pPr marL="780098" lvl="2" indent="-205740">
              <a:lnSpc>
                <a:spcPct val="80000"/>
              </a:lnSpc>
              <a:defRPr/>
            </a:pPr>
            <a:r>
              <a:rPr lang="cs-CZ" sz="2900" dirty="0"/>
              <a:t>odvolací řízení</a:t>
            </a:r>
          </a:p>
          <a:p>
            <a:pPr marL="780098" lvl="2" indent="-205740">
              <a:lnSpc>
                <a:spcPct val="80000"/>
              </a:lnSpc>
              <a:defRPr/>
            </a:pPr>
            <a:r>
              <a:rPr lang="cs-CZ" sz="2900" dirty="0"/>
              <a:t>soudní přezkum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4541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Revize údajů katastru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/>
              <a:t>Revize souladu údajů katastru se skutečným stavem v terénu</a:t>
            </a:r>
            <a:r>
              <a:rPr lang="cs-CZ" dirty="0"/>
              <a:t> („revize katastru“)</a:t>
            </a:r>
          </a:p>
          <a:p>
            <a:pPr>
              <a:defRPr/>
            </a:pPr>
            <a:r>
              <a:rPr lang="cs-CZ" dirty="0"/>
              <a:t>Vyhlašuje katastrální úřad podle potřeby</a:t>
            </a:r>
          </a:p>
          <a:p>
            <a:pPr>
              <a:defRPr/>
            </a:pPr>
            <a:r>
              <a:rPr lang="cs-CZ" dirty="0"/>
              <a:t>provádí se za součinnosti 	</a:t>
            </a:r>
          </a:p>
          <a:p>
            <a:pPr marL="780098" lvl="2" indent="-205740">
              <a:defRPr/>
            </a:pPr>
            <a:r>
              <a:rPr lang="cs-CZ" b="1" dirty="0"/>
              <a:t>obcí</a:t>
            </a:r>
          </a:p>
          <a:p>
            <a:pPr marL="780098" lvl="2" indent="-205740">
              <a:defRPr/>
            </a:pPr>
            <a:r>
              <a:rPr lang="cs-CZ" b="1" dirty="0"/>
              <a:t>orgánů veřejné moci</a:t>
            </a:r>
          </a:p>
          <a:p>
            <a:pPr lvl="1">
              <a:defRPr/>
            </a:pPr>
            <a:r>
              <a:rPr lang="cs-CZ" dirty="0"/>
              <a:t>Účast </a:t>
            </a:r>
            <a:r>
              <a:rPr lang="cs-CZ" b="1" dirty="0"/>
              <a:t>vlastníků a jejich zástupců  </a:t>
            </a:r>
          </a:p>
          <a:p>
            <a:pPr lvl="1">
              <a:defRPr/>
            </a:pPr>
            <a:endParaRPr lang="cs-CZ" b="1" dirty="0"/>
          </a:p>
          <a:p>
            <a:pPr lvl="1">
              <a:defRPr/>
            </a:pPr>
            <a:r>
              <a:rPr lang="cs-CZ" dirty="0"/>
              <a:t>Souvztažnosti s obnovou katastrálního operátu přepracováním („částečná revize“)</a:t>
            </a:r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3E202E74-52E0-48ED-BD32-191F9305DC4F}" type="slidenum">
              <a:rPr lang="cs-CZ" altLang="cs-CZ"/>
              <a:pPr eaLnBrk="1" hangingPunct="1"/>
              <a:t>66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9301962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Revize údajů katastru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b="1" dirty="0"/>
              <a:t>Revize souladu údajů katastru se skutečným stavem v terénu</a:t>
            </a:r>
            <a:r>
              <a:rPr lang="cs-CZ" dirty="0"/>
              <a:t> („revize katastru“)</a:t>
            </a:r>
          </a:p>
          <a:p>
            <a:pPr>
              <a:defRPr/>
            </a:pPr>
            <a:r>
              <a:rPr lang="cs-CZ" dirty="0"/>
              <a:t>Vyhlašuje katastrální úřad podle potřeby</a:t>
            </a:r>
          </a:p>
          <a:p>
            <a:pPr>
              <a:defRPr/>
            </a:pPr>
            <a:r>
              <a:rPr lang="cs-CZ" dirty="0"/>
              <a:t>provádí se za </a:t>
            </a:r>
          </a:p>
          <a:p>
            <a:pPr lvl="1">
              <a:defRPr/>
            </a:pPr>
            <a:r>
              <a:rPr lang="cs-CZ" dirty="0"/>
              <a:t>součinnosti 	</a:t>
            </a:r>
          </a:p>
          <a:p>
            <a:pPr marL="780098" lvl="2" indent="-205740">
              <a:defRPr/>
            </a:pPr>
            <a:r>
              <a:rPr lang="cs-CZ" b="1" dirty="0"/>
              <a:t>obcí</a:t>
            </a:r>
          </a:p>
          <a:p>
            <a:pPr marL="780098" lvl="2" indent="-205740">
              <a:defRPr/>
            </a:pPr>
            <a:r>
              <a:rPr lang="cs-CZ" b="1" dirty="0"/>
              <a:t>orgánů veřejné moci</a:t>
            </a:r>
          </a:p>
          <a:p>
            <a:pPr lvl="1">
              <a:defRPr/>
            </a:pPr>
            <a:r>
              <a:rPr lang="cs-CZ" dirty="0"/>
              <a:t>účast</a:t>
            </a:r>
          </a:p>
          <a:p>
            <a:pPr marL="780098" lvl="2" indent="-205740">
              <a:defRPr/>
            </a:pPr>
            <a:r>
              <a:rPr lang="cs-CZ" b="1" dirty="0"/>
              <a:t>vlastníků a jejich zástupců  </a:t>
            </a:r>
          </a:p>
          <a:p>
            <a:pPr lvl="1">
              <a:defRPr/>
            </a:pPr>
            <a:r>
              <a:rPr lang="cs-CZ" dirty="0"/>
              <a:t>Souvztažnosti s obnovou katastrálního operátu přepracováním („částečná revize“)</a:t>
            </a:r>
          </a:p>
        </p:txBody>
      </p:sp>
      <p:sp>
        <p:nvSpPr>
          <p:cNvPr id="7172" name="Zástupný symbol pro číslo snímku 5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Tahoma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Tahoma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Tahoma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Tahoma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pPr eaLnBrk="1" hangingPunct="1"/>
            <a:fld id="{3E202E74-52E0-48ED-BD32-191F9305DC4F}" type="slidenum">
              <a:rPr lang="cs-CZ" altLang="cs-CZ"/>
              <a:pPr eaLnBrk="1" hangingPunct="1"/>
              <a:t>67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1875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Obnova katastrálního operátu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altLang="cs-CZ" dirty="0"/>
              <a:t>Způsoby provedení obnovy katastrálního operátu:</a:t>
            </a:r>
          </a:p>
          <a:p>
            <a:endParaRPr lang="cs-CZ" altLang="cs-CZ" sz="1500" dirty="0"/>
          </a:p>
          <a:p>
            <a:pPr lvl="1"/>
            <a:r>
              <a:rPr lang="cs-CZ" altLang="cs-CZ" dirty="0"/>
              <a:t>A. novým mapováním</a:t>
            </a:r>
          </a:p>
          <a:p>
            <a:pPr lvl="1"/>
            <a:r>
              <a:rPr lang="cs-CZ" altLang="cs-CZ" dirty="0"/>
              <a:t>B. přepracováním souboru geodetických   informací </a:t>
            </a:r>
          </a:p>
          <a:p>
            <a:pPr lvl="1"/>
            <a:r>
              <a:rPr lang="cs-CZ" altLang="cs-CZ" dirty="0"/>
              <a:t>C. na podkladě výsledků pozemkových úprav</a:t>
            </a:r>
          </a:p>
          <a:p>
            <a:endParaRPr lang="cs-CZ" altLang="cs-CZ" sz="2100" dirty="0"/>
          </a:p>
          <a:p>
            <a:r>
              <a:rPr lang="cs-CZ" altLang="cs-CZ" dirty="0"/>
              <a:t>Katastrální operát se obnovuje z</a:t>
            </a:r>
            <a:r>
              <a:rPr lang="cs-CZ" altLang="cs-CZ" dirty="0">
                <a:solidFill>
                  <a:srgbClr val="C00000"/>
                </a:solidFill>
              </a:rPr>
              <a:t>pravidla v rozsahu katastrálního území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14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996D4-C728-4666-96BD-85A41C773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Obnova katastrálního operátu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9EE70E86-CD53-4AB9-B5D1-8ED199385C3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1765617"/>
            <a:ext cx="7467600" cy="4542790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00BB168-283C-40AE-A400-F13A125B420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69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424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KATASTR NEMOVITOSTÍ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7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2624513" y="2241628"/>
            <a:ext cx="293752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Katastr nemovitostí</a:t>
            </a:r>
          </a:p>
        </p:txBody>
      </p:sp>
      <p:sp>
        <p:nvSpPr>
          <p:cNvPr id="7" name="Obdélník 6"/>
          <p:cNvSpPr/>
          <p:nvPr/>
        </p:nvSpPr>
        <p:spPr>
          <a:xfrm>
            <a:off x="611560" y="3723928"/>
            <a:ext cx="2109582" cy="222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PŘEDMĚT</a:t>
            </a:r>
            <a:r>
              <a:rPr lang="cs-CZ" dirty="0"/>
              <a:t>  </a:t>
            </a:r>
            <a:r>
              <a:rPr lang="cs-CZ" b="1" dirty="0">
                <a:solidFill>
                  <a:schemeClr val="tx1"/>
                </a:solidFill>
              </a:rPr>
              <a:t>EVIDENCE </a:t>
            </a:r>
          </a:p>
          <a:p>
            <a:pPr algn="ctr"/>
            <a:r>
              <a:rPr lang="cs-CZ" b="1" dirty="0">
                <a:solidFill>
                  <a:srgbClr val="C00000"/>
                </a:solidFill>
              </a:rPr>
              <a:t>které NEMOVITÉ VĚCI se evidují v KN </a:t>
            </a:r>
          </a:p>
          <a:p>
            <a:pPr algn="ctr"/>
            <a:r>
              <a:rPr lang="cs-CZ" dirty="0"/>
              <a:t>§ 3 KZ</a:t>
            </a:r>
          </a:p>
        </p:txBody>
      </p:sp>
      <p:sp>
        <p:nvSpPr>
          <p:cNvPr id="8" name="Obdélník 7"/>
          <p:cNvSpPr/>
          <p:nvPr/>
        </p:nvSpPr>
        <p:spPr>
          <a:xfrm>
            <a:off x="4334626" y="3723928"/>
            <a:ext cx="3590174" cy="2225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OBSAH KN</a:t>
            </a:r>
          </a:p>
          <a:p>
            <a:pPr algn="ctr"/>
            <a:r>
              <a:rPr lang="cs-CZ" b="1" dirty="0">
                <a:solidFill>
                  <a:srgbClr val="C00000"/>
                </a:solidFill>
              </a:rPr>
              <a:t>jaké INFORMACE/ÚDAJE  KN obsahuje  o</a:t>
            </a:r>
            <a:r>
              <a:rPr lang="cs-CZ" dirty="0"/>
              <a:t>: 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A) evidovaných nemovitých věcech  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B) osobách </a:t>
            </a:r>
          </a:p>
          <a:p>
            <a:pPr algn="ctr"/>
            <a:r>
              <a:rPr lang="cs-CZ" b="1" dirty="0">
                <a:solidFill>
                  <a:schemeClr val="bg1"/>
                </a:solidFill>
              </a:rPr>
              <a:t>§ 4 KZ </a:t>
            </a:r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3987198" y="3119264"/>
            <a:ext cx="1791036" cy="604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2263942" y="3119264"/>
            <a:ext cx="1587978" cy="604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112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1063228"/>
            <a:ext cx="6403032" cy="691586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rgbClr val="C00000"/>
                </a:solidFill>
              </a:rPr>
              <a:t>Povinnosti vlastníků a jiných oprávněných - 1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05384" y="1646802"/>
            <a:ext cx="7723632" cy="4734526"/>
          </a:xfrm>
        </p:spPr>
        <p:txBody>
          <a:bodyPr>
            <a:normAutofit/>
          </a:bodyPr>
          <a:lstStyle/>
          <a:p>
            <a:r>
              <a:rPr lang="cs-CZ" dirty="0"/>
              <a:t>§ 37 KZ</a:t>
            </a:r>
          </a:p>
          <a:p>
            <a:pPr lvl="1"/>
            <a:r>
              <a:rPr lang="cs-CZ" sz="1350" b="1" dirty="0"/>
              <a:t>Zúčastnit </a:t>
            </a:r>
            <a:r>
              <a:rPr lang="cs-CZ" sz="1350" dirty="0"/>
              <a:t>se na výzvu katastrálního úřadu </a:t>
            </a:r>
            <a:r>
              <a:rPr lang="cs-CZ" sz="1350" b="1" dirty="0"/>
              <a:t>jednání</a:t>
            </a:r>
          </a:p>
          <a:p>
            <a:pPr lvl="1"/>
            <a:endParaRPr lang="cs-CZ" sz="1350" dirty="0"/>
          </a:p>
          <a:p>
            <a:pPr lvl="1"/>
            <a:r>
              <a:rPr lang="cs-CZ" sz="1350" dirty="0"/>
              <a:t>Na výzvu katastrálního úřadu </a:t>
            </a:r>
            <a:r>
              <a:rPr lang="cs-CZ" sz="1350" b="1" dirty="0"/>
              <a:t>doplnit chybějící údaje a odstranit chyby v jimi vyhotovených listinách, které předkládají k zápisu do katastru, a </a:t>
            </a:r>
            <a:r>
              <a:rPr lang="cs-CZ" sz="1350" dirty="0"/>
              <a:t>to do 30 dnů ode dne, kdy jim byla doručena výzva</a:t>
            </a:r>
          </a:p>
          <a:p>
            <a:pPr lvl="1"/>
            <a:endParaRPr lang="cs-CZ" sz="1350" b="1" dirty="0"/>
          </a:p>
          <a:p>
            <a:pPr lvl="1"/>
            <a:r>
              <a:rPr lang="cs-CZ" sz="1350" b="1" dirty="0"/>
              <a:t>ohlásit katastrálnímu úřadu změny údajů katastru </a:t>
            </a:r>
            <a:r>
              <a:rPr lang="cs-CZ" sz="1350" dirty="0"/>
              <a:t>týkající se jejich nemovitostí, a to do 30 dnů ode dne jejich vzniku, a předložit listinu, která změnu dokládá, tuto povinnost vlastníci a jiní oprávnění nemají u změn katastru vyplývajících z listin, které jsou příslušné orgány veřejné moci povinny zasílat katastrálnímu úřadu přímo k zápisu do katastru</a:t>
            </a:r>
          </a:p>
          <a:p>
            <a:pPr lvl="1"/>
            <a:endParaRPr lang="cs-CZ" sz="1350" b="1" dirty="0"/>
          </a:p>
          <a:p>
            <a:pPr lvl="1"/>
            <a:r>
              <a:rPr lang="cs-CZ" sz="1350" b="1" dirty="0"/>
              <a:t>Požádat, aby v případě, že k navrhovanému zápisu do katastru nebo jeho změně není vyžadováno rozhodnutí nebo jiné opatření správního úřadu, potvrdil příslušný správní orgán, že údaje v katastru odpovídají skutečnosti</a:t>
            </a:r>
          </a:p>
          <a:p>
            <a:pPr lvl="1"/>
            <a:endParaRPr lang="cs-CZ" sz="1350" dirty="0"/>
          </a:p>
          <a:p>
            <a:pPr lvl="1"/>
            <a:r>
              <a:rPr lang="cs-CZ" sz="1350" dirty="0"/>
              <a:t>Na výzvu katastrálního úřadu </a:t>
            </a:r>
            <a:r>
              <a:rPr lang="cs-CZ" sz="1350" b="1" dirty="0"/>
              <a:t>předložit ve stanovené lhůtě, ne však kratší než 30dnů, příslušné listiny pro zápis do katastru</a:t>
            </a:r>
            <a:r>
              <a:rPr lang="cs-CZ" sz="135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70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9446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C00000"/>
                </a:solidFill>
              </a:rPr>
              <a:t>Povinnosti vlastníků a jiných oprávněných - 2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205740" lvl="1">
              <a:buSzPct val="85000"/>
            </a:pPr>
            <a:r>
              <a:rPr lang="cs-CZ" sz="1350" dirty="0"/>
              <a:t>Na výzvu katastrálního úřadu </a:t>
            </a:r>
            <a:r>
              <a:rPr lang="cs-CZ" sz="1350" b="1" dirty="0"/>
              <a:t>označit ve stanovené lhůtě, ne však kratší 30 dnů, trvalým způsobem a na vlastní náklad nesporné hranice svých pozemků</a:t>
            </a:r>
          </a:p>
          <a:p>
            <a:pPr marL="205740" lvl="1">
              <a:buSzPct val="85000"/>
            </a:pPr>
            <a:endParaRPr lang="cs-CZ" sz="1350" dirty="0"/>
          </a:p>
          <a:p>
            <a:pPr marL="41148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125" dirty="0"/>
              <a:t>Pokud vlastník nebo jiný oprávněný neoznačí hranice  </a:t>
            </a:r>
            <a:r>
              <a:rPr lang="cs-CZ" sz="1125" dirty="0" err="1"/>
              <a:t>hranice</a:t>
            </a:r>
            <a:r>
              <a:rPr lang="cs-CZ" sz="1125" dirty="0"/>
              <a:t> pozemků, může katastrální úřad rozhodnout, že dá hranice označit na náklady vlastníka nebo jiného oprávněného.</a:t>
            </a:r>
          </a:p>
          <a:p>
            <a:pPr marL="41148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125" b="1" dirty="0"/>
              <a:t>Neoznačují se </a:t>
            </a:r>
            <a:r>
              <a:rPr lang="cs-CZ" sz="1125" dirty="0"/>
              <a:t>hranice pozemků, které jsou sloučeny do větších celků, a hranice druhu pozemků mezi sousedními pozemky téhož vlastníka nebo jiného oprávněného,</a:t>
            </a:r>
          </a:p>
          <a:p>
            <a:pPr marL="205740" lvl="1">
              <a:buSzPct val="85000"/>
            </a:pPr>
            <a:endParaRPr lang="cs-CZ" sz="1350" dirty="0"/>
          </a:p>
          <a:p>
            <a:pPr marL="205740" lvl="1">
              <a:buSzPct val="85000"/>
            </a:pPr>
            <a:r>
              <a:rPr lang="cs-CZ" sz="1350" b="1" dirty="0"/>
              <a:t>NEDODRŽENÍ POVINNOSTÍ:</a:t>
            </a:r>
          </a:p>
          <a:p>
            <a:pPr marL="205740" lvl="1">
              <a:buSzPct val="85000"/>
            </a:pPr>
            <a:endParaRPr lang="cs-CZ" sz="1350" dirty="0"/>
          </a:p>
          <a:p>
            <a:pPr marL="205740" lvl="1">
              <a:buSzPct val="85000"/>
            </a:pPr>
            <a:endParaRPr lang="cs-CZ" sz="1350" dirty="0"/>
          </a:p>
          <a:p>
            <a:pPr marL="205740" lvl="1">
              <a:buSzPct val="85000"/>
            </a:pPr>
            <a:endParaRPr lang="cs-CZ" sz="1350" dirty="0"/>
          </a:p>
          <a:p>
            <a:pPr marL="205740" lvl="1">
              <a:buSzPct val="85000"/>
            </a:pPr>
            <a:endParaRPr lang="cs-CZ" sz="1350" dirty="0"/>
          </a:p>
          <a:p>
            <a:pPr marL="205740" lvl="1">
              <a:buSzPct val="85000"/>
            </a:pPr>
            <a:r>
              <a:rPr lang="cs-CZ" sz="1500" b="1" dirty="0"/>
              <a:t>Odpovědnost za přestupky</a:t>
            </a:r>
          </a:p>
          <a:p>
            <a:pPr marL="411480" lvl="2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cs-CZ" sz="1500" b="1" dirty="0"/>
              <a:t>§ 57, 59 KZ + zákon 250/2016 Sb. o odpovědnosti za přestupky a řízení o nich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71</a:t>
            </a:fld>
            <a:endParaRPr lang="cs-CZ"/>
          </a:p>
        </p:txBody>
      </p:sp>
      <p:sp>
        <p:nvSpPr>
          <p:cNvPr id="4" name="Šipka: dolů 3">
            <a:extLst>
              <a:ext uri="{FF2B5EF4-FFF2-40B4-BE49-F238E27FC236}">
                <a16:creationId xmlns:a16="http://schemas.microsoft.com/office/drawing/2014/main" id="{2F55EB3B-8568-452A-A040-C2D7AE4D6FB3}"/>
              </a:ext>
            </a:extLst>
          </p:cNvPr>
          <p:cNvSpPr/>
          <p:nvPr/>
        </p:nvSpPr>
        <p:spPr>
          <a:xfrm>
            <a:off x="3059832" y="3645024"/>
            <a:ext cx="484632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187780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Další evidence pozemků a nemovitostí, vazby na katastr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Evidence využití </a:t>
            </a:r>
            <a:r>
              <a:rPr lang="cs-CZ" sz="1600" dirty="0">
                <a:solidFill>
                  <a:srgbClr val="00B050"/>
                </a:solidFill>
              </a:rPr>
              <a:t>půdy</a:t>
            </a:r>
            <a:r>
              <a:rPr lang="cs-CZ" sz="1600" dirty="0"/>
              <a:t> podle uživatelských vztahů (</a:t>
            </a:r>
            <a:r>
              <a:rPr lang="cs-CZ" sz="1600" dirty="0">
                <a:solidFill>
                  <a:srgbClr val="00B050"/>
                </a:solidFill>
              </a:rPr>
              <a:t>LPIS </a:t>
            </a:r>
            <a:r>
              <a:rPr lang="cs-CZ" sz="1600" dirty="0"/>
              <a:t>- Land Parcel </a:t>
            </a:r>
            <a:r>
              <a:rPr lang="cs-CZ" sz="1600" dirty="0" err="1"/>
              <a:t>Identification</a:t>
            </a:r>
            <a:r>
              <a:rPr lang="cs-CZ" sz="1600" dirty="0"/>
              <a:t> </a:t>
            </a:r>
            <a:r>
              <a:rPr lang="cs-CZ" sz="1600" dirty="0" err="1"/>
              <a:t>System</a:t>
            </a:r>
            <a:r>
              <a:rPr lang="cs-CZ" sz="1600" dirty="0"/>
              <a:t>)</a:t>
            </a:r>
          </a:p>
          <a:p>
            <a:pPr lvl="1"/>
            <a:r>
              <a:rPr lang="cs-CZ" sz="1600" dirty="0" err="1"/>
              <a:t>Zák.č</a:t>
            </a:r>
            <a:r>
              <a:rPr lang="cs-CZ" sz="1600" dirty="0"/>
              <a:t>. 252/1997 Sb., o zemědělství, § 3a a násl.</a:t>
            </a:r>
          </a:p>
          <a:p>
            <a:pPr lvl="1"/>
            <a:r>
              <a:rPr lang="cs-CZ" sz="1600" dirty="0">
                <a:hlinkClick r:id="rId2"/>
              </a:rPr>
              <a:t>http://eagri.cz/public/web/mze/farmar/LPIS/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>
                <a:solidFill>
                  <a:srgbClr val="C00000"/>
                </a:solidFill>
              </a:rPr>
              <a:t>RÚIAN</a:t>
            </a:r>
            <a:r>
              <a:rPr lang="cs-CZ" sz="1600" dirty="0"/>
              <a:t> –</a:t>
            </a:r>
            <a:r>
              <a:rPr lang="pt-BR" sz="1600" dirty="0" err="1"/>
              <a:t>Registr</a:t>
            </a:r>
            <a:r>
              <a:rPr lang="pt-BR" sz="1600" dirty="0"/>
              <a:t> </a:t>
            </a:r>
            <a:r>
              <a:rPr lang="pt-BR" sz="1600" dirty="0" err="1"/>
              <a:t>územní</a:t>
            </a:r>
            <a:r>
              <a:rPr lang="pt-BR" sz="1600" dirty="0"/>
              <a:t> </a:t>
            </a:r>
            <a:r>
              <a:rPr lang="pt-BR" sz="1600" dirty="0" err="1"/>
              <a:t>identifikace</a:t>
            </a:r>
            <a:r>
              <a:rPr lang="pt-BR" sz="1600" dirty="0"/>
              <a:t>, </a:t>
            </a:r>
            <a:r>
              <a:rPr lang="pt-BR" sz="1600" dirty="0" err="1"/>
              <a:t>adres</a:t>
            </a:r>
            <a:r>
              <a:rPr lang="pt-BR" sz="1600" dirty="0"/>
              <a:t> a </a:t>
            </a:r>
            <a:r>
              <a:rPr lang="pt-BR" sz="1600" dirty="0" err="1"/>
              <a:t>nemovitostí</a:t>
            </a:r>
            <a:endParaRPr lang="cs-CZ" sz="1600" dirty="0"/>
          </a:p>
          <a:p>
            <a:pPr lvl="1"/>
            <a:r>
              <a:rPr lang="cs-CZ" sz="1600" dirty="0"/>
              <a:t>Zákon č. 111/2009 Sb. o základních registrech</a:t>
            </a:r>
          </a:p>
          <a:p>
            <a:pPr lvl="2"/>
            <a:r>
              <a:rPr lang="cs-CZ" sz="1600" dirty="0"/>
              <a:t> </a:t>
            </a:r>
            <a:r>
              <a:rPr lang="cs-CZ" sz="1600" dirty="0">
                <a:hlinkClick r:id="rId3"/>
              </a:rPr>
              <a:t>https://www.cuzk.cz/ruian.aspx</a:t>
            </a:r>
            <a:endParaRPr lang="cs-CZ" sz="1600" dirty="0"/>
          </a:p>
          <a:p>
            <a:pPr lvl="2"/>
            <a:endParaRPr lang="cs-CZ" sz="1600" dirty="0"/>
          </a:p>
          <a:p>
            <a:r>
              <a:rPr lang="cs-CZ" sz="1600" dirty="0"/>
              <a:t>Evidence </a:t>
            </a:r>
            <a:r>
              <a:rPr lang="cs-CZ" sz="1600" dirty="0">
                <a:solidFill>
                  <a:srgbClr val="00B050"/>
                </a:solidFill>
              </a:rPr>
              <a:t>vybraných lesních pozemků</a:t>
            </a:r>
          </a:p>
          <a:p>
            <a:pPr lvl="1"/>
            <a:r>
              <a:rPr lang="cs-CZ" sz="1600" dirty="0" err="1"/>
              <a:t>Zák.č</a:t>
            </a:r>
            <a:r>
              <a:rPr lang="cs-CZ" sz="1600" dirty="0"/>
              <a:t>. 289/1996 Sb., o lesích. § 12</a:t>
            </a:r>
          </a:p>
          <a:p>
            <a:pPr lvl="1"/>
            <a:endParaRPr lang="cs-CZ" sz="1600" dirty="0"/>
          </a:p>
          <a:p>
            <a:r>
              <a:rPr lang="cs-CZ" sz="1600" b="1" dirty="0"/>
              <a:t>Centrální registr administrativních budov (CRAB)</a:t>
            </a:r>
            <a:r>
              <a:rPr lang="cs-CZ" sz="1600" baseline="30000" dirty="0">
                <a:hlinkClick r:id="rId4"/>
              </a:rPr>
              <a:t>[1]</a:t>
            </a:r>
            <a:r>
              <a:rPr lang="cs-CZ" sz="1600" dirty="0"/>
              <a:t> -  neveřejný </a:t>
            </a:r>
            <a:r>
              <a:rPr lang="cs-CZ" sz="1600" dirty="0">
                <a:hlinkClick r:id="rId5" tooltip="Informační systém veřejné správy"/>
              </a:rPr>
              <a:t>informační systém veřejné správy</a:t>
            </a:r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Blíže viz též 1. přednáška (JUDr. Jakub Hanák, Ph.D.)</a:t>
            </a:r>
          </a:p>
          <a:p>
            <a:pPr lvl="2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72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06780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73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511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Předmět evidence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8</a:t>
            </a:fld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915816" y="1862720"/>
            <a:ext cx="2858616" cy="91440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Předmět evidence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1073296" y="3357537"/>
            <a:ext cx="2304256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Pozitivní vymezení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4586300" y="3356630"/>
            <a:ext cx="23762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Negativní vymezení</a:t>
            </a:r>
          </a:p>
        </p:txBody>
      </p:sp>
      <p:cxnSp>
        <p:nvCxnSpPr>
          <p:cNvPr id="12" name="Přímá spojnice se šipkou 11"/>
          <p:cNvCxnSpPr/>
          <p:nvPr/>
        </p:nvCxnSpPr>
        <p:spPr>
          <a:xfrm flipV="1">
            <a:off x="4427984" y="2996952"/>
            <a:ext cx="0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139952" y="2777120"/>
            <a:ext cx="1080120" cy="579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 flipH="1">
            <a:off x="2915816" y="2777120"/>
            <a:ext cx="1224136" cy="579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Šipka dolů 20"/>
          <p:cNvSpPr/>
          <p:nvPr/>
        </p:nvSpPr>
        <p:spPr>
          <a:xfrm>
            <a:off x="3769547" y="4271029"/>
            <a:ext cx="484632" cy="8850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délník 21"/>
          <p:cNvSpPr/>
          <p:nvPr/>
        </p:nvSpPr>
        <p:spPr>
          <a:xfrm>
            <a:off x="683568" y="5247320"/>
            <a:ext cx="7241232" cy="1226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</a:rPr>
              <a:t>KATASTR NEMOVITOSTÍ </a:t>
            </a:r>
            <a:r>
              <a:rPr lang="cs-CZ" b="1" u="sng" dirty="0">
                <a:solidFill>
                  <a:srgbClr val="C00000"/>
                </a:solidFill>
              </a:rPr>
              <a:t>NENÍ </a:t>
            </a:r>
            <a:r>
              <a:rPr lang="cs-CZ" b="1" dirty="0">
                <a:solidFill>
                  <a:srgbClr val="C00000"/>
                </a:solidFill>
              </a:rPr>
              <a:t>UNIVERZÁLNÍM/KOMPLEXNÍM  INFORMAČNÍM SYSTÉMEM O VŠECH NEMOVITOSTECH NA ÚZEMÍ ČR</a:t>
            </a:r>
          </a:p>
        </p:txBody>
      </p:sp>
    </p:spTree>
    <p:extLst>
      <p:ext uri="{BB962C8B-B14F-4D97-AF65-F5344CB8AC3E}">
        <p14:creationId xmlns:p14="http://schemas.microsoft.com/office/powerpoint/2010/main" val="357729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57298"/>
          </a:xfrm>
        </p:spPr>
        <p:txBody>
          <a:bodyPr/>
          <a:lstStyle/>
          <a:p>
            <a:r>
              <a:rPr lang="cs-CZ" dirty="0"/>
              <a:t>Předmět KN (§ 3 KZ)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CA79AC-0146-4043-8C9F-06809E84485E}" type="slidenum">
              <a:rPr lang="cs-CZ" smtClean="0"/>
              <a:t>9</a:t>
            </a:fld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2845319" y="1440646"/>
            <a:ext cx="2411631" cy="705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PŘEDMĚT KN</a:t>
            </a:r>
          </a:p>
          <a:p>
            <a:pPr algn="ctr"/>
            <a:r>
              <a:rPr lang="cs-CZ" sz="1400" dirty="0">
                <a:solidFill>
                  <a:srgbClr val="FF0000"/>
                </a:solidFill>
              </a:rPr>
              <a:t>(pozitivní vymezení)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2078709" y="2603450"/>
            <a:ext cx="179796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100" dirty="0"/>
              <a:t>BUDOVY</a:t>
            </a:r>
          </a:p>
        </p:txBody>
      </p:sp>
      <p:sp>
        <p:nvSpPr>
          <p:cNvPr id="8" name="Zaoblený obdélník 7"/>
          <p:cNvSpPr/>
          <p:nvPr/>
        </p:nvSpPr>
        <p:spPr>
          <a:xfrm>
            <a:off x="457200" y="2669649"/>
            <a:ext cx="149046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POZEMKY V PODOBĚ PARCEL </a:t>
            </a:r>
          </a:p>
        </p:txBody>
      </p:sp>
      <p:sp>
        <p:nvSpPr>
          <p:cNvPr id="9" name="Zaoblený obdélník 8"/>
          <p:cNvSpPr/>
          <p:nvPr/>
        </p:nvSpPr>
        <p:spPr>
          <a:xfrm>
            <a:off x="4032312" y="2595073"/>
            <a:ext cx="1224639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JEDNOTKY</a:t>
            </a:r>
          </a:p>
        </p:txBody>
      </p:sp>
      <p:sp>
        <p:nvSpPr>
          <p:cNvPr id="10" name="Zaoblený obdélník 9"/>
          <p:cNvSpPr/>
          <p:nvPr/>
        </p:nvSpPr>
        <p:spPr>
          <a:xfrm>
            <a:off x="5387996" y="265328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PRÁVO STAVBY</a:t>
            </a:r>
          </a:p>
        </p:txBody>
      </p:sp>
      <p:sp>
        <p:nvSpPr>
          <p:cNvPr id="11" name="Zaoblený obdélník 10"/>
          <p:cNvSpPr/>
          <p:nvPr/>
        </p:nvSpPr>
        <p:spPr>
          <a:xfrm>
            <a:off x="6398120" y="2636912"/>
            <a:ext cx="1526680" cy="947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/>
              <a:t>NEMOVITOSTI, O NICHŽ TO STANOVÍ JINÝ PŘEDPIS – VYBRANÁ VODNÍ DÍLA (§ 20 VZ)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4163050" y="3905703"/>
            <a:ext cx="540501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DLE OZ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4890032" y="3890512"/>
            <a:ext cx="72599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/>
              <a:t>DLE </a:t>
            </a:r>
            <a:r>
              <a:rPr lang="cs-CZ" sz="1000" dirty="0"/>
              <a:t>ZÁK.Č. 72/1994 Sb.</a:t>
            </a:r>
          </a:p>
        </p:txBody>
      </p:sp>
      <p:sp>
        <p:nvSpPr>
          <p:cNvPr id="14" name="Zaoblený obdélník 13"/>
          <p:cNvSpPr/>
          <p:nvPr/>
        </p:nvSpPr>
        <p:spPr>
          <a:xfrm>
            <a:off x="1800580" y="3867565"/>
            <a:ext cx="1062474" cy="10856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50" dirty="0">
                <a:solidFill>
                  <a:srgbClr val="C00000"/>
                </a:solidFill>
              </a:rPr>
              <a:t>S P.Č., S E.Č. </a:t>
            </a:r>
          </a:p>
          <a:p>
            <a:pPr algn="ctr"/>
            <a:r>
              <a:rPr lang="cs-CZ" sz="1000" dirty="0"/>
              <a:t>NEJSOU SOUČÁSTÍ POZEMKU 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3049535" y="3867565"/>
            <a:ext cx="927034" cy="10869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>
                <a:solidFill>
                  <a:srgbClr val="C00000"/>
                </a:solidFill>
              </a:rPr>
              <a:t>BEZ P.Č. ČI E.Č. </a:t>
            </a:r>
            <a:r>
              <a:rPr lang="cs-CZ" sz="1000" dirty="0"/>
              <a:t>NEJSOU SOUČÁSTÍ POZEMKU</a:t>
            </a:r>
          </a:p>
        </p:txBody>
      </p:sp>
      <p:cxnSp>
        <p:nvCxnSpPr>
          <p:cNvPr id="17" name="Přímá spojnice se šipkou 16"/>
          <p:cNvCxnSpPr/>
          <p:nvPr/>
        </p:nvCxnSpPr>
        <p:spPr>
          <a:xfrm flipH="1">
            <a:off x="2331817" y="3517850"/>
            <a:ext cx="513503" cy="349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endCxn id="15" idx="0"/>
          </p:cNvCxnSpPr>
          <p:nvPr/>
        </p:nvCxnSpPr>
        <p:spPr>
          <a:xfrm>
            <a:off x="3031801" y="3567680"/>
            <a:ext cx="481251" cy="299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4294213" y="3516711"/>
            <a:ext cx="190350" cy="403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4788024" y="3473968"/>
            <a:ext cx="438950" cy="402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/>
          <p:nvPr/>
        </p:nvCxnSpPr>
        <p:spPr>
          <a:xfrm flipH="1">
            <a:off x="1424820" y="2179073"/>
            <a:ext cx="2088232" cy="3831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3288801" y="2137771"/>
            <a:ext cx="249156" cy="42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>
            <a:off x="4274020" y="2143575"/>
            <a:ext cx="429531" cy="398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>
            <a:off x="4506801" y="2159943"/>
            <a:ext cx="1109229" cy="476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 flipH="1">
            <a:off x="4615291" y="2305269"/>
            <a:ext cx="402552" cy="70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>
            <a:off x="5047820" y="2196080"/>
            <a:ext cx="1553429" cy="4408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3243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5670</Words>
  <Application>Microsoft Office PowerPoint</Application>
  <PresentationFormat>Předvádění na obrazovce (4:3)</PresentationFormat>
  <Paragraphs>810</Paragraphs>
  <Slides>73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80" baseType="lpstr">
      <vt:lpstr>Arial</vt:lpstr>
      <vt:lpstr>Calibri</vt:lpstr>
      <vt:lpstr>Century Schoolbook</vt:lpstr>
      <vt:lpstr>Tahoma</vt:lpstr>
      <vt:lpstr>Wingdings</vt:lpstr>
      <vt:lpstr>Wingdings 2</vt:lpstr>
      <vt:lpstr>Arkýř</vt:lpstr>
      <vt:lpstr>Katastr nemovitostí Přednáška 13.10.2022 </vt:lpstr>
      <vt:lpstr>Osnova</vt:lpstr>
      <vt:lpstr>Prameny</vt:lpstr>
      <vt:lpstr>Státní správa  na úseku zeměměřictví a katastru NEMOVITOSTÍ – zdroj viz zde </vt:lpstr>
      <vt:lpstr>Katastr nemovitostí („katastr“)</vt:lpstr>
      <vt:lpstr>Katastr nemovitostí („katastr“)</vt:lpstr>
      <vt:lpstr>KATASTR NEMOVITOSTÍ</vt:lpstr>
      <vt:lpstr>Předmět evidence </vt:lpstr>
      <vt:lpstr>Předmět KN (§ 3 KZ)</vt:lpstr>
      <vt:lpstr>pozemek</vt:lpstr>
      <vt:lpstr>PARCELA </vt:lpstr>
      <vt:lpstr>Označování parcel v kn </vt:lpstr>
      <vt:lpstr>Zjednodušená evidence pozemků</vt:lpstr>
      <vt:lpstr>Budova  pro účely KN </vt:lpstr>
      <vt:lpstr>Vodní dílo a KN</vt:lpstr>
      <vt:lpstr>PŘEDMĚT KN - NEGATIVNÍ VYMEZENÍ OBJEKTŮ </vt:lpstr>
      <vt:lpstr>Závaznost údajů katastru (§ 51 KZ)</vt:lpstr>
      <vt:lpstr>Katastrální operát</vt:lpstr>
      <vt:lpstr>Geometrický plán</vt:lpstr>
      <vt:lpstr>Zásady vedení katastru nemovitostí </vt:lpstr>
      <vt:lpstr>Poskytování informací z katastru  informací z KN (viz též přednáška č. 1)</vt:lpstr>
      <vt:lpstr>Zásada veřejné publicity veřejnosti katastru </vt:lpstr>
      <vt:lpstr>Zásada  materiální publicity dobrá víra</vt:lpstr>
      <vt:lpstr>Zápisy do katastru</vt:lpstr>
      <vt:lpstr>Vyznačení, že právní práva zapsaná v katastru jsou dotčena změnou (plomba“) </vt:lpstr>
      <vt:lpstr>Vklad </vt:lpstr>
      <vt:lpstr>Práva zapisovaná vkladem</vt:lpstr>
      <vt:lpstr>Výroční zpráva ČÚZK 2021zde</vt:lpstr>
      <vt:lpstr>Výroční zpráva ČÚZK 2021zde</vt:lpstr>
      <vt:lpstr>Vkladové řízení</vt:lpstr>
      <vt:lpstr>Z judikatury: Lhůta k podání návrhu na vklad</vt:lpstr>
      <vt:lpstr>Z judikatury: Zásada priority </vt:lpstr>
      <vt:lpstr>Vyznačení plomby (§ 9 KZ), vyrozumění (§16 ve spoj. 18/1 KZ) </vt:lpstr>
      <vt:lpstr>Vyrozumění (§ 16/1 ve spoj. 18/1 KZ) </vt:lpstr>
      <vt:lpstr>Vkladové řízení</vt:lpstr>
      <vt:lpstr>Rozsah přezkumné činnosti katastrálního úřadu(§ 17 KZ)  DLE DRUHU VKLADOVÉ LISTINY </vt:lpstr>
      <vt:lpstr>Rozsah přezkumné činnosti katastrálního úřadu – soukromá listina </vt:lpstr>
      <vt:lpstr>Rozsah přezkumné činnosti katastrálního úřadu</vt:lpstr>
      <vt:lpstr>Vkladové řízení - speciální správní řízení (KZ+SPŘ)</vt:lpstr>
      <vt:lpstr>Vkladové řízení</vt:lpstr>
      <vt:lpstr>Vkladové řízení</vt:lpstr>
      <vt:lpstr>ukázka vyrozumění o provedeném vkladu  </vt:lpstr>
      <vt:lpstr>Prezentace aplikace PowerPoint</vt:lpstr>
      <vt:lpstr>Prezentace aplikace PowerPoint</vt:lpstr>
      <vt:lpstr>Vkladové řízení</vt:lpstr>
      <vt:lpstr>Opravné prostředky proti rozhodnutí o návrhu na povolení vkladu</vt:lpstr>
      <vt:lpstr>Zrušení plomby</vt:lpstr>
      <vt:lpstr>Záznam práv do katastru</vt:lpstr>
      <vt:lpstr>Záznam práv do katastru </vt:lpstr>
      <vt:lpstr>Práva zapisovaná do katastru záznamem </vt:lpstr>
      <vt:lpstr>Záznam práv do katastru </vt:lpstr>
      <vt:lpstr>Záznam práv do katastru </vt:lpstr>
      <vt:lpstr>Záznam práv do katastru</vt:lpstr>
      <vt:lpstr>Záznam práv do katastru</vt:lpstr>
      <vt:lpstr>Záznam práv do katastru</vt:lpstr>
      <vt:lpstr>Záznam do katastru – z judikatury</vt:lpstr>
      <vt:lpstr>Zápis jiných údajů do katastru</vt:lpstr>
      <vt:lpstr>Zápis jiných údajů</vt:lpstr>
      <vt:lpstr>Poznámka</vt:lpstr>
      <vt:lpstr>Oprava chybných údajů v katastru</vt:lpstr>
      <vt:lpstr>Pojem „chybný údaj“</vt:lpstr>
      <vt:lpstr>„zřejmý omyl“</vt:lpstr>
      <vt:lpstr>Z judikatury: charakter opravy chyby v katastru</vt:lpstr>
      <vt:lpstr>Proces opravy chyby v KO</vt:lpstr>
      <vt:lpstr>Proces opravy chyby</vt:lpstr>
      <vt:lpstr>Revize údajů katastru</vt:lpstr>
      <vt:lpstr>Revize údajů katastru</vt:lpstr>
      <vt:lpstr>Obnova katastrálního operátu</vt:lpstr>
      <vt:lpstr>Obnova katastrálního operátu</vt:lpstr>
      <vt:lpstr>Povinnosti vlastníků a jiných oprávněných - 1</vt:lpstr>
      <vt:lpstr>Povinnosti vlastníků a jiných oprávněných - 2</vt:lpstr>
      <vt:lpstr>Další evidence pozemků a nemovitostí, vazby na katastr </vt:lpstr>
      <vt:lpstr>Děkuji za pozornost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Katastr nemovitostí po rekodifikaci soukromého práva</dc:title>
  <dc:creator>Ivana Průchová</dc:creator>
  <cp:lastModifiedBy>Ivana Průchová</cp:lastModifiedBy>
  <cp:revision>145</cp:revision>
  <cp:lastPrinted>2022-10-13T09:16:26Z</cp:lastPrinted>
  <dcterms:created xsi:type="dcterms:W3CDTF">2013-10-09T12:53:48Z</dcterms:created>
  <dcterms:modified xsi:type="dcterms:W3CDTF">2022-10-13T12:00:18Z</dcterms:modified>
</cp:coreProperties>
</file>