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8"/>
  </p:notesMasterIdLst>
  <p:handoutMasterIdLst>
    <p:handoutMasterId r:id="rId49"/>
  </p:handoutMasterIdLst>
  <p:sldIdLst>
    <p:sldId id="256" r:id="rId2"/>
    <p:sldId id="258" r:id="rId3"/>
    <p:sldId id="345" r:id="rId4"/>
    <p:sldId id="344" r:id="rId5"/>
    <p:sldId id="347" r:id="rId6"/>
    <p:sldId id="350" r:id="rId7"/>
    <p:sldId id="355" r:id="rId8"/>
    <p:sldId id="351" r:id="rId9"/>
    <p:sldId id="357" r:id="rId10"/>
    <p:sldId id="359" r:id="rId11"/>
    <p:sldId id="362" r:id="rId12"/>
    <p:sldId id="366" r:id="rId13"/>
    <p:sldId id="358" r:id="rId14"/>
    <p:sldId id="363" r:id="rId15"/>
    <p:sldId id="364" r:id="rId16"/>
    <p:sldId id="360" r:id="rId17"/>
    <p:sldId id="401" r:id="rId18"/>
    <p:sldId id="361" r:id="rId19"/>
    <p:sldId id="352" r:id="rId20"/>
    <p:sldId id="353" r:id="rId21"/>
    <p:sldId id="399" r:id="rId22"/>
    <p:sldId id="354" r:id="rId23"/>
    <p:sldId id="370" r:id="rId24"/>
    <p:sldId id="371" r:id="rId25"/>
    <p:sldId id="374" r:id="rId26"/>
    <p:sldId id="375" r:id="rId27"/>
    <p:sldId id="376" r:id="rId28"/>
    <p:sldId id="377" r:id="rId29"/>
    <p:sldId id="378" r:id="rId30"/>
    <p:sldId id="379" r:id="rId31"/>
    <p:sldId id="380" r:id="rId32"/>
    <p:sldId id="381" r:id="rId33"/>
    <p:sldId id="382" r:id="rId34"/>
    <p:sldId id="383" r:id="rId35"/>
    <p:sldId id="384" r:id="rId36"/>
    <p:sldId id="385" r:id="rId37"/>
    <p:sldId id="386" r:id="rId38"/>
    <p:sldId id="387" r:id="rId39"/>
    <p:sldId id="388" r:id="rId40"/>
    <p:sldId id="389" r:id="rId41"/>
    <p:sldId id="390" r:id="rId42"/>
    <p:sldId id="397" r:id="rId43"/>
    <p:sldId id="367" r:id="rId44"/>
    <p:sldId id="400" r:id="rId45"/>
    <p:sldId id="402" r:id="rId46"/>
    <p:sldId id="398" r:id="rId4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114" d="100"/>
          <a:sy n="114" d="100"/>
        </p:scale>
        <p:origin x="108" y="13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Problematika zneužití práva, obstrukční jednání, zneužití pravomoci</a:t>
            </a:r>
            <a:br>
              <a:rPr lang="cs-CZ" dirty="0"/>
            </a:br>
            <a:endParaRPr lang="cs-CZ" dirty="0"/>
          </a:p>
        </p:txBody>
      </p:sp>
      <p:sp>
        <p:nvSpPr>
          <p:cNvPr id="5" name="Podnadpis 4"/>
          <p:cNvSpPr>
            <a:spLocks noGrp="1"/>
          </p:cNvSpPr>
          <p:nvPr>
            <p:ph type="subTitle" idx="1"/>
          </p:nvPr>
        </p:nvSpPr>
        <p:spPr/>
        <p:txBody>
          <a:bodyPr/>
          <a:lstStyle/>
          <a:p>
            <a:r>
              <a:rPr lang="cs-CZ" b="1" dirty="0"/>
              <a:t>Správní právo II – 12. 12. 2021</a:t>
            </a:r>
          </a:p>
          <a:p>
            <a:r>
              <a:rPr lang="cs-CZ" dirty="0"/>
              <a:t>Tomáš Svoboda</a:t>
            </a:r>
          </a:p>
          <a:p>
            <a:endParaRPr lang="cs-CZ" dirty="0"/>
          </a:p>
          <a:p>
            <a:r>
              <a:rPr lang="cs-CZ" b="1" dirty="0"/>
              <a:t>Poznámka: </a:t>
            </a:r>
            <a:r>
              <a:rPr lang="cs-CZ" dirty="0"/>
              <a:t>Z důvodu zrušení prezenční formy přednášky dne 12. 12. 2022 bude prezentace doplněna o zvukové komentáře (zhruba do konce týdne)</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b="1" dirty="0"/>
              <a:t>Principiální problém</a:t>
            </a:r>
          </a:p>
          <a:p>
            <a:pPr lvl="1"/>
            <a:r>
              <a:rPr lang="cs-CZ" dirty="0"/>
              <a:t>Prolamování zejm. </a:t>
            </a:r>
            <a:r>
              <a:rPr lang="cs-CZ" b="1" dirty="0"/>
              <a:t>právní jistoty </a:t>
            </a:r>
          </a:p>
          <a:p>
            <a:pPr lvl="1"/>
            <a:r>
              <a:rPr lang="cs-CZ" dirty="0"/>
              <a:t>Riziko</a:t>
            </a:r>
            <a:r>
              <a:rPr lang="cs-CZ" b="1" dirty="0"/>
              <a:t> nepřiměřené/účelové aplikace </a:t>
            </a:r>
          </a:p>
          <a:p>
            <a:pPr lvl="2"/>
            <a:r>
              <a:rPr lang="cs-CZ" i="1" dirty="0"/>
              <a:t>(„Zneužití zásady zákazu zneužití práva“ </a:t>
            </a:r>
            <a:r>
              <a:rPr lang="cs-CZ" i="1" dirty="0">
                <a:sym typeface="Wingdings" pitchFamily="2" charset="2"/>
              </a:rPr>
              <a:t></a:t>
            </a:r>
            <a:r>
              <a:rPr lang="cs-CZ" i="1" dirty="0"/>
              <a:t>)</a:t>
            </a:r>
          </a:p>
          <a:p>
            <a:pPr lvl="1"/>
            <a:r>
              <a:rPr lang="cs-CZ" dirty="0"/>
              <a:t>Ale potenciálně i narušování </a:t>
            </a:r>
            <a:r>
              <a:rPr lang="cs-CZ" b="1" dirty="0"/>
              <a:t>dělby moci </a:t>
            </a:r>
            <a:r>
              <a:rPr lang="cs-CZ" dirty="0"/>
              <a:t>(růst vlivu soudů)</a:t>
            </a:r>
          </a:p>
          <a:p>
            <a:pPr lvl="1"/>
            <a:endParaRPr lang="cs-CZ" dirty="0"/>
          </a:p>
          <a:p>
            <a:r>
              <a:rPr lang="cs-CZ" dirty="0"/>
              <a:t>Proto jen </a:t>
            </a:r>
            <a:r>
              <a:rPr lang="cs-CZ" b="1" dirty="0"/>
              <a:t>zdrženlivá aplikace</a:t>
            </a:r>
            <a:r>
              <a:rPr lang="cs-CZ" dirty="0"/>
              <a:t>…</a:t>
            </a:r>
          </a:p>
          <a:p>
            <a:pPr lvl="1"/>
            <a:r>
              <a:rPr lang="cs-CZ" dirty="0"/>
              <a:t>Viz již dříve:</a:t>
            </a:r>
          </a:p>
          <a:p>
            <a:pPr lvl="1"/>
            <a:r>
              <a:rPr lang="cs-CZ" i="1" dirty="0">
                <a:solidFill>
                  <a:srgbClr val="0000DC"/>
                </a:solidFill>
              </a:rPr>
              <a:t>Nejvyšší správní soud podotýká, že zákaz zneužití práva je v jistém smyslu </a:t>
            </a:r>
            <a:r>
              <a:rPr lang="cs-CZ" b="1" i="1" dirty="0" err="1">
                <a:solidFill>
                  <a:srgbClr val="0000DC"/>
                </a:solidFill>
              </a:rPr>
              <a:t>ultima</a:t>
            </a:r>
            <a:r>
              <a:rPr lang="cs-CZ" b="1" i="1" dirty="0">
                <a:solidFill>
                  <a:srgbClr val="0000DC"/>
                </a:solidFill>
              </a:rPr>
              <a:t> ratio</a:t>
            </a:r>
            <a:r>
              <a:rPr lang="cs-CZ" i="1" dirty="0">
                <a:solidFill>
                  <a:srgbClr val="0000DC"/>
                </a:solidFill>
              </a:rPr>
              <a:t>, a proto musí být uplatňován </a:t>
            </a:r>
            <a:r>
              <a:rPr lang="cs-CZ" b="1" i="1" dirty="0">
                <a:solidFill>
                  <a:srgbClr val="0000DC"/>
                </a:solidFill>
              </a:rPr>
              <a:t>nanejvýš restriktivně a za pečlivého poměření s jinými obdobně důležitými principy vlastními právnímu řádu</a:t>
            </a:r>
            <a:r>
              <a:rPr lang="cs-CZ" i="1" dirty="0">
                <a:solidFill>
                  <a:srgbClr val="0000DC"/>
                </a:solidFill>
              </a:rPr>
              <a:t>, zejména principem právní jistoty, s nímž se − zcela logicky − nejvíce střetává. </a:t>
            </a:r>
            <a:r>
              <a:rPr lang="cs-CZ" b="1" dirty="0"/>
              <a:t>(RS NSS 1 As 70/2008-74)</a:t>
            </a:r>
            <a:endParaRPr lang="cs-CZ" dirty="0"/>
          </a:p>
          <a:p>
            <a:pPr lvl="1"/>
            <a:endParaRPr lang="cs-CZ" dirty="0"/>
          </a:p>
          <a:p>
            <a:pPr lvl="1"/>
            <a:endParaRPr lang="cs-CZ" dirty="0"/>
          </a:p>
          <a:p>
            <a:pPr lvl="1"/>
            <a:endParaRPr lang="cs-CZ" dirty="0"/>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jen </a:t>
            </a:r>
            <a:r>
              <a:rPr lang="cs-CZ" b="1" dirty="0"/>
              <a:t>zdrženlivá aplikace</a:t>
            </a:r>
            <a:r>
              <a:rPr lang="cs-CZ" dirty="0"/>
              <a:t>…</a:t>
            </a:r>
          </a:p>
          <a:p>
            <a:pPr lvl="1"/>
            <a:r>
              <a:rPr lang="cs-CZ" sz="1800" i="1" dirty="0">
                <a:solidFill>
                  <a:srgbClr val="0000DC"/>
                </a:solidFill>
              </a:rPr>
              <a:t>[61] Jakkoliv není zákaz zneužití práva výslovně v tuzemských právních předpisech zakotven, </a:t>
            </a:r>
            <a:r>
              <a:rPr lang="cs-CZ" sz="1800" b="1" i="1" dirty="0">
                <a:solidFill>
                  <a:srgbClr val="0000DC"/>
                </a:solidFill>
              </a:rPr>
              <a:t>jde o právní princip, který plní funkci „záchranné brzdy“ pro případ, že konkrétní pravidla by při svém „doslovném“ uplatnění vedla k rozporu s materiální spravedlností, </a:t>
            </a:r>
            <a:r>
              <a:rPr lang="cs-CZ" sz="1800" i="1" dirty="0">
                <a:solidFill>
                  <a:srgbClr val="0000DC"/>
                </a:solidFill>
              </a:rPr>
              <a:t>neboť jsou využívána v rozporu s podstatou daného práva (jeho smyslem a účelem). Obdobnými principy jsou např. zákaz jednat v rozporu s dobrými mravy, ochrana dobré víry, ochrana poctivého obchodního styku, zákaz obcházení zákona.</a:t>
            </a:r>
          </a:p>
          <a:p>
            <a:pPr lvl="1"/>
            <a:r>
              <a:rPr lang="cs-CZ" sz="1800" i="1" dirty="0">
                <a:solidFill>
                  <a:srgbClr val="0000DC"/>
                </a:solidFill>
              </a:rPr>
              <a:t>[62] Ústavní soud ve svém rozhodnutí ze dne 6. 8. 2008, </a:t>
            </a:r>
            <a:r>
              <a:rPr lang="cs-CZ" sz="1800" i="1" dirty="0" err="1">
                <a:solidFill>
                  <a:srgbClr val="0000DC"/>
                </a:solidFill>
              </a:rPr>
              <a:t>sp</a:t>
            </a:r>
            <a:r>
              <a:rPr lang="cs-CZ" sz="1800" i="1" dirty="0">
                <a:solidFill>
                  <a:srgbClr val="0000DC"/>
                </a:solidFill>
              </a:rPr>
              <a:t>. zn. II. ÚS 2714/07, uvedl, že „[a]</a:t>
            </a:r>
            <a:r>
              <a:rPr lang="cs-CZ" sz="1800" i="1" dirty="0" err="1">
                <a:solidFill>
                  <a:srgbClr val="0000DC"/>
                </a:solidFill>
              </a:rPr>
              <a:t>čkoliv</a:t>
            </a:r>
            <a:r>
              <a:rPr lang="cs-CZ" sz="1800" i="1" dirty="0">
                <a:solidFill>
                  <a:srgbClr val="0000DC"/>
                </a:solidFill>
              </a:rPr>
              <a:t> finanční právo (zde konkrétně zákon o daních z příjmů a zákon o správě daní a poplatků) institut zneužití práva explicitně nevymezuje, neznamená to, že by v této oblasti ke zneužívání práva či jeho obcházení docházet nemohlo, resp. že by chování, jež vykazuje znaky zneužití práva, nemohlo být za takové označeno, a z toho vyvozovány adekvátní právní důsledky. V tomto duchu k problému také soudní praxe přistupuje“. </a:t>
            </a:r>
            <a:r>
              <a:rPr lang="cs-CZ" sz="1800" b="1" dirty="0"/>
              <a:t>(NSS 9 </a:t>
            </a:r>
            <a:r>
              <a:rPr lang="cs-CZ" sz="1800" b="1" dirty="0" err="1"/>
              <a:t>Afs</a:t>
            </a:r>
            <a:r>
              <a:rPr lang="cs-CZ" sz="1800" b="1" dirty="0"/>
              <a:t> 57/2015 – 120)</a:t>
            </a:r>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jen </a:t>
            </a:r>
            <a:r>
              <a:rPr lang="cs-CZ" b="1" dirty="0"/>
              <a:t>zdrženlivá aplikace</a:t>
            </a:r>
            <a:r>
              <a:rPr lang="cs-CZ" dirty="0"/>
              <a:t>…</a:t>
            </a:r>
          </a:p>
          <a:p>
            <a:pPr lvl="1"/>
            <a:r>
              <a:rPr lang="cs-CZ" sz="1600" i="1" dirty="0">
                <a:solidFill>
                  <a:srgbClr val="0000DC"/>
                </a:solidFill>
              </a:rPr>
              <a:t>1) </a:t>
            </a:r>
            <a:r>
              <a:rPr lang="cs-CZ" sz="1600" b="1" i="1" dirty="0">
                <a:solidFill>
                  <a:srgbClr val="0000DC"/>
                </a:solidFill>
              </a:rPr>
              <a:t>Objektivní analýza zákazu zneužití práva musí být v rovnováze se zásadami právní jistoty a ochranou legitimního očekávání </a:t>
            </a:r>
            <a:r>
              <a:rPr lang="cs-CZ" sz="1600" i="1" dirty="0">
                <a:solidFill>
                  <a:srgbClr val="0000DC"/>
                </a:solidFill>
              </a:rPr>
              <a:t>(tyto principy jsou v českém právu na ústavní rovině zakotveny v čl. 1 odst. 1 Ústavy, neboť jsou imanentní pojmu materiálního právního státu, nepřímo pak vyplývají i z čl. 2 odst. 2 Listiny základních práv a svobod), proto daňový subjekt má právo dopředu vědět, jaká bude jeho daňová situace, a z tohoto důvodu musí mít právo se spolehnout na prostý smysl slov právních předpisů o DPH.</a:t>
            </a:r>
          </a:p>
          <a:p>
            <a:pPr lvl="1"/>
            <a:r>
              <a:rPr lang="cs-CZ" sz="1600" i="1" dirty="0">
                <a:solidFill>
                  <a:srgbClr val="0000DC"/>
                </a:solidFill>
              </a:rPr>
              <a:t>2) Daňové subjekty mají právo uspořádat si svoje podnikání tak, aby si snížily svoji daňovou povinnost. Volba daňového subjektu mezi osvobozenými a zdanitelnými plněními může tedy být založena na řadě faktorů, včetně daňového hlediska ve vztahu k systému DPH. </a:t>
            </a:r>
            <a:r>
              <a:rPr lang="cs-CZ" sz="1600" b="1" i="1" dirty="0">
                <a:solidFill>
                  <a:srgbClr val="0000DC"/>
                </a:solidFill>
              </a:rPr>
              <a:t>Neexistuje žádná povinnost podnikat takovým způsobem, aby se zvýšil daňový příjem státu. Základní zásadou je vybrat si co nejméně zdanitelný způsob provozování podnikání, aby se minimalizovaly náklady. Na druhé straně taková svoboda existuje pouze v rozsahu legálních možností stanovených režimem DPH. </a:t>
            </a:r>
            <a:r>
              <a:rPr lang="cs-CZ" sz="1600" i="1" dirty="0">
                <a:solidFill>
                  <a:srgbClr val="0000DC"/>
                </a:solidFill>
              </a:rPr>
              <a:t>Normativní cíl zákazu zneužití v rámci systému DPH je přesně tím, který definuje oblast volby, již společná pravidla DPH nabízejí plátcům daně. Taková definice musí ovšem brát v úvahu zásadu právní jistoty a ochrany legitimního očekávání daňových subjektů. </a:t>
            </a:r>
            <a:r>
              <a:rPr lang="cs-CZ" sz="1600" b="1" dirty="0"/>
              <a:t>(7 </a:t>
            </a:r>
            <a:r>
              <a:rPr lang="cs-CZ" sz="1600" b="1" dirty="0" err="1"/>
              <a:t>Afs</a:t>
            </a:r>
            <a:r>
              <a:rPr lang="cs-CZ" sz="1600" b="1" dirty="0"/>
              <a:t> 55/2006–122)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Vnější teorie</a:t>
            </a:r>
          </a:p>
          <a:p>
            <a:pPr lvl="1"/>
            <a:r>
              <a:rPr lang="cs-CZ" dirty="0"/>
              <a:t>Zneužití plyne </a:t>
            </a:r>
            <a:r>
              <a:rPr lang="cs-CZ" b="1" dirty="0">
                <a:solidFill>
                  <a:srgbClr val="0000DC"/>
                </a:solidFill>
              </a:rPr>
              <a:t>mimo obsah </a:t>
            </a:r>
            <a:r>
              <a:rPr lang="cs-CZ" dirty="0">
                <a:solidFill>
                  <a:srgbClr val="0000DC"/>
                </a:solidFill>
              </a:rPr>
              <a:t>subjektivního práva</a:t>
            </a:r>
          </a:p>
          <a:p>
            <a:pPr lvl="1"/>
            <a:r>
              <a:rPr lang="cs-CZ" dirty="0"/>
              <a:t>Důsledek = právo je, avšak „sankce“ za zneužití (nelze vykonat)</a:t>
            </a:r>
          </a:p>
          <a:p>
            <a:pPr lvl="1"/>
            <a:endParaRPr lang="cs-CZ" dirty="0"/>
          </a:p>
          <a:p>
            <a:r>
              <a:rPr lang="cs-CZ" b="1" dirty="0"/>
              <a:t>Vnitřní teorie</a:t>
            </a:r>
          </a:p>
          <a:p>
            <a:pPr lvl="1"/>
            <a:r>
              <a:rPr lang="cs-CZ" b="1" dirty="0">
                <a:solidFill>
                  <a:srgbClr val="0000DC"/>
                </a:solidFill>
              </a:rPr>
              <a:t>Obsahové omezení </a:t>
            </a:r>
            <a:r>
              <a:rPr lang="cs-CZ" dirty="0">
                <a:solidFill>
                  <a:srgbClr val="0000DC"/>
                </a:solidFill>
              </a:rPr>
              <a:t>práva </a:t>
            </a:r>
            <a:r>
              <a:rPr lang="cs-CZ" dirty="0"/>
              <a:t>zneužitím</a:t>
            </a:r>
          </a:p>
          <a:p>
            <a:pPr lvl="1"/>
            <a:r>
              <a:rPr lang="cs-CZ" dirty="0"/>
              <a:t>Důsledek = „zneužité“ právo není, pouze zdánlivý výkon</a:t>
            </a:r>
          </a:p>
          <a:p>
            <a:pPr lvl="1"/>
            <a:endParaRPr lang="cs-CZ" dirty="0"/>
          </a:p>
          <a:p>
            <a:r>
              <a:rPr lang="cs-CZ" b="1" dirty="0"/>
              <a:t>Ve správním právu?</a:t>
            </a:r>
          </a:p>
          <a:p>
            <a:pPr lvl="1"/>
            <a:r>
              <a:rPr lang="cs-CZ" dirty="0"/>
              <a:t>Teoreticky spíše nejasné, </a:t>
            </a:r>
            <a:r>
              <a:rPr lang="cs-CZ" b="1" dirty="0"/>
              <a:t>pragmatismus (judikatura)</a:t>
            </a:r>
            <a:r>
              <a:rPr lang="cs-CZ" dirty="0"/>
              <a:t> + absence zákonné úpravy</a:t>
            </a:r>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Kdy a jak aplikovat?</a:t>
            </a:r>
          </a:p>
          <a:p>
            <a:pPr lvl="1"/>
            <a:r>
              <a:rPr lang="cs-CZ" dirty="0"/>
              <a:t>Judikatura hodnotí objektivní a subjektivní </a:t>
            </a:r>
            <a:r>
              <a:rPr lang="cs-CZ" dirty="0">
                <a:solidFill>
                  <a:srgbClr val="0000DC"/>
                </a:solidFill>
              </a:rPr>
              <a:t>prvek zneužití</a:t>
            </a:r>
          </a:p>
          <a:p>
            <a:pPr lvl="2"/>
            <a:r>
              <a:rPr lang="cs-CZ" b="1" i="1" dirty="0">
                <a:solidFill>
                  <a:srgbClr val="0000DC"/>
                </a:solidFill>
              </a:rPr>
              <a:t>Objektivní</a:t>
            </a:r>
            <a:r>
              <a:rPr lang="cs-CZ" dirty="0"/>
              <a:t> = </a:t>
            </a:r>
            <a:r>
              <a:rPr lang="cs-CZ" b="1" dirty="0"/>
              <a:t>hodnocení právní úpravy </a:t>
            </a:r>
            <a:r>
              <a:rPr lang="cs-CZ" dirty="0"/>
              <a:t>– účelu</a:t>
            </a:r>
          </a:p>
          <a:p>
            <a:pPr lvl="2"/>
            <a:r>
              <a:rPr lang="cs-CZ" b="1" i="1" dirty="0">
                <a:solidFill>
                  <a:srgbClr val="0000DC"/>
                </a:solidFill>
              </a:rPr>
              <a:t>Subjektivní</a:t>
            </a:r>
            <a:r>
              <a:rPr lang="cs-CZ" dirty="0"/>
              <a:t> = </a:t>
            </a:r>
            <a:r>
              <a:rPr lang="cs-CZ" b="1" dirty="0"/>
              <a:t>hodnocení počínání adresáta VS </a:t>
            </a:r>
            <a:r>
              <a:rPr lang="cs-CZ" dirty="0"/>
              <a:t>(motivace adresáta VS, zpravidla </a:t>
            </a:r>
            <a:r>
              <a:rPr lang="cs-CZ" b="1" dirty="0"/>
              <a:t>úmysl</a:t>
            </a:r>
            <a:r>
              <a:rPr lang="cs-CZ" dirty="0"/>
              <a:t>)</a:t>
            </a:r>
          </a:p>
          <a:p>
            <a:pPr lvl="1"/>
            <a:r>
              <a:rPr lang="cs-CZ" dirty="0"/>
              <a:t>Obecně </a:t>
            </a:r>
            <a:r>
              <a:rPr lang="cs-CZ" b="1" dirty="0"/>
              <a:t>základní situace </a:t>
            </a:r>
            <a:r>
              <a:rPr lang="cs-CZ" dirty="0"/>
              <a:t>(motivace ke zneužití):</a:t>
            </a:r>
          </a:p>
          <a:p>
            <a:pPr lvl="2"/>
            <a:r>
              <a:rPr lang="cs-CZ" i="1" dirty="0">
                <a:solidFill>
                  <a:srgbClr val="0000DC"/>
                </a:solidFill>
              </a:rPr>
              <a:t>1/ </a:t>
            </a:r>
            <a:r>
              <a:rPr lang="cs-CZ" b="1" i="1" dirty="0">
                <a:solidFill>
                  <a:srgbClr val="0000DC"/>
                </a:solidFill>
              </a:rPr>
              <a:t>Způsobení újmy </a:t>
            </a:r>
            <a:r>
              <a:rPr lang="cs-CZ" i="1" dirty="0">
                <a:solidFill>
                  <a:srgbClr val="0000DC"/>
                </a:solidFill>
              </a:rPr>
              <a:t>(šikana)</a:t>
            </a:r>
          </a:p>
          <a:p>
            <a:pPr lvl="2"/>
            <a:r>
              <a:rPr lang="cs-CZ" i="1" dirty="0">
                <a:solidFill>
                  <a:srgbClr val="0000DC"/>
                </a:solidFill>
              </a:rPr>
              <a:t>2/ </a:t>
            </a:r>
            <a:r>
              <a:rPr lang="cs-CZ" b="1" i="1" dirty="0">
                <a:solidFill>
                  <a:srgbClr val="0000DC"/>
                </a:solidFill>
              </a:rPr>
              <a:t>Dosažení prospěchu</a:t>
            </a:r>
          </a:p>
          <a:p>
            <a:pPr lvl="1"/>
            <a:endParaRPr lang="cs-CZ" dirty="0"/>
          </a:p>
          <a:p>
            <a:pPr lvl="1"/>
            <a:r>
              <a:rPr lang="cs-CZ" dirty="0"/>
              <a:t>Zneužití by mělo být </a:t>
            </a:r>
            <a:r>
              <a:rPr lang="cs-CZ" b="1" dirty="0">
                <a:solidFill>
                  <a:srgbClr val="0000DC"/>
                </a:solidFill>
              </a:rPr>
              <a:t>prokázáno</a:t>
            </a:r>
            <a:r>
              <a:rPr lang="cs-CZ" dirty="0"/>
              <a:t>, resp. </a:t>
            </a:r>
            <a:r>
              <a:rPr lang="cs-CZ" dirty="0">
                <a:solidFill>
                  <a:srgbClr val="0000DC"/>
                </a:solidFill>
              </a:rPr>
              <a:t>zjevné</a:t>
            </a:r>
            <a:r>
              <a:rPr lang="cs-CZ" dirty="0"/>
              <a:t> (viz dále)</a:t>
            </a:r>
          </a:p>
          <a:p>
            <a:pPr lvl="1"/>
            <a:r>
              <a:rPr lang="cs-CZ" dirty="0"/>
              <a:t>Aplikaci zásady je třeba </a:t>
            </a:r>
            <a:r>
              <a:rPr lang="cs-CZ" b="1" dirty="0"/>
              <a:t>odůvodnit</a:t>
            </a:r>
            <a:r>
              <a:rPr lang="cs-CZ" b="1" dirty="0">
                <a:solidFill>
                  <a:srgbClr val="0000DC"/>
                </a:solidFill>
              </a:rPr>
              <a:t> </a:t>
            </a:r>
            <a:r>
              <a:rPr lang="cs-CZ" dirty="0"/>
              <a:t>(ochrana výkonu práva, přezkum)</a:t>
            </a:r>
          </a:p>
          <a:p>
            <a:pPr lvl="1"/>
            <a:endParaRPr lang="cs-CZ" dirty="0"/>
          </a:p>
          <a:p>
            <a:pPr lvl="1"/>
            <a:r>
              <a:rPr lang="cs-CZ" b="1" dirty="0"/>
              <a:t>Následek </a:t>
            </a:r>
            <a:r>
              <a:rPr lang="cs-CZ" dirty="0"/>
              <a:t>= k výkonu práva (úkonu, podání apod.) </a:t>
            </a:r>
            <a:r>
              <a:rPr lang="cs-CZ" b="1" dirty="0">
                <a:solidFill>
                  <a:srgbClr val="0000DC"/>
                </a:solidFill>
              </a:rPr>
              <a:t>se nepřihlíží</a:t>
            </a:r>
          </a:p>
          <a:p>
            <a:pPr lvl="2"/>
            <a:r>
              <a:rPr lang="cs-CZ" i="1" dirty="0">
                <a:solidFill>
                  <a:srgbClr val="0000DC"/>
                </a:solidFill>
              </a:rPr>
              <a:t>Takovéto podání je v těchto výjimečných případech zneužitím práva, nepožívá právní ochrany a nevyvolá samo o sobě žádné procesní důsledky. Správní orgán na ně nemusí nijak procesně reagovat. </a:t>
            </a:r>
            <a:r>
              <a:rPr lang="cs-CZ" b="1" dirty="0"/>
              <a:t>(RS 4 As 113/2018-39)</a:t>
            </a:r>
            <a:endParaRPr lang="cs-CZ" dirty="0"/>
          </a:p>
          <a:p>
            <a:pPr lvl="1"/>
            <a:endParaRPr lang="cs-CZ" dirty="0"/>
          </a:p>
          <a:p>
            <a:pPr lvl="1"/>
            <a:endParaRPr lang="cs-CZ" dirty="0"/>
          </a:p>
          <a:p>
            <a:pPr lvl="1"/>
            <a:endParaRPr lang="cs-CZ" dirty="0"/>
          </a:p>
          <a:p>
            <a:pPr lvl="1"/>
            <a:endParaRPr lang="cs-CZ" dirty="0"/>
          </a:p>
          <a:p>
            <a:pPr lvl="1"/>
            <a:endParaRPr lang="cs-CZ" dirty="0"/>
          </a:p>
          <a:p>
            <a:endParaRPr lang="cs-CZ" dirty="0"/>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dirty="0"/>
              <a:t>Judikatura: </a:t>
            </a:r>
            <a:r>
              <a:rPr lang="cs-CZ" b="1" dirty="0"/>
              <a:t>Test zneužití</a:t>
            </a:r>
          </a:p>
          <a:p>
            <a:pPr lvl="1"/>
            <a:r>
              <a:rPr lang="cs-CZ" sz="1800" i="1" dirty="0">
                <a:solidFill>
                  <a:srgbClr val="0000DC"/>
                </a:solidFill>
              </a:rPr>
              <a:t>[33] Pozdější judikatura Nejvyššího správního soudu pak vychází (a inspiruje se) i východisky </a:t>
            </a:r>
            <a:r>
              <a:rPr lang="cs-CZ" sz="1800" b="1" i="1" dirty="0">
                <a:solidFill>
                  <a:srgbClr val="0000DC"/>
                </a:solidFill>
              </a:rPr>
              <a:t>judikatury Soudního dvora EU</a:t>
            </a:r>
            <a:r>
              <a:rPr lang="cs-CZ" sz="1800" i="1" dirty="0">
                <a:solidFill>
                  <a:srgbClr val="0000DC"/>
                </a:solidFill>
              </a:rPr>
              <a:t>, který zavedl </a:t>
            </a:r>
            <a:r>
              <a:rPr lang="cs-CZ" sz="1800" b="1" i="1" dirty="0">
                <a:solidFill>
                  <a:srgbClr val="0000DC"/>
                </a:solidFill>
              </a:rPr>
              <a:t>dvoustupňový test pro posouzení existence zneužití (</a:t>
            </a:r>
            <a:r>
              <a:rPr lang="cs-CZ" sz="1800" b="1" i="1" dirty="0" err="1">
                <a:solidFill>
                  <a:srgbClr val="0000DC"/>
                </a:solidFill>
              </a:rPr>
              <a:t>komunitárního</a:t>
            </a:r>
            <a:r>
              <a:rPr lang="cs-CZ" sz="1800" b="1" i="1" dirty="0">
                <a:solidFill>
                  <a:srgbClr val="0000DC"/>
                </a:solidFill>
              </a:rPr>
              <a:t>) práva</a:t>
            </a:r>
            <a:r>
              <a:rPr lang="cs-CZ" sz="1800" i="1" dirty="0">
                <a:solidFill>
                  <a:srgbClr val="0000DC"/>
                </a:solidFill>
              </a:rPr>
              <a:t>; tento se poprvé objevil v rozsudku Soudního dvora ze dne 14. 12. 2000, </a:t>
            </a:r>
            <a:r>
              <a:rPr lang="cs-CZ" sz="1800" i="1" dirty="0" err="1">
                <a:solidFill>
                  <a:srgbClr val="0000DC"/>
                </a:solidFill>
              </a:rPr>
              <a:t>Emsland</a:t>
            </a:r>
            <a:r>
              <a:rPr lang="cs-CZ" sz="1800" i="1" dirty="0">
                <a:solidFill>
                  <a:srgbClr val="0000DC"/>
                </a:solidFill>
              </a:rPr>
              <a:t>-</a:t>
            </a:r>
            <a:r>
              <a:rPr lang="cs-CZ" sz="1800" i="1" dirty="0" err="1">
                <a:solidFill>
                  <a:srgbClr val="0000DC"/>
                </a:solidFill>
              </a:rPr>
              <a:t>Stärke</a:t>
            </a:r>
            <a:r>
              <a:rPr lang="cs-CZ" sz="1800" i="1" dirty="0">
                <a:solidFill>
                  <a:srgbClr val="0000DC"/>
                </a:solidFill>
              </a:rPr>
              <a:t>, C-110/99, Sb. </a:t>
            </a:r>
            <a:r>
              <a:rPr lang="cs-CZ" sz="1800" i="1" dirty="0" err="1">
                <a:solidFill>
                  <a:srgbClr val="0000DC"/>
                </a:solidFill>
              </a:rPr>
              <a:t>rozh</a:t>
            </a:r>
            <a:r>
              <a:rPr lang="cs-CZ" sz="1800" i="1" dirty="0">
                <a:solidFill>
                  <a:srgbClr val="0000DC"/>
                </a:solidFill>
              </a:rPr>
              <a:t>., s. I-11569, a následně byl blíže rozveden ve známém rozsudku Soudního dvora ze dne 21. 2. 2006, Halifax, C-255/02, Sb. </a:t>
            </a:r>
            <a:r>
              <a:rPr lang="cs-CZ" sz="1800" i="1" dirty="0" err="1">
                <a:solidFill>
                  <a:srgbClr val="0000DC"/>
                </a:solidFill>
              </a:rPr>
              <a:t>rozh</a:t>
            </a:r>
            <a:r>
              <a:rPr lang="cs-CZ" sz="1800" i="1" dirty="0">
                <a:solidFill>
                  <a:srgbClr val="0000DC"/>
                </a:solidFill>
              </a:rPr>
              <a:t>., s. I-1609. Uvedený test spočívá v hodnocení splnění objektivního i subjektivního prvku zneužití práva. </a:t>
            </a:r>
            <a:r>
              <a:rPr lang="cs-CZ" sz="1800" b="1" i="1" dirty="0">
                <a:solidFill>
                  <a:srgbClr val="0000DC"/>
                </a:solidFill>
              </a:rPr>
              <a:t>Objektivní prvek spočívá v tom, že navzdory formálnímu splnění podmínek daných </a:t>
            </a:r>
            <a:r>
              <a:rPr lang="cs-CZ" sz="1800" b="1" i="1" dirty="0" err="1">
                <a:solidFill>
                  <a:srgbClr val="0000DC"/>
                </a:solidFill>
              </a:rPr>
              <a:t>komunitárním</a:t>
            </a:r>
            <a:r>
              <a:rPr lang="cs-CZ" sz="1800" b="1" i="1" dirty="0">
                <a:solidFill>
                  <a:srgbClr val="0000DC"/>
                </a:solidFill>
              </a:rPr>
              <a:t> právem nebyl naplněn účel dané právní úpravy; subjektivní prvek se hodnotí jako záměr získat výhodu umělým vytvořením podmínek pro její dosažení</a:t>
            </a:r>
            <a:r>
              <a:rPr lang="cs-CZ" sz="1800" i="1" dirty="0">
                <a:solidFill>
                  <a:srgbClr val="0000DC"/>
                </a:solidFill>
              </a:rPr>
              <a:t>. Závěry Soudního dvora týkající se nepřímých daní byly následně rozšířeny i na daně přímé. Jedná se např. o rozsudky velkého senátu ze dne 12. 9. 2006, </a:t>
            </a:r>
            <a:r>
              <a:rPr lang="cs-CZ" sz="1800" i="1" dirty="0" err="1">
                <a:solidFill>
                  <a:srgbClr val="0000DC"/>
                </a:solidFill>
              </a:rPr>
              <a:t>Cadburry</a:t>
            </a:r>
            <a:r>
              <a:rPr lang="cs-CZ" sz="1800" i="1" dirty="0">
                <a:solidFill>
                  <a:srgbClr val="0000DC"/>
                </a:solidFill>
              </a:rPr>
              <a:t> </a:t>
            </a:r>
            <a:r>
              <a:rPr lang="cs-CZ" sz="1800" i="1" dirty="0" err="1">
                <a:solidFill>
                  <a:srgbClr val="0000DC"/>
                </a:solidFill>
              </a:rPr>
              <a:t>Schweppes</a:t>
            </a:r>
            <a:r>
              <a:rPr lang="cs-CZ" sz="1800" i="1" dirty="0">
                <a:solidFill>
                  <a:srgbClr val="0000DC"/>
                </a:solidFill>
              </a:rPr>
              <a:t>, C-196/04, Sb. </a:t>
            </a:r>
            <a:r>
              <a:rPr lang="cs-CZ" sz="1800" i="1" dirty="0" err="1">
                <a:solidFill>
                  <a:srgbClr val="0000DC"/>
                </a:solidFill>
              </a:rPr>
              <a:t>rozh</a:t>
            </a:r>
            <a:r>
              <a:rPr lang="cs-CZ" sz="1800" i="1" dirty="0">
                <a:solidFill>
                  <a:srgbClr val="0000DC"/>
                </a:solidFill>
              </a:rPr>
              <a:t>., s. I-7995 či ze dne 12. 3. 2007, </a:t>
            </a:r>
            <a:r>
              <a:rPr lang="cs-CZ" sz="1800" i="1" dirty="0" err="1">
                <a:solidFill>
                  <a:srgbClr val="0000DC"/>
                </a:solidFill>
              </a:rPr>
              <a:t>Thin</a:t>
            </a:r>
            <a:r>
              <a:rPr lang="cs-CZ" sz="1800" i="1" dirty="0">
                <a:solidFill>
                  <a:srgbClr val="0000DC"/>
                </a:solidFill>
              </a:rPr>
              <a:t> </a:t>
            </a:r>
            <a:r>
              <a:rPr lang="cs-CZ" sz="1800" i="1" dirty="0" err="1">
                <a:solidFill>
                  <a:srgbClr val="0000DC"/>
                </a:solidFill>
              </a:rPr>
              <a:t>Cap</a:t>
            </a:r>
            <a:r>
              <a:rPr lang="cs-CZ" sz="1800" i="1" dirty="0">
                <a:solidFill>
                  <a:srgbClr val="0000DC"/>
                </a:solidFill>
              </a:rPr>
              <a:t> </a:t>
            </a:r>
            <a:r>
              <a:rPr lang="cs-CZ" sz="1800" i="1" dirty="0" err="1">
                <a:solidFill>
                  <a:srgbClr val="0000DC"/>
                </a:solidFill>
              </a:rPr>
              <a:t>Group</a:t>
            </a:r>
            <a:r>
              <a:rPr lang="cs-CZ" sz="1800" i="1" dirty="0">
                <a:solidFill>
                  <a:srgbClr val="0000DC"/>
                </a:solidFill>
              </a:rPr>
              <a:t>, C-524/04, Sb. </a:t>
            </a:r>
            <a:r>
              <a:rPr lang="cs-CZ" sz="1800" i="1" dirty="0" err="1">
                <a:solidFill>
                  <a:srgbClr val="0000DC"/>
                </a:solidFill>
              </a:rPr>
              <a:t>rozh</a:t>
            </a:r>
            <a:r>
              <a:rPr lang="cs-CZ" sz="1800" i="1" dirty="0">
                <a:solidFill>
                  <a:srgbClr val="0000DC"/>
                </a:solidFill>
              </a:rPr>
              <a:t>., s. I-2107. </a:t>
            </a:r>
            <a:r>
              <a:rPr lang="cs-CZ" sz="1800" b="1" dirty="0"/>
              <a:t>(NSS 6 </a:t>
            </a:r>
            <a:r>
              <a:rPr lang="cs-CZ" sz="1800" b="1" dirty="0" err="1"/>
              <a:t>Afs</a:t>
            </a:r>
            <a:r>
              <a:rPr lang="cs-CZ" sz="1800" b="1" dirty="0"/>
              <a:t> 376/2018 – 46)</a:t>
            </a:r>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dirty="0"/>
              <a:t>Problém </a:t>
            </a:r>
            <a:r>
              <a:rPr lang="cs-CZ" b="1" dirty="0"/>
              <a:t>„zjevnosti“</a:t>
            </a:r>
          </a:p>
          <a:p>
            <a:pPr lvl="1"/>
            <a:r>
              <a:rPr lang="cs-CZ" dirty="0"/>
              <a:t>Vyžaduje § 8 OZ</a:t>
            </a:r>
          </a:p>
          <a:p>
            <a:pPr lvl="1"/>
            <a:r>
              <a:rPr lang="cs-CZ" dirty="0"/>
              <a:t>Ale vyžaduje také </a:t>
            </a:r>
            <a:r>
              <a:rPr lang="cs-CZ" b="1" dirty="0"/>
              <a:t>judikatura NSS </a:t>
            </a:r>
            <a:r>
              <a:rPr lang="cs-CZ" dirty="0"/>
              <a:t>(např. </a:t>
            </a:r>
            <a:r>
              <a:rPr lang="cs-CZ" b="1" dirty="0"/>
              <a:t>2 As 60/2013-26</a:t>
            </a:r>
            <a:r>
              <a:rPr lang="cs-CZ" dirty="0"/>
              <a:t>)</a:t>
            </a:r>
          </a:p>
          <a:p>
            <a:pPr lvl="1"/>
            <a:endParaRPr lang="cs-CZ" dirty="0"/>
          </a:p>
          <a:p>
            <a:pPr lvl="1"/>
            <a:r>
              <a:rPr lang="cs-CZ" dirty="0"/>
              <a:t>Obsah = </a:t>
            </a:r>
            <a:r>
              <a:rPr lang="cs-CZ" i="1" dirty="0"/>
              <a:t>o kterém nejsou pochybnosti, anebo zneužití vysoké intenzity?</a:t>
            </a:r>
          </a:p>
          <a:p>
            <a:pPr lvl="1"/>
            <a:endParaRPr lang="cs-CZ" dirty="0"/>
          </a:p>
          <a:p>
            <a:pPr lvl="1"/>
            <a:r>
              <a:rPr lang="cs-CZ" dirty="0"/>
              <a:t>DZ k OZ </a:t>
            </a:r>
            <a:r>
              <a:rPr lang="cs-CZ" b="1" dirty="0"/>
              <a:t>zřejmě přiléhavě i pro správní právo</a:t>
            </a:r>
            <a:r>
              <a:rPr lang="cs-CZ" dirty="0"/>
              <a:t>:</a:t>
            </a:r>
          </a:p>
          <a:p>
            <a:pPr lvl="2"/>
            <a:r>
              <a:rPr lang="cs-CZ" i="1" dirty="0">
                <a:solidFill>
                  <a:srgbClr val="0000DC"/>
                </a:solidFill>
              </a:rPr>
              <a:t>Vzhledem k tomu, že i zákaz zneužití může být zneužit, klade se důraz na zákaz činů, kterým je právo zjevně zneužito, protože o naplnění skutkové podstaty nesmí být při právním posouzení pochybnost. </a:t>
            </a:r>
            <a:r>
              <a:rPr lang="cs-CZ" b="1" i="1" dirty="0">
                <a:solidFill>
                  <a:srgbClr val="0000DC"/>
                </a:solidFill>
              </a:rPr>
              <a:t>Jde tedy o takové zneužití, které lze prokázat. Jsou-li pochybnosti, musí být chráněn ten, kdo subjektivní právo má a dovolává se jej. </a:t>
            </a:r>
            <a:r>
              <a:rPr lang="cs-CZ" i="1" dirty="0">
                <a:solidFill>
                  <a:srgbClr val="0000DC"/>
                </a:solidFill>
              </a:rPr>
              <a:t>Sankcí za zneužití práva je odmítnutí právní ochrany zdánlivého výkonu práva.</a:t>
            </a:r>
          </a:p>
          <a:p>
            <a:pPr lvl="1"/>
            <a:endParaRPr lang="cs-CZ" i="1" dirty="0">
              <a:solidFill>
                <a:srgbClr val="0000DC"/>
              </a:solidFill>
            </a:endParaRPr>
          </a:p>
          <a:p>
            <a:pPr lvl="1"/>
            <a:r>
              <a:rPr lang="cs-CZ" dirty="0"/>
              <a:t>+ dopad výkladu </a:t>
            </a:r>
            <a:r>
              <a:rPr lang="cs-CZ" b="1" i="1" dirty="0">
                <a:solidFill>
                  <a:srgbClr val="0000DC"/>
                </a:solidFill>
              </a:rPr>
              <a:t>in </a:t>
            </a:r>
            <a:r>
              <a:rPr lang="cs-CZ" b="1" i="1" dirty="0" err="1">
                <a:solidFill>
                  <a:srgbClr val="0000DC"/>
                </a:solidFill>
              </a:rPr>
              <a:t>dubio</a:t>
            </a:r>
            <a:r>
              <a:rPr lang="cs-CZ" b="1" i="1" dirty="0">
                <a:solidFill>
                  <a:srgbClr val="0000DC"/>
                </a:solidFill>
              </a:rPr>
              <a:t> pro </a:t>
            </a:r>
            <a:r>
              <a:rPr lang="cs-CZ" b="1" i="1" dirty="0" err="1">
                <a:solidFill>
                  <a:srgbClr val="0000DC"/>
                </a:solidFill>
              </a:rPr>
              <a:t>libertate</a:t>
            </a:r>
            <a:r>
              <a:rPr lang="cs-CZ" b="1" i="1" dirty="0">
                <a:solidFill>
                  <a:srgbClr val="0000DC"/>
                </a:solidFill>
              </a:rPr>
              <a:t> </a:t>
            </a:r>
            <a:r>
              <a:rPr lang="cs-CZ" dirty="0"/>
              <a:t>(= ve prospěch adresáta VS, viz soudní judikatura k tomuto pravidlu)</a:t>
            </a:r>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Zákonná úprava</a:t>
            </a:r>
          </a:p>
          <a:p>
            <a:pPr lvl="1"/>
            <a:r>
              <a:rPr lang="cs-CZ" dirty="0"/>
              <a:t>§ 8 odst. 3 zákona č. 123/1998 Sb., </a:t>
            </a:r>
            <a:r>
              <a:rPr lang="pt-BR" dirty="0"/>
              <a:t>o </a:t>
            </a:r>
            <a:r>
              <a:rPr lang="cs-CZ" dirty="0"/>
              <a:t>právu</a:t>
            </a:r>
            <a:r>
              <a:rPr lang="pt-BR" dirty="0"/>
              <a:t> na </a:t>
            </a:r>
            <a:r>
              <a:rPr lang="cs-CZ" dirty="0"/>
              <a:t>informace</a:t>
            </a:r>
            <a:r>
              <a:rPr lang="pt-BR" dirty="0"/>
              <a:t> o </a:t>
            </a:r>
            <a:r>
              <a:rPr lang="cs-CZ" dirty="0"/>
              <a:t>životním</a:t>
            </a:r>
            <a:r>
              <a:rPr lang="pt-BR" dirty="0"/>
              <a:t> </a:t>
            </a:r>
            <a:r>
              <a:rPr lang="cs-CZ" dirty="0"/>
              <a:t>prostředí</a:t>
            </a:r>
          </a:p>
          <a:p>
            <a:pPr lvl="1"/>
            <a:r>
              <a:rPr lang="cs-CZ" i="1" dirty="0">
                <a:solidFill>
                  <a:srgbClr val="0000DC"/>
                </a:solidFill>
              </a:rPr>
              <a:t>(3) Dále je možno odepřít zpřístupnění informace, pokud</a:t>
            </a:r>
          </a:p>
          <a:p>
            <a:pPr lvl="2"/>
            <a:r>
              <a:rPr lang="cs-CZ" i="1" dirty="0">
                <a:solidFill>
                  <a:srgbClr val="0000DC"/>
                </a:solidFill>
              </a:rPr>
              <a:t>b) žádost je formulována </a:t>
            </a:r>
            <a:r>
              <a:rPr lang="cs-CZ" b="1" i="1" dirty="0">
                <a:solidFill>
                  <a:srgbClr val="0000DC"/>
                </a:solidFill>
              </a:rPr>
              <a:t>zjevně provokativně nebo obstrukčně</a:t>
            </a:r>
          </a:p>
          <a:p>
            <a:pPr lvl="2"/>
            <a:endParaRPr lang="cs-CZ" b="1" i="1" dirty="0">
              <a:solidFill>
                <a:srgbClr val="0000DC"/>
              </a:solidFill>
            </a:endParaRPr>
          </a:p>
          <a:p>
            <a:pPr lvl="1"/>
            <a:r>
              <a:rPr lang="cs-CZ" dirty="0"/>
              <a:t>Aktuálně zvažováno výslovné zakotvení zákazu zneužití práva do</a:t>
            </a:r>
          </a:p>
          <a:p>
            <a:pPr marL="1257300" lvl="2" indent="-342900">
              <a:buFont typeface="Wingdings" panose="05000000000000000000" pitchFamily="2" charset="2"/>
              <a:buChar char="Ø"/>
            </a:pPr>
            <a:r>
              <a:rPr lang="cs-CZ" b="1" dirty="0">
                <a:solidFill>
                  <a:srgbClr val="0000DC"/>
                </a:solidFill>
              </a:rPr>
              <a:t>SŘS</a:t>
            </a:r>
            <a:r>
              <a:rPr lang="cs-CZ" dirty="0"/>
              <a:t> – jako důvodu pro odmítnutí správní žaloby (důvod nepřípustnosti – inspirace slovenským SŘS)</a:t>
            </a:r>
          </a:p>
          <a:p>
            <a:pPr marL="1257300" lvl="2" indent="-342900">
              <a:buFont typeface="Wingdings" panose="05000000000000000000" pitchFamily="2" charset="2"/>
              <a:buChar char="Ø"/>
            </a:pPr>
            <a:r>
              <a:rPr lang="cs-CZ" b="1" dirty="0">
                <a:solidFill>
                  <a:srgbClr val="0000DC"/>
                </a:solidFill>
              </a:rPr>
              <a:t>Z. č. 106/1999 Sb. </a:t>
            </a:r>
            <a:r>
              <a:rPr lang="cs-CZ" dirty="0"/>
              <a:t>– jako důvod pro odmítnutí poskytnutí informace</a:t>
            </a:r>
          </a:p>
          <a:p>
            <a:pPr lvl="1"/>
            <a:r>
              <a:rPr lang="cs-CZ" i="1" dirty="0"/>
              <a:t>(Avšak diskusní, zda je nutné/vhodné…)</a:t>
            </a:r>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Co není </a:t>
            </a:r>
            <a:r>
              <a:rPr lang="cs-CZ" dirty="0"/>
              <a:t>zneužití práva </a:t>
            </a:r>
          </a:p>
          <a:p>
            <a:pPr lvl="1"/>
            <a:r>
              <a:rPr lang="cs-CZ" i="1" dirty="0"/>
              <a:t>(V pravém smyslu, ale je velmi blízké…)</a:t>
            </a:r>
          </a:p>
          <a:p>
            <a:pPr lvl="1"/>
            <a:r>
              <a:rPr lang="cs-CZ" dirty="0">
                <a:solidFill>
                  <a:srgbClr val="0000DC"/>
                </a:solidFill>
              </a:rPr>
              <a:t>Pouhé omezení rozsahu práva jeho účelem</a:t>
            </a:r>
          </a:p>
          <a:p>
            <a:pPr lvl="2">
              <a:buFont typeface="Wingdings" pitchFamily="2" charset="2"/>
              <a:buChar char="Ø"/>
            </a:pPr>
            <a:r>
              <a:rPr lang="cs-CZ" i="1" dirty="0"/>
              <a:t>(Teleologický výklad)</a:t>
            </a:r>
            <a:endParaRPr lang="cs-CZ" dirty="0"/>
          </a:p>
          <a:p>
            <a:pPr lvl="1"/>
            <a:r>
              <a:rPr lang="cs-CZ" dirty="0">
                <a:solidFill>
                  <a:srgbClr val="0000DC"/>
                </a:solidFill>
              </a:rPr>
              <a:t>Obcházení zákona</a:t>
            </a:r>
          </a:p>
          <a:p>
            <a:pPr lvl="2">
              <a:buFont typeface="Wingdings" pitchFamily="2" charset="2"/>
              <a:buChar char="Ø"/>
            </a:pPr>
            <a:r>
              <a:rPr lang="cs-CZ" dirty="0"/>
              <a:t>Jednání </a:t>
            </a:r>
            <a:r>
              <a:rPr lang="cs-CZ" i="1" dirty="0"/>
              <a:t>in </a:t>
            </a:r>
            <a:r>
              <a:rPr lang="cs-CZ" i="1" dirty="0" err="1"/>
              <a:t>fraudem</a:t>
            </a:r>
            <a:r>
              <a:rPr lang="cs-CZ" i="1" dirty="0"/>
              <a:t> </a:t>
            </a:r>
            <a:r>
              <a:rPr lang="cs-CZ" i="1" dirty="0" err="1"/>
              <a:t>legis</a:t>
            </a:r>
            <a:r>
              <a:rPr lang="cs-CZ" i="1" dirty="0"/>
              <a:t> </a:t>
            </a:r>
            <a:r>
              <a:rPr lang="cs-CZ" dirty="0"/>
              <a:t>(není </a:t>
            </a:r>
            <a:r>
              <a:rPr lang="cs-CZ" i="1" dirty="0" err="1"/>
              <a:t>contra</a:t>
            </a:r>
            <a:r>
              <a:rPr lang="cs-CZ" i="1" dirty="0"/>
              <a:t> legem</a:t>
            </a:r>
            <a:r>
              <a:rPr lang="cs-CZ" dirty="0"/>
              <a:t>, ale ani </a:t>
            </a:r>
            <a:r>
              <a:rPr lang="cs-CZ" i="1" dirty="0" err="1"/>
              <a:t>praeter</a:t>
            </a:r>
            <a:r>
              <a:rPr lang="cs-CZ" i="1" dirty="0"/>
              <a:t> legem</a:t>
            </a:r>
            <a:r>
              <a:rPr lang="cs-CZ" dirty="0"/>
              <a:t>)</a:t>
            </a:r>
          </a:p>
          <a:p>
            <a:pPr lvl="2">
              <a:buFont typeface="Wingdings" pitchFamily="2" charset="2"/>
              <a:buChar char="Ø"/>
            </a:pPr>
            <a:r>
              <a:rPr lang="cs-CZ" dirty="0"/>
              <a:t>Opět problém účelu, nyní ale spíše objektivního práva – zejména v podobě snahy o </a:t>
            </a:r>
            <a:r>
              <a:rPr lang="cs-CZ" dirty="0" err="1"/>
              <a:t>neaplikaci</a:t>
            </a:r>
            <a:r>
              <a:rPr lang="cs-CZ" dirty="0"/>
              <a:t>                   objektivního práva (</a:t>
            </a:r>
            <a:r>
              <a:rPr lang="cs-CZ" i="1" dirty="0" err="1"/>
              <a:t>avoidance</a:t>
            </a:r>
            <a:r>
              <a:rPr lang="cs-CZ" dirty="0"/>
              <a:t>)</a:t>
            </a:r>
          </a:p>
          <a:p>
            <a:pPr lvl="2">
              <a:buFont typeface="Wingdings" pitchFamily="2" charset="2"/>
              <a:buChar char="Ø"/>
            </a:pPr>
            <a:r>
              <a:rPr lang="cs-CZ" i="1" dirty="0"/>
              <a:t>(Někdy jako zneužití v širším smyslu, někdy směšováno)</a:t>
            </a:r>
          </a:p>
          <a:p>
            <a:pPr lvl="1"/>
            <a:r>
              <a:rPr lang="cs-CZ" dirty="0">
                <a:solidFill>
                  <a:srgbClr val="0000DC"/>
                </a:solidFill>
              </a:rPr>
              <a:t>Předstíraný/zastřený právní úkon</a:t>
            </a:r>
          </a:p>
          <a:p>
            <a:pPr lvl="2">
              <a:buFont typeface="Wingdings" pitchFamily="2" charset="2"/>
              <a:buChar char="Ø"/>
            </a:pPr>
            <a:r>
              <a:rPr lang="cs-CZ" dirty="0"/>
              <a:t>Problém hodnocení právního úkonu – podání (vad a následků)</a:t>
            </a:r>
          </a:p>
          <a:p>
            <a:pPr lvl="1"/>
            <a:endParaRPr lang="cs-CZ" dirty="0"/>
          </a:p>
          <a:p>
            <a:pPr lvl="1"/>
            <a:endParaRPr lang="cs-CZ" dirty="0"/>
          </a:p>
          <a:p>
            <a:pPr lvl="1"/>
            <a:endParaRPr lang="cs-CZ" dirty="0"/>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Kauza „Potápěči“</a:t>
            </a:r>
          </a:p>
          <a:p>
            <a:pPr lvl="1"/>
            <a:r>
              <a:rPr lang="cs-CZ" sz="1600" i="1" dirty="0">
                <a:solidFill>
                  <a:srgbClr val="0000DC"/>
                </a:solidFill>
              </a:rPr>
              <a:t>„Zneužitím práva je situace, kdy </a:t>
            </a:r>
            <a:r>
              <a:rPr lang="cs-CZ" sz="1600" b="1" i="1" dirty="0">
                <a:solidFill>
                  <a:srgbClr val="0000DC"/>
                </a:solidFill>
              </a:rPr>
              <a:t>někdo vykoná své subjektivní právo k neodůvodněné újmě někoho jiného nebo společnosti; takovéto chování, jímž se dosahuje výsledku nedovoleného, je jenom zdánlivě dovolené</a:t>
            </a:r>
            <a:r>
              <a:rPr lang="cs-CZ" sz="1600" i="1" dirty="0">
                <a:solidFill>
                  <a:srgbClr val="0000DC"/>
                </a:solidFill>
              </a:rPr>
              <a:t>. O chování toliko zdánlivě dovolené jde z toho důvodu, že objektivní právo nezná chování zároveň dovolené a zároveň nedovolené; vzhledem k tomu, že ze zásady </a:t>
            </a:r>
            <a:r>
              <a:rPr lang="cs-CZ" sz="1600" i="1" dirty="0" err="1">
                <a:solidFill>
                  <a:srgbClr val="0000DC"/>
                </a:solidFill>
              </a:rPr>
              <a:t>lex</a:t>
            </a:r>
            <a:r>
              <a:rPr lang="cs-CZ" sz="1600" i="1" dirty="0">
                <a:solidFill>
                  <a:srgbClr val="0000DC"/>
                </a:solidFill>
              </a:rPr>
              <a:t> </a:t>
            </a:r>
            <a:r>
              <a:rPr lang="cs-CZ" sz="1600" i="1" dirty="0" err="1">
                <a:solidFill>
                  <a:srgbClr val="0000DC"/>
                </a:solidFill>
              </a:rPr>
              <a:t>specialis</a:t>
            </a:r>
            <a:r>
              <a:rPr lang="cs-CZ" sz="1600" i="1" dirty="0">
                <a:solidFill>
                  <a:srgbClr val="0000DC"/>
                </a:solidFill>
              </a:rPr>
              <a:t> </a:t>
            </a:r>
            <a:r>
              <a:rPr lang="cs-CZ" sz="1600" i="1" dirty="0" err="1">
                <a:solidFill>
                  <a:srgbClr val="0000DC"/>
                </a:solidFill>
              </a:rPr>
              <a:t>derogat</a:t>
            </a:r>
            <a:r>
              <a:rPr lang="cs-CZ" sz="1600" i="1" dirty="0">
                <a:solidFill>
                  <a:srgbClr val="0000DC"/>
                </a:solidFill>
              </a:rPr>
              <a:t> </a:t>
            </a:r>
            <a:r>
              <a:rPr lang="cs-CZ" sz="1600" i="1" dirty="0" err="1">
                <a:solidFill>
                  <a:srgbClr val="0000DC"/>
                </a:solidFill>
              </a:rPr>
              <a:t>legi</a:t>
            </a:r>
            <a:r>
              <a:rPr lang="cs-CZ" sz="1600" i="1" dirty="0">
                <a:solidFill>
                  <a:srgbClr val="0000DC"/>
                </a:solidFill>
              </a:rPr>
              <a:t> </a:t>
            </a:r>
            <a:r>
              <a:rPr lang="cs-CZ" sz="1600" i="1" dirty="0" err="1">
                <a:solidFill>
                  <a:srgbClr val="0000DC"/>
                </a:solidFill>
              </a:rPr>
              <a:t>generali</a:t>
            </a:r>
            <a:r>
              <a:rPr lang="cs-CZ" sz="1600" i="1" dirty="0">
                <a:solidFill>
                  <a:srgbClr val="0000DC"/>
                </a:solidFill>
              </a:rPr>
              <a:t> vyplývá, že zákaz zneužití práva je silnější, než dovolení dané právem, není takové chování výkonem práva, ale protiprávním jednáním (viz. Knapp, V.: Teorie práva. C. H. </a:t>
            </a:r>
            <a:r>
              <a:rPr lang="cs-CZ" sz="1600" i="1" dirty="0" err="1">
                <a:solidFill>
                  <a:srgbClr val="0000DC"/>
                </a:solidFill>
              </a:rPr>
              <a:t>Beck</a:t>
            </a:r>
            <a:r>
              <a:rPr lang="cs-CZ" sz="1600" i="1" dirty="0">
                <a:solidFill>
                  <a:srgbClr val="0000DC"/>
                </a:solidFill>
              </a:rPr>
              <a:t>, Praha, 1995, s. 184-185). Výkonu práva, který je vlastně jeho zneužitím, proto soud neposkytne ochranu. Právo je jedním ze společenských normativních systémů; je tedy nerozlučně spjato s existencí společnosti, kterou svým regulativním působením významně ovlivňuje. Úkolem práva jako společenského normativního systému je zabezpečit reprodukci společnosti a tedy i vůbec její řádné fungování. Aby společnost nebyla pouhým souhrnem autonomních individuí, sledujících výlučně své vlastní zájmy, potřeby a toliko svůj prospěch, a nerespektujících zájmy, potřeby a prospěch ostatních, resp. celku, musí ve společnosti existovat i určitá shoda ohledně základních hodnot a pravidel vzájemného soužití. </a:t>
            </a:r>
            <a:r>
              <a:rPr lang="cs-CZ" sz="1600" b="1" i="1" dirty="0">
                <a:solidFill>
                  <a:srgbClr val="0000DC"/>
                </a:solidFill>
              </a:rPr>
              <a:t>Z tohoto pohledu je evidentní, že právní řád nemůže být hodnotově neutrální, ale musí obsahovat, chránit a prosazovat alespoň hodnoty, které umožňují bezporuchové soužití jednoho člověka s lidmi dalšími, tedy život člověka jako člena společnosti.“</a:t>
            </a:r>
            <a:r>
              <a:rPr lang="cs-CZ" sz="1600" b="1" dirty="0"/>
              <a:t>(1 </a:t>
            </a:r>
            <a:r>
              <a:rPr lang="cs-CZ" sz="1600" b="1" dirty="0" err="1"/>
              <a:t>Afs</a:t>
            </a:r>
            <a:r>
              <a:rPr lang="cs-CZ" sz="1600" b="1" dirty="0"/>
              <a:t> 107/2004-48)</a:t>
            </a:r>
            <a:endParaRPr lang="cs-CZ" sz="1600" b="1" i="1" dirty="0">
              <a:solidFill>
                <a:srgbClr val="0000DC"/>
              </a:solidFill>
            </a:endParaRPr>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 přednášky</a:t>
            </a:r>
          </a:p>
        </p:txBody>
      </p:sp>
      <p:sp>
        <p:nvSpPr>
          <p:cNvPr id="5" name="Zástupný symbol pro obsah 4"/>
          <p:cNvSpPr>
            <a:spLocks noGrp="1"/>
          </p:cNvSpPr>
          <p:nvPr>
            <p:ph idx="1"/>
          </p:nvPr>
        </p:nvSpPr>
        <p:spPr/>
        <p:txBody>
          <a:bodyPr/>
          <a:lstStyle/>
          <a:p>
            <a:r>
              <a:rPr lang="cs-CZ" i="1" dirty="0"/>
              <a:t>1/ Problematika </a:t>
            </a:r>
            <a:r>
              <a:rPr lang="cs-CZ" b="1" i="1" dirty="0"/>
              <a:t>zneužití práva </a:t>
            </a:r>
            <a:r>
              <a:rPr lang="cs-CZ" i="1" dirty="0"/>
              <a:t>ze strany adresátů veřejné správy. </a:t>
            </a:r>
          </a:p>
          <a:p>
            <a:r>
              <a:rPr lang="cs-CZ" i="1" dirty="0"/>
              <a:t>2/ </a:t>
            </a:r>
            <a:r>
              <a:rPr lang="cs-CZ" b="1" i="1" dirty="0"/>
              <a:t>Obstrukční jednání</a:t>
            </a:r>
            <a:r>
              <a:rPr lang="cs-CZ" i="1" dirty="0"/>
              <a:t>.</a:t>
            </a:r>
          </a:p>
          <a:p>
            <a:r>
              <a:rPr lang="cs-CZ" i="1" dirty="0"/>
              <a:t>3/ Problém </a:t>
            </a:r>
            <a:r>
              <a:rPr lang="cs-CZ" b="1" i="1" dirty="0"/>
              <a:t>zneužití pravomoci </a:t>
            </a:r>
            <a:r>
              <a:rPr lang="cs-CZ" i="1" dirty="0"/>
              <a:t>správního orgánu. </a:t>
            </a:r>
          </a:p>
          <a:p>
            <a:endParaRPr lang="cs-CZ" i="1" dirty="0"/>
          </a:p>
          <a:p>
            <a:pPr lvl="1"/>
            <a:endParaRPr lang="cs-CZ" i="1" dirty="0"/>
          </a:p>
          <a:p>
            <a:pPr lvl="1"/>
            <a:r>
              <a:rPr lang="cs-CZ" b="1" i="1" dirty="0"/>
              <a:t>Poznámka: </a:t>
            </a:r>
            <a:r>
              <a:rPr lang="cs-CZ" i="1" dirty="0"/>
              <a:t>Citace soudní judikatury v prezentaci slouží pouze pro ilustraci aplikace právní úpravy a není potřeba je znát. Judikatura však může odrážet některé významné závěry v prezentaci jinak obsažené.</a:t>
            </a:r>
          </a:p>
          <a:p>
            <a:endParaRPr lang="cs-CZ"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Kauza „Potápěči“</a:t>
            </a:r>
          </a:p>
          <a:p>
            <a:pPr lvl="1"/>
            <a:r>
              <a:rPr lang="cs-CZ" sz="1600" i="1" dirty="0">
                <a:solidFill>
                  <a:srgbClr val="0000DC"/>
                </a:solidFill>
              </a:rPr>
              <a:t>„V tomto svém regulativním působení </a:t>
            </a:r>
            <a:r>
              <a:rPr lang="cs-CZ" sz="1600" b="1" i="1" dirty="0">
                <a:solidFill>
                  <a:srgbClr val="0000DC"/>
                </a:solidFill>
              </a:rPr>
              <a:t>musí právo předkládat svým adresátům racionální vzorce chování, tedy takové vzorce, které slouží k rozumnému uspořádání společenských vztahů</a:t>
            </a:r>
            <a:r>
              <a:rPr lang="cs-CZ" sz="1600" i="1" dirty="0">
                <a:solidFill>
                  <a:srgbClr val="0000DC"/>
                </a:solidFill>
              </a:rPr>
              <a:t>. To je příkaz nejen pro zákonodárce, ale i pro adresáty právních norem a orgány, které tyto právní normy autoritativně interpretují a aplikují; </a:t>
            </a:r>
            <a:r>
              <a:rPr lang="cs-CZ" sz="1600" b="1" i="1" dirty="0">
                <a:solidFill>
                  <a:srgbClr val="0000DC"/>
                </a:solidFill>
              </a:rPr>
              <a:t>smyslu práva jako takového odpovídá pouze takový výklad textu právního předpisu, který takové uspořádání vztahů ve společnosti respektuje.</a:t>
            </a:r>
            <a:r>
              <a:rPr lang="cs-CZ" sz="1600" i="1" dirty="0">
                <a:solidFill>
                  <a:srgbClr val="0000DC"/>
                </a:solidFill>
              </a:rPr>
              <a:t> Výklad, který by – při existenci několika různých interpretačních alternativ – racionalitu uspořádání společnosti pomíjel, nelze považovat za správný a závěr, k němuž dospívá, potom důsledně vzato nelze považovat ani za existující právo, a to z toho důvodu, že se příčí základnímu smyslu práva. Ostatně odedávna platí, že </a:t>
            </a:r>
            <a:r>
              <a:rPr lang="cs-CZ" sz="1600" b="1" i="1" dirty="0">
                <a:solidFill>
                  <a:srgbClr val="0000DC"/>
                </a:solidFill>
              </a:rPr>
              <a:t>znát zákony neznamená znát jenom jejich text, ale především pochopit jejich smysl a působení; obdobné platí o právu samém</a:t>
            </a:r>
            <a:r>
              <a:rPr lang="cs-CZ" sz="1600" i="1" dirty="0">
                <a:solidFill>
                  <a:srgbClr val="0000DC"/>
                </a:solidFill>
              </a:rPr>
              <a:t>. Při existenci několika interpretačních alternativ tedy takové chování, které není v souladu s požadavkem rozumného uspořádání společenských vztahů, je chováním protiprávním; </a:t>
            </a:r>
            <a:r>
              <a:rPr lang="cs-CZ" sz="1600" b="1" i="1" dirty="0">
                <a:solidFill>
                  <a:srgbClr val="0000DC"/>
                </a:solidFill>
              </a:rPr>
              <a:t>takové chování může mít zároveň povahu zneužití subjektivního práva. Tak je tomu i v daném případě, v němž jde o zneužití subjektivního veřejného práva na odečtení hodnoty daru od základu daně ve smyslu § 15 odst. 8 zákona o daních z příjmů</a:t>
            </a:r>
            <a:r>
              <a:rPr lang="cs-CZ" sz="1600" i="1" dirty="0">
                <a:solidFill>
                  <a:srgbClr val="0000DC"/>
                </a:solidFill>
              </a:rPr>
              <a:t>.“</a:t>
            </a:r>
            <a:r>
              <a:rPr lang="cs-CZ" sz="1600" dirty="0"/>
              <a:t> </a:t>
            </a:r>
            <a:r>
              <a:rPr lang="cs-CZ" sz="1600" b="1" dirty="0"/>
              <a:t>(pokračování 1 </a:t>
            </a:r>
            <a:r>
              <a:rPr lang="cs-CZ" sz="1600" b="1" dirty="0" err="1"/>
              <a:t>Afs</a:t>
            </a:r>
            <a:r>
              <a:rPr lang="cs-CZ" sz="1600" b="1" dirty="0"/>
              <a:t> 107/2004-48)</a:t>
            </a:r>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err="1"/>
              <a:t>Šikanózní</a:t>
            </a:r>
            <a:r>
              <a:rPr lang="cs-CZ" b="1" dirty="0"/>
              <a:t> </a:t>
            </a:r>
            <a:r>
              <a:rPr lang="cs-CZ" b="1" dirty="0" err="1"/>
              <a:t>infožádosti</a:t>
            </a:r>
            <a:r>
              <a:rPr lang="cs-CZ" b="1" dirty="0"/>
              <a:t> (</a:t>
            </a:r>
            <a:r>
              <a:rPr lang="cs-CZ" b="1" dirty="0" err="1"/>
              <a:t>InfZ</a:t>
            </a:r>
            <a:r>
              <a:rPr lang="cs-CZ" b="1" dirty="0"/>
              <a:t>)</a:t>
            </a:r>
          </a:p>
          <a:p>
            <a:pPr lvl="1"/>
            <a:r>
              <a:rPr lang="cs-CZ" sz="1600" i="1" dirty="0">
                <a:solidFill>
                  <a:srgbClr val="0000DC"/>
                </a:solidFill>
              </a:rPr>
              <a:t>Nejprve je vhodné zdůraznit, že </a:t>
            </a:r>
            <a:r>
              <a:rPr lang="cs-CZ" sz="1600" b="1" i="1" dirty="0">
                <a:solidFill>
                  <a:srgbClr val="0000DC"/>
                </a:solidFill>
              </a:rPr>
              <a:t>krajskému soudu je z úřední činnosti známo, že žalobce vede s různými veřejnými institucemi množství sporů týkajících se poskytování informací podle </a:t>
            </a:r>
            <a:r>
              <a:rPr lang="cs-CZ" sz="1600" b="1" i="1" dirty="0" err="1">
                <a:solidFill>
                  <a:srgbClr val="0000DC"/>
                </a:solidFill>
              </a:rPr>
              <a:t>InfZ</a:t>
            </a:r>
            <a:r>
              <a:rPr lang="cs-CZ" sz="1600" b="1" i="1" dirty="0">
                <a:solidFill>
                  <a:srgbClr val="0000DC"/>
                </a:solidFill>
              </a:rPr>
              <a:t>, které pak v některých případech pokračují jako spory soudní. </a:t>
            </a:r>
            <a:r>
              <a:rPr lang="cs-CZ" sz="1600" i="1" dirty="0">
                <a:solidFill>
                  <a:srgbClr val="0000DC"/>
                </a:solidFill>
              </a:rPr>
              <a:t>Tyto spory přitom nejsou takového charakteru, aby měly vztah k podstatným okolnostem žalobcovy životní sféry. Netýkají se, a to ani nepřímo, žalobcova majetku, životních podmínek či jiných podobných záležitostí. Jde naopak o spory vyvolané žalobcovým zájmem o veřejné záležitosti a o fungování veřejných institucí. </a:t>
            </a:r>
            <a:r>
              <a:rPr lang="cs-CZ" sz="1600" b="1" i="1" dirty="0">
                <a:solidFill>
                  <a:srgbClr val="0000DC"/>
                </a:solidFill>
              </a:rPr>
              <a:t>Nadto žalobce v těchto sporech postupuje způsobem, který nasvědčuje tomu, že mu ve skutečnosti nejde o rychlé a efektivní meritorní vyřešení věci (poskytnutí informace), ale právě a jen o samotné vedení předmětného řízení (zatížení, resp. šikanu povinného subjektu), </a:t>
            </a:r>
            <a:r>
              <a:rPr lang="cs-CZ" sz="1600" i="1" dirty="0">
                <a:solidFill>
                  <a:srgbClr val="0000DC"/>
                </a:solidFill>
              </a:rPr>
              <a:t>popř. o „dohled“ nad činností orgánů veřejné moci (žalobce totiž sám sebe pasoval do role strážce zákonnosti), které v jeho věcech rozhodují. </a:t>
            </a:r>
            <a:r>
              <a:rPr lang="cs-CZ" sz="1600" b="1" i="1" dirty="0">
                <a:solidFill>
                  <a:srgbClr val="0000DC"/>
                </a:solidFill>
              </a:rPr>
              <a:t>Podání žalobce jsou převážně velmi rozsáhlá a komplikovaná (jen návrh žalobce, jímž bylo zahájeno řízení v této věci, čítá 16 stran)</a:t>
            </a:r>
            <a:r>
              <a:rPr lang="cs-CZ" sz="1600" i="1" dirty="0">
                <a:solidFill>
                  <a:srgbClr val="0000DC"/>
                </a:solidFill>
              </a:rPr>
              <a:t> </a:t>
            </a:r>
            <a:r>
              <a:rPr lang="cs-CZ" sz="1600" b="1" i="1" dirty="0">
                <a:solidFill>
                  <a:srgbClr val="0000DC"/>
                </a:solidFill>
              </a:rPr>
              <a:t>a reakce povinných subjektů na ně žalobce málokdy uspokojí</a:t>
            </a:r>
            <a:r>
              <a:rPr lang="cs-CZ" sz="1600" i="1" dirty="0">
                <a:solidFill>
                  <a:srgbClr val="0000DC"/>
                </a:solidFill>
              </a:rPr>
              <a:t> (žalobce je zpravidla se způsobem vyřízení jeho žádostí ze strany povinných subjektů nespokojen, ačkoliv je zřejmé, že tyto vyvinuly značné úsilí, aby žalobci vyhověly).                                  </a:t>
            </a:r>
            <a:r>
              <a:rPr lang="cs-CZ" sz="1600" b="1" dirty="0"/>
              <a:t>(KS v HK – pobočka PA, 52 A 76/2014 - 97)</a:t>
            </a:r>
          </a:p>
        </p:txBody>
      </p:sp>
    </p:spTree>
    <p:extLst>
      <p:ext uri="{BB962C8B-B14F-4D97-AF65-F5344CB8AC3E}">
        <p14:creationId xmlns:p14="http://schemas.microsoft.com/office/powerpoint/2010/main" val="1163396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Zneužití informace o platech (</a:t>
            </a:r>
            <a:r>
              <a:rPr lang="cs-CZ" b="1" dirty="0" err="1"/>
              <a:t>InfZ</a:t>
            </a:r>
            <a:r>
              <a:rPr lang="cs-CZ" b="1" dirty="0"/>
              <a:t>)</a:t>
            </a:r>
          </a:p>
          <a:p>
            <a:pPr lvl="1"/>
            <a:r>
              <a:rPr lang="cs-CZ" i="1" dirty="0">
                <a:solidFill>
                  <a:srgbClr val="0000DC"/>
                </a:solidFill>
              </a:rPr>
              <a:t>[91] Pokud by se v jednotlivých případech ukázalo, že </a:t>
            </a:r>
            <a:r>
              <a:rPr lang="cs-CZ" b="1" i="1" dirty="0">
                <a:solidFill>
                  <a:srgbClr val="0000DC"/>
                </a:solidFill>
              </a:rPr>
              <a:t>žádosti o informace o platech </a:t>
            </a:r>
            <a:r>
              <a:rPr lang="cs-CZ" i="1" dirty="0">
                <a:solidFill>
                  <a:srgbClr val="0000DC"/>
                </a:solidFill>
              </a:rPr>
              <a:t>poskytovaných z veřejných prostředků, jimž by </a:t>
            </a:r>
            <a:r>
              <a:rPr lang="cs-CZ" b="1" i="1" dirty="0">
                <a:solidFill>
                  <a:srgbClr val="0000DC"/>
                </a:solidFill>
              </a:rPr>
              <a:t>jinak bylo důvodu vyhovět, mají za cíl poškodit legitimní zájmy těch, o jejichž platech má být informováno </a:t>
            </a:r>
            <a:r>
              <a:rPr lang="cs-CZ" i="1" dirty="0">
                <a:solidFill>
                  <a:srgbClr val="0000DC"/>
                </a:solidFill>
              </a:rPr>
              <a:t>(např. je šikanovat, vydírat, vyprovokovat vůči nim nenávist apod.), </a:t>
            </a:r>
            <a:r>
              <a:rPr lang="cs-CZ" b="1" i="1" dirty="0">
                <a:solidFill>
                  <a:srgbClr val="0000DC"/>
                </a:solidFill>
              </a:rPr>
              <a:t>lze právo na informace za striktně vymezených podmínek odepřít na základě principu zákazu zneužití práva</a:t>
            </a:r>
            <a:r>
              <a:rPr lang="cs-CZ" i="1" dirty="0">
                <a:solidFill>
                  <a:srgbClr val="0000DC"/>
                </a:solidFill>
              </a:rPr>
              <a:t>.   </a:t>
            </a:r>
            <a:r>
              <a:rPr lang="cs-CZ" b="1" dirty="0"/>
              <a:t>(8 As 55/2012 – 75)</a:t>
            </a:r>
          </a:p>
          <a:p>
            <a:pPr lvl="1">
              <a:buNone/>
            </a:pPr>
            <a:endParaRPr lang="cs-CZ" b="1" dirty="0"/>
          </a:p>
          <a:p>
            <a:pPr lvl="1"/>
            <a:r>
              <a:rPr lang="cs-CZ" b="1" dirty="0"/>
              <a:t>Pozn. </a:t>
            </a:r>
            <a:r>
              <a:rPr lang="cs-CZ" i="1" dirty="0"/>
              <a:t>Později rozhodnutí v obecné rovině překonává </a:t>
            </a:r>
            <a:r>
              <a:rPr lang="cs-CZ" b="1" i="1" dirty="0"/>
              <a:t>IV. ÚS 1378/16</a:t>
            </a:r>
            <a:r>
              <a:rPr lang="cs-CZ" i="1" dirty="0"/>
              <a:t>.</a:t>
            </a:r>
          </a:p>
          <a:p>
            <a:pPr lvl="1"/>
            <a:endParaRPr lang="cs-CZ" dirty="0">
              <a:solidFill>
                <a:srgbClr val="0000DC"/>
              </a:solidFill>
            </a:endParaRPr>
          </a:p>
          <a:p>
            <a:pPr lvl="2"/>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2) Obstrukce ve správním řízení</a:t>
            </a:r>
          </a:p>
        </p:txBody>
      </p:sp>
      <p:sp>
        <p:nvSpPr>
          <p:cNvPr id="5" name="Zástupný symbol pro obsah 4"/>
          <p:cNvSpPr>
            <a:spLocks noGrp="1"/>
          </p:cNvSpPr>
          <p:nvPr>
            <p:ph idx="1"/>
          </p:nvPr>
        </p:nvSpPr>
        <p:spPr/>
        <p:txBody>
          <a:bodyPr/>
          <a:lstStyle/>
          <a:p>
            <a:r>
              <a:rPr lang="cs-CZ" b="1" dirty="0"/>
              <a:t>Pojem</a:t>
            </a:r>
            <a:r>
              <a:rPr lang="cs-CZ" dirty="0"/>
              <a:t> „procesní obstrukce“</a:t>
            </a:r>
          </a:p>
          <a:p>
            <a:pPr lvl="1"/>
            <a:r>
              <a:rPr lang="cs-CZ" i="1" dirty="0">
                <a:solidFill>
                  <a:srgbClr val="0000DC"/>
                </a:solidFill>
              </a:rPr>
              <a:t>= Snaha ztížit či zmařit postup SO / účel správního řízení</a:t>
            </a:r>
          </a:p>
          <a:p>
            <a:pPr lvl="1"/>
            <a:r>
              <a:rPr lang="cs-CZ" dirty="0"/>
              <a:t>„Pravé“ (skutečné obstrukční praktiky) i „nepravé“ (ztěžování postupu správního orgánu)</a:t>
            </a:r>
          </a:p>
          <a:p>
            <a:pPr lvl="1"/>
            <a:r>
              <a:rPr lang="cs-CZ" dirty="0"/>
              <a:t>Mnohdy jako řešení právě </a:t>
            </a:r>
            <a:r>
              <a:rPr lang="cs-CZ" b="1" dirty="0"/>
              <a:t>zákaz zneužití práva</a:t>
            </a:r>
          </a:p>
          <a:p>
            <a:pPr lvl="1"/>
            <a:endParaRPr lang="cs-CZ" dirty="0"/>
          </a:p>
          <a:p>
            <a:r>
              <a:rPr lang="cs-CZ" b="1" dirty="0"/>
              <a:t>Oblasti </a:t>
            </a:r>
            <a:r>
              <a:rPr lang="cs-CZ" dirty="0"/>
              <a:t>výskytu zejména:</a:t>
            </a:r>
          </a:p>
          <a:p>
            <a:pPr lvl="1"/>
            <a:r>
              <a:rPr lang="cs-CZ" dirty="0" err="1">
                <a:solidFill>
                  <a:srgbClr val="0000DC"/>
                </a:solidFill>
              </a:rPr>
              <a:t>Hmotněprávně</a:t>
            </a:r>
            <a:r>
              <a:rPr lang="cs-CZ" dirty="0">
                <a:solidFill>
                  <a:srgbClr val="0000DC"/>
                </a:solidFill>
              </a:rPr>
              <a:t> – </a:t>
            </a:r>
            <a:r>
              <a:rPr lang="cs-CZ" b="1" i="1" dirty="0">
                <a:solidFill>
                  <a:srgbClr val="0000DC"/>
                </a:solidFill>
              </a:rPr>
              <a:t>(dopravní) přestupky </a:t>
            </a:r>
          </a:p>
          <a:p>
            <a:pPr lvl="1"/>
            <a:r>
              <a:rPr lang="cs-CZ" dirty="0" err="1">
                <a:solidFill>
                  <a:srgbClr val="0000DC"/>
                </a:solidFill>
              </a:rPr>
              <a:t>Procesněprávně</a:t>
            </a:r>
            <a:r>
              <a:rPr lang="cs-CZ" dirty="0">
                <a:solidFill>
                  <a:srgbClr val="0000DC"/>
                </a:solidFill>
              </a:rPr>
              <a:t> – </a:t>
            </a:r>
            <a:r>
              <a:rPr lang="cs-CZ" b="1" i="1" dirty="0">
                <a:solidFill>
                  <a:srgbClr val="0000DC"/>
                </a:solidFill>
              </a:rPr>
              <a:t>doručování, zastoupení,…</a:t>
            </a:r>
          </a:p>
          <a:p>
            <a:pPr lvl="1"/>
            <a:endParaRPr lang="cs-CZ" b="1" i="1" dirty="0">
              <a:solidFill>
                <a:srgbClr val="0000DC"/>
              </a:solidFill>
            </a:endParaRPr>
          </a:p>
          <a:p>
            <a:pPr lvl="1"/>
            <a:r>
              <a:rPr lang="cs-CZ" i="1" dirty="0"/>
              <a:t>Často v souvislosti s „pojišťovnami na pokuty“ (viz judikatura dále)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2) Obstrukce ve správním řízení</a:t>
            </a:r>
          </a:p>
        </p:txBody>
      </p:sp>
      <p:sp>
        <p:nvSpPr>
          <p:cNvPr id="5" name="Zástupný symbol pro obsah 4"/>
          <p:cNvSpPr>
            <a:spLocks noGrp="1"/>
          </p:cNvSpPr>
          <p:nvPr>
            <p:ph idx="1"/>
          </p:nvPr>
        </p:nvSpPr>
        <p:spPr/>
        <p:txBody>
          <a:bodyPr/>
          <a:lstStyle/>
          <a:p>
            <a:r>
              <a:rPr lang="cs-CZ" b="1" dirty="0"/>
              <a:t>Prekluze přestupku </a:t>
            </a:r>
            <a:r>
              <a:rPr lang="cs-CZ" dirty="0"/>
              <a:t>(z. č. 200/1990 Sb., ve znění do 30. 9. 2015)</a:t>
            </a:r>
          </a:p>
          <a:p>
            <a:pPr lvl="1"/>
            <a:r>
              <a:rPr lang="cs-CZ" sz="1200" b="1" dirty="0">
                <a:solidFill>
                  <a:srgbClr val="0000DC"/>
                </a:solidFill>
              </a:rPr>
              <a:t>§ 20 Zánik odpovědnosti za přestupek</a:t>
            </a:r>
          </a:p>
          <a:p>
            <a:pPr lvl="1"/>
            <a:r>
              <a:rPr lang="cs-CZ" sz="1200" i="1" dirty="0">
                <a:solidFill>
                  <a:srgbClr val="0000DC"/>
                </a:solidFill>
              </a:rPr>
              <a:t>(1) </a:t>
            </a:r>
            <a:r>
              <a:rPr lang="cs-CZ" sz="1200" b="1" i="1" dirty="0">
                <a:solidFill>
                  <a:srgbClr val="0000DC"/>
                </a:solidFill>
              </a:rPr>
              <a:t>Přestupek nelze projednat, uplynul-li od jeho spáchání jeden rok</a:t>
            </a:r>
            <a:r>
              <a:rPr lang="cs-CZ" sz="1200" i="1" dirty="0">
                <a:solidFill>
                  <a:srgbClr val="0000DC"/>
                </a:solidFill>
              </a:rPr>
              <a:t>; nelze jej též projednat, popřípadě uloženou sankci nebo její zbytek vykonat, vztahuje-li se na přestupek amnestie.</a:t>
            </a:r>
          </a:p>
          <a:p>
            <a:pPr lvl="1"/>
            <a:r>
              <a:rPr lang="cs-CZ" sz="1200" i="1" dirty="0">
                <a:solidFill>
                  <a:srgbClr val="0000DC"/>
                </a:solidFill>
              </a:rPr>
              <a:t>(2) Do běhu lhůty podle odstavce 1 se nezapočítává doba, po kterou se pro tentýž skutek vedlo trestní řízení podle zvláštního právního předpisu.3c</a:t>
            </a:r>
          </a:p>
          <a:p>
            <a:pPr lvl="1"/>
            <a:endParaRPr lang="cs-CZ" sz="1200" i="1" dirty="0">
              <a:solidFill>
                <a:srgbClr val="0000DC"/>
              </a:solidFill>
            </a:endParaRPr>
          </a:p>
          <a:p>
            <a:r>
              <a:rPr lang="cs-CZ" b="1" dirty="0"/>
              <a:t>Prekluze přestupku </a:t>
            </a:r>
            <a:r>
              <a:rPr lang="cs-CZ" dirty="0"/>
              <a:t>(z. č. 250/2016 Sb.)</a:t>
            </a:r>
          </a:p>
          <a:p>
            <a:pPr lvl="1"/>
            <a:r>
              <a:rPr lang="cs-CZ" sz="1200" b="1" dirty="0">
                <a:solidFill>
                  <a:srgbClr val="0000DC"/>
                </a:solidFill>
              </a:rPr>
              <a:t>§ 30 Délka promlčecí doby</a:t>
            </a:r>
          </a:p>
          <a:p>
            <a:pPr lvl="1"/>
            <a:r>
              <a:rPr lang="cs-CZ" sz="1200" i="1" dirty="0">
                <a:solidFill>
                  <a:srgbClr val="0000DC"/>
                </a:solidFill>
              </a:rPr>
              <a:t>Promlčecí doba činí</a:t>
            </a:r>
          </a:p>
          <a:p>
            <a:pPr lvl="1"/>
            <a:r>
              <a:rPr lang="cs-CZ" sz="1200" i="1" dirty="0">
                <a:solidFill>
                  <a:srgbClr val="0000DC"/>
                </a:solidFill>
              </a:rPr>
              <a:t>a) </a:t>
            </a:r>
            <a:r>
              <a:rPr lang="cs-CZ" sz="1200" b="1" i="1" dirty="0">
                <a:solidFill>
                  <a:srgbClr val="0000DC"/>
                </a:solidFill>
              </a:rPr>
              <a:t>1 rok</a:t>
            </a:r>
            <a:r>
              <a:rPr lang="cs-CZ" sz="1200" i="1" dirty="0">
                <a:solidFill>
                  <a:srgbClr val="0000DC"/>
                </a:solidFill>
              </a:rPr>
              <a:t>, nebo</a:t>
            </a:r>
          </a:p>
          <a:p>
            <a:pPr lvl="1"/>
            <a:r>
              <a:rPr lang="cs-CZ" sz="1200" i="1" dirty="0">
                <a:solidFill>
                  <a:srgbClr val="0000DC"/>
                </a:solidFill>
              </a:rPr>
              <a:t>b) </a:t>
            </a:r>
            <a:r>
              <a:rPr lang="cs-CZ" sz="1200" b="1" i="1" dirty="0">
                <a:solidFill>
                  <a:srgbClr val="0000DC"/>
                </a:solidFill>
              </a:rPr>
              <a:t>3 roky</a:t>
            </a:r>
            <a:r>
              <a:rPr lang="cs-CZ" sz="1200" i="1" dirty="0">
                <a:solidFill>
                  <a:srgbClr val="0000DC"/>
                </a:solidFill>
              </a:rPr>
              <a:t>, jde-li o přestupek, za který zákon stanoví sazbu pokuty, jejíž horní hranice je alespoň 100000 Kč.</a:t>
            </a:r>
          </a:p>
          <a:p>
            <a:pPr lvl="1"/>
            <a:r>
              <a:rPr lang="cs-CZ" sz="1200" b="1" dirty="0">
                <a:solidFill>
                  <a:srgbClr val="0000DC"/>
                </a:solidFill>
              </a:rPr>
              <a:t>§ 32 Stavení a přerušení promlčecí doby</a:t>
            </a:r>
          </a:p>
          <a:p>
            <a:pPr lvl="1"/>
            <a:r>
              <a:rPr lang="cs-CZ" sz="1200" i="1" dirty="0">
                <a:solidFill>
                  <a:srgbClr val="0000DC"/>
                </a:solidFill>
              </a:rPr>
              <a:t>(2) Promlčecí doba </a:t>
            </a:r>
            <a:r>
              <a:rPr lang="cs-CZ" sz="1200" b="1" i="1" dirty="0">
                <a:solidFill>
                  <a:srgbClr val="0000DC"/>
                </a:solidFill>
              </a:rPr>
              <a:t>se přerušuje</a:t>
            </a:r>
          </a:p>
          <a:p>
            <a:pPr lvl="1"/>
            <a:r>
              <a:rPr lang="cs-CZ" sz="1200" i="1" dirty="0">
                <a:solidFill>
                  <a:srgbClr val="0000DC"/>
                </a:solidFill>
              </a:rPr>
              <a:t>a) </a:t>
            </a:r>
            <a:r>
              <a:rPr lang="cs-CZ" sz="1200" b="1" i="1" dirty="0">
                <a:solidFill>
                  <a:srgbClr val="0000DC"/>
                </a:solidFill>
              </a:rPr>
              <a:t>oznámením o zahájení řízení o přestupku,</a:t>
            </a:r>
          </a:p>
          <a:p>
            <a:pPr lvl="1"/>
            <a:r>
              <a:rPr lang="cs-CZ" sz="1200" i="1" dirty="0">
                <a:solidFill>
                  <a:srgbClr val="0000DC"/>
                </a:solidFill>
              </a:rPr>
              <a:t>…</a:t>
            </a:r>
          </a:p>
          <a:p>
            <a:pPr lvl="1"/>
            <a:r>
              <a:rPr lang="cs-CZ" sz="1200" i="1" dirty="0">
                <a:solidFill>
                  <a:srgbClr val="0000DC"/>
                </a:solidFill>
              </a:rPr>
              <a:t>(3) Byla-li promlčecí doba přerušena, </a:t>
            </a:r>
            <a:r>
              <a:rPr lang="cs-CZ" sz="1200" b="1" i="1" dirty="0">
                <a:solidFill>
                  <a:srgbClr val="0000DC"/>
                </a:solidFill>
              </a:rPr>
              <a:t>odpovědnost za přestupek zaniká nejpozději 3 roky od jeho spáchání</a:t>
            </a:r>
            <a:r>
              <a:rPr lang="cs-CZ" sz="1200" i="1" dirty="0">
                <a:solidFill>
                  <a:srgbClr val="0000DC"/>
                </a:solidFill>
              </a:rPr>
              <a:t>; jde-li o přestupek, za který zákon stanoví sazbu pokuty, jejíž horní hranice je alespoň 100000 Kč, odpovědnost za přestupek zaniká nejpozději 5 let od jeho spáchání.</a:t>
            </a:r>
          </a:p>
          <a:p>
            <a:endParaRPr lang="cs-CZ" sz="2600" i="1" dirty="0">
              <a:solidFill>
                <a:srgbClr val="0000DC"/>
              </a:solidFill>
            </a:endParaRPr>
          </a:p>
          <a:p>
            <a:pPr lvl="1"/>
            <a:endParaRPr lang="cs-CZ" sz="1800" i="1" dirty="0">
              <a:solidFill>
                <a:srgbClr val="0000DC"/>
              </a:solidFill>
            </a:endParaRPr>
          </a:p>
          <a:p>
            <a:pPr lvl="1"/>
            <a:endParaRPr lang="cs-CZ" sz="1800" i="1" dirty="0">
              <a:solidFill>
                <a:srgbClr val="0000DC"/>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„Pošta z Libanonu“</a:t>
            </a:r>
          </a:p>
          <a:p>
            <a:pPr lvl="1"/>
            <a:r>
              <a:rPr lang="cs-CZ" sz="1400" i="1" dirty="0">
                <a:solidFill>
                  <a:srgbClr val="0000DC"/>
                </a:solidFill>
              </a:rPr>
              <a:t>Ze všech okolností případu je i zde </a:t>
            </a:r>
            <a:r>
              <a:rPr lang="cs-CZ" sz="1400" b="1" i="1" dirty="0">
                <a:solidFill>
                  <a:srgbClr val="0000DC"/>
                </a:solidFill>
              </a:rPr>
              <a:t>zřejmá snaha stěžovatele, respektive jeho zmocněnce, o obstrukční jednání </a:t>
            </a:r>
            <a:r>
              <a:rPr lang="cs-CZ" sz="1400" i="1" dirty="0">
                <a:solidFill>
                  <a:srgbClr val="0000DC"/>
                </a:solidFill>
              </a:rPr>
              <a:t>před správními orgány. Zmocněnec stěžovatele mohl již své podání ze dne 1. 11. 2013 opatřit uznávaným elektronickým podpisem, což by pro něj bylo </a:t>
            </a:r>
            <a:r>
              <a:rPr lang="cs-CZ" sz="1400" b="1" i="1" dirty="0">
                <a:solidFill>
                  <a:srgbClr val="0000DC"/>
                </a:solidFill>
              </a:rPr>
              <a:t>mnohem jednodušším a logičtějším řešením. To však neučinil s odkazem na vnitřní důvody</a:t>
            </a:r>
            <a:r>
              <a:rPr lang="cs-CZ" sz="1400" i="1" dirty="0">
                <a:solidFill>
                  <a:srgbClr val="0000DC"/>
                </a:solidFill>
              </a:rPr>
              <a:t>. Ty </a:t>
            </a:r>
            <a:r>
              <a:rPr lang="cs-CZ" sz="1400" i="1" dirty="0" err="1">
                <a:solidFill>
                  <a:srgbClr val="0000DC"/>
                </a:solidFill>
              </a:rPr>
              <a:t>příkladmo</a:t>
            </a:r>
            <a:r>
              <a:rPr lang="cs-CZ" sz="1400" i="1" dirty="0">
                <a:solidFill>
                  <a:srgbClr val="0000DC"/>
                </a:solidFill>
              </a:rPr>
              <a:t> vyjmenovává („např. nový zaměstnanec bez přístupu do datové schránky, dovolená jediné osoby s přístupy, komplikace s internetovým připojením v důsledku stěhování, apod.“), aniž by však přímo uvedl, který z nich mu znemožnil podání uznávaným elektronickým podpisem opatřit, což podle Nejvyššího správního soudu podstatně ubírá jeho tvrzení na důvěryhodnosti. Lze mít také pochyby, že by uvedené důvody přetrvávaly po celou dobu běhu lhůty podle § 37 odst. 4 správního řádu, obzvláště když jako ve výše citovaných případech rozhodnutých rozsudky č. </a:t>
            </a:r>
            <a:r>
              <a:rPr lang="cs-CZ" sz="1400" i="1" dirty="0" err="1">
                <a:solidFill>
                  <a:srgbClr val="0000DC"/>
                </a:solidFill>
              </a:rPr>
              <a:t>j</a:t>
            </a:r>
            <a:r>
              <a:rPr lang="cs-CZ" sz="1400" i="1" dirty="0">
                <a:solidFill>
                  <a:srgbClr val="0000DC"/>
                </a:solidFill>
              </a:rPr>
              <a:t>. 9 As 34/2015 - 25 a č. </a:t>
            </a:r>
            <a:r>
              <a:rPr lang="cs-CZ" sz="1400" i="1" dirty="0" err="1">
                <a:solidFill>
                  <a:srgbClr val="0000DC"/>
                </a:solidFill>
              </a:rPr>
              <a:t>j</a:t>
            </a:r>
            <a:r>
              <a:rPr lang="cs-CZ" sz="1400" i="1" dirty="0">
                <a:solidFill>
                  <a:srgbClr val="0000DC"/>
                </a:solidFill>
              </a:rPr>
              <a:t>. 8 As 94/2015 - 25 i zde zmocněnec odeslal potvrzení datovou zprávou hned první den po uplynutí pětidenní lhůty. O nevěrohodnosti snahy o plnohodnotné odeslání odvolání svědčí i to, že právě v tomto opožděném podání zaslaném prostřednictvím datové schránky dne 7. 11. 2013 stěžovatel správní orgány </a:t>
            </a:r>
            <a:r>
              <a:rPr lang="cs-CZ" sz="1400" b="1" i="1" dirty="0">
                <a:solidFill>
                  <a:srgbClr val="0000DC"/>
                </a:solidFill>
              </a:rPr>
              <a:t>neupozornil na písemná podání učiněná na poště v Libanonu. Ty tak pochopitelně mohly vycházet z mylného předpokladu, že podání ze dne 7. 11. 2013 je jediným potvrzením podání </a:t>
            </a:r>
            <a:r>
              <a:rPr lang="cs-CZ" sz="1400" i="1" dirty="0">
                <a:solidFill>
                  <a:srgbClr val="0000DC"/>
                </a:solidFill>
              </a:rPr>
              <a:t>ze dne 1. 11. 2013, a mohly tak odvolání zamítnout jako opožděné, </a:t>
            </a:r>
            <a:r>
              <a:rPr lang="cs-CZ" sz="1400" b="1" i="1" dirty="0">
                <a:solidFill>
                  <a:srgbClr val="0000DC"/>
                </a:solidFill>
              </a:rPr>
              <a:t>dříve než by dorazila podání z Libanonu, o nichž nemohly mít tušení</a:t>
            </a:r>
            <a:r>
              <a:rPr lang="cs-CZ" sz="1400" i="1" dirty="0">
                <a:solidFill>
                  <a:srgbClr val="0000DC"/>
                </a:solidFill>
              </a:rPr>
              <a:t>. Proto by bylo jedině logické, aby účastník řízení, mající opravdový zájem o věcné rozhodnutí o odvolání, na toto podání správní orgány upozornil, aby se tomuto hrozícímu následku pokusil zabránit. </a:t>
            </a:r>
            <a:r>
              <a:rPr lang="cs-CZ" sz="1400" b="1" i="1" dirty="0">
                <a:solidFill>
                  <a:srgbClr val="0000DC"/>
                </a:solidFill>
              </a:rPr>
              <a:t>Z uvedených okolností však spíše vyplývá, že smyslem tohoto opožděného podání ze dne 7. 11. 2013 byla právě snaha uvést žalovaného v omyl a posléze se domáhat zrušení jeho rozhodnutí z procesních důvodů. </a:t>
            </a:r>
            <a:r>
              <a:rPr lang="cs-CZ" sz="1400" b="1" dirty="0"/>
              <a:t>(NSS, 5 As 59/2015)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„Pošta z Libanonu“</a:t>
            </a:r>
          </a:p>
          <a:p>
            <a:pPr lvl="1"/>
            <a:r>
              <a:rPr lang="cs-CZ" sz="1300" i="1" dirty="0">
                <a:solidFill>
                  <a:srgbClr val="0000DC"/>
                </a:solidFill>
              </a:rPr>
              <a:t>Nejvyšší správní soud nemá pochyb o </a:t>
            </a:r>
            <a:r>
              <a:rPr lang="cs-CZ" sz="1300" b="1" i="1" dirty="0">
                <a:solidFill>
                  <a:srgbClr val="0000DC"/>
                </a:solidFill>
              </a:rPr>
              <a:t>propojení zástupců žalobců, včetně nynějšího stěžovatele, ve všech výše citovaných případech, v nichž byla uplatňována uvedená obstrukční taktika</a:t>
            </a:r>
            <a:r>
              <a:rPr lang="cs-CZ" sz="1300" i="1" dirty="0">
                <a:solidFill>
                  <a:srgbClr val="0000DC"/>
                </a:solidFill>
              </a:rPr>
              <a:t>. Byť v nynějším případě byla zmocněncem stěžovatele ve správním řízení společnost FLEET </a:t>
            </a:r>
            <a:r>
              <a:rPr lang="cs-CZ" sz="1300" i="1" dirty="0" err="1">
                <a:solidFill>
                  <a:srgbClr val="0000DC"/>
                </a:solidFill>
              </a:rPr>
              <a:t>Control</a:t>
            </a:r>
            <a:r>
              <a:rPr lang="cs-CZ" sz="1300" i="1" dirty="0">
                <a:solidFill>
                  <a:srgbClr val="0000DC"/>
                </a:solidFill>
              </a:rPr>
              <a:t>, s.r.o., zatímco ve výše citovaných případech byl zmocněncem žalobců Ing. M. J., je z okolností spojitost s těmito případy evidentní. </a:t>
            </a:r>
            <a:r>
              <a:rPr lang="cs-CZ" sz="1300" b="1" i="1" dirty="0">
                <a:solidFill>
                  <a:srgbClr val="0000DC"/>
                </a:solidFill>
              </a:rPr>
              <a:t>Ve všech případech byl totiž postup zmocněnců téměř totožný (</a:t>
            </a:r>
            <a:r>
              <a:rPr lang="cs-CZ" sz="1300" b="1" i="1" dirty="0" err="1">
                <a:solidFill>
                  <a:srgbClr val="0000DC"/>
                </a:solidFill>
              </a:rPr>
              <a:t>blanketní</a:t>
            </a:r>
            <a:r>
              <a:rPr lang="cs-CZ" sz="1300" b="1" i="1" dirty="0">
                <a:solidFill>
                  <a:srgbClr val="0000DC"/>
                </a:solidFill>
              </a:rPr>
              <a:t> odvolání bez elektronického podpisu, následné potvrzení odvolání podané v listopadu 2013 v Libanonu a elektronicky podepsané potvrzení zaslané den po uplynutí lhůty atd.). </a:t>
            </a:r>
            <a:r>
              <a:rPr lang="cs-CZ" sz="1300" i="1" dirty="0">
                <a:solidFill>
                  <a:srgbClr val="0000DC"/>
                </a:solidFill>
              </a:rPr>
              <a:t>Podobně jako například ve věcech rozhodnutých rozsudky č. j. 8 As 94/2015 - 25 a č. j. 9 As 34/2015 - 25 stěžovatel nyní zdůvodnil odeslání „dávky písemností“ (což je termín používaný žalobci i ve výše citovaných případech) z Libanonu tím, že osoba, která byla tímto úkolem pověřena, již nestihla na poštu před svým odletem dojít; ve všech případech měla letět do Libanonu za svojí rodinou, která přišla ve válce v Sýrii o domov. </a:t>
            </a:r>
            <a:r>
              <a:rPr lang="cs-CZ" sz="1300" b="1" i="1" dirty="0">
                <a:solidFill>
                  <a:srgbClr val="0000DC"/>
                </a:solidFill>
              </a:rPr>
              <a:t>Kromě toho jsou obstrukční snahy zmocněnce stěžovatele a jeho jednatele Nejvyššímu správnímu soudu známy z celé řady dalších případů jimi zastupovaných osob stíhaných pro spáchání správních deliktů v silniční dopravě. Proto Nejvyšší správní soud konstatuje, že postup stěžovatele nebyl opravdovou snahou o realizaci jeho práva na odvolání ve správním řízení, nýbrž pokusem o úmyslné protahování řízení a oddalování konečného rozhodnutí ve věci. </a:t>
            </a:r>
            <a:r>
              <a:rPr lang="cs-CZ" sz="1300" i="1" dirty="0">
                <a:solidFill>
                  <a:srgbClr val="0000DC"/>
                </a:solidFill>
              </a:rPr>
              <a:t>Byť procesní postup zmocněnce stěžovatele ve správním řízení nakonec nevedl ke konkrétnímu užitku či výhodě pro stěžovatele (nedošlo k marnému uplynutí prekluzivní lhůty pro projednání přestupku), jednalo se o procesní obstrukce, jež znemožnily zákonem předvídaný plynulý postup žalovaného v řízení. </a:t>
            </a:r>
            <a:r>
              <a:rPr lang="cs-CZ" sz="1300" b="1" i="1" dirty="0">
                <a:solidFill>
                  <a:srgbClr val="0000DC"/>
                </a:solidFill>
              </a:rPr>
              <a:t>Správní orgány zde navíc nedisponovaly žádnými procesními prostředky, kterými by mohly na obstrukční jednání stěžovatelova zmocněnce účinně reagovat. Jeho postupu proto mohly čelit jedině tak, že mu nepřiznaly právní účinky a považovaly jej za zneužití práva </a:t>
            </a:r>
            <a:r>
              <a:rPr lang="cs-CZ" sz="1300" i="1" dirty="0">
                <a:solidFill>
                  <a:srgbClr val="0000DC"/>
                </a:solidFill>
              </a:rPr>
              <a:t>(shodně např. rozsudky č. j. 1 As 16/2015 - 30, body 39–40, a č. j. 8 As 94/2015 - 25, bod 32), </a:t>
            </a:r>
            <a:r>
              <a:rPr lang="cs-CZ" sz="1300" b="1" i="1" dirty="0">
                <a:solidFill>
                  <a:srgbClr val="0000DC"/>
                </a:solidFill>
              </a:rPr>
              <a:t>s čímž se Nejvyšší správní soud z výše uvedených důvodů ztotožňuje</a:t>
            </a:r>
            <a:r>
              <a:rPr lang="cs-CZ" sz="1300" i="1" dirty="0">
                <a:solidFill>
                  <a:srgbClr val="0000DC"/>
                </a:solidFill>
              </a:rPr>
              <a:t>.</a:t>
            </a:r>
            <a:r>
              <a:rPr lang="cs-CZ" sz="1300" b="1" i="1" dirty="0">
                <a:solidFill>
                  <a:srgbClr val="0000DC"/>
                </a:solidFill>
              </a:rPr>
              <a:t> </a:t>
            </a:r>
            <a:r>
              <a:rPr lang="cs-CZ" sz="1300" b="1" dirty="0"/>
              <a:t>(NSS, 5 As 59/2015, pokračování)</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E-mail s diakritikou</a:t>
            </a:r>
          </a:p>
          <a:p>
            <a:pPr lvl="1"/>
            <a:r>
              <a:rPr lang="cs-CZ" sz="1800" dirty="0"/>
              <a:t>Elektronická adresa pro doručování (§ 19/4 SŘ) s diakritikou, kam ale nelze zaslat…</a:t>
            </a:r>
          </a:p>
          <a:p>
            <a:pPr lvl="1"/>
            <a:endParaRPr lang="cs-CZ" sz="1800" dirty="0"/>
          </a:p>
          <a:p>
            <a:pPr lvl="1"/>
            <a:r>
              <a:rPr lang="cs-CZ" sz="1800" i="1" dirty="0">
                <a:solidFill>
                  <a:srgbClr val="0000DC"/>
                </a:solidFill>
              </a:rPr>
              <a:t>Pro posouzení projednávané věci je dále podstatné, že nemožnost odeslat podání na elektronickou adresu uvedenou zástupcem stěžovatele zde není zjevně dána v důsledku jednorázového technického výpadku, pochybení lidského faktoru či jinou událostí nahodilého charakteru přičitatelnou žalovanému. Nejvyššímu správnímu soudu je z jeho úřední činnosti známo (např. věc zde vedená pod </a:t>
            </a:r>
            <a:r>
              <a:rPr lang="cs-CZ" sz="1800" i="1" dirty="0" err="1">
                <a:solidFill>
                  <a:srgbClr val="0000DC"/>
                </a:solidFill>
              </a:rPr>
              <a:t>sp</a:t>
            </a:r>
            <a:r>
              <a:rPr lang="cs-CZ" sz="1800" i="1" dirty="0">
                <a:solidFill>
                  <a:srgbClr val="0000DC"/>
                </a:solidFill>
              </a:rPr>
              <a:t>. zn. 8 As 36/2015), že žalovanému se v obdobné věci jiného účastníka (nicméně zastoupeného v řízení před správním orgánem stejným zmocněncem a v řízení o kasační stížnosti stejným advokátem jako v projednávané věci) taktéž </a:t>
            </a:r>
            <a:r>
              <a:rPr lang="cs-CZ" sz="1800" b="1" i="1" dirty="0">
                <a:solidFill>
                  <a:srgbClr val="0000DC"/>
                </a:solidFill>
              </a:rPr>
              <a:t>nepodařilo rozhodnutí na uvedenou elektronickou adresu nejen doručit, ale ani vůbec odeslat</a:t>
            </a:r>
            <a:r>
              <a:rPr lang="cs-CZ" sz="1800" i="1" dirty="0">
                <a:solidFill>
                  <a:srgbClr val="0000DC"/>
                </a:solidFill>
              </a:rPr>
              <a:t>. Stejně jako ve shora označené věci zde nemá soud s ohledem na podobu správního spisu důvod jakkoliv zpochybňovat závěry žalovaného, podle něhož </a:t>
            </a:r>
            <a:r>
              <a:rPr lang="cs-CZ" sz="1800" b="1" i="1" dirty="0">
                <a:solidFill>
                  <a:srgbClr val="0000DC"/>
                </a:solidFill>
              </a:rPr>
              <a:t>důvod, pro který nebylo možno </a:t>
            </a:r>
            <a:r>
              <a:rPr lang="cs-CZ" sz="1800" i="1" dirty="0">
                <a:solidFill>
                  <a:srgbClr val="0000DC"/>
                </a:solidFill>
              </a:rPr>
              <a:t>zprávu (rozhodnutí) na stěžovatelem uvedenou elektronickou adresu ani odeslat, </a:t>
            </a:r>
            <a:r>
              <a:rPr lang="cs-CZ" sz="1800" b="1" i="1" dirty="0">
                <a:solidFill>
                  <a:srgbClr val="0000DC"/>
                </a:solidFill>
              </a:rPr>
              <a:t>spočívá v tom, že tato adresa obsahuje diakritická znaménka. </a:t>
            </a:r>
            <a:r>
              <a:rPr lang="cs-CZ" sz="1800" b="1" dirty="0"/>
              <a:t>(NSS 8 As 55/2015 – 26)</a:t>
            </a:r>
          </a:p>
          <a:p>
            <a:pPr lvl="1"/>
            <a:endParaRPr lang="cs-CZ" sz="1800" i="1" dirty="0">
              <a:solidFill>
                <a:srgbClr val="0000DC"/>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E-mail s diakritikou</a:t>
            </a:r>
          </a:p>
          <a:p>
            <a:pPr lvl="1"/>
            <a:r>
              <a:rPr lang="cs-CZ" sz="1600" i="1" dirty="0">
                <a:solidFill>
                  <a:srgbClr val="0000DC"/>
                </a:solidFill>
              </a:rPr>
              <a:t>Nejvyšší správní soud si je vědom skutečnosti, že doménová jména či emailové adresy díky tzv. systému IDN (</a:t>
            </a:r>
            <a:r>
              <a:rPr lang="cs-CZ" sz="1600" i="1" dirty="0" err="1">
                <a:solidFill>
                  <a:srgbClr val="0000DC"/>
                </a:solidFill>
              </a:rPr>
              <a:t>Internationalized</a:t>
            </a:r>
            <a:r>
              <a:rPr lang="cs-CZ" sz="1600" i="1" dirty="0">
                <a:solidFill>
                  <a:srgbClr val="0000DC"/>
                </a:solidFill>
              </a:rPr>
              <a:t> </a:t>
            </a:r>
            <a:r>
              <a:rPr lang="cs-CZ" sz="1600" i="1" dirty="0" err="1">
                <a:solidFill>
                  <a:srgbClr val="0000DC"/>
                </a:solidFill>
              </a:rPr>
              <a:t>Domain</a:t>
            </a:r>
            <a:r>
              <a:rPr lang="cs-CZ" sz="1600" i="1" dirty="0">
                <a:solidFill>
                  <a:srgbClr val="0000DC"/>
                </a:solidFill>
              </a:rPr>
              <a:t> </a:t>
            </a:r>
            <a:r>
              <a:rPr lang="cs-CZ" sz="1600" i="1" dirty="0" err="1">
                <a:solidFill>
                  <a:srgbClr val="0000DC"/>
                </a:solidFill>
              </a:rPr>
              <a:t>Names</a:t>
            </a:r>
            <a:r>
              <a:rPr lang="cs-CZ" sz="1600" i="1" dirty="0">
                <a:solidFill>
                  <a:srgbClr val="0000DC"/>
                </a:solidFill>
              </a:rPr>
              <a:t>) již mohou obsahovat znaky národních abeced, přičemž dochází k rozšiřování využití takových znaků v emailových adresách (srov. např. Sondy do nitra internetu 195. IDN – domény s diakritikou. Veřejná správa č. 10/2010, str. 24). Na druhou stranu ovšem nelze vyjít z toho, že by využití diakritických znamének již bylo zcela standardní součástí všech domén a běžnou součástí adres užívaných pro elektronickou komunikaci (srov. např. vyjádření správce domény </a:t>
            </a:r>
            <a:r>
              <a:rPr lang="cs-CZ" sz="1600" i="1" dirty="0" err="1">
                <a:solidFill>
                  <a:srgbClr val="0000DC"/>
                </a:solidFill>
              </a:rPr>
              <a:t>cz</a:t>
            </a:r>
            <a:r>
              <a:rPr lang="cs-CZ" sz="1600" i="1" dirty="0">
                <a:solidFill>
                  <a:srgbClr val="0000DC"/>
                </a:solidFill>
              </a:rPr>
              <a:t> - CZ.NIC - na http://háčkyčárky.cz). </a:t>
            </a:r>
            <a:r>
              <a:rPr lang="cs-CZ" sz="1600" b="1" i="1" dirty="0">
                <a:solidFill>
                  <a:srgbClr val="0000DC"/>
                </a:solidFill>
              </a:rPr>
              <a:t>Jestliže tedy žalovaný nemohl odeslat žalobou napadené rozhodnutí na stěžovatelem označenou elektronickou adresu, nestalo se tak v projednávané věci v důsledku jednorázového pochybení některého z jeho zaměstnanců či technické závady, ale v důsledku systémového problému technického charakteru. </a:t>
            </a:r>
            <a:r>
              <a:rPr lang="cs-CZ" sz="1600" i="1" dirty="0">
                <a:solidFill>
                  <a:srgbClr val="0000DC"/>
                </a:solidFill>
              </a:rPr>
              <a:t>Nelze ostatně nevyjádřit podiv nad tím, že elektronickou adresu obsahující diakritická znaménka zvolila právě osoba vystupující v řízení před správními orgány jako zástupce účastníků, u níž se předpokládá, že jí budou doručovány písemností ze strany různých správních orgánů, jejichž úroveň technické vybavenosti a dostupnost moderních technologií či programů může být často zcela odlišná. </a:t>
            </a:r>
            <a:r>
              <a:rPr lang="cs-CZ" sz="1600" b="1" dirty="0"/>
              <a:t>(NSS 8 As 55/2015 – 26, pokračování)</a:t>
            </a:r>
            <a:endParaRPr lang="cs-CZ" sz="1600"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Adresa pro doručování „ukrytá v textu“</a:t>
            </a:r>
          </a:p>
          <a:p>
            <a:pPr lvl="1"/>
            <a:r>
              <a:rPr lang="cs-CZ" sz="1600" dirty="0"/>
              <a:t>Žádost o adresu pro doručování (§ 19/4 SŘ), avšak matoucím způsobem či „skrytě“…</a:t>
            </a:r>
          </a:p>
          <a:p>
            <a:pPr lvl="1"/>
            <a:endParaRPr lang="cs-CZ" sz="1600" dirty="0"/>
          </a:p>
          <a:p>
            <a:pPr lvl="1"/>
            <a:r>
              <a:rPr lang="cs-CZ" sz="1600" i="1" dirty="0">
                <a:solidFill>
                  <a:srgbClr val="0000DC"/>
                </a:solidFill>
              </a:rPr>
              <a:t>…stěžovatel (žalobce), resp. jeho zástupce, v rámci svých podání za doručovací adresu výslovně nikde neoznačil a neuvedl ji ani nikde v záhlaví svých podání. </a:t>
            </a:r>
            <a:r>
              <a:rPr lang="cs-CZ" sz="1600" b="1" i="1" dirty="0">
                <a:solidFill>
                  <a:srgbClr val="0000DC"/>
                </a:solidFill>
              </a:rPr>
              <a:t>Požadavek na doručování na tuto adresu zmínil stěžovatel pouze v rámci textu svého obsáhlého podání, a to navíc „ukrytou“ </a:t>
            </a:r>
            <a:r>
              <a:rPr lang="cs-CZ" sz="1600" i="1" dirty="0">
                <a:solidFill>
                  <a:srgbClr val="0000DC"/>
                </a:solidFill>
              </a:rPr>
              <a:t>v části týkající se důkazů navrhovaných pro správní řízení. Naopak </a:t>
            </a:r>
            <a:r>
              <a:rPr lang="cs-CZ" sz="1600" b="1" i="1" dirty="0">
                <a:solidFill>
                  <a:srgbClr val="0000DC"/>
                </a:solidFill>
              </a:rPr>
              <a:t>adresu trvalého pobytu</a:t>
            </a:r>
            <a:r>
              <a:rPr lang="cs-CZ" sz="1600" i="1" dirty="0">
                <a:solidFill>
                  <a:srgbClr val="0000DC"/>
                </a:solidFill>
              </a:rPr>
              <a:t>, na kterou mu bylo rozhodnutí žalovaného nakonec doručeno, </a:t>
            </a:r>
            <a:r>
              <a:rPr lang="cs-CZ" sz="1600" b="1" i="1" dirty="0">
                <a:solidFill>
                  <a:srgbClr val="0000DC"/>
                </a:solidFill>
              </a:rPr>
              <a:t>uvedl v záhlaví svých podání </a:t>
            </a:r>
            <a:r>
              <a:rPr lang="cs-CZ" sz="1600" i="1" dirty="0">
                <a:solidFill>
                  <a:srgbClr val="0000DC"/>
                </a:solidFill>
              </a:rPr>
              <a:t>adresovaných správnímu orgánu I. stupně i žalovanému. Stejně tak lze upozornit na to, že dané rozhodnutí mu bylo doručeno i na elektronickou adresu, kterou v plné moci předložené správnímu orgánu I. stupně taktéž označuje za adresu doručovací. Výše uvedené pak nutně vede Nejvyšší správní soud k závěru, že obdobně jako ve věcech vedených u zdejšího soudu např. pod </a:t>
            </a:r>
            <a:r>
              <a:rPr lang="cs-CZ" sz="1600" i="1" dirty="0" err="1">
                <a:solidFill>
                  <a:srgbClr val="0000DC"/>
                </a:solidFill>
              </a:rPr>
              <a:t>sp</a:t>
            </a:r>
            <a:r>
              <a:rPr lang="cs-CZ" sz="1600" i="1" dirty="0">
                <a:solidFill>
                  <a:srgbClr val="0000DC"/>
                </a:solidFill>
              </a:rPr>
              <a:t>. zn. 3 As 139/2014, </a:t>
            </a:r>
            <a:r>
              <a:rPr lang="cs-CZ" sz="1600" i="1" dirty="0" err="1">
                <a:solidFill>
                  <a:srgbClr val="0000DC"/>
                </a:solidFill>
              </a:rPr>
              <a:t>sp</a:t>
            </a:r>
            <a:r>
              <a:rPr lang="cs-CZ" sz="1600" i="1" dirty="0">
                <a:solidFill>
                  <a:srgbClr val="0000DC"/>
                </a:solidFill>
              </a:rPr>
              <a:t>. zn. 9 As 162/2014 nebo </a:t>
            </a:r>
            <a:r>
              <a:rPr lang="cs-CZ" sz="1600" i="1" dirty="0" err="1">
                <a:solidFill>
                  <a:srgbClr val="0000DC"/>
                </a:solidFill>
              </a:rPr>
              <a:t>sp</a:t>
            </a:r>
            <a:r>
              <a:rPr lang="cs-CZ" sz="1600" i="1" dirty="0">
                <a:solidFill>
                  <a:srgbClr val="0000DC"/>
                </a:solidFill>
              </a:rPr>
              <a:t>. zn. 9 As 144/2014 (byť se změněnou „procesní taktikou“) představuje popsané využití elektronické adresy pro doručování s využitím diakritických znamének i v tomto případě předem </a:t>
            </a:r>
            <a:r>
              <a:rPr lang="cs-CZ" sz="1600" b="1" i="1" dirty="0">
                <a:solidFill>
                  <a:srgbClr val="0000DC"/>
                </a:solidFill>
              </a:rPr>
              <a:t>promyšlený procesní postup</a:t>
            </a:r>
            <a:r>
              <a:rPr lang="cs-CZ" sz="1600" i="1" dirty="0">
                <a:solidFill>
                  <a:srgbClr val="0000DC"/>
                </a:solidFill>
              </a:rPr>
              <a:t>, který má za cíl komplikovat a protahovat správní řízení, resp. generovat v rámci řízení problémové situace, jež mohou s určitou mírou pravděpodobnosti vést k formálním pochybením správních orgánů, a dosáhnout tak v důsledku toho prekluze odpovědnosti za přestupek (…). </a:t>
            </a:r>
            <a:r>
              <a:rPr lang="cs-CZ" sz="1600" b="1" dirty="0"/>
              <a:t>(NSS, 8 As 55/2015 – 26)</a:t>
            </a:r>
            <a:br>
              <a:rPr lang="cs-CZ" dirty="0"/>
            </a:b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ze strany adresátů veřejné správy</a:t>
            </a:r>
          </a:p>
          <a:p>
            <a:pPr lvl="1"/>
            <a:endParaRPr lang="cs-CZ" dirty="0"/>
          </a:p>
          <a:p>
            <a:r>
              <a:rPr lang="cs-CZ" b="1" i="1" dirty="0"/>
              <a:t>Zneužití</a:t>
            </a:r>
            <a:r>
              <a:rPr lang="cs-CZ" b="1" dirty="0"/>
              <a:t> </a:t>
            </a:r>
          </a:p>
          <a:p>
            <a:pPr lvl="1"/>
            <a:r>
              <a:rPr lang="cs-CZ" dirty="0">
                <a:solidFill>
                  <a:srgbClr val="0000DC"/>
                </a:solidFill>
              </a:rPr>
              <a:t>= užití k jinému než předvídanému účelu (ale v civilním právu různé </a:t>
            </a:r>
            <a:r>
              <a:rPr lang="cs-CZ" dirty="0" err="1">
                <a:solidFill>
                  <a:srgbClr val="0000DC"/>
                </a:solidFill>
              </a:rPr>
              <a:t>sk</a:t>
            </a:r>
            <a:r>
              <a:rPr lang="cs-CZ" dirty="0">
                <a:solidFill>
                  <a:srgbClr val="0000DC"/>
                </a:solidFill>
              </a:rPr>
              <a:t>. podstaty)</a:t>
            </a:r>
          </a:p>
          <a:p>
            <a:r>
              <a:rPr lang="cs-CZ" b="1" i="1" dirty="0"/>
              <a:t>Práva</a:t>
            </a:r>
            <a:r>
              <a:rPr lang="cs-CZ" dirty="0"/>
              <a:t> = subjektivního práva </a:t>
            </a:r>
          </a:p>
          <a:p>
            <a:pPr lvl="1"/>
            <a:r>
              <a:rPr lang="cs-CZ" dirty="0">
                <a:solidFill>
                  <a:srgbClr val="0000DC"/>
                </a:solidFill>
              </a:rPr>
              <a:t>= právní možnost chovat se určitým způsobem</a:t>
            </a:r>
          </a:p>
          <a:p>
            <a:pPr lvl="1"/>
            <a:r>
              <a:rPr lang="cs-CZ" dirty="0">
                <a:solidFill>
                  <a:srgbClr val="0000DC"/>
                </a:solidFill>
              </a:rPr>
              <a:t>(Zneužít lze ale i výkon povinnosti – platí obdobné)</a:t>
            </a:r>
          </a:p>
          <a:p>
            <a:r>
              <a:rPr lang="cs-CZ" b="1" i="1" dirty="0"/>
              <a:t>Adresátem VS </a:t>
            </a:r>
          </a:p>
          <a:p>
            <a:pPr lvl="1"/>
            <a:r>
              <a:rPr lang="cs-CZ" dirty="0">
                <a:solidFill>
                  <a:srgbClr val="0000DC"/>
                </a:solidFill>
              </a:rPr>
              <a:t>= „příjemcem“ výkonu VS (FO, PO)</a:t>
            </a:r>
          </a:p>
          <a:p>
            <a:pPr lvl="1"/>
            <a:r>
              <a:rPr lang="cs-CZ" dirty="0">
                <a:solidFill>
                  <a:srgbClr val="0000DC"/>
                </a:solidFill>
              </a:rPr>
              <a:t>(Zneužívat ale mohou i subjekty VS/správní orgány – viz později)</a:t>
            </a:r>
          </a:p>
          <a:p>
            <a:pPr lvl="2"/>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Volba nezletilého zmocněnce</a:t>
            </a:r>
          </a:p>
          <a:p>
            <a:pPr lvl="1"/>
            <a:r>
              <a:rPr lang="cs-CZ" sz="1800" dirty="0"/>
              <a:t>Volba zástupce na základě plné moci (§ 34/1 SŘ), avšak bez procesní způsobilosti…</a:t>
            </a:r>
          </a:p>
          <a:p>
            <a:pPr lvl="1"/>
            <a:endParaRPr lang="cs-CZ" sz="1800" dirty="0"/>
          </a:p>
          <a:p>
            <a:pPr lvl="1"/>
            <a:r>
              <a:rPr lang="cs-CZ" sz="1800" i="1" dirty="0">
                <a:solidFill>
                  <a:srgbClr val="0000DC"/>
                </a:solidFill>
              </a:rPr>
              <a:t>22. Je-li i </a:t>
            </a:r>
            <a:r>
              <a:rPr lang="cs-CZ" sz="1800" b="1" i="1" dirty="0">
                <a:solidFill>
                  <a:srgbClr val="0000DC"/>
                </a:solidFill>
              </a:rPr>
              <a:t>v případě posuzování procesní způsobilosti </a:t>
            </a:r>
            <a:r>
              <a:rPr lang="cs-CZ" sz="1800" i="1" dirty="0">
                <a:solidFill>
                  <a:srgbClr val="0000DC"/>
                </a:solidFill>
              </a:rPr>
              <a:t>kvůli účinné ochraně práv účastníků řízení </a:t>
            </a:r>
            <a:r>
              <a:rPr lang="cs-CZ" sz="1800" b="1" i="1" dirty="0">
                <a:solidFill>
                  <a:srgbClr val="0000DC"/>
                </a:solidFill>
              </a:rPr>
              <a:t>zpravidla nutné trvat na jejich zletilosti </a:t>
            </a:r>
            <a:r>
              <a:rPr lang="cs-CZ" sz="1800" i="1" dirty="0">
                <a:solidFill>
                  <a:srgbClr val="0000DC"/>
                </a:solidFill>
              </a:rPr>
              <a:t>a s tím spojené plné svéprávnosti, pak </a:t>
            </a:r>
            <a:r>
              <a:rPr lang="cs-CZ" sz="1800" b="1" i="1" dirty="0">
                <a:solidFill>
                  <a:srgbClr val="0000DC"/>
                </a:solidFill>
              </a:rPr>
              <a:t>v případě obecných zmocněnců (hájících práva jiných) je tím spíše namístě vyžadovat, aby se bez výjimky jednalo o plně svéprávné osoby. </a:t>
            </a:r>
            <a:r>
              <a:rPr lang="cs-CZ" sz="1800" i="1" dirty="0">
                <a:solidFill>
                  <a:srgbClr val="0000DC"/>
                </a:solidFill>
              </a:rPr>
              <a:t>Účel institutu zastoupení spočívá v pomoci účastníkovi řízení, v lepším hájení jeho práv a celkově v zefektivnění řízení (srov. rozsudky Nejvyššího správního soudu ze dne 4. 5. 2011, </a:t>
            </a:r>
            <a:r>
              <a:rPr lang="cs-CZ" sz="1800" i="1" dirty="0" err="1">
                <a:solidFill>
                  <a:srgbClr val="0000DC"/>
                </a:solidFill>
              </a:rPr>
              <a:t>čj</a:t>
            </a:r>
            <a:r>
              <a:rPr lang="cs-CZ" sz="1800" i="1" dirty="0">
                <a:solidFill>
                  <a:srgbClr val="0000DC"/>
                </a:solidFill>
              </a:rPr>
              <a:t>. 1 As 27/2011 – 81, nebo ze dne 15. 9. 2015, </a:t>
            </a:r>
            <a:r>
              <a:rPr lang="cs-CZ" sz="1800" i="1" dirty="0" err="1">
                <a:solidFill>
                  <a:srgbClr val="0000DC"/>
                </a:solidFill>
              </a:rPr>
              <a:t>čj</a:t>
            </a:r>
            <a:r>
              <a:rPr lang="cs-CZ" sz="1800" i="1" dirty="0">
                <a:solidFill>
                  <a:srgbClr val="0000DC"/>
                </a:solidFill>
              </a:rPr>
              <a:t>. 8 As 57/2015 – 46). Tohoto účelu může být stěží dosaženo, pokud by zájmy účastníků v řízení hájil nezletilý zmocněnec. Podmínka plné svéprávnosti se tedy vztahuje i na obecné zmocněnce podle § 33 správního řádu. </a:t>
            </a:r>
            <a:r>
              <a:rPr lang="cs-CZ" sz="1800" b="1" i="1" dirty="0">
                <a:solidFill>
                  <a:srgbClr val="0000DC"/>
                </a:solidFill>
              </a:rPr>
              <a:t>Na tomto závěru nemůže ničeho změnit ani věk zmocněnce blízký zletilosti</a:t>
            </a:r>
            <a:r>
              <a:rPr lang="cs-CZ" sz="1800" i="1" dirty="0">
                <a:solidFill>
                  <a:srgbClr val="0000DC"/>
                </a:solidFill>
              </a:rPr>
              <a:t>. Krajský soud pochybil, pokud uzavřel, že se žalobce v předmětném přestupkovém řízení mohl nechat zastoupit nezletilou osobou, která nebyla plně svéprávná. </a:t>
            </a:r>
            <a:r>
              <a:rPr lang="cs-CZ" sz="1800" b="1" dirty="0"/>
              <a:t>(NSS, 8 As 6/2016 – 34)</a:t>
            </a:r>
          </a:p>
          <a:p>
            <a:pPr lvl="1"/>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„Falešný zmocněnec“</a:t>
            </a:r>
          </a:p>
          <a:p>
            <a:pPr lvl="1"/>
            <a:r>
              <a:rPr lang="cs-CZ" sz="1800" dirty="0"/>
              <a:t>Účastník komunikuje se zástupcem, nakonec jej však („údajně“) nezmocní, ten však („překvapivě“) jedná za „za zády“ účastníka…</a:t>
            </a:r>
          </a:p>
          <a:p>
            <a:pPr lvl="1"/>
            <a:endParaRPr lang="cs-CZ" sz="1800" dirty="0"/>
          </a:p>
          <a:p>
            <a:pPr lvl="1"/>
            <a:r>
              <a:rPr lang="cs-CZ" sz="1800" i="1" dirty="0">
                <a:solidFill>
                  <a:srgbClr val="0000DC"/>
                </a:solidFill>
              </a:rPr>
              <a:t>[24] Tvrzení stěžovatele (srov. část II. žaloby), že se zmocněncem pouze jednal, kopii plné moci zaslal jen pro účely evidence, neboť se dohodli, že zastoupení bude platné až po zaslání originálu plné moci, je účelovou procesní konstrukcí, která neodpovídá průběhu správního řízení.</a:t>
            </a:r>
          </a:p>
          <a:p>
            <a:pPr lvl="1"/>
            <a:r>
              <a:rPr lang="cs-CZ" sz="1800" i="1" dirty="0">
                <a:solidFill>
                  <a:srgbClr val="0000DC"/>
                </a:solidFill>
              </a:rPr>
              <a:t>[25] Námitky zpochybňující zastupování jsou součástí předem připraveného scénáře, jehož jediným účelem je správní řízení prodlužovat, zpochybňovat doručování, případně zastupování, a dosáhnout tímto způsobem uplynutí zákonem stanovené prekluzivní lhůty pro uložení sankce. Je samozřejmě věcí stěžovatele, jakou procesní obranu a strategii zvolí, nicméně tvrzením, že nevěděl o úkonech prováděných zmocněncem, Nejvyšší správní soud nemohl uvěřit. Ostatně bylo by také poměrně </a:t>
            </a:r>
            <a:r>
              <a:rPr lang="cs-CZ" sz="1800" b="1" i="1" dirty="0">
                <a:solidFill>
                  <a:srgbClr val="0000DC"/>
                </a:solidFill>
              </a:rPr>
              <a:t>překvapivé, že by pan K. zcela zdarma a pro vlastní potěšení, navíc tajně, zastupoval před správními orgány řidiče, kterým je obvykle ukládán zákaz činnosti spočívající v zákazu řízení všech motorových vozidel. </a:t>
            </a:r>
            <a:r>
              <a:rPr lang="cs-CZ" sz="1800" b="1" dirty="0"/>
              <a:t>(NSS, 4 As 76/2015 – 37)</a:t>
            </a:r>
          </a:p>
          <a:p>
            <a:pPr lvl="1"/>
            <a:endParaRPr lang="cs-CZ" dirty="0"/>
          </a:p>
          <a:p>
            <a:pPr lvl="1"/>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„Falešný zmocněnec“</a:t>
            </a:r>
          </a:p>
          <a:p>
            <a:pPr lvl="1"/>
            <a:r>
              <a:rPr lang="cs-CZ" sz="1800" i="1" dirty="0">
                <a:solidFill>
                  <a:srgbClr val="0000DC"/>
                </a:solidFill>
              </a:rPr>
              <a:t>[26] Z úřední činnosti je naopak Nejvyššímu správnímu soudu známo (např. věc vedená pod </a:t>
            </a:r>
            <a:r>
              <a:rPr lang="cs-CZ" sz="1800" i="1" dirty="0" err="1">
                <a:solidFill>
                  <a:srgbClr val="0000DC"/>
                </a:solidFill>
              </a:rPr>
              <a:t>sp</a:t>
            </a:r>
            <a:r>
              <a:rPr lang="cs-CZ" sz="1800" i="1" dirty="0">
                <a:solidFill>
                  <a:srgbClr val="0000DC"/>
                </a:solidFill>
              </a:rPr>
              <a:t>. zn. 9 As 144/2014 ), že </a:t>
            </a:r>
            <a:r>
              <a:rPr lang="cs-CZ" sz="1800" b="1" i="1" dirty="0">
                <a:solidFill>
                  <a:srgbClr val="0000DC"/>
                </a:solidFill>
              </a:rPr>
              <a:t>tento zmocněnec řidiče v přestupkovém řízení zastupuje, a to se stejnou či obdobnou procesní strategií.</a:t>
            </a:r>
            <a:r>
              <a:rPr lang="cs-CZ" sz="1800" i="1" dirty="0">
                <a:solidFill>
                  <a:srgbClr val="0000DC"/>
                </a:solidFill>
              </a:rPr>
              <a:t> Vždy uplatňuje požadavek na doručování písemností na shora uvedenou e-</a:t>
            </a:r>
            <a:r>
              <a:rPr lang="cs-CZ" sz="1800" i="1" dirty="0" err="1">
                <a:solidFill>
                  <a:srgbClr val="0000DC"/>
                </a:solidFill>
              </a:rPr>
              <a:t>mailovou</a:t>
            </a:r>
            <a:r>
              <a:rPr lang="cs-CZ" sz="1800" i="1" dirty="0">
                <a:solidFill>
                  <a:srgbClr val="0000DC"/>
                </a:solidFill>
              </a:rPr>
              <a:t> adresu, převzetí resp. doručení písemností ovšem dle § 19 odst. 8 správního řádu následně nepotvrdí. Rozhodnutí je mu tedy adresováno na adresu trvalého pobytu, vhozeno do schránky a doručeno fikcí, neboť zásilky jemu určené zmocněnec nepřebírá. </a:t>
            </a:r>
            <a:r>
              <a:rPr lang="cs-CZ" sz="1800" b="1" i="1" dirty="0">
                <a:solidFill>
                  <a:srgbClr val="0000DC"/>
                </a:solidFill>
              </a:rPr>
              <a:t>Následně po uplynutí několika měsíců obviněný z přestupku zmocní třetí osobu </a:t>
            </a:r>
            <a:r>
              <a:rPr lang="cs-CZ" sz="1800" i="1" dirty="0">
                <a:solidFill>
                  <a:srgbClr val="0000DC"/>
                </a:solidFill>
              </a:rPr>
              <a:t>(v projednávané věci je to pan K. S.), aby nahlédla do spisu, pořídí si kopie celého spisového materiálu a v žalobě podané ve lhůtě počítané od tohoto nahlédnutí různými způsoby </a:t>
            </a:r>
            <a:r>
              <a:rPr lang="cs-CZ" sz="1800" b="1" i="1" dirty="0">
                <a:solidFill>
                  <a:srgbClr val="0000DC"/>
                </a:solidFill>
              </a:rPr>
              <a:t>zpochybňuje doručení konečného rozhodnutí ve věci.</a:t>
            </a:r>
            <a:r>
              <a:rPr lang="cs-CZ" sz="1800" i="1" dirty="0">
                <a:solidFill>
                  <a:srgbClr val="0000DC"/>
                </a:solidFill>
              </a:rPr>
              <a:t> Náhodou jistě není ani to, že v řízení před správními soudy, v obdobných věcech a se zcela stejnou procesní strategií, přebírá zastoupení v záhlaví uvedený advokát. </a:t>
            </a:r>
            <a:r>
              <a:rPr lang="cs-CZ" sz="1800" b="1" dirty="0"/>
              <a:t>(NSS, 4 As 76/2015 – 37, pokračování)</a:t>
            </a:r>
            <a:endParaRPr lang="cs-CZ" sz="1800" i="1" dirty="0">
              <a:solidFill>
                <a:srgbClr val="0000DC"/>
              </a:solidFill>
            </a:endParaRPr>
          </a:p>
          <a:p>
            <a:pPr lvl="1"/>
            <a:endParaRPr lang="cs-CZ" dirty="0"/>
          </a:p>
          <a:p>
            <a:pPr lvl="1"/>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Vady plné moci</a:t>
            </a:r>
          </a:p>
          <a:p>
            <a:pPr lvl="1"/>
            <a:r>
              <a:rPr lang="cs-CZ" sz="1600" dirty="0"/>
              <a:t>Volba zástupce na základě plné moci (§ 34/1 SŘ), avšak s vadou plné moci…</a:t>
            </a:r>
          </a:p>
          <a:p>
            <a:pPr lvl="1"/>
            <a:endParaRPr lang="cs-CZ" sz="1600" dirty="0"/>
          </a:p>
          <a:p>
            <a:pPr lvl="1"/>
            <a:r>
              <a:rPr lang="cs-CZ" sz="1600" i="1" dirty="0">
                <a:solidFill>
                  <a:srgbClr val="0000DC"/>
                </a:solidFill>
              </a:rPr>
              <a:t>[24] Nejvyšší správní soud dává za pravdu žalovanému, že pokud se jedná o zástupce, který opakovaně vystupuje v obdobných věcech, měl by vědět, jaké jsou náležitosti podání. Může být i posuzován přísněji než ostatní osoby. To však nic nemění na závěru, že správní orgány nepostupovaly při doručování výzvy k doplnění plné moci v souladu se zákonem. Měly postupovat s veškerou procesní opatrností, která v tomto případě znamená, že </a:t>
            </a:r>
            <a:r>
              <a:rPr lang="cs-CZ" sz="1600" b="1" i="1" dirty="0">
                <a:solidFill>
                  <a:srgbClr val="0000DC"/>
                </a:solidFill>
              </a:rPr>
              <a:t>i když na plné moci chyběl podpis zmocnitele, primárně měly vyzývat zástupce, byť jen tvrzeného</a:t>
            </a:r>
            <a:r>
              <a:rPr lang="cs-CZ" sz="1600" i="1" dirty="0">
                <a:solidFill>
                  <a:srgbClr val="0000DC"/>
                </a:solidFill>
              </a:rPr>
              <a:t>.</a:t>
            </a:r>
            <a:br>
              <a:rPr lang="cs-CZ" sz="1600" i="1" dirty="0">
                <a:solidFill>
                  <a:srgbClr val="0000DC"/>
                </a:solidFill>
              </a:rPr>
            </a:br>
            <a:r>
              <a:rPr lang="cs-CZ" sz="1600" i="1" dirty="0">
                <a:solidFill>
                  <a:srgbClr val="0000DC"/>
                </a:solidFill>
              </a:rPr>
              <a:t>[25] Jak již Nejvyšší správní soud uvedl ve svém rozsudku ze dne 5. 11. 2015, č. </a:t>
            </a:r>
            <a:r>
              <a:rPr lang="cs-CZ" sz="1600" i="1" dirty="0" err="1">
                <a:solidFill>
                  <a:srgbClr val="0000DC"/>
                </a:solidFill>
              </a:rPr>
              <a:t>j</a:t>
            </a:r>
            <a:r>
              <a:rPr lang="cs-CZ" sz="1600" i="1" dirty="0">
                <a:solidFill>
                  <a:srgbClr val="0000DC"/>
                </a:solidFill>
              </a:rPr>
              <a:t>. 2 As 110/2015-42: ( ) Má-li pak o existenci zmocnění správní orgán důvodné pochybnosti, je na místě vyzvat (údajného) zmocněnce k doložení originálu plné moci. Za situace, že tento zmocněnec je nekontaktní, nelze bez dalšího pokračovat v řízení, ale je nutné vyzvat k prokázání existence zmocnění také zmocnitele, jenž je jediný s to udělení plné moci potvrdit nebo vyvrátit. V citovaném rozsudku správní orgány vyzývaly k odstranění vad podání zástupce, který nepotvrdil převzetí zprávy. Z uvedeného vyplývá, že postup při doručování výzvy údajnému zmocněnci obecně správním orgánům není zcela cizí. </a:t>
            </a:r>
            <a:r>
              <a:rPr lang="cs-CZ" sz="1600" b="1" dirty="0"/>
              <a:t>(NSS, 1 As 34/2016 – 35)</a:t>
            </a:r>
          </a:p>
          <a:p>
            <a:endParaRPr lang="cs-CZ" dirty="0"/>
          </a:p>
          <a:p>
            <a:pPr lvl="1"/>
            <a:endParaRPr lang="cs-CZ" dirty="0"/>
          </a:p>
          <a:p>
            <a:pPr lvl="1"/>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Obecný zmocněnec, co tomu ale „nerozumí“</a:t>
            </a:r>
          </a:p>
          <a:p>
            <a:pPr lvl="1"/>
            <a:r>
              <a:rPr lang="cs-CZ" sz="1800" dirty="0"/>
              <a:t>Volba zástupce na základě plné moci (§ 34/1 SŘ), avšak neprofesionála („obecný zmocněnec“) a následně argumentace, že nesprávně pochopil a měl být správním orgánem poučen (§ 4/2 SŘ)…</a:t>
            </a:r>
          </a:p>
          <a:p>
            <a:pPr lvl="1"/>
            <a:endParaRPr lang="cs-CZ" sz="1800" dirty="0"/>
          </a:p>
          <a:p>
            <a:pPr lvl="1"/>
            <a:r>
              <a:rPr lang="cs-CZ" sz="1800" i="1" dirty="0">
                <a:solidFill>
                  <a:srgbClr val="0000DC"/>
                </a:solidFill>
              </a:rPr>
              <a:t>Stěžovatel byl v řízení o přestupku zastoupen. Zástupcem nebyl advokát, ale </a:t>
            </a:r>
            <a:r>
              <a:rPr lang="cs-CZ" sz="1800" b="1" i="1" dirty="0">
                <a:solidFill>
                  <a:srgbClr val="0000DC"/>
                </a:solidFill>
              </a:rPr>
              <a:t>obecný zmocněnec. Tím však byla osoba vystupující v této roli a v typově podobných případech velmi často</a:t>
            </a:r>
            <a:r>
              <a:rPr lang="cs-CZ" sz="1800" i="1" dirty="0">
                <a:solidFill>
                  <a:srgbClr val="0000DC"/>
                </a:solidFill>
              </a:rPr>
              <a:t>. Proto měla chápat, jakou povinnost jí správní orgán prvního stupně ukládá, a jaké budou důsledky jejího nesplnění. Pokud se účastník správního řízení nechá zastupovat osobou, která vystupuje jako obecný zmocněnec v typově obdobných správních řízeních opakovaně, </a:t>
            </a:r>
            <a:r>
              <a:rPr lang="cs-CZ" sz="1800" b="1" i="1" dirty="0">
                <a:solidFill>
                  <a:srgbClr val="0000DC"/>
                </a:solidFill>
              </a:rPr>
              <a:t>nemůže s úspěchem namítat, že z výzvy, aby doplnil, čeho se podaným </a:t>
            </a:r>
            <a:r>
              <a:rPr lang="cs-CZ" sz="1800" b="1" i="1" dirty="0" err="1">
                <a:solidFill>
                  <a:srgbClr val="0000DC"/>
                </a:solidFill>
              </a:rPr>
              <a:t>blanketním</a:t>
            </a:r>
            <a:r>
              <a:rPr lang="cs-CZ" sz="1800" b="1" i="1" dirty="0">
                <a:solidFill>
                  <a:srgbClr val="0000DC"/>
                </a:solidFill>
              </a:rPr>
              <a:t> odvoláním domáhá, a co navrhuje, nepochopil, že má doplnit odvolací důvody, a jaké dopady bude mít nesplnění této výzvy</a:t>
            </a:r>
            <a:r>
              <a:rPr lang="cs-CZ" sz="1800" i="1" dirty="0">
                <a:solidFill>
                  <a:srgbClr val="0000DC"/>
                </a:solidFill>
              </a:rPr>
              <a:t>. Správní orgán prvního stupně svým postupem naplnil požadavek přiměřenosti poučení o právech a povinnostech dotčené osoby podle § 4 odst. 2 správního řádu.</a:t>
            </a:r>
            <a:r>
              <a:rPr lang="cs-CZ" sz="1800" b="1" i="1" dirty="0">
                <a:solidFill>
                  <a:srgbClr val="0000DC"/>
                </a:solidFill>
              </a:rPr>
              <a:t> </a:t>
            </a:r>
            <a:r>
              <a:rPr lang="cs-CZ" sz="1800" b="1" dirty="0"/>
              <a:t>(NSS, As 155/2014 – 36)</a:t>
            </a:r>
          </a:p>
          <a:p>
            <a:endParaRPr lang="cs-CZ" dirty="0"/>
          </a:p>
          <a:p>
            <a:pPr lvl="1"/>
            <a:endParaRPr lang="cs-CZ" dirty="0"/>
          </a:p>
          <a:p>
            <a:pPr lvl="1"/>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Náhlé změny zástupců</a:t>
            </a:r>
          </a:p>
          <a:p>
            <a:pPr lvl="1"/>
            <a:r>
              <a:rPr lang="cs-CZ" sz="1800" dirty="0"/>
              <a:t>Volba zástupce na základě plné moci (§ 34/1 SŘ), avšak „neoznámení“ vypovězení plné moci…</a:t>
            </a:r>
          </a:p>
          <a:p>
            <a:pPr lvl="1">
              <a:buNone/>
            </a:pPr>
            <a:endParaRPr lang="cs-CZ" sz="1800" dirty="0"/>
          </a:p>
          <a:p>
            <a:pPr lvl="1"/>
            <a:r>
              <a:rPr lang="cs-CZ" sz="1800" i="1" dirty="0">
                <a:solidFill>
                  <a:srgbClr val="0000DC"/>
                </a:solidFill>
              </a:rPr>
              <a:t>[12] Stěžovatel dále namítl, že vypovězení plné moci správním orgánům oznámil. Avšak, jak sám přiznává, </a:t>
            </a:r>
            <a:r>
              <a:rPr lang="cs-CZ" sz="1800" b="1" i="1" dirty="0">
                <a:solidFill>
                  <a:srgbClr val="0000DC"/>
                </a:solidFill>
              </a:rPr>
              <a:t>uvedené vypovězení zaslal nejprve správnímu orgánu prvního stupně, a to navíc s více než dvoutýdenním zpožděním. Jeho argumentace, proč tak učinil, je však zcela nepřesvědčivá</a:t>
            </a:r>
            <a:r>
              <a:rPr lang="cs-CZ" sz="1800" i="1" dirty="0">
                <a:solidFill>
                  <a:srgbClr val="0000DC"/>
                </a:solidFill>
              </a:rPr>
              <a:t>. Zdejšímu soudu není například vůbec zřejmé, proč by měl mít stěžovatel nějaké pochybnosti o tom, zda řízení před správním orgánem druhého stupně probíhá. Sám se k němu před několika měsíci odvolal, navíc žalovaný se mu již nějaký čas snažil doručit písemnost (své rozhodnutí), o jejíž přebrání se stěžovatelův zmocněnec (jak alespoň stěžovatel uvádí) snažil. Konečně oznámení o vypovězení plné moci bylo stěžovatelem zasláno až 28. 2. 2009, tedy </a:t>
            </a:r>
            <a:r>
              <a:rPr lang="cs-CZ" sz="1800" b="1" i="1" dirty="0">
                <a:solidFill>
                  <a:srgbClr val="0000DC"/>
                </a:solidFill>
              </a:rPr>
              <a:t>v ten samý den, </a:t>
            </a:r>
            <a:r>
              <a:rPr lang="cs-CZ" sz="1800" i="1" dirty="0">
                <a:solidFill>
                  <a:srgbClr val="0000DC"/>
                </a:solidFill>
              </a:rPr>
              <a:t>kdy jeho zmocněnec na poště odmítl převzít předmětnou zásilku (uloženou a připravenou k převzetí již od 14. 2. 2009). Uvedené skutečnosti svědčí spíše o účelovosti jednání stěžovatele, než o snaze správního orgánu úmyslně jej poškodit nezákonným postupem.</a:t>
            </a:r>
            <a:r>
              <a:rPr lang="cs-CZ" sz="1800" b="1" i="1" dirty="0">
                <a:solidFill>
                  <a:srgbClr val="0000DC"/>
                </a:solidFill>
              </a:rPr>
              <a:t> </a:t>
            </a:r>
            <a:r>
              <a:rPr lang="cs-CZ" sz="1800" b="1" dirty="0"/>
              <a:t>(NSS, 1 As 32/2009 – 58)</a:t>
            </a:r>
          </a:p>
          <a:p>
            <a:endParaRPr lang="cs-CZ" dirty="0"/>
          </a:p>
          <a:p>
            <a:pPr lvl="1"/>
            <a:endParaRPr lang="cs-CZ" dirty="0"/>
          </a:p>
          <a:p>
            <a:pPr lvl="1"/>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Opakované omlouvání z ústního jednání</a:t>
            </a:r>
          </a:p>
          <a:p>
            <a:pPr lvl="1"/>
            <a:r>
              <a:rPr lang="cs-CZ" sz="1600" i="1" dirty="0">
                <a:solidFill>
                  <a:srgbClr val="0000DC"/>
                </a:solidFill>
              </a:rPr>
              <a:t>[11] Ze spisu vyplývá, že stěžovatel byl k ústnímu jednání předvolán celkem třikrát. V prvním případě (předvolání na 9. 11. 2011) se z ústního jednání </a:t>
            </a:r>
            <a:r>
              <a:rPr lang="cs-CZ" sz="1600" b="1" i="1" dirty="0">
                <a:solidFill>
                  <a:srgbClr val="0000DC"/>
                </a:solidFill>
              </a:rPr>
              <a:t>omluvil v den jeho konání e-mailem a dva dny poté písemně </a:t>
            </a:r>
            <a:r>
              <a:rPr lang="cs-CZ" sz="1600" i="1" dirty="0">
                <a:solidFill>
                  <a:srgbClr val="0000DC"/>
                </a:solidFill>
              </a:rPr>
              <a:t>s tím, že v den ústního jednání byl u lékaře, který jej vyhodnotil jako práce neschopného. Z přiloženého „rozhodnutí o dočasné pracovní neschopnosti“ ovšem vyplývá, že stěžovatel měl od prvního dne neschopnosti povoleny vycházky, a to časově neomezeně; ve své omluvě uvedl, že je kardiak a netroufl si cestovat ze svého bydliště v N. do místa konání jednání ve Velkém Meziříčí. </a:t>
            </a:r>
            <a:r>
              <a:rPr lang="cs-CZ" sz="1600" b="1" i="1" dirty="0">
                <a:solidFill>
                  <a:srgbClr val="0000DC"/>
                </a:solidFill>
              </a:rPr>
              <a:t>Obdobná situace se opakovala i ve druhém případě </a:t>
            </a:r>
            <a:r>
              <a:rPr lang="cs-CZ" sz="1600" i="1" dirty="0">
                <a:solidFill>
                  <a:srgbClr val="0000DC"/>
                </a:solidFill>
              </a:rPr>
              <a:t>(předvolání na 12. 12. 2011). Stěžovatel uvedl, že je stále práce neschopen, tentokrát však žádné potvrzení lékaře nepřiložil. Nelze přitom přehlédnout, že v rozhodnutí o pracovní neschopnosti naplánoval lékař kontrolu stěžovatele již na 30. 11. 2011. Ze třetího jednání (nařízeno na den 16. 1. 2012) se stěžovatel omluvil písemně dne 9. 1. 2012, a to z důvodu „dlouho plánované dočasné nepřítomnosti na území ČR“, přičemž tento pobyt není možné „zrušit, přeložit ani přerušit“. Aby případný další termín ústního jednání nekolidoval s pobytem stěžovatele v zahraničí, požádal o přerušení řízení do 5. 3. 2012. Žádost o přerušení řízení městský úřad zamítl jako zjevně právně nepřípustnou usnesením ze dne 9. 1. 2012 poznamenaným do spisu. Dne 16. 1. 2012 městský úřad projednal přestupek v nepřítomnosti obviněného. V úvodu protokolu konstatoval, že uváděný důvod omluvy je velmi obecný a stěžovatel jej nijak neprokázal, proto úřad nepovažuje omluvu za náležitou. Totéž zopakoval i ve výroku rozhodnutí o přestupku vydaného téhož dne. </a:t>
            </a:r>
            <a:r>
              <a:rPr lang="cs-CZ" sz="1600" b="1" dirty="0"/>
              <a:t>(NSS, 6 As 25/2013 – 23)</a:t>
            </a:r>
            <a:endParaRPr lang="cs-CZ"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Opakované omlouvání z ústního jednání</a:t>
            </a:r>
          </a:p>
          <a:p>
            <a:pPr lvl="1"/>
            <a:r>
              <a:rPr lang="cs-CZ" sz="1600" i="1" dirty="0">
                <a:solidFill>
                  <a:srgbClr val="0000DC"/>
                </a:solidFill>
              </a:rPr>
              <a:t>[12] Nejvyšší správní soud se v řadě svých rozsudků vyjadřoval k tomu, jakou omluvu lze považovat za náležitou. Dospěl přitom k závěru, že sice nemusí jít nutně vždy o omluvu předem, že však omluva musí být učiněna bezodkladně (rozsudek ze dne 12. 3. 2009 č. </a:t>
            </a:r>
            <a:r>
              <a:rPr lang="cs-CZ" sz="1600" i="1" dirty="0" err="1">
                <a:solidFill>
                  <a:srgbClr val="0000DC"/>
                </a:solidFill>
              </a:rPr>
              <a:t>j</a:t>
            </a:r>
            <a:r>
              <a:rPr lang="cs-CZ" sz="1600" i="1" dirty="0">
                <a:solidFill>
                  <a:srgbClr val="0000DC"/>
                </a:solidFill>
              </a:rPr>
              <a:t>. 7 As 9/2009 - 66) a obviněný ji musí odůvodnit (rozsudek ze dne 22. 2. 2006 č. </a:t>
            </a:r>
            <a:r>
              <a:rPr lang="cs-CZ" sz="1600" i="1" dirty="0" err="1">
                <a:solidFill>
                  <a:srgbClr val="0000DC"/>
                </a:solidFill>
              </a:rPr>
              <a:t>j</a:t>
            </a:r>
            <a:r>
              <a:rPr lang="cs-CZ" sz="1600" i="1" dirty="0">
                <a:solidFill>
                  <a:srgbClr val="0000DC"/>
                </a:solidFill>
              </a:rPr>
              <a:t>. 1 As 19/2005 - 71). Těmto požadavkům omluva stěžovatele ze třetího nařízeného ústního jednání vyhověla, neboť se omluvil předem a jako důvod uvedl pobyt v zahraničí.</a:t>
            </a:r>
          </a:p>
          <a:p>
            <a:pPr lvl="1"/>
            <a:r>
              <a:rPr lang="cs-CZ" sz="1600" i="1" dirty="0">
                <a:solidFill>
                  <a:srgbClr val="0000DC"/>
                </a:solidFill>
              </a:rPr>
              <a:t>[13] Nejvyšší správní soud však dodává, že pokud jde o omluvu z nařízeného ústního jednání, obviněného z přestupku nestíhá pouze povinnost tvrzení, ale též povinnost důkazní. Jinak by správní orgán stěží mohl důležitost důvodu v omluvě uvedeného zkoumat a hodnotit, ačkoliv v souladu se zákonem o přestupcích tak činit musí. V nyní posuzovaném případě stěžovatel ke své třetí omluvě pojednávající o pobytu v zahraničí žádný doklad nepřipojil (ostatně stejně jako k předchozí omluvě, v níž tvrdil, že jeho pracovní neschopnost stále trvá). Přitom ani z omluvy samotné ani z kontextu událostí není zřejmé, že by nějaká okolnost stěžovateli bránila důkaz o svém předem plánovaném pobytu v zahraničí – např. v podobě potvrzení rezervace ubytování – předložit. Proto učinil správní orgán zcela správně, když stěžovatelovu omluvu neakceptoval jakožto nepodloženou a ústní jednání ve věci provedl. Byl tak dokonce zbaven povinnosti hodnotit podrobněji důležitost stěžovatelem uváděného důvodu, neboť omluvu, která není jakkoliv podložena, nelze označit za náležitou. </a:t>
            </a:r>
            <a:r>
              <a:rPr lang="cs-CZ" sz="1600" b="1" dirty="0"/>
              <a:t>(NSS, 6 As 25/2013 – 23, pokračování)</a:t>
            </a:r>
            <a:endParaRPr lang="cs-CZ" sz="1600" i="1" dirty="0">
              <a:solidFill>
                <a:srgbClr val="0000DC"/>
              </a:solidFill>
            </a:endParaRPr>
          </a:p>
          <a:p>
            <a:pPr lvl="1"/>
            <a:endParaRPr lang="cs-CZ" b="1" dirty="0">
              <a:solidFill>
                <a:srgbClr val="0000DC"/>
              </a:solidFill>
            </a:endParaRPr>
          </a:p>
          <a:p>
            <a:pPr lvl="1"/>
            <a:endParaRPr lang="cs-CZ" b="1" dirty="0">
              <a:solidFill>
                <a:srgbClr val="0000DC"/>
              </a:solidFill>
            </a:endParaRPr>
          </a:p>
          <a:p>
            <a:pPr lvl="1"/>
            <a:endParaRPr lang="cs-CZ" dirty="0"/>
          </a:p>
          <a:p>
            <a:pPr lvl="1"/>
            <a:endParaRPr lang="cs-CZ" dirty="0"/>
          </a:p>
          <a:p>
            <a:pPr lvl="1"/>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a:t>
            </a:r>
            <a:r>
              <a:rPr lang="cs-CZ" b="1" dirty="0" err="1"/>
              <a:t>Blanketní</a:t>
            </a:r>
            <a:r>
              <a:rPr lang="cs-CZ" b="1" dirty="0"/>
              <a:t>“ odvolání, které není </a:t>
            </a:r>
            <a:r>
              <a:rPr lang="cs-CZ" b="1" dirty="0" err="1"/>
              <a:t>blanketní</a:t>
            </a:r>
            <a:r>
              <a:rPr lang="cs-CZ" b="1" dirty="0"/>
              <a:t>…</a:t>
            </a:r>
          </a:p>
          <a:p>
            <a:pPr lvl="1"/>
            <a:r>
              <a:rPr lang="cs-CZ" sz="1800" i="1" dirty="0">
                <a:solidFill>
                  <a:srgbClr val="0000DC"/>
                </a:solidFill>
              </a:rPr>
              <a:t>Žalobkyně namítala, že </a:t>
            </a:r>
            <a:r>
              <a:rPr lang="cs-CZ" sz="1800" b="1" i="1" dirty="0">
                <a:solidFill>
                  <a:srgbClr val="0000DC"/>
                </a:solidFill>
              </a:rPr>
              <a:t>správní orgán pochybil, pokud ji nevyzval k doplnění jejího </a:t>
            </a:r>
            <a:r>
              <a:rPr lang="cs-CZ" sz="1800" b="1" i="1" dirty="0" err="1">
                <a:solidFill>
                  <a:srgbClr val="0000DC"/>
                </a:solidFill>
              </a:rPr>
              <a:t>blanketního</a:t>
            </a:r>
            <a:r>
              <a:rPr lang="cs-CZ" sz="1800" b="1" i="1" dirty="0">
                <a:solidFill>
                  <a:srgbClr val="0000DC"/>
                </a:solidFill>
              </a:rPr>
              <a:t> odvolání; této námitce nedal soud za pravdu. </a:t>
            </a:r>
            <a:r>
              <a:rPr lang="cs-CZ" sz="1800" i="1" dirty="0">
                <a:solidFill>
                  <a:srgbClr val="0000DC"/>
                </a:solidFill>
              </a:rPr>
              <a:t>Předně soud nepovažuje odvolání žalobkyně, doručené dne 14. 5. 2008 Krajské veterinární správě pro Pardubický kraj, za </a:t>
            </a:r>
            <a:r>
              <a:rPr lang="cs-CZ" sz="1800" i="1" dirty="0" err="1">
                <a:solidFill>
                  <a:srgbClr val="0000DC"/>
                </a:solidFill>
              </a:rPr>
              <a:t>blanketní</a:t>
            </a:r>
            <a:r>
              <a:rPr lang="cs-CZ" sz="1800" i="1" dirty="0">
                <a:solidFill>
                  <a:srgbClr val="0000DC"/>
                </a:solidFill>
              </a:rPr>
              <a:t>. </a:t>
            </a:r>
            <a:r>
              <a:rPr lang="cs-CZ" sz="1800" b="1" i="1" dirty="0">
                <a:solidFill>
                  <a:srgbClr val="0000DC"/>
                </a:solidFill>
              </a:rPr>
              <a:t>„</a:t>
            </a:r>
            <a:r>
              <a:rPr lang="cs-CZ" sz="1800" b="1" i="1" dirty="0" err="1">
                <a:solidFill>
                  <a:srgbClr val="0000DC"/>
                </a:solidFill>
              </a:rPr>
              <a:t>Blanketní</a:t>
            </a:r>
            <a:r>
              <a:rPr lang="cs-CZ" sz="1800" b="1" i="1" dirty="0">
                <a:solidFill>
                  <a:srgbClr val="0000DC"/>
                </a:solidFill>
              </a:rPr>
              <a:t>“ podání již podle své etymologie značí takové, které je „prázdné“, tj. neobsahuje žádné důvody; o takovém typu podání ovšem v případě žalobkyně nemůže být řeč. </a:t>
            </a:r>
            <a:r>
              <a:rPr lang="cs-CZ" sz="1800" i="1" dirty="0">
                <a:solidFill>
                  <a:srgbClr val="0000DC"/>
                </a:solidFill>
              </a:rPr>
              <a:t>Ve svém odvolání žalobkyně uvedla, že podává odvolání do všech částí rozhodnutí Krajské veterinární správy pro Pardubický kraj ze dne 25. 4. 2008 s tím, že rozhodnutí je vadné po stránce jak </a:t>
            </a:r>
            <a:r>
              <a:rPr lang="cs-CZ" sz="1800" i="1" dirty="0" err="1">
                <a:solidFill>
                  <a:srgbClr val="0000DC"/>
                </a:solidFill>
              </a:rPr>
              <a:t>hmotněprávní</a:t>
            </a:r>
            <a:r>
              <a:rPr lang="cs-CZ" sz="1800" i="1" dirty="0">
                <a:solidFill>
                  <a:srgbClr val="0000DC"/>
                </a:solidFill>
              </a:rPr>
              <a:t>, tak procesní. Žalobkyně se podle svého přesvědčení nedopustila vytýkaného porušení normy evropského potravinového práva. Její činnost je totiž pouze lokální a spočívá v maloobchodní výrobě masných polotovarů v malém množství, přičemž tyto polotovary jsou přímo prodávány výlučně konečnému spotřebiteli; užitá ustanovení nařízení Komise ES č. 2073/2005 se na ni tedy nevztahují. Závěrem žalobkyně navrhla zrušení napadeného rozhodnutí a dodala, že toto </a:t>
            </a:r>
            <a:r>
              <a:rPr lang="cs-CZ" sz="1800" i="1" dirty="0" err="1">
                <a:solidFill>
                  <a:srgbClr val="0000DC"/>
                </a:solidFill>
              </a:rPr>
              <a:t>blanketní</a:t>
            </a:r>
            <a:r>
              <a:rPr lang="cs-CZ" sz="1800" i="1" dirty="0">
                <a:solidFill>
                  <a:srgbClr val="0000DC"/>
                </a:solidFill>
              </a:rPr>
              <a:t> odvolání doplní v následujících dnech. </a:t>
            </a:r>
            <a:r>
              <a:rPr lang="cs-CZ" sz="1800" b="1" dirty="0"/>
              <a:t>(MS v </a:t>
            </a:r>
            <a:r>
              <a:rPr lang="cs-CZ" sz="1800" b="1" dirty="0" err="1"/>
              <a:t>Pr</a:t>
            </a:r>
            <a:r>
              <a:rPr lang="cs-CZ" sz="1800" b="1" dirty="0"/>
              <a:t>, 5 Ca 298/2008 – 52)</a:t>
            </a:r>
          </a:p>
          <a:p>
            <a:pPr lvl="1"/>
            <a:endParaRPr lang="cs-CZ" b="1" dirty="0">
              <a:solidFill>
                <a:srgbClr val="0000DC"/>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b="1" dirty="0"/>
              <a:t>Označení nežijícího řidiče…</a:t>
            </a:r>
          </a:p>
          <a:p>
            <a:pPr lvl="1"/>
            <a:r>
              <a:rPr lang="cs-CZ" b="1" dirty="0">
                <a:solidFill>
                  <a:srgbClr val="0000DC"/>
                </a:solidFill>
              </a:rPr>
              <a:t>§ 125f Přestupek provozovatele vozidla</a:t>
            </a:r>
          </a:p>
          <a:p>
            <a:pPr lvl="1"/>
            <a:r>
              <a:rPr lang="cs-CZ" i="1" dirty="0">
                <a:solidFill>
                  <a:srgbClr val="0000DC"/>
                </a:solidFill>
              </a:rPr>
              <a:t>(1) Provozovatel vozidla se dopustí přestupku tím, že v rozporu s § 10 nezajistí, aby při užití vozidla na pozemní komunikaci byly dodržovány povinnosti řidiče a pravidla provozu na pozemních komunikacích stanovená tímto zákonem.</a:t>
            </a:r>
          </a:p>
          <a:p>
            <a:pPr lvl="1"/>
            <a:r>
              <a:rPr lang="cs-CZ" i="1" dirty="0">
                <a:solidFill>
                  <a:srgbClr val="0000DC"/>
                </a:solidFill>
              </a:rPr>
              <a:t>(6) Neuhradí-li provozovatel vozidla určenou částku, může obecnímu úřadu obce s rozšířenou působností, který jej vyzval k uhrazení určené částky, </a:t>
            </a:r>
            <a:r>
              <a:rPr lang="cs-CZ" b="1" i="1" dirty="0">
                <a:solidFill>
                  <a:srgbClr val="0000DC"/>
                </a:solidFill>
              </a:rPr>
              <a:t>písemně sdělit údaje o totožnosti řidiče vozidla v době spáchání přestupku </a:t>
            </a:r>
            <a:r>
              <a:rPr lang="cs-CZ" i="1" dirty="0">
                <a:solidFill>
                  <a:srgbClr val="0000DC"/>
                </a:solidFill>
              </a:rPr>
              <a:t>ve lhůtě podle odstavce 3. Toto sdělení se považuje za podání vysvětlení. O tomto postupu poučí obecní úřad obce s rozšířenou působností provozovatele vozidla ve výzvě podle odstavce 1.</a:t>
            </a:r>
          </a:p>
          <a:p>
            <a:pPr lvl="1"/>
            <a:endParaRPr lang="cs-CZ" dirty="0"/>
          </a:p>
          <a:p>
            <a:pPr lvl="1"/>
            <a:endParaRPr lang="cs-CZ" dirty="0"/>
          </a:p>
          <a:p>
            <a:pPr lvl="1"/>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b="1" dirty="0"/>
              <a:t>Proč řešit?</a:t>
            </a:r>
          </a:p>
          <a:p>
            <a:pPr lvl="1"/>
            <a:r>
              <a:rPr lang="cs-CZ" dirty="0"/>
              <a:t>Zneužití lze bránit „konstrukcí“ subjektivního práva</a:t>
            </a:r>
            <a:endParaRPr lang="cs-CZ" b="1" dirty="0"/>
          </a:p>
          <a:p>
            <a:pPr lvl="1"/>
            <a:r>
              <a:rPr lang="cs-CZ" dirty="0"/>
              <a:t>Ale </a:t>
            </a:r>
            <a:r>
              <a:rPr lang="cs-CZ" b="1" dirty="0"/>
              <a:t>vše předvídat nelze </a:t>
            </a:r>
          </a:p>
          <a:p>
            <a:pPr lvl="2"/>
            <a:r>
              <a:rPr lang="cs-CZ" dirty="0"/>
              <a:t>= </a:t>
            </a:r>
            <a:r>
              <a:rPr lang="cs-CZ" b="1" dirty="0"/>
              <a:t>praktická potřeba </a:t>
            </a:r>
            <a:r>
              <a:rPr lang="cs-CZ" dirty="0"/>
              <a:t>určitého limitu výkonu práv, </a:t>
            </a:r>
            <a:r>
              <a:rPr lang="cs-CZ" b="1" dirty="0">
                <a:solidFill>
                  <a:srgbClr val="0000DC"/>
                </a:solidFill>
              </a:rPr>
              <a:t>obecného korektivu neudržitelného výkonu </a:t>
            </a:r>
            <a:r>
              <a:rPr lang="cs-CZ" dirty="0">
                <a:solidFill>
                  <a:srgbClr val="0000DC"/>
                </a:solidFill>
              </a:rPr>
              <a:t>subjektivních práv</a:t>
            </a:r>
            <a:r>
              <a:rPr lang="cs-CZ" dirty="0"/>
              <a:t>, kterým je…</a:t>
            </a:r>
          </a:p>
          <a:p>
            <a:pPr lvl="2"/>
            <a:endParaRPr lang="cs-CZ" dirty="0">
              <a:solidFill>
                <a:srgbClr val="0000DC"/>
              </a:solidFill>
            </a:endParaRPr>
          </a:p>
          <a:p>
            <a:r>
              <a:rPr lang="cs-CZ" b="1" dirty="0"/>
              <a:t>Zásada zákazu zneužití práva</a:t>
            </a:r>
          </a:p>
          <a:p>
            <a:pPr lvl="1"/>
            <a:r>
              <a:rPr lang="cs-CZ" i="1" dirty="0"/>
              <a:t>(Pozor, nikoli „zásada zneužití práva“)</a:t>
            </a:r>
          </a:p>
          <a:p>
            <a:pPr lvl="1"/>
            <a:r>
              <a:rPr lang="cs-CZ" b="1" dirty="0"/>
              <a:t>Obecná</a:t>
            </a:r>
            <a:r>
              <a:rPr lang="cs-CZ" dirty="0"/>
              <a:t> právní zásada (/princip)</a:t>
            </a:r>
          </a:p>
          <a:p>
            <a:pPr lvl="1"/>
            <a:r>
              <a:rPr lang="cs-CZ" dirty="0"/>
              <a:t>Původ v </a:t>
            </a:r>
            <a:r>
              <a:rPr lang="cs-CZ" b="1" dirty="0"/>
              <a:t>občanském právu</a:t>
            </a:r>
          </a:p>
          <a:p>
            <a:pPr lvl="2"/>
            <a:r>
              <a:rPr lang="cs-CZ" dirty="0"/>
              <a:t>Zde také výslovně vyjádřena</a:t>
            </a:r>
          </a:p>
          <a:p>
            <a:pPr lvl="1"/>
            <a:endParaRPr lang="cs-CZ" dirty="0"/>
          </a:p>
          <a:p>
            <a:pPr lvl="1"/>
            <a:r>
              <a:rPr lang="cs-CZ" i="1" dirty="0"/>
              <a:t>(Ale také interpretační význam zásady, srov. obdobně u ZZČSO - § 2 až 8 SŘ)</a:t>
            </a:r>
          </a:p>
          <a:p>
            <a:endParaRPr lang="cs-CZ" dirty="0">
              <a:solidFill>
                <a:srgbClr val="0000DC"/>
              </a:solidFill>
            </a:endParaRPr>
          </a:p>
          <a:p>
            <a:pPr lvl="2"/>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Označení nežijícího řidiče…</a:t>
            </a:r>
          </a:p>
          <a:p>
            <a:pPr lvl="1"/>
            <a:r>
              <a:rPr lang="cs-CZ" i="1" dirty="0">
                <a:solidFill>
                  <a:srgbClr val="0000DC"/>
                </a:solidFill>
              </a:rPr>
              <a:t>[29] K tvrzení stěžovatele, že předmětné vozidlo řídil v inkriminovanou dobu pan M. S., musí Nejvyšší správní soud uvést, že sdílí závěry správních orgánů, že se jedná o </a:t>
            </a:r>
            <a:r>
              <a:rPr lang="cs-CZ" b="1" i="1" dirty="0">
                <a:solidFill>
                  <a:srgbClr val="0000DC"/>
                </a:solidFill>
              </a:rPr>
              <a:t>účelovou a obstrukční strategii </a:t>
            </a:r>
            <a:r>
              <a:rPr lang="cs-CZ" i="1" dirty="0">
                <a:solidFill>
                  <a:srgbClr val="0000DC"/>
                </a:solidFill>
              </a:rPr>
              <a:t>zmocněnce stěžovatele pana P. K., vystupujícího jménem společnosti FLEET </a:t>
            </a:r>
            <a:r>
              <a:rPr lang="cs-CZ" i="1" dirty="0" err="1">
                <a:solidFill>
                  <a:srgbClr val="0000DC"/>
                </a:solidFill>
              </a:rPr>
              <a:t>Control</a:t>
            </a:r>
            <a:r>
              <a:rPr lang="cs-CZ" i="1" dirty="0">
                <a:solidFill>
                  <a:srgbClr val="0000DC"/>
                </a:solidFill>
              </a:rPr>
              <a:t>, s.r.o., který nabízí </a:t>
            </a:r>
            <a:r>
              <a:rPr lang="cs-CZ" b="1" i="1" dirty="0">
                <a:solidFill>
                  <a:srgbClr val="0000DC"/>
                </a:solidFill>
              </a:rPr>
              <a:t>„pojištění proti pokutám“</a:t>
            </a:r>
            <a:r>
              <a:rPr lang="cs-CZ" i="1" dirty="0">
                <a:solidFill>
                  <a:srgbClr val="0000DC"/>
                </a:solidFill>
              </a:rPr>
              <a:t>, a který je Nejvyššímu správnímu soudu znám z řady věcí týkajících se přestupků na úseku dopravy, v nichž vystupuje jako zmocněnec přestupců </a:t>
            </a:r>
            <a:r>
              <a:rPr lang="cs-CZ" i="1" dirty="0" err="1">
                <a:solidFill>
                  <a:srgbClr val="0000DC"/>
                </a:solidFill>
              </a:rPr>
              <a:t>uplatňujích</a:t>
            </a:r>
            <a:r>
              <a:rPr lang="cs-CZ" i="1" dirty="0">
                <a:solidFill>
                  <a:srgbClr val="0000DC"/>
                </a:solidFill>
              </a:rPr>
              <a:t> řadu velmi obstrukčních procesních strategií; jde o promyšlenou procesní taktiku, která má za cíl protahovat správní řízení a dosáhnout prekluze odpovědnosti za přestupek (viz. např. rozsudek tohoto soudu ze dne 31. 3. 2016, č. </a:t>
            </a:r>
            <a:r>
              <a:rPr lang="cs-CZ" i="1" dirty="0" err="1">
                <a:solidFill>
                  <a:srgbClr val="0000DC"/>
                </a:solidFill>
              </a:rPr>
              <a:t>j</a:t>
            </a:r>
            <a:r>
              <a:rPr lang="cs-CZ" i="1" dirty="0">
                <a:solidFill>
                  <a:srgbClr val="0000DC"/>
                </a:solidFill>
              </a:rPr>
              <a:t>. 4 As 282/2015 – 32). Do této procesní taktiky zapadá též </a:t>
            </a:r>
            <a:r>
              <a:rPr lang="cs-CZ" b="1" i="1" dirty="0">
                <a:solidFill>
                  <a:srgbClr val="0000DC"/>
                </a:solidFill>
              </a:rPr>
              <a:t>označení osoby údajného řidiče pana M. S., o němž se zjistilo, že zemřel dne X, tedy ještě před učiněním takového oznámení</a:t>
            </a:r>
            <a:r>
              <a:rPr lang="cs-CZ" i="1" dirty="0">
                <a:solidFill>
                  <a:srgbClr val="0000DC"/>
                </a:solidFill>
              </a:rPr>
              <a:t>, tudíž není možné jej vyslechnout jako svědka, či s ním jinak komunikovat. </a:t>
            </a:r>
            <a:r>
              <a:rPr lang="cs-CZ" b="1" dirty="0"/>
              <a:t>(NSS, 4 As 123/2016 – 24)</a:t>
            </a:r>
            <a:endParaRPr lang="cs-CZ" i="1" dirty="0">
              <a:solidFill>
                <a:srgbClr val="0000DC"/>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Označení nežijícího řidiče…</a:t>
            </a:r>
          </a:p>
          <a:p>
            <a:pPr lvl="1"/>
            <a:r>
              <a:rPr lang="cs-CZ" i="1" dirty="0">
                <a:solidFill>
                  <a:srgbClr val="0000DC"/>
                </a:solidFill>
              </a:rPr>
              <a:t>[30] Tato procesní strategie v podobě označení údajného řidiče, který měl spáchat protiprávní jednání a který v mezidobí zemřel, případně </a:t>
            </a:r>
            <a:r>
              <a:rPr lang="cs-CZ" b="1" i="1" dirty="0">
                <a:solidFill>
                  <a:srgbClr val="0000DC"/>
                </a:solidFill>
              </a:rPr>
              <a:t>označení osoby, která je pro správní orgány nekontaktní či nedostupná, je „profesionálními zmocněnci v oblasti dopravních přestupků“ často využívána</a:t>
            </a:r>
            <a:r>
              <a:rPr lang="cs-CZ" i="1" dirty="0">
                <a:solidFill>
                  <a:srgbClr val="0000DC"/>
                </a:solidFill>
              </a:rPr>
              <a:t>, jak vyplývá např. z rozsudku Nejvyššího správního soudu ze dne 31. 7. 2015, č. </a:t>
            </a:r>
            <a:r>
              <a:rPr lang="cs-CZ" i="1" dirty="0" err="1">
                <a:solidFill>
                  <a:srgbClr val="0000DC"/>
                </a:solidFill>
              </a:rPr>
              <a:t>j</a:t>
            </a:r>
            <a:r>
              <a:rPr lang="cs-CZ" i="1" dirty="0">
                <a:solidFill>
                  <a:srgbClr val="0000DC"/>
                </a:solidFill>
              </a:rPr>
              <a:t>. 4 As 101/2015 - 29. Nejvyšší správní soud přitom nemůže souhlasit s tím, aby v minulosti často přestupci používané „účelové výmluvy na osobu blízkou“, které vedly k přijetí právní úpravy zakotvující odpovědnost provozovatele vozidla podle § 125f a </a:t>
            </a:r>
            <a:r>
              <a:rPr lang="cs-CZ" i="1" dirty="0" err="1">
                <a:solidFill>
                  <a:srgbClr val="0000DC"/>
                </a:solidFill>
              </a:rPr>
              <a:t>násl</a:t>
            </a:r>
            <a:r>
              <a:rPr lang="cs-CZ" i="1" dirty="0">
                <a:solidFill>
                  <a:srgbClr val="0000DC"/>
                </a:solidFill>
              </a:rPr>
              <a:t>. zákona o silničním provozu, byly nahrazeny jinými „účelovými výmluvami na osobu jinou“, jejíž identifikační údaje jsou sice správnímu orgánu sděleny, avšak z různých důvodů (oznamovateli nepochybně známých) jsou pro správní orgán nevyužitelné, neboť tato osoba je nedostupná. </a:t>
            </a:r>
            <a:r>
              <a:rPr lang="cs-CZ" b="1" dirty="0"/>
              <a:t>(NSS, 4 As 123/2016 – 24, pokračování)</a:t>
            </a:r>
          </a:p>
          <a:p>
            <a:pPr lvl="1"/>
            <a:endParaRPr lang="cs-CZ" dirty="0"/>
          </a:p>
          <a:p>
            <a:pPr lvl="1"/>
            <a:endParaRPr lang="cs-CZ" dirty="0"/>
          </a:p>
          <a:p>
            <a:pPr lvl="1"/>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a:t>
            </a:r>
            <a:r>
              <a:rPr lang="cs-CZ" b="1" dirty="0"/>
              <a:t> Obstrukční kasační stížnosti</a:t>
            </a:r>
          </a:p>
          <a:p>
            <a:pPr lvl="1"/>
            <a:r>
              <a:rPr lang="cs-CZ" sz="1400" i="1" dirty="0">
                <a:solidFill>
                  <a:srgbClr val="0000DC"/>
                </a:solidFill>
              </a:rPr>
              <a:t>[6] Pouhá skutečnost, že stěžovatel vede takové množství sporů, přirozeně sama o sobě neznamená, že by se jeho návrhy neměl zdejší soud zabývat věcně. </a:t>
            </a:r>
            <a:r>
              <a:rPr lang="cs-CZ" sz="1400" b="1" i="1" dirty="0">
                <a:solidFill>
                  <a:srgbClr val="0000DC"/>
                </a:solidFill>
              </a:rPr>
              <a:t>Rozhodující pro kvalifikaci jeho podání jako zjevně obstrukčního, a tedy zneužívajícího právo podat kasační stížnost, je početnost, sériovost a stereotypnost stěžovatelem vedených sporů, spojená s opakováním obdobných či zcela identických argumentů </a:t>
            </a:r>
            <a:r>
              <a:rPr lang="cs-CZ" sz="1400" i="1" dirty="0">
                <a:solidFill>
                  <a:srgbClr val="0000DC"/>
                </a:solidFill>
              </a:rPr>
              <a:t>(srov. takto usnesení NSS ze dne 3. 6. 2014, </a:t>
            </a:r>
            <a:r>
              <a:rPr lang="cs-CZ" sz="1400" i="1" dirty="0" err="1">
                <a:solidFill>
                  <a:srgbClr val="0000DC"/>
                </a:solidFill>
              </a:rPr>
              <a:t>čj</a:t>
            </a:r>
            <a:r>
              <a:rPr lang="cs-CZ" sz="1400" i="1" dirty="0">
                <a:solidFill>
                  <a:srgbClr val="0000DC"/>
                </a:solidFill>
              </a:rPr>
              <a:t>. 8 As 77/2014 – 9, v jiné stěžovatelově věci). Ostatně sériovost a stereotypnost podání zakládá zneužití práva podat návrh soudu též dle judikatury Evropského soudu pro lidská práva (srov. rozhodnutí </a:t>
            </a:r>
            <a:r>
              <a:rPr lang="cs-CZ" sz="1400" i="1" dirty="0" err="1">
                <a:solidFill>
                  <a:srgbClr val="0000DC"/>
                </a:solidFill>
              </a:rPr>
              <a:t>Anibal</a:t>
            </a:r>
            <a:r>
              <a:rPr lang="cs-CZ" sz="1400" i="1" dirty="0">
                <a:solidFill>
                  <a:srgbClr val="0000DC"/>
                </a:solidFill>
              </a:rPr>
              <a:t> </a:t>
            </a:r>
            <a:r>
              <a:rPr lang="cs-CZ" sz="1400" i="1" dirty="0" err="1">
                <a:solidFill>
                  <a:srgbClr val="0000DC"/>
                </a:solidFill>
              </a:rPr>
              <a:t>Vieira</a:t>
            </a:r>
            <a:r>
              <a:rPr lang="cs-CZ" sz="1400" i="1" dirty="0">
                <a:solidFill>
                  <a:srgbClr val="0000DC"/>
                </a:solidFill>
              </a:rPr>
              <a:t> &amp; </a:t>
            </a:r>
            <a:r>
              <a:rPr lang="cs-CZ" sz="1400" i="1" dirty="0" err="1">
                <a:solidFill>
                  <a:srgbClr val="0000DC"/>
                </a:solidFill>
              </a:rPr>
              <a:t>Filhos</a:t>
            </a:r>
            <a:r>
              <a:rPr lang="cs-CZ" sz="1400" i="1" dirty="0">
                <a:solidFill>
                  <a:srgbClr val="0000DC"/>
                </a:solidFill>
              </a:rPr>
              <a:t> LDA a Maria Rosa </a:t>
            </a:r>
            <a:r>
              <a:rPr lang="cs-CZ" sz="1400" i="1" dirty="0" err="1">
                <a:solidFill>
                  <a:srgbClr val="0000DC"/>
                </a:solidFill>
              </a:rPr>
              <a:t>Ferreira</a:t>
            </a:r>
            <a:r>
              <a:rPr lang="cs-CZ" sz="1400" i="1" dirty="0">
                <a:solidFill>
                  <a:srgbClr val="0000DC"/>
                </a:solidFill>
              </a:rPr>
              <a:t> </a:t>
            </a:r>
            <a:r>
              <a:rPr lang="cs-CZ" sz="1400" i="1" dirty="0" err="1">
                <a:solidFill>
                  <a:srgbClr val="0000DC"/>
                </a:solidFill>
              </a:rPr>
              <a:t>da</a:t>
            </a:r>
            <a:r>
              <a:rPr lang="cs-CZ" sz="1400" i="1" dirty="0">
                <a:solidFill>
                  <a:srgbClr val="0000DC"/>
                </a:solidFill>
              </a:rPr>
              <a:t> </a:t>
            </a:r>
            <a:r>
              <a:rPr lang="cs-CZ" sz="1400" i="1" dirty="0" err="1">
                <a:solidFill>
                  <a:srgbClr val="0000DC"/>
                </a:solidFill>
              </a:rPr>
              <a:t>Costa</a:t>
            </a:r>
            <a:r>
              <a:rPr lang="cs-CZ" sz="1400" i="1" dirty="0">
                <a:solidFill>
                  <a:srgbClr val="0000DC"/>
                </a:solidFill>
              </a:rPr>
              <a:t> LDA proti Portugalsku, č. 980/12 </a:t>
            </a:r>
            <a:r>
              <a:rPr lang="cs-CZ" sz="1400" i="1" dirty="0" err="1">
                <a:solidFill>
                  <a:srgbClr val="0000DC"/>
                </a:solidFill>
              </a:rPr>
              <a:t>and</a:t>
            </a:r>
            <a:r>
              <a:rPr lang="cs-CZ" sz="1400" i="1" dirty="0">
                <a:solidFill>
                  <a:srgbClr val="0000DC"/>
                </a:solidFill>
              </a:rPr>
              <a:t> 18385/12, 13. 11. 2012; respektive shodně již rozhodnutí Evropské komise pro lidská práva M. proti Spojenému království, č. 13284/87, 15. 10. 1987, a </a:t>
            </a:r>
            <a:r>
              <a:rPr lang="cs-CZ" sz="1400" i="1" dirty="0" err="1">
                <a:solidFill>
                  <a:srgbClr val="0000DC"/>
                </a:solidFill>
              </a:rPr>
              <a:t>Philis</a:t>
            </a:r>
            <a:r>
              <a:rPr lang="cs-CZ" sz="1400" i="1" dirty="0">
                <a:solidFill>
                  <a:srgbClr val="0000DC"/>
                </a:solidFill>
              </a:rPr>
              <a:t> proti Řecku, 17. 10. 1996, č. 28970/95).</a:t>
            </a:r>
          </a:p>
          <a:p>
            <a:pPr lvl="1"/>
            <a:r>
              <a:rPr lang="cs-CZ" sz="1400" i="1" dirty="0">
                <a:solidFill>
                  <a:srgbClr val="0000DC"/>
                </a:solidFill>
              </a:rPr>
              <a:t>[7] Soudy, včetně Nejvyššího správního soudu, jsou Ústavou povolané k ochraně práv; </a:t>
            </a:r>
            <a:r>
              <a:rPr lang="cs-CZ" sz="1400" b="1" i="1" dirty="0">
                <a:solidFill>
                  <a:srgbClr val="0000DC"/>
                </a:solidFill>
              </a:rPr>
              <a:t>nemohou však opakovaně akceptovat procesní aktivity stěžovatele jen proto, aby formálním naplněním litery zákona vydávaly zbytečná rozhodnutí.</a:t>
            </a:r>
            <a:r>
              <a:rPr lang="cs-CZ" sz="1400" i="1" dirty="0">
                <a:solidFill>
                  <a:srgbClr val="0000DC"/>
                </a:solidFill>
              </a:rPr>
              <a:t> Nejvyšší správní soud si je vědom znění čl. 36 Listiny základních práv a svobod, který zaručuje právo na soudní ochranu. Okolnosti, za nichž stěžovatel uplatňuje svá práva (a to zejména právo na soudní ochranu), však nelze považovat za výkon subjektivního práva v souladu s právním řádem. </a:t>
            </a:r>
            <a:r>
              <a:rPr lang="cs-CZ" sz="1400" b="1" i="1" dirty="0">
                <a:solidFill>
                  <a:srgbClr val="0000DC"/>
                </a:solidFill>
              </a:rPr>
              <a:t>Úkony stěžovatele vůči soudu naplňují znaky zneužití práva</a:t>
            </a:r>
            <a:r>
              <a:rPr lang="cs-CZ" sz="1400" i="1" dirty="0">
                <a:solidFill>
                  <a:srgbClr val="0000DC"/>
                </a:solidFill>
              </a:rPr>
              <a:t>, které Nejvyšší správní soud vymezil např. v rozsudku ze dne 10. 11. 2005, </a:t>
            </a:r>
            <a:r>
              <a:rPr lang="cs-CZ" sz="1400" i="1" dirty="0" err="1">
                <a:solidFill>
                  <a:srgbClr val="0000DC"/>
                </a:solidFill>
              </a:rPr>
              <a:t>čj</a:t>
            </a:r>
            <a:r>
              <a:rPr lang="cs-CZ" sz="1400" i="1" dirty="0">
                <a:solidFill>
                  <a:srgbClr val="0000DC"/>
                </a:solidFill>
              </a:rPr>
              <a:t>. 1 </a:t>
            </a:r>
            <a:r>
              <a:rPr lang="cs-CZ" sz="1400" i="1" dirty="0" err="1">
                <a:solidFill>
                  <a:srgbClr val="0000DC"/>
                </a:solidFill>
              </a:rPr>
              <a:t>Afs</a:t>
            </a:r>
            <a:r>
              <a:rPr lang="cs-CZ" sz="1400" i="1" dirty="0">
                <a:solidFill>
                  <a:srgbClr val="0000DC"/>
                </a:solidFill>
              </a:rPr>
              <a:t> 107/2004 - 48, č. 869/2006 Sb. NSS.</a:t>
            </a:r>
          </a:p>
          <a:p>
            <a:pPr lvl="1"/>
            <a:r>
              <a:rPr lang="cs-CZ" sz="1400" i="1" dirty="0">
                <a:solidFill>
                  <a:srgbClr val="0000DC"/>
                </a:solidFill>
              </a:rPr>
              <a:t>[8] V tomto řízení projednávaná kasační stížnost neumožňuje z výše uvedených důvodů věcný přezkum napadeného rozhodnutí krajského soudu, je projevem zneužití institutu kasační stížnosti; jde tudíž o návrh nepřípustný. </a:t>
            </a:r>
            <a:r>
              <a:rPr lang="cs-CZ" sz="1400" b="1" dirty="0"/>
              <a:t>(NSS 10 As 226/2014-16)</a:t>
            </a:r>
            <a:endParaRPr lang="cs-CZ" sz="1200" b="1" dirty="0"/>
          </a:p>
        </p:txBody>
      </p:sp>
    </p:spTree>
    <p:extLst>
      <p:ext uri="{BB962C8B-B14F-4D97-AF65-F5344CB8AC3E}">
        <p14:creationId xmlns:p14="http://schemas.microsoft.com/office/powerpoint/2010/main" val="1163396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Obstrukční shromáždění</a:t>
            </a:r>
          </a:p>
          <a:p>
            <a:pPr lvl="1"/>
            <a:r>
              <a:rPr lang="cs-CZ" i="1" dirty="0">
                <a:solidFill>
                  <a:srgbClr val="0000DC"/>
                </a:solidFill>
              </a:rPr>
              <a:t>[33] Zákaz shromáždění podle § 10 odst. 1 shromažďovacího zákona se odvíjí od účelu shromáždění. V rozsudku č. 1468/2008 Sb. NSS Nejvyšší správní soud připustil, že formálně oznámený účel shromáždění může skrývat cíle a záměry, které se liší od proklamovaných, jinými slovy, že skutečný účel shromáždění je odlišný od účelu oznámeného. Naznačil přitom, že správní orgán může při zákazu shromáždění vycházet ze skutečného, nikoliv oznámeného účelu shromáždění. </a:t>
            </a:r>
            <a:r>
              <a:rPr lang="cs-CZ" b="1" i="1" dirty="0">
                <a:solidFill>
                  <a:srgbClr val="0000DC"/>
                </a:solidFill>
              </a:rPr>
              <a:t>Chce-li ovšem správní orgán zakázat shromáždění proto, že podle jeho názoru svolavatel zastírá oznámeným nezávadným účelem skutečný závadný účel shromáždění, musí takový závěr prokázat a nese v tomto směru důkazní břemeno.</a:t>
            </a:r>
            <a:r>
              <a:rPr lang="cs-CZ" i="1" dirty="0">
                <a:solidFill>
                  <a:srgbClr val="0000DC"/>
                </a:solidFill>
              </a:rPr>
              <a:t> Závadností účelu shromáždění pak nelze rozumět nic jiného, než prokázané naplnění některého z důvodů zákazu podle § 10 odst. 1 shromažďovacího zákona. </a:t>
            </a:r>
            <a:r>
              <a:rPr lang="cs-CZ" b="1" dirty="0"/>
              <a:t>(8 As 7/2008 –116)</a:t>
            </a:r>
            <a:endParaRPr lang="cs-CZ" b="1" dirty="0">
              <a:solidFill>
                <a:srgbClr val="0000DC"/>
              </a:solidFill>
            </a:endParaRPr>
          </a:p>
          <a:p>
            <a:pPr lvl="2"/>
            <a:endParaRPr lang="cs-CZ" dirty="0"/>
          </a:p>
        </p:txBody>
      </p:sp>
    </p:spTree>
    <p:extLst>
      <p:ext uri="{BB962C8B-B14F-4D97-AF65-F5344CB8AC3E}">
        <p14:creationId xmlns:p14="http://schemas.microsoft.com/office/powerpoint/2010/main" val="23358105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dirty="0"/>
              <a:t>2) Obstrukce – „pojištění na pokuty“</a:t>
            </a:r>
          </a:p>
        </p:txBody>
      </p:sp>
      <p:sp>
        <p:nvSpPr>
          <p:cNvPr id="5" name="Zástupný symbol pro obsah 4"/>
          <p:cNvSpPr>
            <a:spLocks noGrp="1"/>
          </p:cNvSpPr>
          <p:nvPr>
            <p:ph idx="1"/>
          </p:nvPr>
        </p:nvSpPr>
        <p:spPr/>
        <p:txBody>
          <a:bodyPr/>
          <a:lstStyle/>
          <a:p>
            <a:r>
              <a:rPr lang="cs-CZ" dirty="0"/>
              <a:t>Judikatura:</a:t>
            </a:r>
            <a:r>
              <a:rPr lang="cs-CZ" b="1" dirty="0"/>
              <a:t> „Pojišťovna“ jako přitěžující okolnost</a:t>
            </a:r>
          </a:p>
          <a:p>
            <a:pPr lvl="1"/>
            <a:r>
              <a:rPr lang="cs-CZ" sz="1800" b="1" i="1" dirty="0">
                <a:solidFill>
                  <a:srgbClr val="0000DC"/>
                </a:solidFill>
              </a:rPr>
              <a:t>V rámci hodnocení osobnosti pachatele správního deliktu je možné přihlédnout k okolnosti, že již před spácháním deliktu uzavřel smlouvu se subjektem, který poskytuje své služby v rámci tzv. pojištění proti pokutám za dopravní přestupky. </a:t>
            </a:r>
            <a:r>
              <a:rPr lang="cs-CZ" sz="1800" i="1" dirty="0">
                <a:solidFill>
                  <a:srgbClr val="0000DC"/>
                </a:solidFill>
              </a:rPr>
              <a:t>Pokud obviněný z deliktu platí takovému subjektu za takové „pojištění“, lze usuzovat, že to svědčí o jeho celkově negativním vztahu k dodržování povinností stanovených právními předpisy upravujícími provoz na pozemních komunikacích. (Taková osoba pohrdá pravidly silničního provozu a nehodlá se jimi řídit, přičemž spoléhá na to, že pomocí služeb poskytovaných v rámci příslušného „pojištění“ nebude za takové protiprávní jednání nijak postižena. Jednání řidičů, kteří již předem počítají s tím, že pravidla silničního provozu nebudou respektovat a že jim za to nehrozí žádná sankce, je vysoce společensky nebezpečné a znamená ohrožení životů, zdraví a majetku jiných účastníků silničního provozu. </a:t>
            </a:r>
            <a:r>
              <a:rPr lang="cs-CZ" sz="1800" b="1" i="1" dirty="0">
                <a:solidFill>
                  <a:srgbClr val="0000DC"/>
                </a:solidFill>
              </a:rPr>
              <a:t>Takovou skutečnost lze v rámci hodnocení osoby odpovědné za správní delikt hodnotit jako přitěžující okolnost</a:t>
            </a:r>
            <a:r>
              <a:rPr lang="cs-CZ" sz="1800" i="1" dirty="0">
                <a:solidFill>
                  <a:srgbClr val="0000DC"/>
                </a:solidFill>
              </a:rPr>
              <a:t>) </a:t>
            </a:r>
            <a:r>
              <a:rPr lang="cs-CZ" sz="1800" b="1" dirty="0"/>
              <a:t>(NSS, 4 As 199/2017)</a:t>
            </a:r>
          </a:p>
        </p:txBody>
      </p:sp>
    </p:spTree>
    <p:extLst>
      <p:ext uri="{BB962C8B-B14F-4D97-AF65-F5344CB8AC3E}">
        <p14:creationId xmlns:p14="http://schemas.microsoft.com/office/powerpoint/2010/main" val="11633969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r>
              <a:rPr lang="cs-CZ" dirty="0"/>
              <a:t>3) Problém zneužití pravomoci</a:t>
            </a:r>
          </a:p>
        </p:txBody>
      </p:sp>
      <p:sp>
        <p:nvSpPr>
          <p:cNvPr id="5" name="Zástupný symbol pro obsah 4"/>
          <p:cNvSpPr>
            <a:spLocks noGrp="1"/>
          </p:cNvSpPr>
          <p:nvPr>
            <p:ph idx="1"/>
          </p:nvPr>
        </p:nvSpPr>
        <p:spPr/>
        <p:txBody>
          <a:bodyPr/>
          <a:lstStyle/>
          <a:p>
            <a:r>
              <a:rPr lang="cs-CZ" dirty="0"/>
              <a:t>Podstatou blízké, ale současně </a:t>
            </a:r>
            <a:r>
              <a:rPr lang="cs-CZ" b="1" dirty="0"/>
              <a:t>odlišnosti od zneužití práva</a:t>
            </a:r>
          </a:p>
          <a:p>
            <a:pPr lvl="1"/>
            <a:r>
              <a:rPr lang="cs-CZ" dirty="0"/>
              <a:t>Nikoli výkon subjektivního práva, nýbrž pravomoci (obecněji s působností kompetencí)</a:t>
            </a:r>
          </a:p>
          <a:p>
            <a:pPr lvl="1"/>
            <a:r>
              <a:rPr lang="cs-CZ" dirty="0"/>
              <a:t>Limitováno zejména </a:t>
            </a:r>
            <a:r>
              <a:rPr lang="cs-CZ" b="1" dirty="0"/>
              <a:t>zásadou legality</a:t>
            </a:r>
          </a:p>
          <a:p>
            <a:pPr lvl="1"/>
            <a:r>
              <a:rPr lang="cs-CZ" dirty="0"/>
              <a:t>Svým významem nejde o výkon práva, který nepožívá právní ochrany, ale o </a:t>
            </a:r>
            <a:r>
              <a:rPr lang="cs-CZ" b="1" dirty="0">
                <a:solidFill>
                  <a:srgbClr val="0000DC"/>
                </a:solidFill>
              </a:rPr>
              <a:t>protiprávní výkon veřejné moci</a:t>
            </a:r>
            <a:r>
              <a:rPr lang="cs-CZ" dirty="0"/>
              <a:t> (=</a:t>
            </a:r>
            <a:r>
              <a:rPr lang="cs-CZ" b="1" dirty="0"/>
              <a:t> závažnější </a:t>
            </a:r>
            <a:r>
              <a:rPr lang="cs-CZ" dirty="0"/>
              <a:t>v svých důsledcích)</a:t>
            </a:r>
          </a:p>
          <a:p>
            <a:pPr lvl="1"/>
            <a:endParaRPr lang="cs-CZ" dirty="0"/>
          </a:p>
          <a:p>
            <a:r>
              <a:rPr lang="cs-CZ" b="1" dirty="0"/>
              <a:t>Výslovný zákaz </a:t>
            </a:r>
            <a:r>
              <a:rPr lang="cs-CZ" dirty="0"/>
              <a:t>(§ 2 odst. 2 SŘ)</a:t>
            </a:r>
          </a:p>
          <a:p>
            <a:pPr lvl="1"/>
            <a:r>
              <a:rPr lang="cs-CZ" b="0" i="1" dirty="0">
                <a:solidFill>
                  <a:srgbClr val="0000DC"/>
                </a:solidFill>
                <a:effectLst/>
                <a:latin typeface="Arial" panose="020B0604020202020204" pitchFamily="34" charset="0"/>
              </a:rPr>
              <a:t>Správní orgán </a:t>
            </a:r>
            <a:r>
              <a:rPr lang="cs-CZ" b="1" i="1" dirty="0">
                <a:solidFill>
                  <a:srgbClr val="0000DC"/>
                </a:solidFill>
                <a:effectLst/>
                <a:latin typeface="Arial" panose="020B0604020202020204" pitchFamily="34" charset="0"/>
              </a:rPr>
              <a:t>uplatňuje svou pravomoc pouze k těm účelům</a:t>
            </a:r>
            <a:r>
              <a:rPr lang="cs-CZ" b="0" i="1" dirty="0">
                <a:solidFill>
                  <a:srgbClr val="0000DC"/>
                </a:solidFill>
                <a:effectLst/>
                <a:latin typeface="Arial" panose="020B0604020202020204" pitchFamily="34" charset="0"/>
              </a:rPr>
              <a:t>, k nimž mu byla zákonem nebo na základě zákona </a:t>
            </a:r>
            <a:r>
              <a:rPr lang="cs-CZ" b="1" i="1" dirty="0">
                <a:solidFill>
                  <a:srgbClr val="0000DC"/>
                </a:solidFill>
                <a:effectLst/>
                <a:latin typeface="Arial" panose="020B0604020202020204" pitchFamily="34" charset="0"/>
              </a:rPr>
              <a:t>svěřena</a:t>
            </a:r>
            <a:r>
              <a:rPr lang="cs-CZ" b="0" i="1" dirty="0">
                <a:solidFill>
                  <a:srgbClr val="0000DC"/>
                </a:solidFill>
                <a:effectLst/>
                <a:latin typeface="Arial" panose="020B0604020202020204" pitchFamily="34" charset="0"/>
              </a:rPr>
              <a:t>, a </a:t>
            </a:r>
            <a:r>
              <a:rPr lang="cs-CZ" b="1" i="1" dirty="0">
                <a:solidFill>
                  <a:srgbClr val="0000DC"/>
                </a:solidFill>
                <a:effectLst/>
                <a:latin typeface="Arial" panose="020B0604020202020204" pitchFamily="34" charset="0"/>
              </a:rPr>
              <a:t>v rozsahu</a:t>
            </a:r>
            <a:r>
              <a:rPr lang="cs-CZ" b="0" i="1" dirty="0">
                <a:solidFill>
                  <a:srgbClr val="0000DC"/>
                </a:solidFill>
                <a:effectLst/>
                <a:latin typeface="Arial" panose="020B0604020202020204" pitchFamily="34" charset="0"/>
              </a:rPr>
              <a:t>, v jakém mu byla svěřena.</a:t>
            </a:r>
          </a:p>
          <a:p>
            <a:pPr lvl="1"/>
            <a:endParaRPr lang="cs-CZ" i="1" dirty="0">
              <a:solidFill>
                <a:srgbClr val="0000DC"/>
              </a:solidFill>
              <a:latin typeface="Arial" panose="020B0604020202020204" pitchFamily="34" charset="0"/>
            </a:endParaRPr>
          </a:p>
          <a:p>
            <a:pPr lvl="1"/>
            <a:r>
              <a:rPr lang="cs-CZ" dirty="0">
                <a:latin typeface="Arial" panose="020B0604020202020204" pitchFamily="34" charset="0"/>
              </a:rPr>
              <a:t>Spojitost se </a:t>
            </a:r>
            <a:r>
              <a:rPr lang="cs-CZ" b="1" dirty="0">
                <a:latin typeface="Arial" panose="020B0604020202020204" pitchFamily="34" charset="0"/>
              </a:rPr>
              <a:t>zneužitím správního uvážení </a:t>
            </a:r>
            <a:r>
              <a:rPr lang="cs-CZ" dirty="0">
                <a:latin typeface="Arial" panose="020B0604020202020204" pitchFamily="34" charset="0"/>
              </a:rPr>
              <a:t>(zde ale obecně širší prostor pro správní uvážení, než pokud jde o výkon pravomoci neumožňující správní uvážení)</a:t>
            </a:r>
            <a:endParaRPr lang="cs-CZ" dirty="0"/>
          </a:p>
        </p:txBody>
      </p:sp>
    </p:spTree>
    <p:extLst>
      <p:ext uri="{BB962C8B-B14F-4D97-AF65-F5344CB8AC3E}">
        <p14:creationId xmlns:p14="http://schemas.microsoft.com/office/powerpoint/2010/main" val="5240761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endParaRPr lang="cs-CZ" b="1" dirty="0"/>
          </a:p>
          <a:p>
            <a:r>
              <a:rPr lang="cs-CZ" b="1" dirty="0">
                <a:solidFill>
                  <a:srgbClr val="0000DC"/>
                </a:solidFill>
              </a:rPr>
              <a:t>Děkuji za pozornost</a:t>
            </a:r>
          </a:p>
          <a:p>
            <a:pPr lvl="1"/>
            <a:endParaRPr lang="cs-CZ" b="1" dirty="0"/>
          </a:p>
          <a:p>
            <a:r>
              <a:rPr lang="cs-CZ" b="1" dirty="0"/>
              <a:t>Literatura:</a:t>
            </a:r>
            <a:endParaRPr lang="cs-CZ" dirty="0"/>
          </a:p>
          <a:p>
            <a:pPr lvl="1"/>
            <a:r>
              <a:rPr lang="cs-CZ" dirty="0"/>
              <a:t>SVOBODA, Tomáš. Zneužití subjektivních práv. In SKULOVÁ, Soňa a Lukáš POTĚŠIL a kol. </a:t>
            </a:r>
            <a:r>
              <a:rPr lang="cs-CZ" i="1" dirty="0"/>
              <a:t>Prostředky ochrany subjektivních práv ve veřejné správě - jejich systém a efektivnost</a:t>
            </a:r>
            <a:r>
              <a:rPr lang="cs-CZ" dirty="0"/>
              <a:t>. 1. vyd. Praha: C.H. Beck, 2017. s. 25-30.</a:t>
            </a:r>
          </a:p>
          <a:p>
            <a:pPr lvl="1"/>
            <a:r>
              <a:rPr lang="cs-CZ" dirty="0"/>
              <a:t>POTĚŠIL, Lukáš, David HEJČ, Soňa SKULOVÁ, Jan SCHEUER a Klára IBRMAJEROVÁ. Obstrukce v řízení o dopravních přestupcích. </a:t>
            </a:r>
            <a:r>
              <a:rPr lang="cs-CZ" i="1" dirty="0"/>
              <a:t>Právní rozhledy</a:t>
            </a:r>
            <a:r>
              <a:rPr lang="cs-CZ" dirty="0"/>
              <a:t>. 2019, č. 11, s. 393-397. POTĚŠIL, Lukáš a David HEJČ. Oblasti obstrukcí (nejen) v řízení o dopravních přestupcích. </a:t>
            </a:r>
            <a:r>
              <a:rPr lang="cs-CZ" i="1" dirty="0"/>
              <a:t>Právní rozhledy</a:t>
            </a:r>
            <a:r>
              <a:rPr lang="cs-CZ" dirty="0"/>
              <a:t>. 2020, č. 1, s. 17-19. </a:t>
            </a:r>
          </a:p>
        </p:txBody>
      </p:sp>
    </p:spTree>
    <p:extLst>
      <p:ext uri="{BB962C8B-B14F-4D97-AF65-F5344CB8AC3E}">
        <p14:creationId xmlns:p14="http://schemas.microsoft.com/office/powerpoint/2010/main" val="1163396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 </a:t>
            </a:r>
            <a:r>
              <a:rPr lang="cs-CZ" b="1" dirty="0"/>
              <a:t>civilním právu</a:t>
            </a:r>
          </a:p>
          <a:p>
            <a:pPr lvl="1"/>
            <a:r>
              <a:rPr lang="cs-CZ" b="1" dirty="0"/>
              <a:t>Jedním z korektivů soukromého práva </a:t>
            </a:r>
          </a:p>
          <a:p>
            <a:pPr lvl="2">
              <a:buFont typeface="Wingdings" pitchFamily="2" charset="2"/>
              <a:buChar char="Ø"/>
            </a:pPr>
            <a:r>
              <a:rPr lang="cs-CZ" b="1" dirty="0">
                <a:solidFill>
                  <a:srgbClr val="0000DC"/>
                </a:solidFill>
              </a:rPr>
              <a:t>„Korekce“ </a:t>
            </a:r>
            <a:r>
              <a:rPr lang="cs-CZ" dirty="0"/>
              <a:t>právně neudržitelného výkonu práv v soukromoprávních vztazích</a:t>
            </a:r>
          </a:p>
          <a:p>
            <a:pPr lvl="2">
              <a:buFont typeface="Wingdings" pitchFamily="2" charset="2"/>
              <a:buChar char="Ø"/>
            </a:pPr>
            <a:r>
              <a:rPr lang="cs-CZ" dirty="0"/>
              <a:t>Další korektivy zejm. </a:t>
            </a:r>
            <a:r>
              <a:rPr lang="cs-CZ" i="1" dirty="0">
                <a:solidFill>
                  <a:srgbClr val="0000DC"/>
                </a:solidFill>
              </a:rPr>
              <a:t>dobré mravy a poctivost</a:t>
            </a:r>
          </a:p>
          <a:p>
            <a:pPr lvl="1"/>
            <a:r>
              <a:rPr lang="cs-CZ" dirty="0"/>
              <a:t>Tradiční </a:t>
            </a:r>
            <a:r>
              <a:rPr lang="cs-CZ" b="1" dirty="0"/>
              <a:t>zásada civilního práva</a:t>
            </a:r>
          </a:p>
          <a:p>
            <a:pPr lvl="1"/>
            <a:endParaRPr lang="cs-CZ" b="1" dirty="0"/>
          </a:p>
          <a:p>
            <a:pPr lvl="1"/>
            <a:r>
              <a:rPr lang="cs-CZ" dirty="0"/>
              <a:t>Obecně vyjádřeno ale i </a:t>
            </a:r>
            <a:r>
              <a:rPr lang="cs-CZ" b="1" dirty="0"/>
              <a:t>výslovně</a:t>
            </a:r>
            <a:r>
              <a:rPr lang="cs-CZ" dirty="0"/>
              <a:t> (§ 8 OZ)</a:t>
            </a:r>
          </a:p>
          <a:p>
            <a:pPr lvl="2"/>
            <a:r>
              <a:rPr lang="cs-CZ" b="1" i="1" dirty="0">
                <a:solidFill>
                  <a:srgbClr val="0000DC"/>
                </a:solidFill>
              </a:rPr>
              <a:t>Zjevné zneužití práva nepožívá právní ochrany.</a:t>
            </a:r>
          </a:p>
          <a:p>
            <a:pPr lvl="1"/>
            <a:endParaRPr lang="cs-CZ" dirty="0"/>
          </a:p>
          <a:p>
            <a:pPr lvl="1"/>
            <a:r>
              <a:rPr lang="cs-CZ" dirty="0"/>
              <a:t>Ale koncept „zneužití“ i v jiných ustanoveních, např.</a:t>
            </a:r>
          </a:p>
          <a:p>
            <a:pPr lvl="2"/>
            <a:r>
              <a:rPr lang="cs-CZ" i="1" dirty="0">
                <a:solidFill>
                  <a:srgbClr val="0000DC"/>
                </a:solidFill>
              </a:rPr>
              <a:t>Neplatná je smlouva, při jejímž uzavírání někdo </a:t>
            </a:r>
            <a:r>
              <a:rPr lang="cs-CZ" b="1" i="1" dirty="0">
                <a:solidFill>
                  <a:srgbClr val="0000DC"/>
                </a:solidFill>
              </a:rPr>
              <a:t>zneužije</a:t>
            </a:r>
            <a:r>
              <a:rPr lang="cs-CZ" i="1" dirty="0">
                <a:solidFill>
                  <a:srgbClr val="0000DC"/>
                </a:solidFill>
              </a:rPr>
              <a:t> tísně, nezkušenosti, rozumové slabosti, rozrušení nebo lehkomyslnosti druhé strany a dá sobě nebo jinému slíbit či poskytnout plnění, jehož majetková hodnota je k vzájemnému plnění v hrubém nepoměru. </a:t>
            </a:r>
            <a:r>
              <a:rPr lang="cs-CZ" dirty="0"/>
              <a:t>(§ 1796 OZ)</a:t>
            </a:r>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ve </a:t>
            </a:r>
            <a:r>
              <a:rPr lang="cs-CZ" b="1" dirty="0"/>
              <a:t>veřejném právu</a:t>
            </a:r>
          </a:p>
          <a:p>
            <a:pPr lvl="1"/>
            <a:r>
              <a:rPr lang="cs-CZ" dirty="0"/>
              <a:t>Nemá obecný základ ve veřejném právu, ovšem </a:t>
            </a:r>
            <a:r>
              <a:rPr lang="cs-CZ" b="1" dirty="0"/>
              <a:t>dovozena soudní judikaturou</a:t>
            </a:r>
            <a:r>
              <a:rPr lang="cs-CZ" dirty="0"/>
              <a:t>, např.:</a:t>
            </a:r>
          </a:p>
          <a:p>
            <a:pPr lvl="1">
              <a:buNone/>
            </a:pPr>
            <a:endParaRPr lang="cs-CZ" dirty="0"/>
          </a:p>
          <a:p>
            <a:pPr lvl="1"/>
            <a:r>
              <a:rPr lang="cs-CZ" b="1" i="1" dirty="0">
                <a:solidFill>
                  <a:srgbClr val="0000DC"/>
                </a:solidFill>
              </a:rPr>
              <a:t>Zákaz zneužití práva je pravidlo českého vnitrostátního práva, včetně práva veřejného, které vyplývá z povahy České republiky jako materiálního právního státu </a:t>
            </a:r>
            <a:r>
              <a:rPr lang="cs-CZ" i="1" dirty="0">
                <a:solidFill>
                  <a:srgbClr val="0000DC"/>
                </a:solidFill>
              </a:rPr>
              <a:t>založeného na určitých vůdčích hodnotách, k nimž vedle úcty ke svobodě jednotlivce a ochraně lidské důstojnosti patří mimo jiné i úcta k harmonickému sociálnímu řádu tvořenému právem a </a:t>
            </a:r>
            <a:r>
              <a:rPr lang="cs-CZ" b="1" i="1" dirty="0">
                <a:solidFill>
                  <a:srgbClr val="0000DC"/>
                </a:solidFill>
              </a:rPr>
              <a:t>odepření ochrany jednání, které práva vědomě a záměrně využívá v rozporu s jeho smyslem a účelem</a:t>
            </a:r>
            <a:r>
              <a:rPr lang="cs-CZ" i="1" dirty="0">
                <a:solidFill>
                  <a:srgbClr val="0000DC"/>
                </a:solidFill>
              </a:rPr>
              <a:t>. Nejvyšší správní soud podotýká, že zákaz zneužití práva je v jistém smyslu </a:t>
            </a:r>
            <a:r>
              <a:rPr lang="cs-CZ" b="1" i="1" dirty="0" err="1">
                <a:solidFill>
                  <a:srgbClr val="0000DC"/>
                </a:solidFill>
              </a:rPr>
              <a:t>ultima</a:t>
            </a:r>
            <a:r>
              <a:rPr lang="cs-CZ" b="1" i="1" dirty="0">
                <a:solidFill>
                  <a:srgbClr val="0000DC"/>
                </a:solidFill>
              </a:rPr>
              <a:t> ratio</a:t>
            </a:r>
            <a:r>
              <a:rPr lang="cs-CZ" i="1" dirty="0">
                <a:solidFill>
                  <a:srgbClr val="0000DC"/>
                </a:solidFill>
              </a:rPr>
              <a:t>, a proto musí být uplatňován nanejvýš restriktivně a za pečlivého poměření s jinými obdobně důležitými principy vlastními právnímu řádu, zejména principem právní jistoty, s nímž se − zcela logicky − nejvíce střetává. </a:t>
            </a:r>
            <a:r>
              <a:rPr lang="cs-CZ" b="1" dirty="0"/>
              <a:t>(RS NSS 1 As 70/2008-74)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ve </a:t>
            </a:r>
            <a:r>
              <a:rPr lang="cs-CZ" b="1" dirty="0"/>
              <a:t>veřejném právu</a:t>
            </a:r>
          </a:p>
          <a:p>
            <a:pPr lvl="1"/>
            <a:r>
              <a:rPr lang="cs-CZ" dirty="0"/>
              <a:t>Absence obecné a (až na výjimky) také zvláštní zákonné úpravy</a:t>
            </a:r>
          </a:p>
          <a:p>
            <a:pPr lvl="1"/>
            <a:r>
              <a:rPr lang="cs-CZ" dirty="0"/>
              <a:t>Dle ÚS však </a:t>
            </a:r>
            <a:r>
              <a:rPr lang="cs-CZ" b="1" dirty="0"/>
              <a:t>není problém…</a:t>
            </a:r>
          </a:p>
          <a:p>
            <a:pPr lvl="1">
              <a:buNone/>
            </a:pPr>
            <a:endParaRPr lang="cs-CZ" sz="1800" dirty="0"/>
          </a:p>
          <a:p>
            <a:pPr lvl="1"/>
            <a:r>
              <a:rPr lang="cs-CZ" sz="1800" i="1" dirty="0">
                <a:solidFill>
                  <a:srgbClr val="0000DC"/>
                </a:solidFill>
              </a:rPr>
              <a:t>Institut zneužití práva povýtce </a:t>
            </a:r>
            <a:r>
              <a:rPr lang="cs-CZ" sz="1800" b="1" i="1" dirty="0">
                <a:solidFill>
                  <a:srgbClr val="0000DC"/>
                </a:solidFill>
              </a:rPr>
              <a:t>nenachází v českém právním systému své explicitní vyjádření</a:t>
            </a:r>
            <a:r>
              <a:rPr lang="cs-CZ" sz="1800" i="1" dirty="0">
                <a:solidFill>
                  <a:srgbClr val="0000DC"/>
                </a:solidFill>
              </a:rPr>
              <a:t>; výjimku lze nalézt v § 7 odst. 2 zákona č. 65/1965 Sb., zákoník práce, ve znění do 29. 2. 2004, přičemž občanský zákoník v § 3 odst. 1 hovoří (pouze) o zákazu výkonu práva v rozporu s dobrými mravy. </a:t>
            </a:r>
            <a:r>
              <a:rPr lang="cs-CZ" sz="1800" b="1" i="1" dirty="0">
                <a:solidFill>
                  <a:srgbClr val="0000DC"/>
                </a:solidFill>
              </a:rPr>
              <a:t>To však neznamená, že by v těch oblastech práva, jež se nepřiklonily k jeho explicitnímu vyjádření, nebyly jeho ideje použitelné</a:t>
            </a:r>
            <a:r>
              <a:rPr lang="cs-CZ" sz="1800" i="1" dirty="0">
                <a:solidFill>
                  <a:srgbClr val="0000DC"/>
                </a:solidFill>
              </a:rPr>
              <a:t>; jinými slovy, to, že konkrétní norma (zde kupř. zákon o daních z příjmů či daňový řád, jako předpisy veřejného práva) pojem zneužití práva neužívá (nepracuje s ním), neznamená, že by v této oblasti ke zneužívání práva či jeho obcházení docházet nemohlo, resp. že by </a:t>
            </a:r>
            <a:r>
              <a:rPr lang="cs-CZ" sz="1800" b="1" i="1" dirty="0">
                <a:solidFill>
                  <a:srgbClr val="0000DC"/>
                </a:solidFill>
              </a:rPr>
              <a:t>chování, jež vykazuje znaky zneužití práva, nemohlo být za takové označeno, a vyvozovány odtud i adekvátní právní důsledky</a:t>
            </a:r>
            <a:r>
              <a:rPr lang="cs-CZ" sz="1800" i="1" dirty="0">
                <a:solidFill>
                  <a:srgbClr val="0000DC"/>
                </a:solidFill>
              </a:rPr>
              <a:t>. </a:t>
            </a:r>
            <a:r>
              <a:rPr lang="cs-CZ" sz="1800" b="1" dirty="0"/>
              <a:t>(III. ÚS 374/06)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b="1" dirty="0"/>
              <a:t>Podstata </a:t>
            </a:r>
            <a:r>
              <a:rPr lang="cs-CZ" dirty="0"/>
              <a:t>zákazu zneužití práva</a:t>
            </a:r>
          </a:p>
          <a:p>
            <a:pPr lvl="1"/>
            <a:r>
              <a:rPr lang="cs-CZ" dirty="0"/>
              <a:t>= vyvažování mezi</a:t>
            </a:r>
          </a:p>
          <a:p>
            <a:pPr lvl="2"/>
            <a:r>
              <a:rPr lang="cs-CZ" b="1" i="1" dirty="0">
                <a:solidFill>
                  <a:srgbClr val="0000DC"/>
                </a:solidFill>
              </a:rPr>
              <a:t>výkonem subjektivního práva </a:t>
            </a:r>
            <a:r>
              <a:rPr lang="cs-CZ" i="1" dirty="0">
                <a:solidFill>
                  <a:srgbClr val="0000DC"/>
                </a:solidFill>
              </a:rPr>
              <a:t>(hmotněprávního i procesního)</a:t>
            </a:r>
          </a:p>
          <a:p>
            <a:pPr lvl="2"/>
            <a:r>
              <a:rPr lang="cs-CZ" b="1" i="1" dirty="0">
                <a:solidFill>
                  <a:srgbClr val="0000DC"/>
                </a:solidFill>
              </a:rPr>
              <a:t>nežádoucími důsledky výkonu práva</a:t>
            </a:r>
          </a:p>
          <a:p>
            <a:pPr lvl="1"/>
            <a:r>
              <a:rPr lang="cs-CZ" dirty="0"/>
              <a:t>A v některých situacích </a:t>
            </a:r>
            <a:r>
              <a:rPr lang="cs-CZ" b="1" dirty="0"/>
              <a:t>preference druhého</a:t>
            </a:r>
          </a:p>
          <a:p>
            <a:pPr lvl="2"/>
            <a:endParaRPr lang="cs-CZ" dirty="0"/>
          </a:p>
          <a:p>
            <a:r>
              <a:rPr lang="cs-CZ" b="1" dirty="0"/>
              <a:t>Specifika</a:t>
            </a:r>
            <a:r>
              <a:rPr lang="cs-CZ" dirty="0"/>
              <a:t> zneužití práva ve správním (veřejném) právu</a:t>
            </a:r>
          </a:p>
          <a:p>
            <a:pPr lvl="1"/>
            <a:r>
              <a:rPr lang="cs-CZ" i="1" dirty="0">
                <a:solidFill>
                  <a:srgbClr val="0000DC"/>
                </a:solidFill>
              </a:rPr>
              <a:t>1/ Jiný kontext </a:t>
            </a:r>
            <a:r>
              <a:rPr lang="cs-CZ" dirty="0"/>
              <a:t>(nikoli v rámci soukromoprávních vztahů, veřejný zájem)</a:t>
            </a:r>
          </a:p>
          <a:p>
            <a:pPr lvl="1"/>
            <a:r>
              <a:rPr lang="cs-CZ" i="1" dirty="0">
                <a:solidFill>
                  <a:srgbClr val="0000DC"/>
                </a:solidFill>
              </a:rPr>
              <a:t>2/ „Zneužívaná“ práva mají veřejnoprávní základ </a:t>
            </a:r>
            <a:r>
              <a:rPr lang="cs-CZ" dirty="0"/>
              <a:t>(včetně ústavního, srov. čl. 11/3 LZPS)</a:t>
            </a:r>
          </a:p>
          <a:p>
            <a:pPr lvl="1"/>
            <a:r>
              <a:rPr lang="cs-CZ" i="1" dirty="0">
                <a:solidFill>
                  <a:srgbClr val="0000DC"/>
                </a:solidFill>
              </a:rPr>
              <a:t>3/ Požadavky na výkon veřejné moci </a:t>
            </a:r>
            <a:r>
              <a:rPr lang="cs-CZ" dirty="0"/>
              <a:t>(zejm. ochrana legitimního očekávání)</a:t>
            </a:r>
          </a:p>
          <a:p>
            <a:pPr lvl="1"/>
            <a:r>
              <a:rPr lang="cs-CZ" i="1" dirty="0"/>
              <a:t>(4/ Zneužití správním orgánem – samostatně dále)</a:t>
            </a:r>
          </a:p>
          <a:p>
            <a:pPr lvl="1"/>
            <a:endParaRPr lang="cs-CZ" dirty="0"/>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b="1" dirty="0"/>
              <a:t>Principiální problém</a:t>
            </a:r>
          </a:p>
          <a:p>
            <a:pPr lvl="1"/>
            <a:r>
              <a:rPr lang="cs-CZ" dirty="0"/>
              <a:t>Zákaz zneužití jako praktická potřeba </a:t>
            </a:r>
            <a:r>
              <a:rPr lang="cs-CZ" b="1" dirty="0"/>
              <a:t>zajištění „funkčnosti“ VS </a:t>
            </a:r>
            <a:r>
              <a:rPr lang="cs-CZ" dirty="0"/>
              <a:t>(efektivnosti rozhodování, ochrany práv jednotlivců apod.)</a:t>
            </a:r>
          </a:p>
          <a:p>
            <a:pPr lvl="1">
              <a:buNone/>
            </a:pPr>
            <a:endParaRPr lang="cs-CZ" b="1" dirty="0"/>
          </a:p>
          <a:p>
            <a:pPr lvl="1"/>
            <a:r>
              <a:rPr lang="cs-CZ" dirty="0"/>
              <a:t>Obdobně v kontextu práva na náhradu škody</a:t>
            </a:r>
          </a:p>
          <a:p>
            <a:pPr lvl="1"/>
            <a:r>
              <a:rPr lang="cs-CZ" i="1" dirty="0">
                <a:solidFill>
                  <a:srgbClr val="0000DC"/>
                </a:solidFill>
              </a:rPr>
              <a:t>Nepřiměřeně extenzivní uplatňování práva na náhradu újmy způsobené výkonem veřejné moci by mohlo vést, i s ohledem na institut regresního nároku státu vůči konkrétnímu jednotlivci vykonávajícímu veřejnou moc, k důsledku, jež doktrína nazývá tzv. mrazícím účinkem (</a:t>
            </a:r>
            <a:r>
              <a:rPr lang="cs-CZ" i="1" dirty="0" err="1">
                <a:solidFill>
                  <a:srgbClr val="0000DC"/>
                </a:solidFill>
              </a:rPr>
              <a:t>chilling</a:t>
            </a:r>
            <a:r>
              <a:rPr lang="cs-CZ" i="1" dirty="0">
                <a:solidFill>
                  <a:srgbClr val="0000DC"/>
                </a:solidFill>
              </a:rPr>
              <a:t> </a:t>
            </a:r>
            <a:r>
              <a:rPr lang="cs-CZ" i="1" dirty="0" err="1">
                <a:solidFill>
                  <a:srgbClr val="0000DC"/>
                </a:solidFill>
              </a:rPr>
              <a:t>effect</a:t>
            </a:r>
            <a:r>
              <a:rPr lang="cs-CZ" i="1" dirty="0">
                <a:solidFill>
                  <a:srgbClr val="0000DC"/>
                </a:solidFill>
              </a:rPr>
              <a:t>). Ten se může projevit v lepším případě v defenzivním postupu při výkonu veřejné moci (např. v podobě opatrného rozhodování), v horším případě až v úplné rezignaci na výkon veřejné moci. </a:t>
            </a:r>
            <a:r>
              <a:rPr lang="cs-CZ" b="1" dirty="0"/>
              <a:t>(IV. ÚS 2287/18)</a:t>
            </a:r>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theme/theme1.xml><?xml version="1.0" encoding="utf-8"?>
<a:theme xmlns:a="http://schemas.openxmlformats.org/drawingml/2006/main" name="46859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10888</TotalTime>
  <Words>9109</Words>
  <Application>Microsoft Office PowerPoint</Application>
  <PresentationFormat>Širokoúhlá obrazovka</PresentationFormat>
  <Paragraphs>463</Paragraphs>
  <Slides>46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46</vt:i4>
      </vt:variant>
    </vt:vector>
  </HeadingPairs>
  <TitlesOfParts>
    <vt:vector size="50" baseType="lpstr">
      <vt:lpstr>Arial</vt:lpstr>
      <vt:lpstr>Tahoma</vt:lpstr>
      <vt:lpstr>Wingdings</vt:lpstr>
      <vt:lpstr>46859 (1)</vt:lpstr>
      <vt:lpstr>Problematika zneužití práva, obstrukční jednání, zneužití pravomoci </vt:lpstr>
      <vt:lpstr>Osnova přednášky</vt:lpstr>
      <vt:lpstr>1) Zneužití práva – východiska</vt:lpstr>
      <vt:lpstr>1) Zneužití práva – východiska</vt:lpstr>
      <vt:lpstr>1) Zneužití práva – východiska</vt:lpstr>
      <vt:lpstr>1) Zneužití práva – východiska</vt:lpstr>
      <vt:lpstr>1) Zneužití práva – východiska</vt:lpstr>
      <vt:lpstr>1) Zneužití práva – specifika</vt:lpstr>
      <vt:lpstr>1) Zneužití práva – specifika</vt:lpstr>
      <vt:lpstr>1) Zneužití práva – specifika</vt:lpstr>
      <vt:lpstr>1) Zneužití práva – specifika</vt:lpstr>
      <vt:lpstr>1) Zneužití práva – specifika</vt:lpstr>
      <vt:lpstr>1) Zneužití práva – aplikace</vt:lpstr>
      <vt:lpstr>1) Zneužití práva – aplikace</vt:lpstr>
      <vt:lpstr>1) Zneužití práva – aplikace</vt:lpstr>
      <vt:lpstr>1) Zneužití práva – aplikace</vt:lpstr>
      <vt:lpstr>1) Zneužití práva – aplikace</vt:lpstr>
      <vt:lpstr>1) Zneužití práva – aplikace</vt:lpstr>
      <vt:lpstr>1) Zneužití práva – příklady</vt:lpstr>
      <vt:lpstr>1) Zneužití práva – příklady</vt:lpstr>
      <vt:lpstr>1) Zneužití práva – příklady</vt:lpstr>
      <vt:lpstr>1) Zneužití práva – příklady</vt:lpstr>
      <vt:lpstr>2) Obstrukce ve správním řízení</vt:lpstr>
      <vt:lpstr>2) Obstrukce ve správním řízení</vt:lpstr>
      <vt:lpstr>2) Obstrukce – doručování</vt:lpstr>
      <vt:lpstr>2) Obstrukce – doručování</vt:lpstr>
      <vt:lpstr>2) Obstrukce – doručování</vt:lpstr>
      <vt:lpstr>2) Obstrukce – doručování</vt:lpstr>
      <vt:lpstr>2) Obstrukce – doručování</vt:lpstr>
      <vt:lpstr>2) Obstrukce – zastoupení</vt:lpstr>
      <vt:lpstr>2) Obstrukce – zastoupení</vt:lpstr>
      <vt:lpstr>2) Obstrukce – zastoupení</vt:lpstr>
      <vt:lpstr>2) Obstrukce – zastoupení</vt:lpstr>
      <vt:lpstr>2) Obstrukce – zastoupení</vt:lpstr>
      <vt:lpstr>2) Obstrukce – zastoupení</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„pojištění na pokuty“</vt:lpstr>
      <vt:lpstr>3) Problém zneužití pravomoci</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Charakteristika a znaky hlavních forem realizace veřejné správy II</dc:title>
  <dc:creator>Admin</dc:creator>
  <cp:lastModifiedBy>Tomáš Svoboda</cp:lastModifiedBy>
  <cp:revision>584</cp:revision>
  <cp:lastPrinted>1601-01-01T00:00:00Z</cp:lastPrinted>
  <dcterms:created xsi:type="dcterms:W3CDTF">2019-10-13T11:21:23Z</dcterms:created>
  <dcterms:modified xsi:type="dcterms:W3CDTF">2022-12-12T08:25:42Z</dcterms:modified>
</cp:coreProperties>
</file>