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 id="2147483771" r:id="rId3"/>
  </p:sldMasterIdLst>
  <p:notesMasterIdLst>
    <p:notesMasterId r:id="rId46"/>
  </p:notesMasterIdLst>
  <p:handoutMasterIdLst>
    <p:handoutMasterId r:id="rId47"/>
  </p:handoutMasterIdLst>
  <p:sldIdLst>
    <p:sldId id="309" r:id="rId4"/>
    <p:sldId id="311" r:id="rId5"/>
    <p:sldId id="304" r:id="rId6"/>
    <p:sldId id="312" r:id="rId7"/>
    <p:sldId id="342" r:id="rId8"/>
    <p:sldId id="343" r:id="rId9"/>
    <p:sldId id="313" r:id="rId10"/>
    <p:sldId id="314" r:id="rId11"/>
    <p:sldId id="323" r:id="rId12"/>
    <p:sldId id="322" r:id="rId13"/>
    <p:sldId id="324" r:id="rId14"/>
    <p:sldId id="256" r:id="rId15"/>
    <p:sldId id="261" r:id="rId16"/>
    <p:sldId id="259" r:id="rId17"/>
    <p:sldId id="260" r:id="rId18"/>
    <p:sldId id="265" r:id="rId19"/>
    <p:sldId id="263" r:id="rId20"/>
    <p:sldId id="341" r:id="rId21"/>
    <p:sldId id="317" r:id="rId22"/>
    <p:sldId id="318" r:id="rId23"/>
    <p:sldId id="319" r:id="rId24"/>
    <p:sldId id="320" r:id="rId25"/>
    <p:sldId id="321" r:id="rId26"/>
    <p:sldId id="325" r:id="rId27"/>
    <p:sldId id="327" r:id="rId28"/>
    <p:sldId id="329" r:id="rId29"/>
    <p:sldId id="347" r:id="rId30"/>
    <p:sldId id="333" r:id="rId31"/>
    <p:sldId id="339" r:id="rId32"/>
    <p:sldId id="316" r:id="rId33"/>
    <p:sldId id="277" r:id="rId34"/>
    <p:sldId id="278" r:id="rId35"/>
    <p:sldId id="280" r:id="rId36"/>
    <p:sldId id="295" r:id="rId37"/>
    <p:sldId id="282" r:id="rId38"/>
    <p:sldId id="284" r:id="rId39"/>
    <p:sldId id="286" r:id="rId40"/>
    <p:sldId id="287" r:id="rId41"/>
    <p:sldId id="288" r:id="rId42"/>
    <p:sldId id="290" r:id="rId43"/>
    <p:sldId id="293" r:id="rId44"/>
    <p:sldId id="348" r:id="rId45"/>
  </p:sldIdLst>
  <p:sldSz cx="9144000" cy="6858000" type="screen4x3"/>
  <p:notesSz cx="6858000" cy="9144000"/>
  <p:defaultTextStyle>
    <a:defPPr>
      <a:defRPr lang="cs-CZ"/>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747" autoAdjust="0"/>
  </p:normalViewPr>
  <p:slideViewPr>
    <p:cSldViewPr>
      <p:cViewPr varScale="1">
        <p:scale>
          <a:sx n="114" d="100"/>
          <a:sy n="114" d="100"/>
        </p:scale>
        <p:origin x="1560"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C1A502-F2DA-42FA-B6AD-8F3A4417FB24}"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3BE5CAB9-15DA-46EC-87C6-01860D15C3EC}">
      <dgm:prSet/>
      <dgm:spPr/>
      <dgm:t>
        <a:bodyPr/>
        <a:lstStyle/>
        <a:p>
          <a:r>
            <a:rPr lang="cs-CZ"/>
            <a:t>A. VZTAHY MEZI STÁTY A MEZINÁRODNÍMI ORGANIZACEMI, resp. navzájem</a:t>
          </a:r>
          <a:endParaRPr lang="en-US"/>
        </a:p>
      </dgm:t>
    </dgm:pt>
    <dgm:pt modelId="{BDB7B782-7CD6-4847-9E1F-991FB6567395}" type="parTrans" cxnId="{A6BD46F7-5278-4658-A958-AF5719E49BC7}">
      <dgm:prSet/>
      <dgm:spPr/>
      <dgm:t>
        <a:bodyPr/>
        <a:lstStyle/>
        <a:p>
          <a:endParaRPr lang="en-US"/>
        </a:p>
      </dgm:t>
    </dgm:pt>
    <dgm:pt modelId="{47BC26B9-6989-47FF-8110-344FFB6492AD}" type="sibTrans" cxnId="{A6BD46F7-5278-4658-A958-AF5719E49BC7}">
      <dgm:prSet/>
      <dgm:spPr/>
      <dgm:t>
        <a:bodyPr/>
        <a:lstStyle/>
        <a:p>
          <a:endParaRPr lang="en-US"/>
        </a:p>
      </dgm:t>
    </dgm:pt>
    <dgm:pt modelId="{FE5B0FA3-44B4-42CD-AA10-57706E049CD1}">
      <dgm:prSet/>
      <dgm:spPr/>
      <dgm:t>
        <a:bodyPr/>
        <a:lstStyle/>
        <a:p>
          <a:r>
            <a:rPr lang="cs-CZ"/>
            <a:t>B. VZTAHY MEZI STÁTEM A PODNIKATELEM</a:t>
          </a:r>
          <a:endParaRPr lang="en-US"/>
        </a:p>
      </dgm:t>
    </dgm:pt>
    <dgm:pt modelId="{D8264E60-EC44-4E4F-BA3B-1DADE6F2CBFE}" type="parTrans" cxnId="{2BA6966F-7A30-481E-A8DC-10381BA09811}">
      <dgm:prSet/>
      <dgm:spPr/>
      <dgm:t>
        <a:bodyPr/>
        <a:lstStyle/>
        <a:p>
          <a:endParaRPr lang="en-US"/>
        </a:p>
      </dgm:t>
    </dgm:pt>
    <dgm:pt modelId="{DFE714D7-9861-4DEE-910C-ACCE1D1C236D}" type="sibTrans" cxnId="{2BA6966F-7A30-481E-A8DC-10381BA09811}">
      <dgm:prSet/>
      <dgm:spPr/>
      <dgm:t>
        <a:bodyPr/>
        <a:lstStyle/>
        <a:p>
          <a:endParaRPr lang="en-US"/>
        </a:p>
      </dgm:t>
    </dgm:pt>
    <dgm:pt modelId="{0C652917-197A-49A7-903E-D639F27DB916}">
      <dgm:prSet/>
      <dgm:spPr/>
      <dgm:t>
        <a:bodyPr/>
        <a:lstStyle/>
        <a:p>
          <a:r>
            <a:rPr lang="cs-CZ"/>
            <a:t>PODMNOŽINA: VZTAHY MEZI EU A PODNIKATELEM </a:t>
          </a:r>
          <a:endParaRPr lang="en-US"/>
        </a:p>
      </dgm:t>
    </dgm:pt>
    <dgm:pt modelId="{16EF57A7-ABF9-4489-8732-322DF64F9D46}" type="parTrans" cxnId="{10040ACE-1702-4026-A728-CDBC98C8F344}">
      <dgm:prSet/>
      <dgm:spPr/>
      <dgm:t>
        <a:bodyPr/>
        <a:lstStyle/>
        <a:p>
          <a:endParaRPr lang="en-US"/>
        </a:p>
      </dgm:t>
    </dgm:pt>
    <dgm:pt modelId="{408EADAB-8324-42C2-957B-815165B5EE08}" type="sibTrans" cxnId="{10040ACE-1702-4026-A728-CDBC98C8F344}">
      <dgm:prSet/>
      <dgm:spPr/>
      <dgm:t>
        <a:bodyPr/>
        <a:lstStyle/>
        <a:p>
          <a:endParaRPr lang="en-US"/>
        </a:p>
      </dgm:t>
    </dgm:pt>
    <dgm:pt modelId="{AF770444-6166-4D7A-B1A6-A0F01C38EC45}">
      <dgm:prSet/>
      <dgm:spPr/>
      <dgm:t>
        <a:bodyPr/>
        <a:lstStyle/>
        <a:p>
          <a:r>
            <a:rPr lang="cs-CZ"/>
            <a:t>C.  VZTAHY MEZI OBCHODNÍKY NAVZÁJEM</a:t>
          </a:r>
          <a:endParaRPr lang="en-US"/>
        </a:p>
      </dgm:t>
    </dgm:pt>
    <dgm:pt modelId="{ED0032E0-BDE2-4D4F-A888-A25792ACF8D5}" type="parTrans" cxnId="{F46FCB04-47D3-48B3-8721-D220228E2742}">
      <dgm:prSet/>
      <dgm:spPr/>
      <dgm:t>
        <a:bodyPr/>
        <a:lstStyle/>
        <a:p>
          <a:endParaRPr lang="en-US"/>
        </a:p>
      </dgm:t>
    </dgm:pt>
    <dgm:pt modelId="{98F2F236-6121-4782-803E-797273F9FC3E}" type="sibTrans" cxnId="{F46FCB04-47D3-48B3-8721-D220228E2742}">
      <dgm:prSet/>
      <dgm:spPr/>
      <dgm:t>
        <a:bodyPr/>
        <a:lstStyle/>
        <a:p>
          <a:endParaRPr lang="en-US"/>
        </a:p>
      </dgm:t>
    </dgm:pt>
    <dgm:pt modelId="{782A1BD9-7480-4094-97B7-9A167065B8B6}" type="pres">
      <dgm:prSet presAssocID="{67C1A502-F2DA-42FA-B6AD-8F3A4417FB24}" presName="Name0" presStyleCnt="0">
        <dgm:presLayoutVars>
          <dgm:dir/>
          <dgm:animLvl val="lvl"/>
          <dgm:resizeHandles val="exact"/>
        </dgm:presLayoutVars>
      </dgm:prSet>
      <dgm:spPr/>
    </dgm:pt>
    <dgm:pt modelId="{E3478827-B1CD-447D-B466-15267B53093E}" type="pres">
      <dgm:prSet presAssocID="{AF770444-6166-4D7A-B1A6-A0F01C38EC45}" presName="boxAndChildren" presStyleCnt="0"/>
      <dgm:spPr/>
    </dgm:pt>
    <dgm:pt modelId="{4512F12F-1880-4F7D-A667-044587CA28D5}" type="pres">
      <dgm:prSet presAssocID="{AF770444-6166-4D7A-B1A6-A0F01C38EC45}" presName="parentTextBox" presStyleLbl="node1" presStyleIdx="0" presStyleCnt="4"/>
      <dgm:spPr/>
    </dgm:pt>
    <dgm:pt modelId="{FC1A3B30-AF64-482B-B48C-9AC7B8A6041E}" type="pres">
      <dgm:prSet presAssocID="{408EADAB-8324-42C2-957B-815165B5EE08}" presName="sp" presStyleCnt="0"/>
      <dgm:spPr/>
    </dgm:pt>
    <dgm:pt modelId="{57ADAEB9-E6CF-4FEE-8908-A611C4D8C1CC}" type="pres">
      <dgm:prSet presAssocID="{0C652917-197A-49A7-903E-D639F27DB916}" presName="arrowAndChildren" presStyleCnt="0"/>
      <dgm:spPr/>
    </dgm:pt>
    <dgm:pt modelId="{721F599D-117E-4A8E-97C2-8DDADAF37745}" type="pres">
      <dgm:prSet presAssocID="{0C652917-197A-49A7-903E-D639F27DB916}" presName="parentTextArrow" presStyleLbl="node1" presStyleIdx="1" presStyleCnt="4"/>
      <dgm:spPr/>
    </dgm:pt>
    <dgm:pt modelId="{BDC77867-88A2-4DFA-8C0E-E28BF55FF04A}" type="pres">
      <dgm:prSet presAssocID="{DFE714D7-9861-4DEE-910C-ACCE1D1C236D}" presName="sp" presStyleCnt="0"/>
      <dgm:spPr/>
    </dgm:pt>
    <dgm:pt modelId="{574049E1-4A57-48BC-82F6-6BA0C55EB5F4}" type="pres">
      <dgm:prSet presAssocID="{FE5B0FA3-44B4-42CD-AA10-57706E049CD1}" presName="arrowAndChildren" presStyleCnt="0"/>
      <dgm:spPr/>
    </dgm:pt>
    <dgm:pt modelId="{456E179D-6E80-4C16-A4D7-35349B8B7375}" type="pres">
      <dgm:prSet presAssocID="{FE5B0FA3-44B4-42CD-AA10-57706E049CD1}" presName="parentTextArrow" presStyleLbl="node1" presStyleIdx="2" presStyleCnt="4"/>
      <dgm:spPr/>
    </dgm:pt>
    <dgm:pt modelId="{B938B9F0-56C5-4B55-B0A4-3C55400E89BF}" type="pres">
      <dgm:prSet presAssocID="{47BC26B9-6989-47FF-8110-344FFB6492AD}" presName="sp" presStyleCnt="0"/>
      <dgm:spPr/>
    </dgm:pt>
    <dgm:pt modelId="{E903A697-AAB9-4DD5-9273-4B79188B141A}" type="pres">
      <dgm:prSet presAssocID="{3BE5CAB9-15DA-46EC-87C6-01860D15C3EC}" presName="arrowAndChildren" presStyleCnt="0"/>
      <dgm:spPr/>
    </dgm:pt>
    <dgm:pt modelId="{483EC941-EFC6-4CB1-84A8-68C663F30C7A}" type="pres">
      <dgm:prSet presAssocID="{3BE5CAB9-15DA-46EC-87C6-01860D15C3EC}" presName="parentTextArrow" presStyleLbl="node1" presStyleIdx="3" presStyleCnt="4"/>
      <dgm:spPr/>
    </dgm:pt>
  </dgm:ptLst>
  <dgm:cxnLst>
    <dgm:cxn modelId="{F46FCB04-47D3-48B3-8721-D220228E2742}" srcId="{67C1A502-F2DA-42FA-B6AD-8F3A4417FB24}" destId="{AF770444-6166-4D7A-B1A6-A0F01C38EC45}" srcOrd="3" destOrd="0" parTransId="{ED0032E0-BDE2-4D4F-A888-A25792ACF8D5}" sibTransId="{98F2F236-6121-4782-803E-797273F9FC3E}"/>
    <dgm:cxn modelId="{85CD1F1A-5EAF-45BA-9A10-6C0F922B892A}" type="presOf" srcId="{0C652917-197A-49A7-903E-D639F27DB916}" destId="{721F599D-117E-4A8E-97C2-8DDADAF37745}" srcOrd="0" destOrd="0" presId="urn:microsoft.com/office/officeart/2005/8/layout/process4"/>
    <dgm:cxn modelId="{2BA6966F-7A30-481E-A8DC-10381BA09811}" srcId="{67C1A502-F2DA-42FA-B6AD-8F3A4417FB24}" destId="{FE5B0FA3-44B4-42CD-AA10-57706E049CD1}" srcOrd="1" destOrd="0" parTransId="{D8264E60-EC44-4E4F-BA3B-1DADE6F2CBFE}" sibTransId="{DFE714D7-9861-4DEE-910C-ACCE1D1C236D}"/>
    <dgm:cxn modelId="{5A571673-866F-4412-B036-C15426168F02}" type="presOf" srcId="{FE5B0FA3-44B4-42CD-AA10-57706E049CD1}" destId="{456E179D-6E80-4C16-A4D7-35349B8B7375}" srcOrd="0" destOrd="0" presId="urn:microsoft.com/office/officeart/2005/8/layout/process4"/>
    <dgm:cxn modelId="{8E333A59-E86D-47D2-80D4-4973C3134ED0}" type="presOf" srcId="{67C1A502-F2DA-42FA-B6AD-8F3A4417FB24}" destId="{782A1BD9-7480-4094-97B7-9A167065B8B6}" srcOrd="0" destOrd="0" presId="urn:microsoft.com/office/officeart/2005/8/layout/process4"/>
    <dgm:cxn modelId="{10040ACE-1702-4026-A728-CDBC98C8F344}" srcId="{67C1A502-F2DA-42FA-B6AD-8F3A4417FB24}" destId="{0C652917-197A-49A7-903E-D639F27DB916}" srcOrd="2" destOrd="0" parTransId="{16EF57A7-ABF9-4489-8732-322DF64F9D46}" sibTransId="{408EADAB-8324-42C2-957B-815165B5EE08}"/>
    <dgm:cxn modelId="{E01D61F6-A94F-4141-956C-0D65A009E14F}" type="presOf" srcId="{3BE5CAB9-15DA-46EC-87C6-01860D15C3EC}" destId="{483EC941-EFC6-4CB1-84A8-68C663F30C7A}" srcOrd="0" destOrd="0" presId="urn:microsoft.com/office/officeart/2005/8/layout/process4"/>
    <dgm:cxn modelId="{A6BD46F7-5278-4658-A958-AF5719E49BC7}" srcId="{67C1A502-F2DA-42FA-B6AD-8F3A4417FB24}" destId="{3BE5CAB9-15DA-46EC-87C6-01860D15C3EC}" srcOrd="0" destOrd="0" parTransId="{BDB7B782-7CD6-4847-9E1F-991FB6567395}" sibTransId="{47BC26B9-6989-47FF-8110-344FFB6492AD}"/>
    <dgm:cxn modelId="{93F63AFD-1886-48CE-A8F2-877EA30B4481}" type="presOf" srcId="{AF770444-6166-4D7A-B1A6-A0F01C38EC45}" destId="{4512F12F-1880-4F7D-A667-044587CA28D5}" srcOrd="0" destOrd="0" presId="urn:microsoft.com/office/officeart/2005/8/layout/process4"/>
    <dgm:cxn modelId="{7CE3B0A2-A6D8-42EF-A0E1-04B2903B3182}" type="presParOf" srcId="{782A1BD9-7480-4094-97B7-9A167065B8B6}" destId="{E3478827-B1CD-447D-B466-15267B53093E}" srcOrd="0" destOrd="0" presId="urn:microsoft.com/office/officeart/2005/8/layout/process4"/>
    <dgm:cxn modelId="{C1980E02-8511-42D7-A7C2-0215014FE4E7}" type="presParOf" srcId="{E3478827-B1CD-447D-B466-15267B53093E}" destId="{4512F12F-1880-4F7D-A667-044587CA28D5}" srcOrd="0" destOrd="0" presId="urn:microsoft.com/office/officeart/2005/8/layout/process4"/>
    <dgm:cxn modelId="{A19BB729-06D2-4667-9F80-C0B8A7CBCAAB}" type="presParOf" srcId="{782A1BD9-7480-4094-97B7-9A167065B8B6}" destId="{FC1A3B30-AF64-482B-B48C-9AC7B8A6041E}" srcOrd="1" destOrd="0" presId="urn:microsoft.com/office/officeart/2005/8/layout/process4"/>
    <dgm:cxn modelId="{D67E484B-EBFC-4A63-8A99-0177D9F77CC1}" type="presParOf" srcId="{782A1BD9-7480-4094-97B7-9A167065B8B6}" destId="{57ADAEB9-E6CF-4FEE-8908-A611C4D8C1CC}" srcOrd="2" destOrd="0" presId="urn:microsoft.com/office/officeart/2005/8/layout/process4"/>
    <dgm:cxn modelId="{FC7869C1-C0FA-4563-9A17-9C6185082E70}" type="presParOf" srcId="{57ADAEB9-E6CF-4FEE-8908-A611C4D8C1CC}" destId="{721F599D-117E-4A8E-97C2-8DDADAF37745}" srcOrd="0" destOrd="0" presId="urn:microsoft.com/office/officeart/2005/8/layout/process4"/>
    <dgm:cxn modelId="{200F7426-2629-4697-BBC0-26654A478CC1}" type="presParOf" srcId="{782A1BD9-7480-4094-97B7-9A167065B8B6}" destId="{BDC77867-88A2-4DFA-8C0E-E28BF55FF04A}" srcOrd="3" destOrd="0" presId="urn:microsoft.com/office/officeart/2005/8/layout/process4"/>
    <dgm:cxn modelId="{4C2FE383-A5D5-46D3-B7F6-A106FCE6C083}" type="presParOf" srcId="{782A1BD9-7480-4094-97B7-9A167065B8B6}" destId="{574049E1-4A57-48BC-82F6-6BA0C55EB5F4}" srcOrd="4" destOrd="0" presId="urn:microsoft.com/office/officeart/2005/8/layout/process4"/>
    <dgm:cxn modelId="{B9DA5480-28F5-41AA-B4AC-059AB146C558}" type="presParOf" srcId="{574049E1-4A57-48BC-82F6-6BA0C55EB5F4}" destId="{456E179D-6E80-4C16-A4D7-35349B8B7375}" srcOrd="0" destOrd="0" presId="urn:microsoft.com/office/officeart/2005/8/layout/process4"/>
    <dgm:cxn modelId="{FE5C2562-76C4-4D0C-A924-1CC3BA0BE467}" type="presParOf" srcId="{782A1BD9-7480-4094-97B7-9A167065B8B6}" destId="{B938B9F0-56C5-4B55-B0A4-3C55400E89BF}" srcOrd="5" destOrd="0" presId="urn:microsoft.com/office/officeart/2005/8/layout/process4"/>
    <dgm:cxn modelId="{21FB5929-5462-4F36-AF89-E7E6E53723AF}" type="presParOf" srcId="{782A1BD9-7480-4094-97B7-9A167065B8B6}" destId="{E903A697-AAB9-4DD5-9273-4B79188B141A}" srcOrd="6" destOrd="0" presId="urn:microsoft.com/office/officeart/2005/8/layout/process4"/>
    <dgm:cxn modelId="{A07558D7-0F03-4A59-BA90-E2BF64176183}" type="presParOf" srcId="{E903A697-AAB9-4DD5-9273-4B79188B141A}" destId="{483EC941-EFC6-4CB1-84A8-68C663F30C7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822BB7-5FF8-4DA0-9F2D-EC978AD195CC}"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ADAC54EA-1081-454C-9380-37CA31C6C2FD}">
      <dgm:prSet/>
      <dgm:spPr/>
      <dgm:t>
        <a:bodyPr/>
        <a:lstStyle/>
        <a:p>
          <a:r>
            <a:rPr lang="cs-CZ"/>
            <a:t>A. MEZINÁRODNÍ PRÁVO VEŘEJNÉ</a:t>
          </a:r>
          <a:endParaRPr lang="en-US"/>
        </a:p>
      </dgm:t>
    </dgm:pt>
    <dgm:pt modelId="{CE605A20-F414-4C46-B977-49D61A9A6A00}" type="parTrans" cxnId="{4B04E8E2-6BB9-4B3E-85BF-C702668AE380}">
      <dgm:prSet/>
      <dgm:spPr/>
      <dgm:t>
        <a:bodyPr/>
        <a:lstStyle/>
        <a:p>
          <a:endParaRPr lang="en-US"/>
        </a:p>
      </dgm:t>
    </dgm:pt>
    <dgm:pt modelId="{D5DBE587-B573-4B35-9C08-AAEB8B34C458}" type="sibTrans" cxnId="{4B04E8E2-6BB9-4B3E-85BF-C702668AE380}">
      <dgm:prSet/>
      <dgm:spPr/>
      <dgm:t>
        <a:bodyPr/>
        <a:lstStyle/>
        <a:p>
          <a:endParaRPr lang="en-US"/>
        </a:p>
      </dgm:t>
    </dgm:pt>
    <dgm:pt modelId="{FD4FB811-B712-47EC-9CDE-3B2B671B9E52}">
      <dgm:prSet/>
      <dgm:spPr/>
      <dgm:t>
        <a:bodyPr/>
        <a:lstStyle/>
        <a:p>
          <a:r>
            <a:rPr lang="cs-CZ"/>
            <a:t>B. VNITROSTÁTNÍ VEŘEJNÉ PRÁVO</a:t>
          </a:r>
          <a:endParaRPr lang="en-US"/>
        </a:p>
      </dgm:t>
    </dgm:pt>
    <dgm:pt modelId="{741018CC-B715-4765-9F9B-C4EB501B514D}" type="parTrans" cxnId="{A28EE182-8296-4475-9957-FB9635D32F6A}">
      <dgm:prSet/>
      <dgm:spPr/>
      <dgm:t>
        <a:bodyPr/>
        <a:lstStyle/>
        <a:p>
          <a:endParaRPr lang="en-US"/>
        </a:p>
      </dgm:t>
    </dgm:pt>
    <dgm:pt modelId="{56C9FD04-EE21-4610-8554-2D22E7FF6CFB}" type="sibTrans" cxnId="{A28EE182-8296-4475-9957-FB9635D32F6A}">
      <dgm:prSet/>
      <dgm:spPr/>
      <dgm:t>
        <a:bodyPr/>
        <a:lstStyle/>
        <a:p>
          <a:endParaRPr lang="en-US"/>
        </a:p>
      </dgm:t>
    </dgm:pt>
    <dgm:pt modelId="{E4087A62-08E1-443B-B239-0B655680A37C}">
      <dgm:prSet/>
      <dgm:spPr/>
      <dgm:t>
        <a:bodyPr/>
        <a:lstStyle/>
        <a:p>
          <a:r>
            <a:rPr lang="cs-CZ"/>
            <a:t>PODMNOŽINA: EVROPSKÉ PRÁVO</a:t>
          </a:r>
          <a:endParaRPr lang="en-US"/>
        </a:p>
      </dgm:t>
    </dgm:pt>
    <dgm:pt modelId="{0605B990-BBA2-498B-BF48-D09D179DC0BF}" type="parTrans" cxnId="{CE42E853-26BB-4ADD-991F-6708BD707492}">
      <dgm:prSet/>
      <dgm:spPr/>
      <dgm:t>
        <a:bodyPr/>
        <a:lstStyle/>
        <a:p>
          <a:endParaRPr lang="en-US"/>
        </a:p>
      </dgm:t>
    </dgm:pt>
    <dgm:pt modelId="{FB760145-A914-41A8-926F-7C2FCFA41350}" type="sibTrans" cxnId="{CE42E853-26BB-4ADD-991F-6708BD707492}">
      <dgm:prSet/>
      <dgm:spPr/>
      <dgm:t>
        <a:bodyPr/>
        <a:lstStyle/>
        <a:p>
          <a:endParaRPr lang="en-US"/>
        </a:p>
      </dgm:t>
    </dgm:pt>
    <dgm:pt modelId="{BD046C36-0BB2-477F-820F-501AA5F665B6}">
      <dgm:prSet/>
      <dgm:spPr/>
      <dgm:t>
        <a:bodyPr/>
        <a:lstStyle/>
        <a:p>
          <a:r>
            <a:rPr lang="cs-CZ"/>
            <a:t>C. MEZINÁRODNÍ PRÁVO SOUKROMÉ/ZVLÁŠTNÍ ÚPRAVA NESTÁTNÍ PRÁVO </a:t>
          </a:r>
          <a:endParaRPr lang="en-US"/>
        </a:p>
      </dgm:t>
    </dgm:pt>
    <dgm:pt modelId="{83CFC1FF-C04F-4D46-A2B3-3F94A98D80B0}" type="parTrans" cxnId="{65C85D79-1201-404C-B180-674839CF0738}">
      <dgm:prSet/>
      <dgm:spPr/>
      <dgm:t>
        <a:bodyPr/>
        <a:lstStyle/>
        <a:p>
          <a:endParaRPr lang="en-US"/>
        </a:p>
      </dgm:t>
    </dgm:pt>
    <dgm:pt modelId="{D532D78B-A4B7-4C7B-BE90-1C1C8EB11D86}" type="sibTrans" cxnId="{65C85D79-1201-404C-B180-674839CF0738}">
      <dgm:prSet/>
      <dgm:spPr/>
      <dgm:t>
        <a:bodyPr/>
        <a:lstStyle/>
        <a:p>
          <a:endParaRPr lang="en-US"/>
        </a:p>
      </dgm:t>
    </dgm:pt>
    <dgm:pt modelId="{3779C493-6718-4941-826A-20A94FE7AF2E}" type="pres">
      <dgm:prSet presAssocID="{3B822BB7-5FF8-4DA0-9F2D-EC978AD195CC}" presName="outerComposite" presStyleCnt="0">
        <dgm:presLayoutVars>
          <dgm:chMax val="5"/>
          <dgm:dir/>
          <dgm:resizeHandles val="exact"/>
        </dgm:presLayoutVars>
      </dgm:prSet>
      <dgm:spPr/>
    </dgm:pt>
    <dgm:pt modelId="{865F6898-3FBD-452F-8DCE-BE1D51ECC67C}" type="pres">
      <dgm:prSet presAssocID="{3B822BB7-5FF8-4DA0-9F2D-EC978AD195CC}" presName="dummyMaxCanvas" presStyleCnt="0">
        <dgm:presLayoutVars/>
      </dgm:prSet>
      <dgm:spPr/>
    </dgm:pt>
    <dgm:pt modelId="{10C78D09-7894-482A-ACB9-D8A16A5BC7D2}" type="pres">
      <dgm:prSet presAssocID="{3B822BB7-5FF8-4DA0-9F2D-EC978AD195CC}" presName="FourNodes_1" presStyleLbl="node1" presStyleIdx="0" presStyleCnt="4">
        <dgm:presLayoutVars>
          <dgm:bulletEnabled val="1"/>
        </dgm:presLayoutVars>
      </dgm:prSet>
      <dgm:spPr/>
    </dgm:pt>
    <dgm:pt modelId="{BA2ED7CD-1967-4167-BF51-AB787F1FAA46}" type="pres">
      <dgm:prSet presAssocID="{3B822BB7-5FF8-4DA0-9F2D-EC978AD195CC}" presName="FourNodes_2" presStyleLbl="node1" presStyleIdx="1" presStyleCnt="4">
        <dgm:presLayoutVars>
          <dgm:bulletEnabled val="1"/>
        </dgm:presLayoutVars>
      </dgm:prSet>
      <dgm:spPr/>
    </dgm:pt>
    <dgm:pt modelId="{4616C587-E745-4B66-A106-84D4247118E3}" type="pres">
      <dgm:prSet presAssocID="{3B822BB7-5FF8-4DA0-9F2D-EC978AD195CC}" presName="FourNodes_3" presStyleLbl="node1" presStyleIdx="2" presStyleCnt="4">
        <dgm:presLayoutVars>
          <dgm:bulletEnabled val="1"/>
        </dgm:presLayoutVars>
      </dgm:prSet>
      <dgm:spPr/>
    </dgm:pt>
    <dgm:pt modelId="{6EA3B391-5098-46A9-9BFB-2835B51791D4}" type="pres">
      <dgm:prSet presAssocID="{3B822BB7-5FF8-4DA0-9F2D-EC978AD195CC}" presName="FourNodes_4" presStyleLbl="node1" presStyleIdx="3" presStyleCnt="4">
        <dgm:presLayoutVars>
          <dgm:bulletEnabled val="1"/>
        </dgm:presLayoutVars>
      </dgm:prSet>
      <dgm:spPr/>
    </dgm:pt>
    <dgm:pt modelId="{3CB6717B-7D3E-48DB-8CE8-AE7E98963332}" type="pres">
      <dgm:prSet presAssocID="{3B822BB7-5FF8-4DA0-9F2D-EC978AD195CC}" presName="FourConn_1-2" presStyleLbl="fgAccFollowNode1" presStyleIdx="0" presStyleCnt="3">
        <dgm:presLayoutVars>
          <dgm:bulletEnabled val="1"/>
        </dgm:presLayoutVars>
      </dgm:prSet>
      <dgm:spPr/>
    </dgm:pt>
    <dgm:pt modelId="{22AA2F8D-7021-47AF-BFC2-3C29BC7CF3F5}" type="pres">
      <dgm:prSet presAssocID="{3B822BB7-5FF8-4DA0-9F2D-EC978AD195CC}" presName="FourConn_2-3" presStyleLbl="fgAccFollowNode1" presStyleIdx="1" presStyleCnt="3">
        <dgm:presLayoutVars>
          <dgm:bulletEnabled val="1"/>
        </dgm:presLayoutVars>
      </dgm:prSet>
      <dgm:spPr/>
    </dgm:pt>
    <dgm:pt modelId="{A8B3557A-0860-4AEC-9C83-FC3D524C3660}" type="pres">
      <dgm:prSet presAssocID="{3B822BB7-5FF8-4DA0-9F2D-EC978AD195CC}" presName="FourConn_3-4" presStyleLbl="fgAccFollowNode1" presStyleIdx="2" presStyleCnt="3">
        <dgm:presLayoutVars>
          <dgm:bulletEnabled val="1"/>
        </dgm:presLayoutVars>
      </dgm:prSet>
      <dgm:spPr/>
    </dgm:pt>
    <dgm:pt modelId="{5A74E6C4-6340-4679-83C7-2D931C3B4C2E}" type="pres">
      <dgm:prSet presAssocID="{3B822BB7-5FF8-4DA0-9F2D-EC978AD195CC}" presName="FourNodes_1_text" presStyleLbl="node1" presStyleIdx="3" presStyleCnt="4">
        <dgm:presLayoutVars>
          <dgm:bulletEnabled val="1"/>
        </dgm:presLayoutVars>
      </dgm:prSet>
      <dgm:spPr/>
    </dgm:pt>
    <dgm:pt modelId="{9E3F9288-C3C7-4DC4-94AD-5C2A3475447C}" type="pres">
      <dgm:prSet presAssocID="{3B822BB7-5FF8-4DA0-9F2D-EC978AD195CC}" presName="FourNodes_2_text" presStyleLbl="node1" presStyleIdx="3" presStyleCnt="4">
        <dgm:presLayoutVars>
          <dgm:bulletEnabled val="1"/>
        </dgm:presLayoutVars>
      </dgm:prSet>
      <dgm:spPr/>
    </dgm:pt>
    <dgm:pt modelId="{FECC72E8-7808-48D8-8D36-1A1AAF40F323}" type="pres">
      <dgm:prSet presAssocID="{3B822BB7-5FF8-4DA0-9F2D-EC978AD195CC}" presName="FourNodes_3_text" presStyleLbl="node1" presStyleIdx="3" presStyleCnt="4">
        <dgm:presLayoutVars>
          <dgm:bulletEnabled val="1"/>
        </dgm:presLayoutVars>
      </dgm:prSet>
      <dgm:spPr/>
    </dgm:pt>
    <dgm:pt modelId="{92C8404C-D5AF-4DC4-8AAA-6F4F730A9EDF}" type="pres">
      <dgm:prSet presAssocID="{3B822BB7-5FF8-4DA0-9F2D-EC978AD195CC}" presName="FourNodes_4_text" presStyleLbl="node1" presStyleIdx="3" presStyleCnt="4">
        <dgm:presLayoutVars>
          <dgm:bulletEnabled val="1"/>
        </dgm:presLayoutVars>
      </dgm:prSet>
      <dgm:spPr/>
    </dgm:pt>
  </dgm:ptLst>
  <dgm:cxnLst>
    <dgm:cxn modelId="{FEA65302-F374-41E0-A8DF-FEEF6C1899DC}" type="presOf" srcId="{3B822BB7-5FF8-4DA0-9F2D-EC978AD195CC}" destId="{3779C493-6718-4941-826A-20A94FE7AF2E}" srcOrd="0" destOrd="0" presId="urn:microsoft.com/office/officeart/2005/8/layout/vProcess5"/>
    <dgm:cxn modelId="{11692D04-AC16-4DDD-A3D7-2E0CF7AE740A}" type="presOf" srcId="{FD4FB811-B712-47EC-9CDE-3B2B671B9E52}" destId="{9E3F9288-C3C7-4DC4-94AD-5C2A3475447C}" srcOrd="1" destOrd="0" presId="urn:microsoft.com/office/officeart/2005/8/layout/vProcess5"/>
    <dgm:cxn modelId="{A9349F32-0EB6-4893-A9C2-82F62773F03C}" type="presOf" srcId="{FB760145-A914-41A8-926F-7C2FCFA41350}" destId="{A8B3557A-0860-4AEC-9C83-FC3D524C3660}" srcOrd="0" destOrd="0" presId="urn:microsoft.com/office/officeart/2005/8/layout/vProcess5"/>
    <dgm:cxn modelId="{CE42E853-26BB-4ADD-991F-6708BD707492}" srcId="{3B822BB7-5FF8-4DA0-9F2D-EC978AD195CC}" destId="{E4087A62-08E1-443B-B239-0B655680A37C}" srcOrd="2" destOrd="0" parTransId="{0605B990-BBA2-498B-BF48-D09D179DC0BF}" sibTransId="{FB760145-A914-41A8-926F-7C2FCFA41350}"/>
    <dgm:cxn modelId="{1FBE0178-1140-455A-9966-72323C8F3A56}" type="presOf" srcId="{ADAC54EA-1081-454C-9380-37CA31C6C2FD}" destId="{5A74E6C4-6340-4679-83C7-2D931C3B4C2E}" srcOrd="1" destOrd="0" presId="urn:microsoft.com/office/officeart/2005/8/layout/vProcess5"/>
    <dgm:cxn modelId="{65C85D79-1201-404C-B180-674839CF0738}" srcId="{3B822BB7-5FF8-4DA0-9F2D-EC978AD195CC}" destId="{BD046C36-0BB2-477F-820F-501AA5F665B6}" srcOrd="3" destOrd="0" parTransId="{83CFC1FF-C04F-4D46-A2B3-3F94A98D80B0}" sibTransId="{D532D78B-A4B7-4C7B-BE90-1C1C8EB11D86}"/>
    <dgm:cxn modelId="{E0431F7B-156C-46AC-BE35-1282EC627886}" type="presOf" srcId="{E4087A62-08E1-443B-B239-0B655680A37C}" destId="{4616C587-E745-4B66-A106-84D4247118E3}" srcOrd="0" destOrd="0" presId="urn:microsoft.com/office/officeart/2005/8/layout/vProcess5"/>
    <dgm:cxn modelId="{A28EE182-8296-4475-9957-FB9635D32F6A}" srcId="{3B822BB7-5FF8-4DA0-9F2D-EC978AD195CC}" destId="{FD4FB811-B712-47EC-9CDE-3B2B671B9E52}" srcOrd="1" destOrd="0" parTransId="{741018CC-B715-4765-9F9B-C4EB501B514D}" sibTransId="{56C9FD04-EE21-4610-8554-2D22E7FF6CFB}"/>
    <dgm:cxn modelId="{E2D0E791-60ED-432B-B542-AE91E45144DC}" type="presOf" srcId="{BD046C36-0BB2-477F-820F-501AA5F665B6}" destId="{92C8404C-D5AF-4DC4-8AAA-6F4F730A9EDF}" srcOrd="1" destOrd="0" presId="urn:microsoft.com/office/officeart/2005/8/layout/vProcess5"/>
    <dgm:cxn modelId="{284654AD-235D-4F29-A7FF-549749789D7E}" type="presOf" srcId="{FD4FB811-B712-47EC-9CDE-3B2B671B9E52}" destId="{BA2ED7CD-1967-4167-BF51-AB787F1FAA46}" srcOrd="0" destOrd="0" presId="urn:microsoft.com/office/officeart/2005/8/layout/vProcess5"/>
    <dgm:cxn modelId="{A6A070BC-F227-4D8F-B2BB-A58D9CC5FC34}" type="presOf" srcId="{BD046C36-0BB2-477F-820F-501AA5F665B6}" destId="{6EA3B391-5098-46A9-9BFB-2835B51791D4}" srcOrd="0" destOrd="0" presId="urn:microsoft.com/office/officeart/2005/8/layout/vProcess5"/>
    <dgm:cxn modelId="{0E052CC3-5B86-498A-A052-F9CF53DC4279}" type="presOf" srcId="{E4087A62-08E1-443B-B239-0B655680A37C}" destId="{FECC72E8-7808-48D8-8D36-1A1AAF40F323}" srcOrd="1" destOrd="0" presId="urn:microsoft.com/office/officeart/2005/8/layout/vProcess5"/>
    <dgm:cxn modelId="{0F05D5D0-AA85-442B-ADFF-DD06C173BA16}" type="presOf" srcId="{D5DBE587-B573-4B35-9C08-AAEB8B34C458}" destId="{3CB6717B-7D3E-48DB-8CE8-AE7E98963332}" srcOrd="0" destOrd="0" presId="urn:microsoft.com/office/officeart/2005/8/layout/vProcess5"/>
    <dgm:cxn modelId="{4B04E8E2-6BB9-4B3E-85BF-C702668AE380}" srcId="{3B822BB7-5FF8-4DA0-9F2D-EC978AD195CC}" destId="{ADAC54EA-1081-454C-9380-37CA31C6C2FD}" srcOrd="0" destOrd="0" parTransId="{CE605A20-F414-4C46-B977-49D61A9A6A00}" sibTransId="{D5DBE587-B573-4B35-9C08-AAEB8B34C458}"/>
    <dgm:cxn modelId="{B5D2AAE9-0A80-4372-868C-721B28709BE1}" type="presOf" srcId="{56C9FD04-EE21-4610-8554-2D22E7FF6CFB}" destId="{22AA2F8D-7021-47AF-BFC2-3C29BC7CF3F5}" srcOrd="0" destOrd="0" presId="urn:microsoft.com/office/officeart/2005/8/layout/vProcess5"/>
    <dgm:cxn modelId="{81CA14EF-1B9E-4540-A068-9D777D49FE81}" type="presOf" srcId="{ADAC54EA-1081-454C-9380-37CA31C6C2FD}" destId="{10C78D09-7894-482A-ACB9-D8A16A5BC7D2}" srcOrd="0" destOrd="0" presId="urn:microsoft.com/office/officeart/2005/8/layout/vProcess5"/>
    <dgm:cxn modelId="{4B303261-7A6D-44E6-B1ED-4D675FF45620}" type="presParOf" srcId="{3779C493-6718-4941-826A-20A94FE7AF2E}" destId="{865F6898-3FBD-452F-8DCE-BE1D51ECC67C}" srcOrd="0" destOrd="0" presId="urn:microsoft.com/office/officeart/2005/8/layout/vProcess5"/>
    <dgm:cxn modelId="{E1EFC708-4A9A-4F00-9AD2-0D368D4136A9}" type="presParOf" srcId="{3779C493-6718-4941-826A-20A94FE7AF2E}" destId="{10C78D09-7894-482A-ACB9-D8A16A5BC7D2}" srcOrd="1" destOrd="0" presId="urn:microsoft.com/office/officeart/2005/8/layout/vProcess5"/>
    <dgm:cxn modelId="{E86D65BE-B5D3-4E01-B508-9F5B09973DF6}" type="presParOf" srcId="{3779C493-6718-4941-826A-20A94FE7AF2E}" destId="{BA2ED7CD-1967-4167-BF51-AB787F1FAA46}" srcOrd="2" destOrd="0" presId="urn:microsoft.com/office/officeart/2005/8/layout/vProcess5"/>
    <dgm:cxn modelId="{4C13A49B-3944-4F9F-9C26-2F4C34A93B77}" type="presParOf" srcId="{3779C493-6718-4941-826A-20A94FE7AF2E}" destId="{4616C587-E745-4B66-A106-84D4247118E3}" srcOrd="3" destOrd="0" presId="urn:microsoft.com/office/officeart/2005/8/layout/vProcess5"/>
    <dgm:cxn modelId="{2D0C2A2E-72AB-43F3-A8B7-5EA829FB5D09}" type="presParOf" srcId="{3779C493-6718-4941-826A-20A94FE7AF2E}" destId="{6EA3B391-5098-46A9-9BFB-2835B51791D4}" srcOrd="4" destOrd="0" presId="urn:microsoft.com/office/officeart/2005/8/layout/vProcess5"/>
    <dgm:cxn modelId="{E8DC75FE-97B9-4501-92C1-3EAADBC484FB}" type="presParOf" srcId="{3779C493-6718-4941-826A-20A94FE7AF2E}" destId="{3CB6717B-7D3E-48DB-8CE8-AE7E98963332}" srcOrd="5" destOrd="0" presId="urn:microsoft.com/office/officeart/2005/8/layout/vProcess5"/>
    <dgm:cxn modelId="{3AC8D771-A2F6-4818-8BAB-998D1C2DE27A}" type="presParOf" srcId="{3779C493-6718-4941-826A-20A94FE7AF2E}" destId="{22AA2F8D-7021-47AF-BFC2-3C29BC7CF3F5}" srcOrd="6" destOrd="0" presId="urn:microsoft.com/office/officeart/2005/8/layout/vProcess5"/>
    <dgm:cxn modelId="{B46C1A52-605F-4D64-80ED-FAC02696989C}" type="presParOf" srcId="{3779C493-6718-4941-826A-20A94FE7AF2E}" destId="{A8B3557A-0860-4AEC-9C83-FC3D524C3660}" srcOrd="7" destOrd="0" presId="urn:microsoft.com/office/officeart/2005/8/layout/vProcess5"/>
    <dgm:cxn modelId="{0C1FAEFC-C5BC-4B6C-83F5-7233445AE003}" type="presParOf" srcId="{3779C493-6718-4941-826A-20A94FE7AF2E}" destId="{5A74E6C4-6340-4679-83C7-2D931C3B4C2E}" srcOrd="8" destOrd="0" presId="urn:microsoft.com/office/officeart/2005/8/layout/vProcess5"/>
    <dgm:cxn modelId="{E943C82A-C0D5-43A7-8F12-BCD6F069A9C4}" type="presParOf" srcId="{3779C493-6718-4941-826A-20A94FE7AF2E}" destId="{9E3F9288-C3C7-4DC4-94AD-5C2A3475447C}" srcOrd="9" destOrd="0" presId="urn:microsoft.com/office/officeart/2005/8/layout/vProcess5"/>
    <dgm:cxn modelId="{0AEEA8C0-F5D2-46ED-AAAE-45E9C5D9E765}" type="presParOf" srcId="{3779C493-6718-4941-826A-20A94FE7AF2E}" destId="{FECC72E8-7808-48D8-8D36-1A1AAF40F323}" srcOrd="10" destOrd="0" presId="urn:microsoft.com/office/officeart/2005/8/layout/vProcess5"/>
    <dgm:cxn modelId="{DD1181C4-D2A2-4BE2-8514-68D9F6065A45}" type="presParOf" srcId="{3779C493-6718-4941-826A-20A94FE7AF2E}" destId="{92C8404C-D5AF-4DC4-8AAA-6F4F730A9ED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8E2866-6F15-42C3-9FA1-9CE1CBC7DDC6}" type="doc">
      <dgm:prSet loTypeId="urn:microsoft.com/office/officeart/2005/8/layout/process4" loCatId="process" qsTypeId="urn:microsoft.com/office/officeart/2005/8/quickstyle/simple2" qsCatId="simple" csTypeId="urn:microsoft.com/office/officeart/2005/8/colors/accent3_2" csCatId="accent3"/>
      <dgm:spPr/>
      <dgm:t>
        <a:bodyPr/>
        <a:lstStyle/>
        <a:p>
          <a:endParaRPr lang="en-US"/>
        </a:p>
      </dgm:t>
    </dgm:pt>
    <dgm:pt modelId="{D9D409DF-6C64-46CC-90C1-F596AA4DE89D}">
      <dgm:prSet/>
      <dgm:spPr/>
      <dgm:t>
        <a:bodyPr/>
        <a:lstStyle/>
        <a:p>
          <a:r>
            <a:rPr lang="cs-CZ" b="1"/>
            <a:t>ÚPRAVA – </a:t>
          </a:r>
          <a:r>
            <a:rPr lang="cs-CZ"/>
            <a:t>MEZINÁRODNÍ PRÁVO VEŘEJNÉ, ZEJMÉNA JEHO ČÁST: MEZINÁRODNÍ EKONOMICKÉ PRÁVO</a:t>
          </a:r>
          <a:endParaRPr lang="en-US"/>
        </a:p>
      </dgm:t>
    </dgm:pt>
    <dgm:pt modelId="{9A57A4ED-8F66-4C18-B0C7-0C25AE9F0809}" type="parTrans" cxnId="{C5EA8E70-DE70-42C8-8B0E-E2A5F55D8280}">
      <dgm:prSet/>
      <dgm:spPr/>
      <dgm:t>
        <a:bodyPr/>
        <a:lstStyle/>
        <a:p>
          <a:endParaRPr lang="en-US"/>
        </a:p>
      </dgm:t>
    </dgm:pt>
    <dgm:pt modelId="{893E4735-68FB-41AA-B0CC-111C80B6E289}" type="sibTrans" cxnId="{C5EA8E70-DE70-42C8-8B0E-E2A5F55D8280}">
      <dgm:prSet/>
      <dgm:spPr/>
      <dgm:t>
        <a:bodyPr/>
        <a:lstStyle/>
        <a:p>
          <a:endParaRPr lang="en-US"/>
        </a:p>
      </dgm:t>
    </dgm:pt>
    <dgm:pt modelId="{23DC1D72-3FEC-491A-8FF5-354EC2025D8D}">
      <dgm:prSet/>
      <dgm:spPr/>
      <dgm:t>
        <a:bodyPr/>
        <a:lstStyle/>
        <a:p>
          <a:r>
            <a:rPr lang="cs-CZ" b="1"/>
            <a:t>PŘÍKLADY: </a:t>
          </a:r>
          <a:r>
            <a:rPr lang="cs-CZ"/>
            <a:t>SMLOUVY O OBCHODU A PLAVBĚ, SMLOUVY O ZAMEZENÍ DVOJÍHO ZDANĚNÍ, SMLOUVY VYTVÁŘEJÍCÍ MEZINÁRODNÍ ORGANIZACE, SMLOUVY UZAVÍRANÉ V RÁMCI WTO ATD. </a:t>
          </a:r>
          <a:endParaRPr lang="en-US"/>
        </a:p>
      </dgm:t>
    </dgm:pt>
    <dgm:pt modelId="{891D393E-2768-476F-867A-631F887BA838}" type="parTrans" cxnId="{292D2D9B-4631-4BC1-A80F-206F2480EBEB}">
      <dgm:prSet/>
      <dgm:spPr/>
      <dgm:t>
        <a:bodyPr/>
        <a:lstStyle/>
        <a:p>
          <a:endParaRPr lang="en-US"/>
        </a:p>
      </dgm:t>
    </dgm:pt>
    <dgm:pt modelId="{4A10ECD6-2C92-48BA-AB53-662C5D305133}" type="sibTrans" cxnId="{292D2D9B-4631-4BC1-A80F-206F2480EBEB}">
      <dgm:prSet/>
      <dgm:spPr/>
      <dgm:t>
        <a:bodyPr/>
        <a:lstStyle/>
        <a:p>
          <a:endParaRPr lang="en-US"/>
        </a:p>
      </dgm:t>
    </dgm:pt>
    <dgm:pt modelId="{CD68156F-1BAD-4171-9F39-969886EDFF6E}" type="pres">
      <dgm:prSet presAssocID="{C08E2866-6F15-42C3-9FA1-9CE1CBC7DDC6}" presName="Name0" presStyleCnt="0">
        <dgm:presLayoutVars>
          <dgm:dir/>
          <dgm:animLvl val="lvl"/>
          <dgm:resizeHandles val="exact"/>
        </dgm:presLayoutVars>
      </dgm:prSet>
      <dgm:spPr/>
    </dgm:pt>
    <dgm:pt modelId="{7439FD91-DF2F-4FAF-9A63-5D9598573EE6}" type="pres">
      <dgm:prSet presAssocID="{23DC1D72-3FEC-491A-8FF5-354EC2025D8D}" presName="boxAndChildren" presStyleCnt="0"/>
      <dgm:spPr/>
    </dgm:pt>
    <dgm:pt modelId="{F5D9D512-59CE-4EE7-94C2-6E38A3AB4ED5}" type="pres">
      <dgm:prSet presAssocID="{23DC1D72-3FEC-491A-8FF5-354EC2025D8D}" presName="parentTextBox" presStyleLbl="node1" presStyleIdx="0" presStyleCnt="2"/>
      <dgm:spPr/>
    </dgm:pt>
    <dgm:pt modelId="{9563F677-4A4C-4732-BCF8-080C56BE8206}" type="pres">
      <dgm:prSet presAssocID="{893E4735-68FB-41AA-B0CC-111C80B6E289}" presName="sp" presStyleCnt="0"/>
      <dgm:spPr/>
    </dgm:pt>
    <dgm:pt modelId="{A795CA9C-67BE-4A2E-BBC2-3C48157B40CB}" type="pres">
      <dgm:prSet presAssocID="{D9D409DF-6C64-46CC-90C1-F596AA4DE89D}" presName="arrowAndChildren" presStyleCnt="0"/>
      <dgm:spPr/>
    </dgm:pt>
    <dgm:pt modelId="{59AE764F-F333-4F83-B5D1-73DBBE8AC409}" type="pres">
      <dgm:prSet presAssocID="{D9D409DF-6C64-46CC-90C1-F596AA4DE89D}" presName="parentTextArrow" presStyleLbl="node1" presStyleIdx="1" presStyleCnt="2"/>
      <dgm:spPr/>
    </dgm:pt>
  </dgm:ptLst>
  <dgm:cxnLst>
    <dgm:cxn modelId="{A826870F-4A3E-430C-9398-5D866505196C}" type="presOf" srcId="{C08E2866-6F15-42C3-9FA1-9CE1CBC7DDC6}" destId="{CD68156F-1BAD-4171-9F39-969886EDFF6E}" srcOrd="0" destOrd="0" presId="urn:microsoft.com/office/officeart/2005/8/layout/process4"/>
    <dgm:cxn modelId="{36FCB44C-C260-4CF5-8263-1C62C58526E2}" type="presOf" srcId="{D9D409DF-6C64-46CC-90C1-F596AA4DE89D}" destId="{59AE764F-F333-4F83-B5D1-73DBBE8AC409}" srcOrd="0" destOrd="0" presId="urn:microsoft.com/office/officeart/2005/8/layout/process4"/>
    <dgm:cxn modelId="{C5EA8E70-DE70-42C8-8B0E-E2A5F55D8280}" srcId="{C08E2866-6F15-42C3-9FA1-9CE1CBC7DDC6}" destId="{D9D409DF-6C64-46CC-90C1-F596AA4DE89D}" srcOrd="0" destOrd="0" parTransId="{9A57A4ED-8F66-4C18-B0C7-0C25AE9F0809}" sibTransId="{893E4735-68FB-41AA-B0CC-111C80B6E289}"/>
    <dgm:cxn modelId="{292D2D9B-4631-4BC1-A80F-206F2480EBEB}" srcId="{C08E2866-6F15-42C3-9FA1-9CE1CBC7DDC6}" destId="{23DC1D72-3FEC-491A-8FF5-354EC2025D8D}" srcOrd="1" destOrd="0" parTransId="{891D393E-2768-476F-867A-631F887BA838}" sibTransId="{4A10ECD6-2C92-48BA-AB53-662C5D305133}"/>
    <dgm:cxn modelId="{F814FECB-1F38-4929-A01E-4447E944C000}" type="presOf" srcId="{23DC1D72-3FEC-491A-8FF5-354EC2025D8D}" destId="{F5D9D512-59CE-4EE7-94C2-6E38A3AB4ED5}" srcOrd="0" destOrd="0" presId="urn:microsoft.com/office/officeart/2005/8/layout/process4"/>
    <dgm:cxn modelId="{CC37A999-E295-4B70-8961-2A0A328E2DC2}" type="presParOf" srcId="{CD68156F-1BAD-4171-9F39-969886EDFF6E}" destId="{7439FD91-DF2F-4FAF-9A63-5D9598573EE6}" srcOrd="0" destOrd="0" presId="urn:microsoft.com/office/officeart/2005/8/layout/process4"/>
    <dgm:cxn modelId="{AA1D9CE3-8C29-4DA8-8A22-5D42A4E35ED6}" type="presParOf" srcId="{7439FD91-DF2F-4FAF-9A63-5D9598573EE6}" destId="{F5D9D512-59CE-4EE7-94C2-6E38A3AB4ED5}" srcOrd="0" destOrd="0" presId="urn:microsoft.com/office/officeart/2005/8/layout/process4"/>
    <dgm:cxn modelId="{A84E87A2-5FB7-4433-B1EB-74BE77D9B911}" type="presParOf" srcId="{CD68156F-1BAD-4171-9F39-969886EDFF6E}" destId="{9563F677-4A4C-4732-BCF8-080C56BE8206}" srcOrd="1" destOrd="0" presId="urn:microsoft.com/office/officeart/2005/8/layout/process4"/>
    <dgm:cxn modelId="{E8A65DCE-06C4-4E62-ADE3-CA5052BB0FD0}" type="presParOf" srcId="{CD68156F-1BAD-4171-9F39-969886EDFF6E}" destId="{A795CA9C-67BE-4A2E-BBC2-3C48157B40CB}" srcOrd="2" destOrd="0" presId="urn:microsoft.com/office/officeart/2005/8/layout/process4"/>
    <dgm:cxn modelId="{F93ADC8B-ED8A-4271-A03A-070E616B39CC}" type="presParOf" srcId="{A795CA9C-67BE-4A2E-BBC2-3C48157B40CB}" destId="{59AE764F-F333-4F83-B5D1-73DBBE8AC40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A1704C-9E3E-4EA2-BE3B-1B78EC77C73C}"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6C7CBF6D-338B-4A6C-BEAC-254536A53925}">
      <dgm:prSet/>
      <dgm:spPr/>
      <dgm:t>
        <a:bodyPr/>
        <a:lstStyle/>
        <a:p>
          <a:r>
            <a:rPr lang="cs-CZ"/>
            <a:t>- </a:t>
          </a:r>
          <a:r>
            <a:rPr lang="cs-CZ" b="1"/>
            <a:t>VYMEZENÍ</a:t>
          </a:r>
          <a:endParaRPr lang="en-US"/>
        </a:p>
      </dgm:t>
    </dgm:pt>
    <dgm:pt modelId="{F5EBDB75-FDC4-49B4-83A5-B65C1B06E222}" type="parTrans" cxnId="{385A433E-988A-41EB-A589-2CD4CAE8BCAA}">
      <dgm:prSet/>
      <dgm:spPr/>
      <dgm:t>
        <a:bodyPr/>
        <a:lstStyle/>
        <a:p>
          <a:endParaRPr lang="en-US"/>
        </a:p>
      </dgm:t>
    </dgm:pt>
    <dgm:pt modelId="{A639C9C6-E101-4E5D-9967-A805F9F3B72F}" type="sibTrans" cxnId="{385A433E-988A-41EB-A589-2CD4CAE8BCAA}">
      <dgm:prSet/>
      <dgm:spPr/>
      <dgm:t>
        <a:bodyPr/>
        <a:lstStyle/>
        <a:p>
          <a:endParaRPr lang="en-US"/>
        </a:p>
      </dgm:t>
    </dgm:pt>
    <dgm:pt modelId="{AB8FC208-4544-4357-9794-E2ACAE6FF2B2}">
      <dgm:prSet/>
      <dgm:spPr/>
      <dgm:t>
        <a:bodyPr/>
        <a:lstStyle/>
        <a:p>
          <a:r>
            <a:rPr lang="cs-CZ"/>
            <a:t>SOUČÁST MEZINÁRODNÍHO VEŘEJNÉHO PRÁVA</a:t>
          </a:r>
          <a:endParaRPr lang="en-US"/>
        </a:p>
      </dgm:t>
    </dgm:pt>
    <dgm:pt modelId="{FF618DF6-D1E2-460E-A326-A889412D92AD}" type="parTrans" cxnId="{6333C48F-AAF3-4211-AEBF-AE6EF86B6CD3}">
      <dgm:prSet/>
      <dgm:spPr/>
      <dgm:t>
        <a:bodyPr/>
        <a:lstStyle/>
        <a:p>
          <a:endParaRPr lang="en-US"/>
        </a:p>
      </dgm:t>
    </dgm:pt>
    <dgm:pt modelId="{F91BCE98-29A6-4F38-A397-1BF38FD3FF8B}" type="sibTrans" cxnId="{6333C48F-AAF3-4211-AEBF-AE6EF86B6CD3}">
      <dgm:prSet/>
      <dgm:spPr/>
      <dgm:t>
        <a:bodyPr/>
        <a:lstStyle/>
        <a:p>
          <a:endParaRPr lang="en-US"/>
        </a:p>
      </dgm:t>
    </dgm:pt>
    <dgm:pt modelId="{1AD80265-24F6-4EEF-B820-5DF5BBE2B468}">
      <dgm:prSet/>
      <dgm:spPr/>
      <dgm:t>
        <a:bodyPr/>
        <a:lstStyle/>
        <a:p>
          <a:r>
            <a:rPr lang="cs-CZ"/>
            <a:t>SLEDOVANÉ OBLASTI (obchodování, měnové otázky, ochrana investic, právo na rozvoj………)</a:t>
          </a:r>
          <a:endParaRPr lang="en-US"/>
        </a:p>
      </dgm:t>
    </dgm:pt>
    <dgm:pt modelId="{4113D5EB-163A-40DA-B8B7-F8DD4D453BC9}" type="parTrans" cxnId="{259628E8-66AE-482E-B09A-A81C5FB96B59}">
      <dgm:prSet/>
      <dgm:spPr/>
      <dgm:t>
        <a:bodyPr/>
        <a:lstStyle/>
        <a:p>
          <a:endParaRPr lang="en-US"/>
        </a:p>
      </dgm:t>
    </dgm:pt>
    <dgm:pt modelId="{D35434E7-5808-4464-B808-649A349F9EE5}" type="sibTrans" cxnId="{259628E8-66AE-482E-B09A-A81C5FB96B59}">
      <dgm:prSet/>
      <dgm:spPr/>
      <dgm:t>
        <a:bodyPr/>
        <a:lstStyle/>
        <a:p>
          <a:endParaRPr lang="en-US"/>
        </a:p>
      </dgm:t>
    </dgm:pt>
    <dgm:pt modelId="{2D03CD3A-066D-488E-A88D-7CF95FB4D31C}">
      <dgm:prSet/>
      <dgm:spPr/>
      <dgm:t>
        <a:bodyPr/>
        <a:lstStyle/>
        <a:p>
          <a:r>
            <a:rPr lang="cs-CZ"/>
            <a:t>- </a:t>
          </a:r>
          <a:r>
            <a:rPr lang="cs-CZ" b="1"/>
            <a:t>PRAMENY</a:t>
          </a:r>
          <a:endParaRPr lang="en-US"/>
        </a:p>
      </dgm:t>
    </dgm:pt>
    <dgm:pt modelId="{F50B4B58-06E8-4CD2-B32A-E29905E7EC83}" type="parTrans" cxnId="{1F92958B-1A96-49FA-879D-643C24913DFF}">
      <dgm:prSet/>
      <dgm:spPr/>
      <dgm:t>
        <a:bodyPr/>
        <a:lstStyle/>
        <a:p>
          <a:endParaRPr lang="en-US"/>
        </a:p>
      </dgm:t>
    </dgm:pt>
    <dgm:pt modelId="{5415814D-C438-4769-93FF-998AF335CEB9}" type="sibTrans" cxnId="{1F92958B-1A96-49FA-879D-643C24913DFF}">
      <dgm:prSet/>
      <dgm:spPr/>
      <dgm:t>
        <a:bodyPr/>
        <a:lstStyle/>
        <a:p>
          <a:endParaRPr lang="en-US"/>
        </a:p>
      </dgm:t>
    </dgm:pt>
    <dgm:pt modelId="{35598829-2FE2-4416-B6AD-EE7F17612452}">
      <dgm:prSet/>
      <dgm:spPr/>
      <dgm:t>
        <a:bodyPr/>
        <a:lstStyle/>
        <a:p>
          <a:r>
            <a:rPr lang="cs-CZ"/>
            <a:t>MEZINÁRODNÍ SMLOUVY</a:t>
          </a:r>
          <a:endParaRPr lang="en-US"/>
        </a:p>
      </dgm:t>
    </dgm:pt>
    <dgm:pt modelId="{6E5593EC-B725-4C03-8584-7D451A970EA6}" type="parTrans" cxnId="{70E67D9B-3CF7-4435-900D-891BD48C7C61}">
      <dgm:prSet/>
      <dgm:spPr/>
      <dgm:t>
        <a:bodyPr/>
        <a:lstStyle/>
        <a:p>
          <a:endParaRPr lang="en-US"/>
        </a:p>
      </dgm:t>
    </dgm:pt>
    <dgm:pt modelId="{88DE3AAB-CC55-4FFA-9F96-8A3E8CC3BE73}" type="sibTrans" cxnId="{70E67D9B-3CF7-4435-900D-891BD48C7C61}">
      <dgm:prSet/>
      <dgm:spPr/>
      <dgm:t>
        <a:bodyPr/>
        <a:lstStyle/>
        <a:p>
          <a:endParaRPr lang="en-US"/>
        </a:p>
      </dgm:t>
    </dgm:pt>
    <dgm:pt modelId="{4A97E7F3-E1BB-48E7-84BC-7407B0ACEF53}">
      <dgm:prSet/>
      <dgm:spPr/>
      <dgm:t>
        <a:bodyPr/>
        <a:lstStyle/>
        <a:p>
          <a:r>
            <a:rPr lang="cs-CZ"/>
            <a:t>ČLENĚNÍ (MNOHOSTRANNÉ, DVOUSTRANNÉ, POLOOTEVŘENÉ, UZAVŘENÉ, INTER PARTES…………..</a:t>
          </a:r>
          <a:endParaRPr lang="en-US"/>
        </a:p>
      </dgm:t>
    </dgm:pt>
    <dgm:pt modelId="{1D0D0F57-D501-41A9-AC81-B740A677133B}" type="parTrans" cxnId="{3F25DD3E-37FE-4384-902C-B74F12D31C74}">
      <dgm:prSet/>
      <dgm:spPr/>
      <dgm:t>
        <a:bodyPr/>
        <a:lstStyle/>
        <a:p>
          <a:endParaRPr lang="en-US"/>
        </a:p>
      </dgm:t>
    </dgm:pt>
    <dgm:pt modelId="{7A0F4FA6-89DE-419A-AF2E-5FC3FBB06AC6}" type="sibTrans" cxnId="{3F25DD3E-37FE-4384-902C-B74F12D31C74}">
      <dgm:prSet/>
      <dgm:spPr/>
      <dgm:t>
        <a:bodyPr/>
        <a:lstStyle/>
        <a:p>
          <a:endParaRPr lang="en-US"/>
        </a:p>
      </dgm:t>
    </dgm:pt>
    <dgm:pt modelId="{974BADB5-1394-4219-B5D8-AB715BD76182}">
      <dgm:prSet/>
      <dgm:spPr/>
      <dgm:t>
        <a:bodyPr/>
        <a:lstStyle/>
        <a:p>
          <a:r>
            <a:rPr lang="cs-CZ" dirty="0"/>
            <a:t>MEZINÁRODNÍ OBYČEJE – JEN V DÍLČÍCH OBLASTECH</a:t>
          </a:r>
          <a:endParaRPr lang="en-US" dirty="0"/>
        </a:p>
      </dgm:t>
    </dgm:pt>
    <dgm:pt modelId="{DC0C7059-AB62-42E2-B049-E0697A76D4EA}" type="parTrans" cxnId="{BDB8A5DB-A8BB-4DB0-BBF1-373FD2347292}">
      <dgm:prSet/>
      <dgm:spPr/>
      <dgm:t>
        <a:bodyPr/>
        <a:lstStyle/>
        <a:p>
          <a:endParaRPr lang="en-US"/>
        </a:p>
      </dgm:t>
    </dgm:pt>
    <dgm:pt modelId="{BF985B73-DE41-4518-8DE1-5CD39F0312B0}" type="sibTrans" cxnId="{BDB8A5DB-A8BB-4DB0-BBF1-373FD2347292}">
      <dgm:prSet/>
      <dgm:spPr/>
      <dgm:t>
        <a:bodyPr/>
        <a:lstStyle/>
        <a:p>
          <a:endParaRPr lang="en-US"/>
        </a:p>
      </dgm:t>
    </dgm:pt>
    <dgm:pt modelId="{71734106-4DCA-4634-BE4F-D92A0A9207BE}" type="pres">
      <dgm:prSet presAssocID="{2AA1704C-9E3E-4EA2-BE3B-1B78EC77C73C}" presName="linear" presStyleCnt="0">
        <dgm:presLayoutVars>
          <dgm:dir/>
          <dgm:animLvl val="lvl"/>
          <dgm:resizeHandles val="exact"/>
        </dgm:presLayoutVars>
      </dgm:prSet>
      <dgm:spPr/>
    </dgm:pt>
    <dgm:pt modelId="{D1DE5595-0E7C-4FFE-8BB5-DBA4371B9A18}" type="pres">
      <dgm:prSet presAssocID="{6C7CBF6D-338B-4A6C-BEAC-254536A53925}" presName="parentLin" presStyleCnt="0"/>
      <dgm:spPr/>
    </dgm:pt>
    <dgm:pt modelId="{13630826-1355-4D09-97B9-6AA1B6C739C2}" type="pres">
      <dgm:prSet presAssocID="{6C7CBF6D-338B-4A6C-BEAC-254536A53925}" presName="parentLeftMargin" presStyleLbl="node1" presStyleIdx="0" presStyleCnt="2"/>
      <dgm:spPr/>
    </dgm:pt>
    <dgm:pt modelId="{E51B0738-6716-4708-A528-E3AF7C1CBBD5}" type="pres">
      <dgm:prSet presAssocID="{6C7CBF6D-338B-4A6C-BEAC-254536A53925}" presName="parentText" presStyleLbl="node1" presStyleIdx="0" presStyleCnt="2">
        <dgm:presLayoutVars>
          <dgm:chMax val="0"/>
          <dgm:bulletEnabled val="1"/>
        </dgm:presLayoutVars>
      </dgm:prSet>
      <dgm:spPr/>
    </dgm:pt>
    <dgm:pt modelId="{DB7C867D-15FA-4ACA-9EC1-5321B4AF33FB}" type="pres">
      <dgm:prSet presAssocID="{6C7CBF6D-338B-4A6C-BEAC-254536A53925}" presName="negativeSpace" presStyleCnt="0"/>
      <dgm:spPr/>
    </dgm:pt>
    <dgm:pt modelId="{057196D1-CD9B-45CF-B868-1C77F90FFAF9}" type="pres">
      <dgm:prSet presAssocID="{6C7CBF6D-338B-4A6C-BEAC-254536A53925}" presName="childText" presStyleLbl="conFgAcc1" presStyleIdx="0" presStyleCnt="2">
        <dgm:presLayoutVars>
          <dgm:bulletEnabled val="1"/>
        </dgm:presLayoutVars>
      </dgm:prSet>
      <dgm:spPr/>
    </dgm:pt>
    <dgm:pt modelId="{D9F0C8AD-7A38-49F4-9F26-EF907243F22A}" type="pres">
      <dgm:prSet presAssocID="{A639C9C6-E101-4E5D-9967-A805F9F3B72F}" presName="spaceBetweenRectangles" presStyleCnt="0"/>
      <dgm:spPr/>
    </dgm:pt>
    <dgm:pt modelId="{560FBAED-A5E5-417C-B8C4-F7336C058A3A}" type="pres">
      <dgm:prSet presAssocID="{2D03CD3A-066D-488E-A88D-7CF95FB4D31C}" presName="parentLin" presStyleCnt="0"/>
      <dgm:spPr/>
    </dgm:pt>
    <dgm:pt modelId="{4B9DB528-B8D2-42A1-8C48-6DAD9A19BDE8}" type="pres">
      <dgm:prSet presAssocID="{2D03CD3A-066D-488E-A88D-7CF95FB4D31C}" presName="parentLeftMargin" presStyleLbl="node1" presStyleIdx="0" presStyleCnt="2"/>
      <dgm:spPr/>
    </dgm:pt>
    <dgm:pt modelId="{B8E8EC45-35E0-4988-A0C1-CFCD20135B57}" type="pres">
      <dgm:prSet presAssocID="{2D03CD3A-066D-488E-A88D-7CF95FB4D31C}" presName="parentText" presStyleLbl="node1" presStyleIdx="1" presStyleCnt="2">
        <dgm:presLayoutVars>
          <dgm:chMax val="0"/>
          <dgm:bulletEnabled val="1"/>
        </dgm:presLayoutVars>
      </dgm:prSet>
      <dgm:spPr/>
    </dgm:pt>
    <dgm:pt modelId="{A5C2B9F8-5061-4991-B08C-CBFD85B579B8}" type="pres">
      <dgm:prSet presAssocID="{2D03CD3A-066D-488E-A88D-7CF95FB4D31C}" presName="negativeSpace" presStyleCnt="0"/>
      <dgm:spPr/>
    </dgm:pt>
    <dgm:pt modelId="{0392CDE4-67BD-4AB5-9753-A756664375E5}" type="pres">
      <dgm:prSet presAssocID="{2D03CD3A-066D-488E-A88D-7CF95FB4D31C}" presName="childText" presStyleLbl="conFgAcc1" presStyleIdx="1" presStyleCnt="2">
        <dgm:presLayoutVars>
          <dgm:bulletEnabled val="1"/>
        </dgm:presLayoutVars>
      </dgm:prSet>
      <dgm:spPr/>
    </dgm:pt>
  </dgm:ptLst>
  <dgm:cxnLst>
    <dgm:cxn modelId="{385A433E-988A-41EB-A589-2CD4CAE8BCAA}" srcId="{2AA1704C-9E3E-4EA2-BE3B-1B78EC77C73C}" destId="{6C7CBF6D-338B-4A6C-BEAC-254536A53925}" srcOrd="0" destOrd="0" parTransId="{F5EBDB75-FDC4-49B4-83A5-B65C1B06E222}" sibTransId="{A639C9C6-E101-4E5D-9967-A805F9F3B72F}"/>
    <dgm:cxn modelId="{3F25DD3E-37FE-4384-902C-B74F12D31C74}" srcId="{35598829-2FE2-4416-B6AD-EE7F17612452}" destId="{4A97E7F3-E1BB-48E7-84BC-7407B0ACEF53}" srcOrd="0" destOrd="0" parTransId="{1D0D0F57-D501-41A9-AC81-B740A677133B}" sibTransId="{7A0F4FA6-89DE-419A-AF2E-5FC3FBB06AC6}"/>
    <dgm:cxn modelId="{9E1B3141-1C18-4BC1-BC9B-C1B5E4B95F22}" type="presOf" srcId="{AB8FC208-4544-4357-9794-E2ACAE6FF2B2}" destId="{057196D1-CD9B-45CF-B868-1C77F90FFAF9}" srcOrd="0" destOrd="0" presId="urn:microsoft.com/office/officeart/2005/8/layout/list1"/>
    <dgm:cxn modelId="{B6C6A34D-9E1A-4658-B2F2-E0E8510F885E}" type="presOf" srcId="{4A97E7F3-E1BB-48E7-84BC-7407B0ACEF53}" destId="{0392CDE4-67BD-4AB5-9753-A756664375E5}" srcOrd="0" destOrd="1" presId="urn:microsoft.com/office/officeart/2005/8/layout/list1"/>
    <dgm:cxn modelId="{3234FE6E-D4B3-486D-9008-03F27F65077C}" type="presOf" srcId="{974BADB5-1394-4219-B5D8-AB715BD76182}" destId="{0392CDE4-67BD-4AB5-9753-A756664375E5}" srcOrd="0" destOrd="2" presId="urn:microsoft.com/office/officeart/2005/8/layout/list1"/>
    <dgm:cxn modelId="{C5480472-38A5-492D-8E1F-69E355726EE5}" type="presOf" srcId="{6C7CBF6D-338B-4A6C-BEAC-254536A53925}" destId="{E51B0738-6716-4708-A528-E3AF7C1CBBD5}" srcOrd="1" destOrd="0" presId="urn:microsoft.com/office/officeart/2005/8/layout/list1"/>
    <dgm:cxn modelId="{4B9B6B52-43FB-47D7-9B8B-EFD530FB7982}" type="presOf" srcId="{2D03CD3A-066D-488E-A88D-7CF95FB4D31C}" destId="{4B9DB528-B8D2-42A1-8C48-6DAD9A19BDE8}" srcOrd="0" destOrd="0" presId="urn:microsoft.com/office/officeart/2005/8/layout/list1"/>
    <dgm:cxn modelId="{7159BA78-EBD6-4B0B-B484-E7DC18126272}" type="presOf" srcId="{6C7CBF6D-338B-4A6C-BEAC-254536A53925}" destId="{13630826-1355-4D09-97B9-6AA1B6C739C2}" srcOrd="0" destOrd="0" presId="urn:microsoft.com/office/officeart/2005/8/layout/list1"/>
    <dgm:cxn modelId="{1F92958B-1A96-49FA-879D-643C24913DFF}" srcId="{2AA1704C-9E3E-4EA2-BE3B-1B78EC77C73C}" destId="{2D03CD3A-066D-488E-A88D-7CF95FB4D31C}" srcOrd="1" destOrd="0" parTransId="{F50B4B58-06E8-4CD2-B32A-E29905E7EC83}" sibTransId="{5415814D-C438-4769-93FF-998AF335CEB9}"/>
    <dgm:cxn modelId="{6333C48F-AAF3-4211-AEBF-AE6EF86B6CD3}" srcId="{6C7CBF6D-338B-4A6C-BEAC-254536A53925}" destId="{AB8FC208-4544-4357-9794-E2ACAE6FF2B2}" srcOrd="0" destOrd="0" parTransId="{FF618DF6-D1E2-460E-A326-A889412D92AD}" sibTransId="{F91BCE98-29A6-4F38-A397-1BF38FD3FF8B}"/>
    <dgm:cxn modelId="{1357EB95-A28B-49BE-BDFD-013973288014}" type="presOf" srcId="{2D03CD3A-066D-488E-A88D-7CF95FB4D31C}" destId="{B8E8EC45-35E0-4988-A0C1-CFCD20135B57}" srcOrd="1" destOrd="0" presId="urn:microsoft.com/office/officeart/2005/8/layout/list1"/>
    <dgm:cxn modelId="{70E67D9B-3CF7-4435-900D-891BD48C7C61}" srcId="{2D03CD3A-066D-488E-A88D-7CF95FB4D31C}" destId="{35598829-2FE2-4416-B6AD-EE7F17612452}" srcOrd="0" destOrd="0" parTransId="{6E5593EC-B725-4C03-8584-7D451A970EA6}" sibTransId="{88DE3AAB-CC55-4FFA-9F96-8A3E8CC3BE73}"/>
    <dgm:cxn modelId="{784985A1-0CCA-45C8-9F6A-B19F91791413}" type="presOf" srcId="{35598829-2FE2-4416-B6AD-EE7F17612452}" destId="{0392CDE4-67BD-4AB5-9753-A756664375E5}" srcOrd="0" destOrd="0" presId="urn:microsoft.com/office/officeart/2005/8/layout/list1"/>
    <dgm:cxn modelId="{9FA4C7AE-6BB3-486C-9001-0B528F9AA8DA}" type="presOf" srcId="{1AD80265-24F6-4EEF-B820-5DF5BBE2B468}" destId="{057196D1-CD9B-45CF-B868-1C77F90FFAF9}" srcOrd="0" destOrd="1" presId="urn:microsoft.com/office/officeart/2005/8/layout/list1"/>
    <dgm:cxn modelId="{BDB8A5DB-A8BB-4DB0-BBF1-373FD2347292}" srcId="{2D03CD3A-066D-488E-A88D-7CF95FB4D31C}" destId="{974BADB5-1394-4219-B5D8-AB715BD76182}" srcOrd="1" destOrd="0" parTransId="{DC0C7059-AB62-42E2-B049-E0697A76D4EA}" sibTransId="{BF985B73-DE41-4518-8DE1-5CD39F0312B0}"/>
    <dgm:cxn modelId="{259628E8-66AE-482E-B09A-A81C5FB96B59}" srcId="{6C7CBF6D-338B-4A6C-BEAC-254536A53925}" destId="{1AD80265-24F6-4EEF-B820-5DF5BBE2B468}" srcOrd="1" destOrd="0" parTransId="{4113D5EB-163A-40DA-B8B7-F8DD4D453BC9}" sibTransId="{D35434E7-5808-4464-B808-649A349F9EE5}"/>
    <dgm:cxn modelId="{7A5E3EEA-3CCE-4021-865E-2AF49DF09D34}" type="presOf" srcId="{2AA1704C-9E3E-4EA2-BE3B-1B78EC77C73C}" destId="{71734106-4DCA-4634-BE4F-D92A0A9207BE}" srcOrd="0" destOrd="0" presId="urn:microsoft.com/office/officeart/2005/8/layout/list1"/>
    <dgm:cxn modelId="{363D58D7-8C8F-49EA-888F-85F6A7E27940}" type="presParOf" srcId="{71734106-4DCA-4634-BE4F-D92A0A9207BE}" destId="{D1DE5595-0E7C-4FFE-8BB5-DBA4371B9A18}" srcOrd="0" destOrd="0" presId="urn:microsoft.com/office/officeart/2005/8/layout/list1"/>
    <dgm:cxn modelId="{F29719BE-3711-49BB-8EB9-106328580F58}" type="presParOf" srcId="{D1DE5595-0E7C-4FFE-8BB5-DBA4371B9A18}" destId="{13630826-1355-4D09-97B9-6AA1B6C739C2}" srcOrd="0" destOrd="0" presId="urn:microsoft.com/office/officeart/2005/8/layout/list1"/>
    <dgm:cxn modelId="{07819B03-BB35-4FCB-B8D0-23088B4FC038}" type="presParOf" srcId="{D1DE5595-0E7C-4FFE-8BB5-DBA4371B9A18}" destId="{E51B0738-6716-4708-A528-E3AF7C1CBBD5}" srcOrd="1" destOrd="0" presId="urn:microsoft.com/office/officeart/2005/8/layout/list1"/>
    <dgm:cxn modelId="{9C2766A8-83A5-4A5E-A6B3-6D3C3ACFF137}" type="presParOf" srcId="{71734106-4DCA-4634-BE4F-D92A0A9207BE}" destId="{DB7C867D-15FA-4ACA-9EC1-5321B4AF33FB}" srcOrd="1" destOrd="0" presId="urn:microsoft.com/office/officeart/2005/8/layout/list1"/>
    <dgm:cxn modelId="{FE850AB2-A60E-41C2-B39F-0D2322210138}" type="presParOf" srcId="{71734106-4DCA-4634-BE4F-D92A0A9207BE}" destId="{057196D1-CD9B-45CF-B868-1C77F90FFAF9}" srcOrd="2" destOrd="0" presId="urn:microsoft.com/office/officeart/2005/8/layout/list1"/>
    <dgm:cxn modelId="{BDA0E84F-D383-46D2-AEB2-67C30AD39C99}" type="presParOf" srcId="{71734106-4DCA-4634-BE4F-D92A0A9207BE}" destId="{D9F0C8AD-7A38-49F4-9F26-EF907243F22A}" srcOrd="3" destOrd="0" presId="urn:microsoft.com/office/officeart/2005/8/layout/list1"/>
    <dgm:cxn modelId="{85D1926A-129A-41F2-9F55-E039FD4E156B}" type="presParOf" srcId="{71734106-4DCA-4634-BE4F-D92A0A9207BE}" destId="{560FBAED-A5E5-417C-B8C4-F7336C058A3A}" srcOrd="4" destOrd="0" presId="urn:microsoft.com/office/officeart/2005/8/layout/list1"/>
    <dgm:cxn modelId="{C1F55F79-630F-411B-920A-AFF025270D90}" type="presParOf" srcId="{560FBAED-A5E5-417C-B8C4-F7336C058A3A}" destId="{4B9DB528-B8D2-42A1-8C48-6DAD9A19BDE8}" srcOrd="0" destOrd="0" presId="urn:microsoft.com/office/officeart/2005/8/layout/list1"/>
    <dgm:cxn modelId="{AED70A58-6415-47F9-84FE-BD25561AD8E7}" type="presParOf" srcId="{560FBAED-A5E5-417C-B8C4-F7336C058A3A}" destId="{B8E8EC45-35E0-4988-A0C1-CFCD20135B57}" srcOrd="1" destOrd="0" presId="urn:microsoft.com/office/officeart/2005/8/layout/list1"/>
    <dgm:cxn modelId="{B8A624B7-B83E-4B55-BB66-8BC00145988E}" type="presParOf" srcId="{71734106-4DCA-4634-BE4F-D92A0A9207BE}" destId="{A5C2B9F8-5061-4991-B08C-CBFD85B579B8}" srcOrd="5" destOrd="0" presId="urn:microsoft.com/office/officeart/2005/8/layout/list1"/>
    <dgm:cxn modelId="{7797A34A-7825-47DA-820F-2D91E612371B}" type="presParOf" srcId="{71734106-4DCA-4634-BE4F-D92A0A9207BE}" destId="{0392CDE4-67BD-4AB5-9753-A756664375E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12F12F-1880-4F7D-A667-044587CA28D5}">
      <dsp:nvSpPr>
        <dsp:cNvPr id="0" name=""/>
        <dsp:cNvSpPr/>
      </dsp:nvSpPr>
      <dsp:spPr>
        <a:xfrm>
          <a:off x="0" y="3395695"/>
          <a:ext cx="8064900" cy="742895"/>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t>C.  VZTAHY MEZI OBCHODNÍKY NAVZÁJEM</a:t>
          </a:r>
          <a:endParaRPr lang="en-US" sz="1800" kern="1200"/>
        </a:p>
      </dsp:txBody>
      <dsp:txXfrm>
        <a:off x="0" y="3395695"/>
        <a:ext cx="8064900" cy="742895"/>
      </dsp:txXfrm>
    </dsp:sp>
    <dsp:sp modelId="{721F599D-117E-4A8E-97C2-8DDADAF37745}">
      <dsp:nvSpPr>
        <dsp:cNvPr id="0" name=""/>
        <dsp:cNvSpPr/>
      </dsp:nvSpPr>
      <dsp:spPr>
        <a:xfrm rot="10800000">
          <a:off x="0" y="2264266"/>
          <a:ext cx="8064900" cy="1142572"/>
        </a:xfrm>
        <a:prstGeom prst="upArrowCallou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t>PODMNOŽINA: VZTAHY MEZI EU A PODNIKATELEM </a:t>
          </a:r>
          <a:endParaRPr lang="en-US" sz="1800" kern="1200"/>
        </a:p>
      </dsp:txBody>
      <dsp:txXfrm rot="10800000">
        <a:off x="0" y="2264266"/>
        <a:ext cx="8064900" cy="742409"/>
      </dsp:txXfrm>
    </dsp:sp>
    <dsp:sp modelId="{456E179D-6E80-4C16-A4D7-35349B8B7375}">
      <dsp:nvSpPr>
        <dsp:cNvPr id="0" name=""/>
        <dsp:cNvSpPr/>
      </dsp:nvSpPr>
      <dsp:spPr>
        <a:xfrm rot="10800000">
          <a:off x="0" y="1132836"/>
          <a:ext cx="8064900" cy="1142572"/>
        </a:xfrm>
        <a:prstGeom prst="upArrowCallou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t>B. VZTAHY MEZI STÁTEM A PODNIKATELEM</a:t>
          </a:r>
          <a:endParaRPr lang="en-US" sz="1800" kern="1200"/>
        </a:p>
      </dsp:txBody>
      <dsp:txXfrm rot="10800000">
        <a:off x="0" y="1132836"/>
        <a:ext cx="8064900" cy="742409"/>
      </dsp:txXfrm>
    </dsp:sp>
    <dsp:sp modelId="{483EC941-EFC6-4CB1-84A8-68C663F30C7A}">
      <dsp:nvSpPr>
        <dsp:cNvPr id="0" name=""/>
        <dsp:cNvSpPr/>
      </dsp:nvSpPr>
      <dsp:spPr>
        <a:xfrm rot="10800000">
          <a:off x="0" y="1407"/>
          <a:ext cx="8064900" cy="1142572"/>
        </a:xfrm>
        <a:prstGeom prst="upArrowCallou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cs-CZ" sz="1800" kern="1200"/>
            <a:t>A. VZTAHY MEZI STÁTY A MEZINÁRODNÍMI ORGANIZACEMI, resp. navzájem</a:t>
          </a:r>
          <a:endParaRPr lang="en-US" sz="1800" kern="1200"/>
        </a:p>
      </dsp:txBody>
      <dsp:txXfrm rot="10800000">
        <a:off x="0" y="1407"/>
        <a:ext cx="8064900" cy="742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78D09-7894-482A-ACB9-D8A16A5BC7D2}">
      <dsp:nvSpPr>
        <dsp:cNvPr id="0" name=""/>
        <dsp:cNvSpPr/>
      </dsp:nvSpPr>
      <dsp:spPr>
        <a:xfrm>
          <a:off x="0" y="0"/>
          <a:ext cx="6451920" cy="910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A. MEZINÁRODNÍ PRÁVO VEŘEJNÉ</a:t>
          </a:r>
          <a:endParaRPr lang="en-US" sz="1800" kern="1200"/>
        </a:p>
      </dsp:txBody>
      <dsp:txXfrm>
        <a:off x="26676" y="26676"/>
        <a:ext cx="5392134" cy="857447"/>
      </dsp:txXfrm>
    </dsp:sp>
    <dsp:sp modelId="{BA2ED7CD-1967-4167-BF51-AB787F1FAA46}">
      <dsp:nvSpPr>
        <dsp:cNvPr id="0" name=""/>
        <dsp:cNvSpPr/>
      </dsp:nvSpPr>
      <dsp:spPr>
        <a:xfrm>
          <a:off x="540348" y="1076399"/>
          <a:ext cx="6451920" cy="910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B. VNITROSTÁTNÍ VEŘEJNÉ PRÁVO</a:t>
          </a:r>
          <a:endParaRPr lang="en-US" sz="1800" kern="1200"/>
        </a:p>
      </dsp:txBody>
      <dsp:txXfrm>
        <a:off x="567024" y="1103075"/>
        <a:ext cx="5266199" cy="857447"/>
      </dsp:txXfrm>
    </dsp:sp>
    <dsp:sp modelId="{4616C587-E745-4B66-A106-84D4247118E3}">
      <dsp:nvSpPr>
        <dsp:cNvPr id="0" name=""/>
        <dsp:cNvSpPr/>
      </dsp:nvSpPr>
      <dsp:spPr>
        <a:xfrm>
          <a:off x="1072631" y="2152798"/>
          <a:ext cx="6451920" cy="910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PODMNOŽINA: EVROPSKÉ PRÁVO</a:t>
          </a:r>
          <a:endParaRPr lang="en-US" sz="1800" kern="1200"/>
        </a:p>
      </dsp:txBody>
      <dsp:txXfrm>
        <a:off x="1099307" y="2179474"/>
        <a:ext cx="5274264" cy="857447"/>
      </dsp:txXfrm>
    </dsp:sp>
    <dsp:sp modelId="{6EA3B391-5098-46A9-9BFB-2835B51791D4}">
      <dsp:nvSpPr>
        <dsp:cNvPr id="0" name=""/>
        <dsp:cNvSpPr/>
      </dsp:nvSpPr>
      <dsp:spPr>
        <a:xfrm>
          <a:off x="1612979" y="3229198"/>
          <a:ext cx="6451920" cy="910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C. MEZINÁRODNÍ PRÁVO SOUKROMÉ/ZVLÁŠTNÍ ÚPRAVA NESTÁTNÍ PRÁVO </a:t>
          </a:r>
          <a:endParaRPr lang="en-US" sz="1800" kern="1200"/>
        </a:p>
      </dsp:txBody>
      <dsp:txXfrm>
        <a:off x="1639655" y="3255874"/>
        <a:ext cx="5266199" cy="857447"/>
      </dsp:txXfrm>
    </dsp:sp>
    <dsp:sp modelId="{3CB6717B-7D3E-48DB-8CE8-AE7E98963332}">
      <dsp:nvSpPr>
        <dsp:cNvPr id="0" name=""/>
        <dsp:cNvSpPr/>
      </dsp:nvSpPr>
      <dsp:spPr>
        <a:xfrm>
          <a:off x="5859900" y="697589"/>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5993104" y="697589"/>
        <a:ext cx="325611" cy="445494"/>
      </dsp:txXfrm>
    </dsp:sp>
    <dsp:sp modelId="{22AA2F8D-7021-47AF-BFC2-3C29BC7CF3F5}">
      <dsp:nvSpPr>
        <dsp:cNvPr id="0" name=""/>
        <dsp:cNvSpPr/>
      </dsp:nvSpPr>
      <dsp:spPr>
        <a:xfrm>
          <a:off x="6400248" y="1773989"/>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6533452" y="1773989"/>
        <a:ext cx="325611" cy="445494"/>
      </dsp:txXfrm>
    </dsp:sp>
    <dsp:sp modelId="{A8B3557A-0860-4AEC-9C83-FC3D524C3660}">
      <dsp:nvSpPr>
        <dsp:cNvPr id="0" name=""/>
        <dsp:cNvSpPr/>
      </dsp:nvSpPr>
      <dsp:spPr>
        <a:xfrm>
          <a:off x="6932531" y="2850388"/>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065735" y="2850388"/>
        <a:ext cx="325611" cy="445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9D512-59CE-4EE7-94C2-6E38A3AB4ED5}">
      <dsp:nvSpPr>
        <dsp:cNvPr id="0" name=""/>
        <dsp:cNvSpPr/>
      </dsp:nvSpPr>
      <dsp:spPr>
        <a:xfrm>
          <a:off x="0" y="2498708"/>
          <a:ext cx="8064900" cy="1639423"/>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b="1" kern="1200"/>
            <a:t>PŘÍKLADY: </a:t>
          </a:r>
          <a:r>
            <a:rPr lang="cs-CZ" sz="2300" kern="1200"/>
            <a:t>SMLOUVY O OBCHODU A PLAVBĚ, SMLOUVY O ZAMEZENÍ DVOJÍHO ZDANĚNÍ, SMLOUVY VYTVÁŘEJÍCÍ MEZINÁRODNÍ ORGANIZACE, SMLOUVY UZAVÍRANÉ V RÁMCI WTO ATD. </a:t>
          </a:r>
          <a:endParaRPr lang="en-US" sz="2300" kern="1200"/>
        </a:p>
      </dsp:txBody>
      <dsp:txXfrm>
        <a:off x="0" y="2498708"/>
        <a:ext cx="8064900" cy="1639423"/>
      </dsp:txXfrm>
    </dsp:sp>
    <dsp:sp modelId="{59AE764F-F333-4F83-B5D1-73DBBE8AC409}">
      <dsp:nvSpPr>
        <dsp:cNvPr id="0" name=""/>
        <dsp:cNvSpPr/>
      </dsp:nvSpPr>
      <dsp:spPr>
        <a:xfrm rot="10800000">
          <a:off x="0" y="1866"/>
          <a:ext cx="8064900" cy="2521432"/>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b="1" kern="1200"/>
            <a:t>ÚPRAVA – </a:t>
          </a:r>
          <a:r>
            <a:rPr lang="cs-CZ" sz="2300" kern="1200"/>
            <a:t>MEZINÁRODNÍ PRÁVO VEŘEJNÉ, ZEJMÉNA JEHO ČÁST: MEZINÁRODNÍ EKONOMICKÉ PRÁVO</a:t>
          </a:r>
          <a:endParaRPr lang="en-US" sz="2300" kern="1200"/>
        </a:p>
      </dsp:txBody>
      <dsp:txXfrm rot="10800000">
        <a:off x="0" y="1866"/>
        <a:ext cx="8064900" cy="16383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196D1-CD9B-45CF-B868-1C77F90FFAF9}">
      <dsp:nvSpPr>
        <dsp:cNvPr id="0" name=""/>
        <dsp:cNvSpPr/>
      </dsp:nvSpPr>
      <dsp:spPr>
        <a:xfrm>
          <a:off x="0" y="537411"/>
          <a:ext cx="8064900" cy="1346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5926" tIns="395732" rIns="625926" bIns="135128" numCol="1" spcCol="1270" anchor="t" anchorCtr="0">
          <a:noAutofit/>
        </a:bodyPr>
        <a:lstStyle/>
        <a:p>
          <a:pPr marL="171450" lvl="1" indent="-171450" algn="l" defTabSz="844550">
            <a:lnSpc>
              <a:spcPct val="90000"/>
            </a:lnSpc>
            <a:spcBef>
              <a:spcPct val="0"/>
            </a:spcBef>
            <a:spcAft>
              <a:spcPct val="15000"/>
            </a:spcAft>
            <a:buChar char="•"/>
          </a:pPr>
          <a:r>
            <a:rPr lang="cs-CZ" sz="1900" kern="1200"/>
            <a:t>SOUČÁST MEZINÁRODNÍHO VEŘEJNÉHO PRÁVA</a:t>
          </a:r>
          <a:endParaRPr lang="en-US" sz="1900" kern="1200"/>
        </a:p>
        <a:p>
          <a:pPr marL="171450" lvl="1" indent="-171450" algn="l" defTabSz="844550">
            <a:lnSpc>
              <a:spcPct val="90000"/>
            </a:lnSpc>
            <a:spcBef>
              <a:spcPct val="0"/>
            </a:spcBef>
            <a:spcAft>
              <a:spcPct val="15000"/>
            </a:spcAft>
            <a:buChar char="•"/>
          </a:pPr>
          <a:r>
            <a:rPr lang="cs-CZ" sz="1900" kern="1200"/>
            <a:t>SLEDOVANÉ OBLASTI (obchodování, měnové otázky, ochrana investic, právo na rozvoj………)</a:t>
          </a:r>
          <a:endParaRPr lang="en-US" sz="1900" kern="1200"/>
        </a:p>
      </dsp:txBody>
      <dsp:txXfrm>
        <a:off x="0" y="537411"/>
        <a:ext cx="8064900" cy="1346625"/>
      </dsp:txXfrm>
    </dsp:sp>
    <dsp:sp modelId="{E51B0738-6716-4708-A528-E3AF7C1CBBD5}">
      <dsp:nvSpPr>
        <dsp:cNvPr id="0" name=""/>
        <dsp:cNvSpPr/>
      </dsp:nvSpPr>
      <dsp:spPr>
        <a:xfrm>
          <a:off x="403245" y="256971"/>
          <a:ext cx="5645430" cy="56088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3384" tIns="0" rIns="213384" bIns="0" numCol="1" spcCol="1270" anchor="ctr" anchorCtr="0">
          <a:noAutofit/>
        </a:bodyPr>
        <a:lstStyle/>
        <a:p>
          <a:pPr marL="0" lvl="0" indent="0" algn="l" defTabSz="844550">
            <a:lnSpc>
              <a:spcPct val="90000"/>
            </a:lnSpc>
            <a:spcBef>
              <a:spcPct val="0"/>
            </a:spcBef>
            <a:spcAft>
              <a:spcPct val="35000"/>
            </a:spcAft>
            <a:buNone/>
          </a:pPr>
          <a:r>
            <a:rPr lang="cs-CZ" sz="1900" kern="1200"/>
            <a:t>- </a:t>
          </a:r>
          <a:r>
            <a:rPr lang="cs-CZ" sz="1900" b="1" kern="1200"/>
            <a:t>VYMEZENÍ</a:t>
          </a:r>
          <a:endParaRPr lang="en-US" sz="1900" kern="1200"/>
        </a:p>
      </dsp:txBody>
      <dsp:txXfrm>
        <a:off x="430625" y="284351"/>
        <a:ext cx="5590670" cy="506120"/>
      </dsp:txXfrm>
    </dsp:sp>
    <dsp:sp modelId="{0392CDE4-67BD-4AB5-9753-A756664375E5}">
      <dsp:nvSpPr>
        <dsp:cNvPr id="0" name=""/>
        <dsp:cNvSpPr/>
      </dsp:nvSpPr>
      <dsp:spPr>
        <a:xfrm>
          <a:off x="0" y="2267076"/>
          <a:ext cx="8064900" cy="16159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5926" tIns="395732" rIns="625926" bIns="135128" numCol="1" spcCol="1270" anchor="t" anchorCtr="0">
          <a:noAutofit/>
        </a:bodyPr>
        <a:lstStyle/>
        <a:p>
          <a:pPr marL="171450" lvl="1" indent="-171450" algn="l" defTabSz="844550">
            <a:lnSpc>
              <a:spcPct val="90000"/>
            </a:lnSpc>
            <a:spcBef>
              <a:spcPct val="0"/>
            </a:spcBef>
            <a:spcAft>
              <a:spcPct val="15000"/>
            </a:spcAft>
            <a:buChar char="•"/>
          </a:pPr>
          <a:r>
            <a:rPr lang="cs-CZ" sz="1900" kern="1200"/>
            <a:t>MEZINÁRODNÍ SMLOUVY</a:t>
          </a:r>
          <a:endParaRPr lang="en-US" sz="1900" kern="1200"/>
        </a:p>
        <a:p>
          <a:pPr marL="342900" lvl="2" indent="-171450" algn="l" defTabSz="844550">
            <a:lnSpc>
              <a:spcPct val="90000"/>
            </a:lnSpc>
            <a:spcBef>
              <a:spcPct val="0"/>
            </a:spcBef>
            <a:spcAft>
              <a:spcPct val="15000"/>
            </a:spcAft>
            <a:buChar char="•"/>
          </a:pPr>
          <a:r>
            <a:rPr lang="cs-CZ" sz="1900" kern="1200"/>
            <a:t>ČLENĚNÍ (MNOHOSTRANNÉ, DVOUSTRANNÉ, POLOOTEVŘENÉ, UZAVŘENÉ, INTER PARTES…………..</a:t>
          </a:r>
          <a:endParaRPr lang="en-US" sz="1900" kern="1200"/>
        </a:p>
        <a:p>
          <a:pPr marL="171450" lvl="1" indent="-171450" algn="l" defTabSz="844550">
            <a:lnSpc>
              <a:spcPct val="90000"/>
            </a:lnSpc>
            <a:spcBef>
              <a:spcPct val="0"/>
            </a:spcBef>
            <a:spcAft>
              <a:spcPct val="15000"/>
            </a:spcAft>
            <a:buChar char="•"/>
          </a:pPr>
          <a:r>
            <a:rPr lang="cs-CZ" sz="1900" kern="1200" dirty="0"/>
            <a:t>MEZINÁRODNÍ OBYČEJE – JEN V DÍLČÍCH OBLASTECH</a:t>
          </a:r>
          <a:endParaRPr lang="en-US" sz="1900" kern="1200" dirty="0"/>
        </a:p>
      </dsp:txBody>
      <dsp:txXfrm>
        <a:off x="0" y="2267076"/>
        <a:ext cx="8064900" cy="1615950"/>
      </dsp:txXfrm>
    </dsp:sp>
    <dsp:sp modelId="{B8E8EC45-35E0-4988-A0C1-CFCD20135B57}">
      <dsp:nvSpPr>
        <dsp:cNvPr id="0" name=""/>
        <dsp:cNvSpPr/>
      </dsp:nvSpPr>
      <dsp:spPr>
        <a:xfrm>
          <a:off x="403245" y="1986636"/>
          <a:ext cx="5645430" cy="56088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3384" tIns="0" rIns="213384" bIns="0" numCol="1" spcCol="1270" anchor="ctr" anchorCtr="0">
          <a:noAutofit/>
        </a:bodyPr>
        <a:lstStyle/>
        <a:p>
          <a:pPr marL="0" lvl="0" indent="0" algn="l" defTabSz="844550">
            <a:lnSpc>
              <a:spcPct val="90000"/>
            </a:lnSpc>
            <a:spcBef>
              <a:spcPct val="0"/>
            </a:spcBef>
            <a:spcAft>
              <a:spcPct val="35000"/>
            </a:spcAft>
            <a:buNone/>
          </a:pPr>
          <a:r>
            <a:rPr lang="cs-CZ" sz="1900" kern="1200"/>
            <a:t>- </a:t>
          </a:r>
          <a:r>
            <a:rPr lang="cs-CZ" sz="1900" b="1" kern="1200"/>
            <a:t>PRAMENY</a:t>
          </a:r>
          <a:endParaRPr lang="en-US" sz="1900" kern="1200"/>
        </a:p>
      </dsp:txBody>
      <dsp:txXfrm>
        <a:off x="430625" y="2014016"/>
        <a:ext cx="559067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E808E5F-D6B0-46AC-BA36-EB271B840411}" type="slidenum">
              <a:rPr lang="cs-CZ" altLang="cs-CZ"/>
              <a:pPr>
                <a:defRPr/>
              </a:pPr>
              <a:t>‹#›</a:t>
            </a:fld>
            <a:endParaRPr lang="cs-CZ"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F35A5E5-2020-42AE-9B06-91990764F127}"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31EF2F-9ADF-4A3B-8287-D2A5CB193945}" type="slidenum">
              <a:rPr kumimoji="0" lang="cs-CZ" altLang="cs-CZ"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cs-CZ" altLang="cs-CZ"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711652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13782877-491A-4C71-B193-8961DBC9C061}" type="slidenum">
              <a:rPr lang="cs-CZ" altLang="cs-CZ" sz="1200" smtClean="0"/>
              <a:pPr/>
              <a:t>3</a:t>
            </a:fld>
            <a:endParaRPr lang="cs-CZ" altLang="cs-CZ" sz="120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defRPr/>
            </a:pPr>
            <a:endParaRPr lang="cs-CZ" altLang="cs-CZ"/>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p:nvSpPr>
        <p:spPr bwMode="auto">
          <a:xfrm>
            <a:off x="6391275" y="2457450"/>
            <a:ext cx="2752725" cy="115888"/>
          </a:xfrm>
          <a:prstGeom prst="rect">
            <a:avLst/>
          </a:prstGeom>
          <a:solidFill>
            <a:srgbClr val="8037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defRPr/>
            </a:pPr>
            <a:endParaRPr lang="cs-CZ" altLang="cs-CZ"/>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r>
              <a:rPr lang="cs-CZ"/>
              <a:t>Zápatí prezentace</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6C8431ED-6802-4B3A-83C5-CD6323AEA9D1}" type="slidenum">
              <a:rPr lang="cs-CZ" altLang="cs-CZ"/>
              <a:pPr>
                <a:defRPr/>
              </a:pPr>
              <a:t>‹#›</a:t>
            </a:fld>
            <a:endParaRPr lang="cs-CZ" altLang="cs-CZ"/>
          </a:p>
        </p:txBody>
      </p:sp>
    </p:spTree>
    <p:extLst>
      <p:ext uri="{BB962C8B-B14F-4D97-AF65-F5344CB8AC3E}">
        <p14:creationId xmlns:p14="http://schemas.microsoft.com/office/powerpoint/2010/main" val="291631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99B49EC2-DB30-4490-9990-4A13E0EFFC10}" type="slidenum">
              <a:rPr lang="cs-CZ" altLang="cs-CZ"/>
              <a:pPr>
                <a:defRPr/>
              </a:pPr>
              <a:t>‹#›</a:t>
            </a:fld>
            <a:endParaRPr lang="cs-CZ" altLang="cs-CZ"/>
          </a:p>
        </p:txBody>
      </p:sp>
    </p:spTree>
    <p:extLst>
      <p:ext uri="{BB962C8B-B14F-4D97-AF65-F5344CB8AC3E}">
        <p14:creationId xmlns:p14="http://schemas.microsoft.com/office/powerpoint/2010/main" val="2867226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45D16D95-09A5-4F63-8FA9-F02AB9039D23}" type="slidenum">
              <a:rPr lang="cs-CZ" altLang="cs-CZ"/>
              <a:pPr>
                <a:defRPr/>
              </a:pPr>
              <a:t>‹#›</a:t>
            </a:fld>
            <a:endParaRPr lang="cs-CZ" altLang="cs-CZ"/>
          </a:p>
        </p:txBody>
      </p:sp>
    </p:spTree>
    <p:extLst>
      <p:ext uri="{BB962C8B-B14F-4D97-AF65-F5344CB8AC3E}">
        <p14:creationId xmlns:p14="http://schemas.microsoft.com/office/powerpoint/2010/main" val="3883724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BFB66C5C-49A4-4ACE-9881-DE5F7184526C}" type="slidenum">
              <a:rPr lang="cs-CZ" altLang="cs-CZ"/>
              <a:pPr>
                <a:defRPr/>
              </a:pPr>
              <a:t>‹#›</a:t>
            </a:fld>
            <a:endParaRPr lang="cs-CZ" altLang="cs-CZ"/>
          </a:p>
        </p:txBody>
      </p:sp>
    </p:spTree>
    <p:extLst>
      <p:ext uri="{BB962C8B-B14F-4D97-AF65-F5344CB8AC3E}">
        <p14:creationId xmlns:p14="http://schemas.microsoft.com/office/powerpoint/2010/main" val="3521735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21715435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3433435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3305550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3953437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4082815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66763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5650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9C22657F-47B3-4101-B56A-5FF4FFF00339}" type="slidenum">
              <a:rPr lang="cs-CZ" altLang="cs-CZ"/>
              <a:pPr>
                <a:defRPr/>
              </a:pPr>
              <a:t>‹#›</a:t>
            </a:fld>
            <a:endParaRPr lang="cs-CZ" altLang="cs-CZ"/>
          </a:p>
        </p:txBody>
      </p:sp>
    </p:spTree>
    <p:extLst>
      <p:ext uri="{BB962C8B-B14F-4D97-AF65-F5344CB8AC3E}">
        <p14:creationId xmlns:p14="http://schemas.microsoft.com/office/powerpoint/2010/main" val="140199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1380456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753178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455573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Tree>
    <p:extLst>
      <p:ext uri="{BB962C8B-B14F-4D97-AF65-F5344CB8AC3E}">
        <p14:creationId xmlns:p14="http://schemas.microsoft.com/office/powerpoint/2010/main" val="9627849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pPr>
              <a:defRPr/>
            </a:pPr>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10500" y="414000"/>
            <a:ext cx="1160207" cy="1060264"/>
          </a:xfrm>
          <a:prstGeom prst="rect">
            <a:avLst/>
          </a:prstGeom>
        </p:spPr>
      </p:pic>
    </p:spTree>
    <p:extLst>
      <p:ext uri="{BB962C8B-B14F-4D97-AF65-F5344CB8AC3E}">
        <p14:creationId xmlns:p14="http://schemas.microsoft.com/office/powerpoint/2010/main" val="377658271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pPr>
              <a:defRPr/>
            </a:pPr>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071601437"/>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pPr>
              <a:defRPr/>
            </a:pPr>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1487332891"/>
      </p:ext>
    </p:extLst>
  </p:cSld>
  <p:clrMapOvr>
    <a:masterClrMapping/>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92470992"/>
      </p:ext>
    </p:extLst>
  </p:cSld>
  <p:clrMapOvr>
    <a:masterClrMapping/>
  </p:clrMapOvr>
  <p:hf sldNum="0" hdr="0" dt="0"/>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260665454"/>
      </p:ext>
    </p:extLst>
  </p:cSld>
  <p:clrMapOvr>
    <a:masterClrMapping/>
  </p:clrMapOvr>
  <p:hf sldNum="0" hdr="0" dt="0"/>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pPr>
              <a:defRPr/>
            </a:pPr>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19313609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479E99DE-CDBC-4238-90C6-B302FB5EFF78}" type="slidenum">
              <a:rPr lang="cs-CZ" altLang="cs-CZ"/>
              <a:pPr>
                <a:defRPr/>
              </a:pPr>
              <a:t>‹#›</a:t>
            </a:fld>
            <a:endParaRPr lang="cs-CZ" altLang="cs-CZ"/>
          </a:p>
        </p:txBody>
      </p:sp>
    </p:spTree>
    <p:extLst>
      <p:ext uri="{BB962C8B-B14F-4D97-AF65-F5344CB8AC3E}">
        <p14:creationId xmlns:p14="http://schemas.microsoft.com/office/powerpoint/2010/main" val="1993859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3054010872"/>
      </p:ext>
    </p:extLst>
  </p:cSld>
  <p:clrMapOvr>
    <a:masterClrMapping/>
  </p:clrMapOvr>
  <p:hf sldNum="0" hdr="0" dt="0"/>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3857582441"/>
      </p:ext>
    </p:extLst>
  </p:cSld>
  <p:clrMapOvr>
    <a:masterClrMapping/>
  </p:clrMapOvr>
  <p:hf sldNum="0" hdr="0" dt="0"/>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23712963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1857793839"/>
      </p:ext>
    </p:extLst>
  </p:cSld>
  <p:clrMapOvr>
    <a:masterClrMapping/>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pPr>
              <a:defRPr/>
            </a:pPr>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50507" cy="594470"/>
          </a:xfrm>
          <a:prstGeom prst="rect">
            <a:avLst/>
          </a:prstGeom>
        </p:spPr>
      </p:pic>
    </p:spTree>
    <p:extLst>
      <p:ext uri="{BB962C8B-B14F-4D97-AF65-F5344CB8AC3E}">
        <p14:creationId xmlns:p14="http://schemas.microsoft.com/office/powerpoint/2010/main" val="37779724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pPr>
              <a:defRPr/>
            </a:pPr>
            <a:r>
              <a:rPr lang="cs-CZ"/>
              <a:t>Zápatí prezentace</a:t>
            </a:r>
          </a:p>
        </p:txBody>
      </p:sp>
      <p:pic>
        <p:nvPicPr>
          <p:cNvPr id="8" name="Obrázek 8">
            <a:extLst>
              <a:ext uri="{FF2B5EF4-FFF2-40B4-BE49-F238E27FC236}">
                <a16:creationId xmlns:a16="http://schemas.microsoft.com/office/drawing/2014/main" id="{3670C515-4DAA-7F4B-92D5-CBE71403759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10500" y="414000"/>
            <a:ext cx="1160207" cy="1060264"/>
          </a:xfrm>
          <a:prstGeom prst="rect">
            <a:avLst/>
          </a:prstGeom>
        </p:spPr>
      </p:pic>
    </p:spTree>
    <p:extLst>
      <p:ext uri="{BB962C8B-B14F-4D97-AF65-F5344CB8AC3E}">
        <p14:creationId xmlns:p14="http://schemas.microsoft.com/office/powerpoint/2010/main" val="2104390315"/>
      </p:ext>
    </p:extLst>
  </p:cSld>
  <p:clrMapOvr>
    <a:masterClrMapping/>
  </p:clrMapOvr>
  <p:hf sldNum="0"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pPr>
              <a:defRPr/>
            </a:pPr>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10501" y="414000"/>
            <a:ext cx="1160207" cy="1060264"/>
          </a:xfrm>
          <a:prstGeom prst="rect">
            <a:avLst/>
          </a:prstGeom>
        </p:spPr>
      </p:pic>
    </p:spTree>
    <p:extLst>
      <p:ext uri="{BB962C8B-B14F-4D97-AF65-F5344CB8AC3E}">
        <p14:creationId xmlns:p14="http://schemas.microsoft.com/office/powerpoint/2010/main" val="1170041691"/>
      </p:ext>
    </p:extLst>
  </p:cSld>
  <p:clrMapOvr>
    <a:masterClrMapping/>
  </p:clrMapOvr>
  <p:hf sldNum="0"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10501" y="414000"/>
            <a:ext cx="1160207"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pPr>
              <a:defRPr/>
            </a:pPr>
            <a:r>
              <a:rPr lang="cs-CZ"/>
              <a:t>Zápatí prezentace</a:t>
            </a:r>
          </a:p>
        </p:txBody>
      </p:sp>
    </p:spTree>
    <p:extLst>
      <p:ext uri="{BB962C8B-B14F-4D97-AF65-F5344CB8AC3E}">
        <p14:creationId xmlns:p14="http://schemas.microsoft.com/office/powerpoint/2010/main" val="1347289240"/>
      </p:ext>
    </p:extLst>
  </p:cSld>
  <p:clrMapOvr>
    <a:masterClrMapping/>
  </p:clrMapOvr>
  <p:hf sldNum="0"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rcRect/>
          <a:stretch/>
        </p:blipFill>
        <p:spPr>
          <a:xfrm>
            <a:off x="8160958" y="6048000"/>
            <a:ext cx="649064"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marL="0" marR="0" indent="0" algn="l" defTabSz="685800" rtl="0" eaLnBrk="1" fontAlgn="base" latinLnBrk="0" hangingPunct="1">
              <a:lnSpc>
                <a:spcPts val="1350"/>
              </a:lnSpc>
              <a:spcBef>
                <a:spcPts val="0"/>
              </a:spcBef>
              <a:spcAft>
                <a:spcPct val="0"/>
              </a:spcAft>
              <a:buClr>
                <a:schemeClr val="tx2"/>
              </a:buClr>
              <a:buSzPct val="100000"/>
              <a:buFontTx/>
              <a:buNone/>
              <a:tabLst/>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322712051"/>
      </p:ext>
    </p:extLst>
  </p:cSld>
  <p:clrMapOvr>
    <a:masterClrMapping/>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032155" y="2021801"/>
            <a:ext cx="3079691" cy="2814399"/>
          </a:xfrm>
          <a:prstGeom prst="rect">
            <a:avLst/>
          </a:prstGeom>
        </p:spPr>
      </p:pic>
    </p:spTree>
    <p:extLst>
      <p:ext uri="{BB962C8B-B14F-4D97-AF65-F5344CB8AC3E}">
        <p14:creationId xmlns:p14="http://schemas.microsoft.com/office/powerpoint/2010/main" val="324882965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AF072956-F2F0-41F0-A288-F47BA36BC067}" type="slidenum">
              <a:rPr lang="cs-CZ" altLang="cs-CZ"/>
              <a:pPr>
                <a:defRPr/>
              </a:pPr>
              <a:t>‹#›</a:t>
            </a:fld>
            <a:endParaRPr lang="cs-CZ" altLang="cs-CZ"/>
          </a:p>
        </p:txBody>
      </p:sp>
    </p:spTree>
    <p:extLst>
      <p:ext uri="{BB962C8B-B14F-4D97-AF65-F5344CB8AC3E}">
        <p14:creationId xmlns:p14="http://schemas.microsoft.com/office/powerpoint/2010/main" val="25643387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17" y="2298934"/>
            <a:ext cx="6543765" cy="2260133"/>
          </a:xfrm>
          <a:prstGeom prst="rect">
            <a:avLst/>
          </a:prstGeom>
        </p:spPr>
      </p:pic>
    </p:spTree>
    <p:extLst>
      <p:ext uri="{BB962C8B-B14F-4D97-AF65-F5344CB8AC3E}">
        <p14:creationId xmlns:p14="http://schemas.microsoft.com/office/powerpoint/2010/main" val="1180402371"/>
      </p:ext>
    </p:extLst>
  </p:cSld>
  <p:clrMapOvr>
    <a:overrideClrMapping bg1="dk1" tx1="lt1" bg2="dk2" tx2="lt2" accent1="accent1" accent2="accent2" accent3="accent3" accent4="accent4" accent5="accent5" accent6="accent6" hlink="hlink" folHlink="folHlink"/>
  </p:clrMapOvr>
  <p:hf sldNum="0"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BFB66C5C-49A4-4ACE-9881-DE5F7184526C}" type="slidenum">
              <a:rPr lang="cs-CZ" altLang="cs-CZ"/>
              <a:pPr>
                <a:defRPr/>
              </a:pPr>
              <a:t>‹#›</a:t>
            </a:fld>
            <a:endParaRPr lang="cs-CZ" altLang="cs-CZ"/>
          </a:p>
        </p:txBody>
      </p:sp>
    </p:spTree>
    <p:extLst>
      <p:ext uri="{BB962C8B-B14F-4D97-AF65-F5344CB8AC3E}">
        <p14:creationId xmlns:p14="http://schemas.microsoft.com/office/powerpoint/2010/main" val="36136437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AF072956-F2F0-41F0-A288-F47BA36BC067}" type="slidenum">
              <a:rPr lang="cs-CZ" altLang="cs-CZ"/>
              <a:pPr>
                <a:defRPr/>
              </a:pPr>
              <a:t>‹#›</a:t>
            </a:fld>
            <a:endParaRPr lang="cs-CZ" altLang="cs-CZ"/>
          </a:p>
        </p:txBody>
      </p:sp>
    </p:spTree>
    <p:extLst>
      <p:ext uri="{BB962C8B-B14F-4D97-AF65-F5344CB8AC3E}">
        <p14:creationId xmlns:p14="http://schemas.microsoft.com/office/powerpoint/2010/main" val="89687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1578D8FC-F5CD-45AD-A7BD-353AFC1FBDAE}" type="slidenum">
              <a:rPr lang="cs-CZ" altLang="cs-CZ"/>
              <a:pPr>
                <a:defRPr/>
              </a:pPr>
              <a:t>‹#›</a:t>
            </a:fld>
            <a:endParaRPr lang="cs-CZ" altLang="cs-CZ"/>
          </a:p>
        </p:txBody>
      </p:sp>
    </p:spTree>
    <p:extLst>
      <p:ext uri="{BB962C8B-B14F-4D97-AF65-F5344CB8AC3E}">
        <p14:creationId xmlns:p14="http://schemas.microsoft.com/office/powerpoint/2010/main" val="3560039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3A879C50-7D98-4A4E-A0FD-E3E1FF89E020}" type="slidenum">
              <a:rPr lang="cs-CZ" altLang="cs-CZ"/>
              <a:pPr>
                <a:defRPr/>
              </a:pPr>
              <a:t>‹#›</a:t>
            </a:fld>
            <a:endParaRPr lang="cs-CZ" altLang="cs-CZ"/>
          </a:p>
        </p:txBody>
      </p:sp>
    </p:spTree>
    <p:extLst>
      <p:ext uri="{BB962C8B-B14F-4D97-AF65-F5344CB8AC3E}">
        <p14:creationId xmlns:p14="http://schemas.microsoft.com/office/powerpoint/2010/main" val="3872510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A75ED9BC-76AF-4309-8508-9C6471436BA2}" type="slidenum">
              <a:rPr lang="cs-CZ" altLang="cs-CZ"/>
              <a:pPr>
                <a:defRPr/>
              </a:pPr>
              <a:t>‹#›</a:t>
            </a:fld>
            <a:endParaRPr lang="cs-CZ" altLang="cs-CZ"/>
          </a:p>
        </p:txBody>
      </p:sp>
    </p:spTree>
    <p:extLst>
      <p:ext uri="{BB962C8B-B14F-4D97-AF65-F5344CB8AC3E}">
        <p14:creationId xmlns:p14="http://schemas.microsoft.com/office/powerpoint/2010/main" val="2446830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9B00F502-5517-4C88-A4AA-3E79902740CD}" type="slidenum">
              <a:rPr lang="cs-CZ" altLang="cs-CZ"/>
              <a:pPr>
                <a:defRPr/>
              </a:pPr>
              <a:t>‹#›</a:t>
            </a:fld>
            <a:endParaRPr lang="cs-CZ" altLang="cs-CZ"/>
          </a:p>
        </p:txBody>
      </p:sp>
    </p:spTree>
    <p:extLst>
      <p:ext uri="{BB962C8B-B14F-4D97-AF65-F5344CB8AC3E}">
        <p14:creationId xmlns:p14="http://schemas.microsoft.com/office/powerpoint/2010/main" val="53465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CE3E277E-1DE3-423D-AD7F-5C591887DAE4}" type="slidenum">
              <a:rPr lang="cs-CZ" altLang="cs-CZ"/>
              <a:pPr>
                <a:defRPr/>
              </a:pPr>
              <a:t>‹#›</a:t>
            </a:fld>
            <a:endParaRPr lang="cs-CZ" altLang="cs-CZ"/>
          </a:p>
        </p:txBody>
      </p:sp>
    </p:spTree>
    <p:extLst>
      <p:ext uri="{BB962C8B-B14F-4D97-AF65-F5344CB8AC3E}">
        <p14:creationId xmlns:p14="http://schemas.microsoft.com/office/powerpoint/2010/main" val="3241432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image" Target="../media/image5.emf"/><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theme" Target="../theme/theme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350"/>
            <a:ext cx="9144000" cy="889000"/>
          </a:xfrm>
          <a:prstGeom prst="rect">
            <a:avLst/>
          </a:prstGeom>
          <a:solidFill>
            <a:srgbClr val="DFE1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defRPr/>
            </a:pPr>
            <a:endParaRPr lang="cs-CZ" altLang="cs-CZ"/>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1" hangingPunct="1">
              <a:defRPr sz="1200">
                <a:solidFill>
                  <a:srgbClr val="777777"/>
                </a:solidFill>
                <a:latin typeface="+mn-lt"/>
              </a:defRPr>
            </a:lvl1pPr>
          </a:lstStyle>
          <a:p>
            <a:pPr>
              <a:defRPr/>
            </a:pPr>
            <a:r>
              <a:rPr 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1200" b="1">
                <a:latin typeface="Trebuchet MS" panose="020B0603020202020204" pitchFamily="34" charset="0"/>
              </a:defRPr>
            </a:lvl1pPr>
          </a:lstStyle>
          <a:p>
            <a:pPr>
              <a:defRPr/>
            </a:pPr>
            <a:fld id="{81440A8E-4DA6-4967-84E6-9FD84CF456B0}" type="slidenum">
              <a:rPr lang="cs-CZ" altLang="cs-CZ"/>
              <a:pPr>
                <a:defRPr/>
              </a:pPr>
              <a:t>‹#›</a:t>
            </a:fld>
            <a:endParaRPr lang="cs-CZ" altLang="cs-CZ"/>
          </a:p>
        </p:txBody>
      </p:sp>
      <p:sp>
        <p:nvSpPr>
          <p:cNvPr id="1031" name="Text Box 10"/>
          <p:cNvSpPr txBox="1">
            <a:spLocks noChangeArrowheads="1"/>
          </p:cNvSpPr>
          <p:nvPr/>
        </p:nvSpPr>
        <p:spPr bwMode="auto">
          <a:xfrm>
            <a:off x="6588125" y="161925"/>
            <a:ext cx="21605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defRPr/>
            </a:pPr>
            <a:r>
              <a:rPr lang="cs-CZ" altLang="cs-CZ" sz="1400">
                <a:solidFill>
                  <a:srgbClr val="68676C"/>
                </a:solidFill>
                <a:latin typeface="Trebuchet MS" panose="020B0603020202020204" pitchFamily="34" charset="0"/>
              </a:rPr>
              <a:t>www.law.muni.cz</a:t>
            </a:r>
          </a:p>
        </p:txBody>
      </p:sp>
      <p:pic>
        <p:nvPicPr>
          <p:cNvPr id="1032" name="Picture 18" descr="PF_PPT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4" descr="PF_PPT_nahled"/>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25"/>
          <p:cNvSpPr>
            <a:spLocks noChangeArrowheads="1"/>
          </p:cNvSpPr>
          <p:nvPr/>
        </p:nvSpPr>
        <p:spPr bwMode="auto">
          <a:xfrm>
            <a:off x="6391275" y="819150"/>
            <a:ext cx="2752725" cy="115888"/>
          </a:xfrm>
          <a:prstGeom prst="rect">
            <a:avLst/>
          </a:prstGeom>
          <a:solidFill>
            <a:srgbClr val="8037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defRPr/>
            </a:pPr>
            <a:endParaRPr lang="cs-CZ" altLang="cs-CZ"/>
          </a:p>
        </p:txBody>
      </p:sp>
    </p:spTree>
  </p:cSld>
  <p:clrMap bg1="lt1" tx1="dk1" bg2="lt2" tx2="dk2" accent1="accent1" accent2="accent2" accent3="accent3" accent4="accent4" accent5="accent5" accent6="accent6" hlink="hlink" folHlink="folHlink"/>
  <p:sldLayoutIdLst>
    <p:sldLayoutId id="2147483770"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anose="05000000000000000000"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anose="05000000000000000000"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anose="05000000000000000000"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350"/>
            <a:ext cx="9144000" cy="2536825"/>
          </a:xfrm>
          <a:prstGeom prst="rect">
            <a:avLst/>
          </a:prstGeom>
          <a:solidFill>
            <a:srgbClr val="DFE1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defRPr/>
            </a:pP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1" hangingPunct="1">
              <a:defRPr sz="1200">
                <a:solidFill>
                  <a:srgbClr val="777777"/>
                </a:solidFill>
                <a:latin typeface="+mn-lt"/>
              </a:defRPr>
            </a:lvl1pPr>
          </a:lstStyle>
          <a:p>
            <a:pPr>
              <a:defRPr/>
            </a:pPr>
            <a:r>
              <a:rPr lang="cs-CZ"/>
              <a:t>Zápatí prezentace</a:t>
            </a:r>
          </a:p>
        </p:txBody>
      </p:sp>
      <p:sp>
        <p:nvSpPr>
          <p:cNvPr id="2052" name="Rectangle 11"/>
          <p:cNvSpPr>
            <a:spLocks noGrp="1" noChangeArrowheads="1"/>
          </p:cNvSpPr>
          <p:nvPr>
            <p:ph type="title"/>
          </p:nvPr>
        </p:nvSpPr>
        <p:spPr bwMode="auto">
          <a:xfrm>
            <a:off x="2705100" y="3141663"/>
            <a:ext cx="59690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t" anchorCtr="0" compatLnSpc="1">
            <a:prstTxWarp prst="textNoShape">
              <a:avLst/>
            </a:prstTxWarp>
          </a:bodyPr>
          <a:lstStyle/>
          <a:p>
            <a:pPr lvl="0"/>
            <a:r>
              <a:rPr lang="cs-CZ" altLang="cs-CZ"/>
              <a:t>Klepnutím lze upravit styl předlohy nadpisů.</a:t>
            </a:r>
          </a:p>
        </p:txBody>
      </p:sp>
      <p:sp>
        <p:nvSpPr>
          <p:cNvPr id="2053" name="Rectangle 22"/>
          <p:cNvSpPr>
            <a:spLocks noChangeArrowheads="1"/>
          </p:cNvSpPr>
          <p:nvPr/>
        </p:nvSpPr>
        <p:spPr bwMode="auto">
          <a:xfrm>
            <a:off x="6391275" y="2457450"/>
            <a:ext cx="2752725" cy="115888"/>
          </a:xfrm>
          <a:prstGeom prst="rect">
            <a:avLst/>
          </a:prstGeom>
          <a:solidFill>
            <a:srgbClr val="80379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1600">
                <a:solidFill>
                  <a:schemeClr val="tx1"/>
                </a:solidFill>
                <a:latin typeface="Arial" panose="020B0604020202020204" pitchFamily="34" charset="0"/>
              </a:defRPr>
            </a:lvl1pPr>
            <a:lvl2pPr marL="742950" indent="-285750" algn="r">
              <a:defRPr sz="1600">
                <a:solidFill>
                  <a:schemeClr val="tx1"/>
                </a:solidFill>
                <a:latin typeface="Arial" panose="020B0604020202020204" pitchFamily="34" charset="0"/>
              </a:defRPr>
            </a:lvl2pPr>
            <a:lvl3pPr marL="1143000" indent="-228600" algn="r">
              <a:defRPr sz="1600">
                <a:solidFill>
                  <a:schemeClr val="tx1"/>
                </a:solidFill>
                <a:latin typeface="Arial" panose="020B0604020202020204" pitchFamily="34" charset="0"/>
              </a:defRPr>
            </a:lvl3pPr>
            <a:lvl4pPr marL="1600200" indent="-228600" algn="r">
              <a:defRPr sz="1600">
                <a:solidFill>
                  <a:schemeClr val="tx1"/>
                </a:solidFill>
                <a:latin typeface="Arial" panose="020B0604020202020204" pitchFamily="34" charset="0"/>
              </a:defRPr>
            </a:lvl4pPr>
            <a:lvl5pPr marL="2057400" indent="-228600" algn="r">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defRPr/>
            </a:pPr>
            <a:endParaRPr lang="cs-CZ" altLang="cs-CZ"/>
          </a:p>
        </p:txBody>
      </p:sp>
      <p:pic>
        <p:nvPicPr>
          <p:cNvPr id="2054"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sldNum="0" hdr="0" dt="0"/>
  <p:txStyles>
    <p:titleStyle>
      <a:lvl1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anose="05000000000000000000"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anose="05000000000000000000" pitchFamily="2" charset="2"/>
        <a:buChar char="•"/>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anose="05000000000000000000"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anose="05000000000000000000"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pPr>
              <a:defRPr/>
            </a:pPr>
            <a:r>
              <a:rPr lang="cs-CZ"/>
              <a:t>Zápatí prezentace</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pPr>
              <a:defRPr/>
            </a:pPr>
            <a:fld id="{81440A8E-4DA6-4967-84E6-9FD84CF456B0}" type="slidenum">
              <a:rPr lang="cs-CZ" altLang="cs-CZ" smtClean="0"/>
              <a:pPr>
                <a:defRPr/>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6858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4115502702"/>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 id="2147483789" r:id="rId18"/>
    <p:sldLayoutId id="2147483790" r:id="rId19"/>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6858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hyperlink" Target="http://acobox.com/node/166780" TargetMode="External"/><Relationship Id="rId2" Type="http://schemas.openxmlformats.org/officeDocument/2006/relationships/hyperlink" Target="http://www.freedigitalphotos.net/images/Retail_and_Sales_g195-Sale_Pi&#249;_Etichette_p11684.html" TargetMode="External"/><Relationship Id="rId1" Type="http://schemas.openxmlformats.org/officeDocument/2006/relationships/slideLayout" Target="../slideLayouts/slideLayout41.xml"/><Relationship Id="rId6" Type="http://schemas.openxmlformats.org/officeDocument/2006/relationships/image" Target="../media/image15.png"/><Relationship Id="rId5" Type="http://schemas.openxmlformats.org/officeDocument/2006/relationships/hyperlink" Target="http://acobox.com/node/157542" TargetMode="Externa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acobox.com/node/583" TargetMode="External"/><Relationship Id="rId1" Type="http://schemas.openxmlformats.org/officeDocument/2006/relationships/slideLayout" Target="../slideLayouts/slideLayout41.xml"/><Relationship Id="rId5" Type="http://schemas.openxmlformats.org/officeDocument/2006/relationships/image" Target="../media/image17.jpeg"/><Relationship Id="rId4" Type="http://schemas.openxmlformats.org/officeDocument/2006/relationships/hyperlink" Target="http://acobox.com/node/1479"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4.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pPr>
              <a:defRPr/>
            </a:pPr>
            <a:r>
              <a:rPr lang="cs-CZ" dirty="0"/>
              <a:t>PROF. JUDR. N. </a:t>
            </a:r>
            <a:r>
              <a:rPr lang="cs-CZ" dirty="0" err="1"/>
              <a:t>ROZEHNALOVÁ,CSc</a:t>
            </a:r>
            <a:r>
              <a:rPr lang="cs-CZ" dirty="0"/>
              <a:t>. </a:t>
            </a:r>
          </a:p>
        </p:txBody>
      </p:sp>
      <p:sp>
        <p:nvSpPr>
          <p:cNvPr id="6147" name="Rectangle 6"/>
          <p:cNvSpPr>
            <a:spLocks noGrp="1" noChangeArrowheads="1"/>
          </p:cNvSpPr>
          <p:nvPr>
            <p:ph type="title"/>
          </p:nvPr>
        </p:nvSpPr>
        <p:spPr>
          <a:xfrm>
            <a:off x="2705100" y="3284984"/>
            <a:ext cx="5969000" cy="2448272"/>
          </a:xfrm>
        </p:spPr>
        <p:txBody>
          <a:bodyPr/>
          <a:lstStyle/>
          <a:p>
            <a:pPr eaLnBrk="1" hangingPunct="1"/>
            <a:br>
              <a:rPr lang="cs-CZ" altLang="cs-CZ" sz="2600" dirty="0"/>
            </a:br>
            <a:br>
              <a:rPr lang="cs-CZ" altLang="cs-CZ" sz="2600" dirty="0"/>
            </a:br>
            <a:r>
              <a:rPr lang="cs-CZ" altLang="cs-CZ" sz="2600" dirty="0"/>
              <a:t>PŘEDNÁŠKA Č. 1</a:t>
            </a:r>
            <a:r>
              <a:rPr lang="cs-CZ" altLang="cs-CZ" sz="2600" dirty="0">
                <a:latin typeface="Arial" panose="020B0604020202020204" pitchFamily="34" charset="0"/>
              </a:rPr>
              <a:t> –</a:t>
            </a:r>
            <a:br>
              <a:rPr lang="cs-CZ" altLang="cs-CZ" sz="2600" dirty="0">
                <a:latin typeface="Arial" panose="020B0604020202020204" pitchFamily="34" charset="0"/>
              </a:rPr>
            </a:br>
            <a:r>
              <a:rPr lang="cs-CZ" altLang="cs-CZ" sz="2600" dirty="0">
                <a:latin typeface="Arial" panose="020B0604020202020204" pitchFamily="34" charset="0"/>
              </a:rPr>
              <a:t>ÚVOD DO </a:t>
            </a:r>
            <a:r>
              <a:rPr lang="cs-CZ" altLang="cs-CZ" sz="2600">
                <a:latin typeface="Arial" panose="020B0604020202020204" pitchFamily="34" charset="0"/>
              </a:rPr>
              <a:t>PROBLEMATIKY  </a:t>
            </a:r>
            <a:br>
              <a:rPr lang="cs-CZ" altLang="cs-CZ" sz="2600" dirty="0"/>
            </a:br>
            <a:endParaRPr lang="cs-CZ" altLang="cs-CZ" sz="4800" dirty="0"/>
          </a:p>
        </p:txBody>
      </p:sp>
    </p:spTree>
  </p:cSld>
  <p:clrMapOvr>
    <a:masterClrMapping/>
  </p:clrMapOvr>
  <mc:AlternateContent xmlns:mc="http://schemas.openxmlformats.org/markup-compatibility/2006" xmlns:p14="http://schemas.microsoft.com/office/powerpoint/2010/main">
    <mc:Choice Requires="p14">
      <p:transition spd="slow" p14:dur="2000" advTm="343410"/>
    </mc:Choice>
    <mc:Fallback xmlns="">
      <p:transition spd="slow" advTm="34341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b="1"/>
              <a:t>SUBJEKTY</a:t>
            </a:r>
          </a:p>
        </p:txBody>
      </p:sp>
      <p:sp>
        <p:nvSpPr>
          <p:cNvPr id="17411" name="Rectangle 3"/>
          <p:cNvSpPr>
            <a:spLocks noGrp="1" noChangeArrowheads="1"/>
          </p:cNvSpPr>
          <p:nvPr>
            <p:ph idx="1"/>
          </p:nvPr>
        </p:nvSpPr>
        <p:spPr/>
        <p:txBody>
          <a:bodyPr/>
          <a:lstStyle/>
          <a:p>
            <a:pPr marL="457200" indent="-457200" eaLnBrk="1" hangingPunct="1">
              <a:buFont typeface="Wingdings" panose="05000000000000000000" pitchFamily="2" charset="2"/>
              <a:buNone/>
            </a:pPr>
            <a:r>
              <a:rPr lang="cs-CZ" altLang="cs-CZ" sz="2200" b="1" i="1" dirty="0"/>
              <a:t>STÁT</a:t>
            </a:r>
            <a:endParaRPr lang="cs-CZ" altLang="cs-CZ" sz="2200" b="1" i="1" dirty="0">
              <a:latin typeface="Arial" panose="020B0604020202020204" pitchFamily="34" charset="0"/>
            </a:endParaRPr>
          </a:p>
          <a:p>
            <a:pPr marL="457200" indent="-457200" eaLnBrk="1" hangingPunct="1">
              <a:buFont typeface="Wingdings" panose="05000000000000000000" pitchFamily="2" charset="2"/>
              <a:buNone/>
            </a:pPr>
            <a:endParaRPr lang="cs-CZ" altLang="cs-CZ" sz="2200" b="1" i="1" dirty="0">
              <a:latin typeface="Arial" panose="020B0604020202020204" pitchFamily="34" charset="0"/>
            </a:endParaRPr>
          </a:p>
          <a:p>
            <a:pPr marL="457200" indent="-457200">
              <a:buFontTx/>
              <a:buAutoNum type="alphaUcParenR"/>
            </a:pPr>
            <a:r>
              <a:rPr lang="cs-CZ" altLang="cs-CZ" dirty="0"/>
              <a:t>NORMOTVŮRCE (VZTAH STÁT V. OBCHODNÍK)</a:t>
            </a:r>
          </a:p>
          <a:p>
            <a:pPr marL="457200" indent="-457200">
              <a:buFontTx/>
              <a:buAutoNum type="alphaUcParenR"/>
            </a:pPr>
            <a:r>
              <a:rPr lang="cs-CZ" altLang="cs-CZ" dirty="0"/>
              <a:t>SPOLUTVŮRCE (OBLAST MPV)</a:t>
            </a:r>
          </a:p>
          <a:p>
            <a:pPr marL="457200" indent="-457200">
              <a:buFontTx/>
              <a:buAutoNum type="alphaUcParenR"/>
            </a:pPr>
            <a:r>
              <a:rPr lang="cs-CZ" altLang="cs-CZ" dirty="0">
                <a:solidFill>
                  <a:srgbClr val="FF0000"/>
                </a:solidFill>
              </a:rPr>
              <a:t>OBCHODNÍK – DIAGONÁLNÍ VZTAH, SPECIFIKA OPROTI BĚŽNÝM OBCHODNÍM VZTAHŮM</a:t>
            </a:r>
            <a:endParaRPr lang="cs-CZ" altLang="cs-CZ" dirty="0">
              <a:solidFill>
                <a:srgbClr val="FF0000"/>
              </a:solidFill>
              <a:latin typeface="Arial" panose="020B0604020202020204" pitchFamily="34" charset="0"/>
            </a:endParaRPr>
          </a:p>
          <a:p>
            <a:pPr marL="457200" indent="-457200">
              <a:buFontTx/>
              <a:buNone/>
            </a:pPr>
            <a:endParaRPr lang="cs-CZ" altLang="cs-CZ" sz="2000" dirty="0">
              <a:latin typeface="Arial" panose="020B0604020202020204" pitchFamily="34" charset="0"/>
            </a:endParaRPr>
          </a:p>
          <a:p>
            <a:pPr marL="1295400" lvl="2" indent="-381000" eaLnBrk="1" hangingPunct="1"/>
            <a:r>
              <a:rPr lang="cs-CZ" altLang="cs-CZ" sz="1600" dirty="0"/>
              <a:t>ČLENĚNÍ</a:t>
            </a:r>
            <a:r>
              <a:rPr lang="cs-CZ" altLang="cs-CZ" sz="1600" dirty="0">
                <a:latin typeface="Arial" panose="020B0604020202020204" pitchFamily="34" charset="0"/>
              </a:rPr>
              <a:t> (ROZVOJOVÉ V. ROZVINUTÉ)</a:t>
            </a:r>
          </a:p>
          <a:p>
            <a:pPr marL="1295400" lvl="2" indent="-381000" eaLnBrk="1" hangingPunct="1">
              <a:buFont typeface="Wingdings" panose="05000000000000000000" pitchFamily="2" charset="2"/>
              <a:buNone/>
            </a:pPr>
            <a:endParaRPr lang="cs-CZ" altLang="cs-CZ" sz="1600" dirty="0">
              <a:latin typeface="Arial" panose="020B0604020202020204" pitchFamily="34" charset="0"/>
            </a:endParaRPr>
          </a:p>
          <a:p>
            <a:pPr marL="1295400" lvl="2" indent="-381000" eaLnBrk="1" hangingPunct="1"/>
            <a:r>
              <a:rPr lang="cs-CZ" altLang="cs-CZ" sz="1600" dirty="0"/>
              <a:t>INTEGRAČNÍ TENDENCE</a:t>
            </a:r>
            <a:endParaRPr lang="cs-CZ" altLang="cs-CZ" sz="1600" dirty="0">
              <a:latin typeface="Arial" panose="020B0604020202020204" pitchFamily="34" charset="0"/>
            </a:endParaRPr>
          </a:p>
          <a:p>
            <a:pPr marL="1295400" lvl="2" indent="-381000" eaLnBrk="1" hangingPunct="1">
              <a:buFont typeface="Wingdings" panose="05000000000000000000" pitchFamily="2" charset="2"/>
              <a:buNone/>
            </a:pPr>
            <a:endParaRPr lang="cs-CZ" altLang="cs-CZ" sz="1800" dirty="0">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595180"/>
    </mc:Choice>
    <mc:Fallback xmlns="">
      <p:transition spd="slow" advTm="59518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latin typeface="Arial" panose="020B0604020202020204" pitchFamily="34" charset="0"/>
              </a:rPr>
              <a:t>SUBJEKTY</a:t>
            </a:r>
          </a:p>
        </p:txBody>
      </p:sp>
      <p:sp>
        <p:nvSpPr>
          <p:cNvPr id="19459" name="Rectangle 3"/>
          <p:cNvSpPr>
            <a:spLocks noGrp="1" noChangeArrowheads="1"/>
          </p:cNvSpPr>
          <p:nvPr>
            <p:ph idx="1"/>
          </p:nvPr>
        </p:nvSpPr>
        <p:spPr/>
        <p:txBody>
          <a:bodyPr/>
          <a:lstStyle/>
          <a:p>
            <a:pPr lvl="2" eaLnBrk="1" hangingPunct="1">
              <a:buFont typeface="Wingdings" panose="05000000000000000000" pitchFamily="2" charset="2"/>
              <a:buNone/>
            </a:pPr>
            <a:endParaRPr lang="cs-CZ" altLang="cs-CZ" sz="1600">
              <a:latin typeface="Arial" panose="020B0604020202020204" pitchFamily="34" charset="0"/>
            </a:endParaRPr>
          </a:p>
          <a:p>
            <a:pPr lvl="2" eaLnBrk="1" hangingPunct="1">
              <a:buFont typeface="Wingdings" panose="05000000000000000000" pitchFamily="2" charset="2"/>
              <a:buNone/>
            </a:pPr>
            <a:r>
              <a:rPr lang="cs-CZ" altLang="cs-CZ" sz="1800" b="1" i="1">
                <a:latin typeface="Arial" panose="020B0604020202020204" pitchFamily="34" charset="0"/>
              </a:rPr>
              <a:t>MEZINÁRODNÍ ORGANIZACE</a:t>
            </a:r>
          </a:p>
          <a:p>
            <a:pPr lvl="2" eaLnBrk="1" hangingPunct="1"/>
            <a:endParaRPr lang="cs-CZ" altLang="cs-CZ" sz="1400" b="1">
              <a:latin typeface="Arial" panose="020B0604020202020204" pitchFamily="34" charset="0"/>
            </a:endParaRPr>
          </a:p>
          <a:p>
            <a:pPr lvl="2" eaLnBrk="1" hangingPunct="1"/>
            <a:r>
              <a:rPr lang="cs-CZ" altLang="cs-CZ" sz="1400"/>
              <a:t>ČLENĚNÍ</a:t>
            </a:r>
            <a:endParaRPr lang="cs-CZ" altLang="cs-CZ" sz="1400">
              <a:latin typeface="Arial" panose="020B0604020202020204" pitchFamily="34" charset="0"/>
            </a:endParaRPr>
          </a:p>
          <a:p>
            <a:pPr lvl="2" eaLnBrk="1" hangingPunct="1"/>
            <a:endParaRPr lang="cs-CZ" altLang="cs-CZ" sz="1400">
              <a:latin typeface="Arial" panose="020B0604020202020204" pitchFamily="34" charset="0"/>
            </a:endParaRPr>
          </a:p>
          <a:p>
            <a:r>
              <a:rPr lang="cs-CZ" altLang="cs-CZ" sz="2000"/>
              <a:t>působící </a:t>
            </a:r>
            <a:r>
              <a:rPr lang="cs-CZ" altLang="cs-CZ" sz="2000" b="1"/>
              <a:t>universálně</a:t>
            </a:r>
            <a:r>
              <a:rPr lang="cs-CZ" altLang="cs-CZ" sz="2000"/>
              <a:t>, celosvětově, a působící </a:t>
            </a:r>
            <a:r>
              <a:rPr lang="cs-CZ" altLang="cs-CZ" sz="2000" b="1"/>
              <a:t>regionálně</a:t>
            </a:r>
            <a:endParaRPr lang="cs-CZ" altLang="cs-CZ" sz="2000"/>
          </a:p>
          <a:p>
            <a:r>
              <a:rPr lang="cs-CZ" altLang="cs-CZ" sz="2000"/>
              <a:t>působící v  určité </a:t>
            </a:r>
            <a:r>
              <a:rPr lang="cs-CZ" altLang="cs-CZ" sz="2000" b="1"/>
              <a:t>omezené oblasti</a:t>
            </a:r>
            <a:r>
              <a:rPr lang="cs-CZ" altLang="cs-CZ" sz="2000"/>
              <a:t> (komoditě, službách atd.), a působící </a:t>
            </a:r>
            <a:r>
              <a:rPr lang="cs-CZ" altLang="cs-CZ" sz="2000" b="1"/>
              <a:t>universálně, </a:t>
            </a:r>
            <a:r>
              <a:rPr lang="cs-CZ" altLang="cs-CZ" sz="2000"/>
              <a:t>bez nutného omezení na určitou oblast</a:t>
            </a:r>
          </a:p>
          <a:p>
            <a:r>
              <a:rPr lang="cs-CZ" altLang="cs-CZ" sz="2000"/>
              <a:t>zabývající se ekonomickými vztahy jako </a:t>
            </a:r>
            <a:r>
              <a:rPr lang="cs-CZ" altLang="cs-CZ" sz="2000" b="1"/>
              <a:t>základní </a:t>
            </a:r>
            <a:r>
              <a:rPr lang="cs-CZ" altLang="cs-CZ" sz="2000"/>
              <a:t>činností, nebo nikoli, tzn. působení v oblasti ekonomických vztahů je spíše vedlejším produktem jiného působení</a:t>
            </a:r>
          </a:p>
          <a:p>
            <a:pPr lvl="2" eaLnBrk="1" hangingPunct="1"/>
            <a:endParaRPr lang="cs-CZ" altLang="cs-CZ" sz="1400">
              <a:latin typeface="Arial" panose="020B0604020202020204" pitchFamily="34" charset="0"/>
            </a:endParaRPr>
          </a:p>
          <a:p>
            <a:pPr>
              <a:buFont typeface="Wingdings" panose="05000000000000000000" pitchFamily="2" charset="2"/>
              <a:buNone/>
            </a:pPr>
            <a:endParaRPr lang="cs-CZ" altLang="cs-CZ" sz="2000"/>
          </a:p>
          <a:p>
            <a:endParaRPr lang="cs-CZ" altLang="cs-CZ" sz="2000"/>
          </a:p>
        </p:txBody>
      </p:sp>
    </p:spTree>
  </p:cSld>
  <p:clrMapOvr>
    <a:masterClrMapping/>
  </p:clrMapOvr>
  <mc:AlternateContent xmlns:mc="http://schemas.openxmlformats.org/markup-compatibility/2006" xmlns:p14="http://schemas.microsoft.com/office/powerpoint/2010/main">
    <mc:Choice Requires="p14">
      <p:transition spd="slow" p14:dur="2000" advTm="191303"/>
    </mc:Choice>
    <mc:Fallback xmlns="">
      <p:transition spd="slow" advTm="19130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KOMODITNÍ DOHODY – ZVLÁŠTNÍ KATEGORIE DOHOD </a:t>
            </a:r>
          </a:p>
        </p:txBody>
      </p:sp>
      <p:sp>
        <p:nvSpPr>
          <p:cNvPr id="3" name="Podnadpis 2"/>
          <p:cNvSpPr>
            <a:spLocks noGrp="1"/>
          </p:cNvSpPr>
          <p:nvPr>
            <p:ph type="subTitle" idx="1"/>
          </p:nvPr>
        </p:nvSpPr>
        <p:spPr/>
        <p:txBody>
          <a:bodyPr/>
          <a:lstStyle/>
          <a:p>
            <a:r>
              <a:rPr lang="cs-CZ" dirty="0"/>
              <a:t> </a:t>
            </a:r>
          </a:p>
        </p:txBody>
      </p:sp>
    </p:spTree>
    <p:extLst>
      <p:ext uri="{BB962C8B-B14F-4D97-AF65-F5344CB8AC3E}">
        <p14:creationId xmlns:p14="http://schemas.microsoft.com/office/powerpoint/2010/main" val="2577390849"/>
      </p:ext>
    </p:extLst>
  </p:cSld>
  <p:clrMapOvr>
    <a:masterClrMapping/>
  </p:clrMapOvr>
  <mc:AlternateContent xmlns:mc="http://schemas.openxmlformats.org/markup-compatibility/2006" xmlns:p14="http://schemas.microsoft.com/office/powerpoint/2010/main">
    <mc:Choice Requires="p14">
      <p:transition spd="slow" p14:dur="2000" advTm="51546"/>
    </mc:Choice>
    <mc:Fallback xmlns="">
      <p:transition spd="slow" advTm="5154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TO JSOU KOMODITNÍ DOHODY</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cap="small" dirty="0"/>
              <a:t>Dohoda, jíž se hlavní vývozní země a hlavní dovozci určitého produktu zavazují respektovat pravidla, jimiž se řídí mezinárodní obchod s tímto produktem (zbožím, komoditou – COMMODITY AGREEMENT, AGREEMENTS ON BASIC PRODUCTS)</a:t>
            </a:r>
          </a:p>
          <a:p>
            <a:pPr marL="0" indent="0">
              <a:buNone/>
            </a:pPr>
            <a:endParaRPr lang="cs-CZ" cap="small" dirty="0"/>
          </a:p>
          <a:p>
            <a:pPr marL="0" indent="0">
              <a:buNone/>
            </a:pPr>
            <a:r>
              <a:rPr lang="cs-CZ" cap="small" dirty="0"/>
              <a:t>SMYSL REGULACE </a:t>
            </a:r>
          </a:p>
          <a:p>
            <a:pPr marL="0" indent="0">
              <a:buNone/>
            </a:pPr>
            <a:endParaRPr lang="cs-CZ" cap="small" dirty="0"/>
          </a:p>
          <a:p>
            <a:pPr marL="0" indent="0">
              <a:buNone/>
            </a:pPr>
            <a:endParaRPr lang="cs-CZ" cap="small" dirty="0"/>
          </a:p>
        </p:txBody>
      </p:sp>
    </p:spTree>
    <p:extLst>
      <p:ext uri="{BB962C8B-B14F-4D97-AF65-F5344CB8AC3E}">
        <p14:creationId xmlns:p14="http://schemas.microsoft.com/office/powerpoint/2010/main" val="1996693143"/>
      </p:ext>
    </p:extLst>
  </p:cSld>
  <p:clrMapOvr>
    <a:masterClrMapping/>
  </p:clrMapOvr>
  <mc:AlternateContent xmlns:mc="http://schemas.openxmlformats.org/markup-compatibility/2006" xmlns:p14="http://schemas.microsoft.com/office/powerpoint/2010/main">
    <mc:Choice Requires="p14">
      <p:transition spd="slow" p14:dur="2000" advTm="200909"/>
    </mc:Choice>
    <mc:Fallback xmlns="">
      <p:transition spd="slow" advTm="20090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DĚLENÍ A PŘÍKLADY </a:t>
            </a:r>
          </a:p>
        </p:txBody>
      </p:sp>
      <p:sp>
        <p:nvSpPr>
          <p:cNvPr id="3" name="Zástupný symbol pro obsah 2"/>
          <p:cNvSpPr>
            <a:spLocks noGrp="1"/>
          </p:cNvSpPr>
          <p:nvPr>
            <p:ph idx="1"/>
          </p:nvPr>
        </p:nvSpPr>
        <p:spPr/>
        <p:txBody>
          <a:bodyPr/>
          <a:lstStyle/>
          <a:p>
            <a:r>
              <a:rPr lang="cs-CZ" dirty="0"/>
              <a:t>DOHODY, KTERÉ STANOVÍ JEN URČITÁ NEFORMÁLNÍ PRAVIDLA. </a:t>
            </a:r>
          </a:p>
          <a:p>
            <a:endParaRPr lang="cs-CZ" dirty="0"/>
          </a:p>
          <a:p>
            <a:r>
              <a:rPr lang="cs-CZ" dirty="0"/>
              <a:t>PŘÍPADY, KDY EXISTUJÍ MEZINÁRODNÍ KONZULTAČNÍ VÝBORY EXPORTUJÍCÍCH A IMPORTUJÍCÍCH ZEMÍ, NEBO KONZULTAČNÍ ÚTVARY ČI GENTLEMANSKÉ DOHODY</a:t>
            </a:r>
          </a:p>
          <a:p>
            <a:endParaRPr lang="cs-CZ" dirty="0"/>
          </a:p>
          <a:p>
            <a:r>
              <a:rPr lang="cs-CZ" dirty="0"/>
              <a:t>CITRUSY V RÁMCI FAO, ČAJ, BANÁNY………</a:t>
            </a:r>
          </a:p>
        </p:txBody>
      </p:sp>
    </p:spTree>
    <p:extLst>
      <p:ext uri="{BB962C8B-B14F-4D97-AF65-F5344CB8AC3E}">
        <p14:creationId xmlns:p14="http://schemas.microsoft.com/office/powerpoint/2010/main" val="3587718564"/>
      </p:ext>
    </p:extLst>
  </p:cSld>
  <p:clrMapOvr>
    <a:masterClrMapping/>
  </p:clrMapOvr>
  <mc:AlternateContent xmlns:mc="http://schemas.openxmlformats.org/markup-compatibility/2006" xmlns:p14="http://schemas.microsoft.com/office/powerpoint/2010/main">
    <mc:Choice Requires="p14">
      <p:transition spd="slow" p14:dur="2000" advTm="64019"/>
    </mc:Choice>
    <mc:Fallback xmlns="">
      <p:transition spd="slow" advTm="6401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DOHODY, KTERÉ REGULUJÍ DANÉ OBLASTI</a:t>
            </a:r>
          </a:p>
        </p:txBody>
      </p:sp>
      <p:sp>
        <p:nvSpPr>
          <p:cNvPr id="3" name="Zástupný symbol pro obsah 2"/>
          <p:cNvSpPr>
            <a:spLocks noGrp="1"/>
          </p:cNvSpPr>
          <p:nvPr>
            <p:ph idx="1"/>
          </p:nvPr>
        </p:nvSpPr>
        <p:spPr/>
        <p:txBody>
          <a:bodyPr/>
          <a:lstStyle/>
          <a:p>
            <a:r>
              <a:rPr lang="cs-CZ" dirty="0"/>
              <a:t>ÚMLUVY SMÍŠENÉ POVAHY (EXPORT. IMPORT), NEBO JEN ZASAHUJÍCÍ JEDEN TOK ZBOŽÍ</a:t>
            </a:r>
          </a:p>
          <a:p>
            <a:endParaRPr lang="cs-CZ" dirty="0"/>
          </a:p>
          <a:p>
            <a:r>
              <a:rPr lang="cs-CZ" dirty="0"/>
              <a:t>OBLAST OBILÍ, KAKAA</a:t>
            </a:r>
          </a:p>
          <a:p>
            <a:endParaRPr lang="cs-CZ" dirty="0"/>
          </a:p>
          <a:p>
            <a:r>
              <a:rPr lang="cs-CZ" dirty="0"/>
              <a:t>RŮZNÉ ČINNOST – ODSTRANĚNÍ PŘEKÁŽEK, INTERVENCE NA TRHU, CENY, SOUTĚŽE……………………</a:t>
            </a:r>
          </a:p>
        </p:txBody>
      </p:sp>
    </p:spTree>
    <p:extLst>
      <p:ext uri="{BB962C8B-B14F-4D97-AF65-F5344CB8AC3E}">
        <p14:creationId xmlns:p14="http://schemas.microsoft.com/office/powerpoint/2010/main" val="3188857319"/>
      </p:ext>
    </p:extLst>
  </p:cSld>
  <p:clrMapOvr>
    <a:masterClrMapping/>
  </p:clrMapOvr>
  <mc:AlternateContent xmlns:mc="http://schemas.openxmlformats.org/markup-compatibility/2006" xmlns:p14="http://schemas.microsoft.com/office/powerpoint/2010/main">
    <mc:Choice Requires="p14">
      <p:transition spd="slow" p14:dur="2000" advTm="50381"/>
    </mc:Choice>
    <mc:Fallback xmlns="">
      <p:transition spd="slow" advTm="5038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DOHODA O CUKRU</a:t>
            </a:r>
          </a:p>
        </p:txBody>
      </p:sp>
      <p:sp>
        <p:nvSpPr>
          <p:cNvPr id="3" name="Zástupný symbol pro obsah 2"/>
          <p:cNvSpPr>
            <a:spLocks noGrp="1"/>
          </p:cNvSpPr>
          <p:nvPr>
            <p:ph idx="1"/>
          </p:nvPr>
        </p:nvSpPr>
        <p:spPr/>
        <p:txBody>
          <a:bodyPr/>
          <a:lstStyle/>
          <a:p>
            <a:r>
              <a:rPr lang="cs-CZ" dirty="0"/>
              <a:t>Cílem dohody ISA je posilovat mezinárodní spolupráci v souvislosti s celosvětovou problematikou cukru, být fórem pro mezivládní konzultace týkající se cukru a způsobů, jak zlepšit celosvětové hospodářství v oblasti cukru, usnadnit obchod prostřednictvím shromažďování a poskytování informací o světovém trhu s cukrem a dalšími sladidly, jakož i stimulovat poptávku po cukru, zejména v oblastech jeho netradičního využití. Dohoda ISA vstoupila v platnost dne 1. ledna 1993 na období tří let do 31. prosince 1995. Od té doby byla její platnost pravidelně prodlužována na další dvouletá období. Naposledy byla prodloužena rozhodnutím Mezinárodní rady pro cukr v červenci 2019 a bude platit až do 31. prosince 2021. </a:t>
            </a:r>
          </a:p>
        </p:txBody>
      </p:sp>
    </p:spTree>
    <p:extLst>
      <p:ext uri="{BB962C8B-B14F-4D97-AF65-F5344CB8AC3E}">
        <p14:creationId xmlns:p14="http://schemas.microsoft.com/office/powerpoint/2010/main" val="2383832897"/>
      </p:ext>
    </p:extLst>
  </p:cSld>
  <p:clrMapOvr>
    <a:masterClrMapping/>
  </p:clrMapOvr>
  <mc:AlternateContent xmlns:mc="http://schemas.openxmlformats.org/markup-compatibility/2006" xmlns:p14="http://schemas.microsoft.com/office/powerpoint/2010/main">
    <mc:Choice Requires="p14">
      <p:transition spd="slow" p14:dur="2000" advTm="42255"/>
    </mc:Choice>
    <mc:Fallback xmlns="">
      <p:transition spd="slow" advTm="4225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PŘÍKLAD</a:t>
            </a:r>
          </a:p>
        </p:txBody>
      </p:sp>
      <p:sp>
        <p:nvSpPr>
          <p:cNvPr id="3" name="Zástupný symbol pro obsah 2"/>
          <p:cNvSpPr>
            <a:spLocks noGrp="1"/>
          </p:cNvSpPr>
          <p:nvPr>
            <p:ph idx="1"/>
          </p:nvPr>
        </p:nvSpPr>
        <p:spPr/>
        <p:txBody>
          <a:bodyPr>
            <a:normAutofit/>
          </a:bodyPr>
          <a:lstStyle/>
          <a:p>
            <a:r>
              <a:rPr lang="cs-CZ" dirty="0"/>
              <a:t>MEZINÁRODNÍ DOHODA O KAKAU Z ROKU 2011 – UZAVŘENA NA 10 LET, MOŽNO PRODLOUŽIT DVAKRÁT DVA</a:t>
            </a:r>
          </a:p>
          <a:p>
            <a:r>
              <a:rPr lang="cs-CZ" dirty="0"/>
              <a:t>Dohoda také posiluje roli </a:t>
            </a:r>
            <a:r>
              <a:rPr lang="cs-CZ" b="1" dirty="0"/>
              <a:t>Mezinárodní organizace pro kakao</a:t>
            </a:r>
            <a:r>
              <a:rPr lang="cs-CZ" dirty="0"/>
              <a:t> (ICCO). ICCO je  "jedinou strukturou, která přivádí producenty a spotřebitele ke společnému konstruktivnímu dialogu„</a:t>
            </a:r>
          </a:p>
          <a:p>
            <a:r>
              <a:rPr lang="cs-CZ" dirty="0"/>
              <a:t> </a:t>
            </a:r>
            <a:r>
              <a:rPr lang="cs-CZ" cap="small" dirty="0"/>
              <a:t>cílem je udržitelné hospodářství v oblasti kakaa, rozpoznává potřebu spravedlivých cen kakaa a výnosů, podporuje kvalitu kakaa a vývoj postupů zvyšujících bezpečnost potravin.</a:t>
            </a:r>
          </a:p>
          <a:p>
            <a:endParaRPr lang="cs-CZ" dirty="0"/>
          </a:p>
          <a:p>
            <a:endParaRPr lang="cs-CZ" dirty="0"/>
          </a:p>
          <a:p>
            <a:endParaRPr lang="cs-CZ" dirty="0"/>
          </a:p>
        </p:txBody>
      </p:sp>
    </p:spTree>
    <p:extLst>
      <p:ext uri="{BB962C8B-B14F-4D97-AF65-F5344CB8AC3E}">
        <p14:creationId xmlns:p14="http://schemas.microsoft.com/office/powerpoint/2010/main" val="1686495794"/>
      </p:ext>
    </p:extLst>
  </p:cSld>
  <p:clrMapOvr>
    <a:masterClrMapping/>
  </p:clrMapOvr>
  <mc:AlternateContent xmlns:mc="http://schemas.openxmlformats.org/markup-compatibility/2006" xmlns:p14="http://schemas.microsoft.com/office/powerpoint/2010/main">
    <mc:Choice Requires="p14">
      <p:transition spd="slow" p14:dur="2000" advTm="77578"/>
    </mc:Choice>
    <mc:Fallback xmlns="">
      <p:transition spd="slow" advTm="77578"/>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ctrTitle"/>
          </p:nvPr>
        </p:nvSpPr>
        <p:spPr>
          <a:xfrm>
            <a:off x="685800" y="2130425"/>
            <a:ext cx="7772400" cy="1470025"/>
          </a:xfrm>
        </p:spPr>
        <p:txBody>
          <a:bodyPr anchor="t"/>
          <a:lstStyle/>
          <a:p>
            <a:pPr algn="l"/>
            <a:r>
              <a:rPr lang="cs-CZ" altLang="cs-CZ" sz="3200">
                <a:latin typeface="Arial" panose="020B0604020202020204" pitchFamily="34" charset="0"/>
              </a:rPr>
              <a:t>               PRÁVO V. POLITIKA</a:t>
            </a:r>
          </a:p>
        </p:txBody>
      </p:sp>
      <p:sp>
        <p:nvSpPr>
          <p:cNvPr id="31747" name="Rectangle 5"/>
          <p:cNvSpPr>
            <a:spLocks noGrp="1" noChangeArrowheads="1"/>
          </p:cNvSpPr>
          <p:nvPr>
            <p:ph type="subTitle" idx="1"/>
          </p:nvPr>
        </p:nvSpPr>
        <p:spPr>
          <a:xfrm>
            <a:off x="1371600" y="3886200"/>
            <a:ext cx="6400800" cy="1752600"/>
          </a:xfrm>
        </p:spPr>
        <p:txBody>
          <a:bodyPr/>
          <a:lstStyle/>
          <a:p>
            <a:r>
              <a:rPr lang="cs-CZ" altLang="cs-CZ">
                <a:latin typeface="Arial" panose="020B0604020202020204" pitchFamily="34" charset="0"/>
              </a:rPr>
              <a:t>DĚJINY LIBERALIZACI Z POHLEDU MEZINÁRODNÍHO OBCHODU </a:t>
            </a:r>
          </a:p>
        </p:txBody>
      </p:sp>
    </p:spTree>
    <p:extLst>
      <p:ext uri="{BB962C8B-B14F-4D97-AF65-F5344CB8AC3E}">
        <p14:creationId xmlns:p14="http://schemas.microsoft.com/office/powerpoint/2010/main" val="1535203542"/>
      </p:ext>
    </p:extLst>
  </p:cSld>
  <p:clrMapOvr>
    <a:masterClrMapping/>
  </p:clrMapOvr>
  <mc:AlternateContent xmlns:mc="http://schemas.openxmlformats.org/markup-compatibility/2006" xmlns:p14="http://schemas.microsoft.com/office/powerpoint/2010/main">
    <mc:Choice Requires="p14">
      <p:transition spd="slow" p14:dur="2000" advTm="156180"/>
    </mc:Choice>
    <mc:Fallback xmlns="">
      <p:transition spd="slow" advTm="15618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pPr>
              <a:defRPr/>
            </a:pPr>
            <a:r>
              <a:rPr lang="cs-CZ" dirty="0"/>
              <a:t>Mezinárodní právo obchodní - přednáška 1, prof. N. Rozehnalová</a:t>
            </a:r>
          </a:p>
        </p:txBody>
      </p:sp>
      <p:sp>
        <p:nvSpPr>
          <p:cNvPr id="32772"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ECBFE67-5261-4302-A970-77CFD5ABB7E1}" type="slidenum">
              <a:rPr lang="cs-CZ" altLang="cs-CZ" sz="1200" smtClean="0"/>
              <a:pPr>
                <a:spcBef>
                  <a:spcPct val="0"/>
                </a:spcBef>
                <a:buClrTx/>
                <a:buFontTx/>
                <a:buNone/>
              </a:pPr>
              <a:t>19</a:t>
            </a:fld>
            <a:endParaRPr lang="cs-CZ" altLang="cs-CZ" sz="1200"/>
          </a:p>
        </p:txBody>
      </p:sp>
      <p:sp>
        <p:nvSpPr>
          <p:cNvPr id="32770" name="Rectangle 2"/>
          <p:cNvSpPr>
            <a:spLocks noGrp="1" noChangeArrowheads="1"/>
          </p:cNvSpPr>
          <p:nvPr>
            <p:ph type="title"/>
          </p:nvPr>
        </p:nvSpPr>
        <p:spPr/>
        <p:txBody>
          <a:bodyPr/>
          <a:lstStyle/>
          <a:p>
            <a:pPr eaLnBrk="1" hangingPunct="1"/>
            <a:r>
              <a:rPr lang="cs-CZ" altLang="cs-CZ"/>
              <a:t>LIBERALIZACE vs. PROTEKCIONISMUS </a:t>
            </a:r>
          </a:p>
        </p:txBody>
      </p:sp>
      <p:sp>
        <p:nvSpPr>
          <p:cNvPr id="32771" name="Rectangle 3"/>
          <p:cNvSpPr>
            <a:spLocks noGrp="1" noChangeArrowheads="1"/>
          </p:cNvSpPr>
          <p:nvPr>
            <p:ph idx="1"/>
          </p:nvPr>
        </p:nvSpPr>
        <p:spPr>
          <a:xfrm>
            <a:off x="381000" y="2514600"/>
            <a:ext cx="8229600" cy="4114800"/>
          </a:xfrm>
        </p:spPr>
        <p:txBody>
          <a:bodyPr/>
          <a:lstStyle/>
          <a:p>
            <a:pPr eaLnBrk="1" hangingPunct="1"/>
            <a:r>
              <a:rPr lang="cs-CZ" altLang="cs-CZ"/>
              <a:t>DILEMA VZTAHU LIBERALISMUS V. PROTEKCIONISMUS</a:t>
            </a:r>
          </a:p>
          <a:p>
            <a:pPr eaLnBrk="1" hangingPunct="1"/>
            <a:r>
              <a:rPr lang="cs-CZ" altLang="cs-CZ"/>
              <a:t>NENÍ JEDNOZNAČNÁ ODPOVĚĎ</a:t>
            </a:r>
          </a:p>
          <a:p>
            <a:pPr eaLnBrk="1" hangingPunct="1"/>
            <a:endParaRPr lang="cs-CZ" altLang="cs-CZ"/>
          </a:p>
          <a:p>
            <a:pPr eaLnBrk="1" hangingPunct="1"/>
            <a:r>
              <a:rPr lang="cs-CZ" altLang="cs-CZ" b="1"/>
              <a:t>EMPIRICKÁ ZJIŠTĚNÍ: </a:t>
            </a:r>
            <a:r>
              <a:rPr lang="cs-CZ" altLang="cs-CZ"/>
              <a:t>spíše liberalizace vede k všeobecnému blahobytu</a:t>
            </a:r>
          </a:p>
          <a:p>
            <a:pPr eaLnBrk="1" hangingPunct="1"/>
            <a:endParaRPr lang="cs-CZ" altLang="cs-CZ"/>
          </a:p>
          <a:p>
            <a:pPr eaLnBrk="1" hangingPunct="1"/>
            <a:r>
              <a:rPr lang="cs-CZ" altLang="cs-CZ" b="1"/>
              <a:t>REALITA: </a:t>
            </a:r>
            <a:r>
              <a:rPr lang="cs-CZ" altLang="cs-CZ"/>
              <a:t>politika liberalizace s vymezením prostoru pro dovolení ochranářství – politika WTO</a:t>
            </a:r>
          </a:p>
        </p:txBody>
      </p:sp>
    </p:spTree>
    <p:extLst>
      <p:ext uri="{BB962C8B-B14F-4D97-AF65-F5344CB8AC3E}">
        <p14:creationId xmlns:p14="http://schemas.microsoft.com/office/powerpoint/2010/main" val="535155404"/>
      </p:ext>
    </p:extLst>
  </p:cSld>
  <p:clrMapOvr>
    <a:masterClrMapping/>
  </p:clrMapOvr>
  <p:transition advTm="139314"/>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zápatí 3"/>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1200" b="0" i="0" u="none" strike="noStrike" kern="1200" cap="none" spc="0" normalizeH="0" baseline="0" noProof="0" dirty="0">
                <a:ln>
                  <a:noFill/>
                </a:ln>
                <a:solidFill>
                  <a:srgbClr val="777777"/>
                </a:solidFill>
                <a:effectLst/>
                <a:uLnTx/>
                <a:uFillTx/>
                <a:latin typeface="Trebuchet MS"/>
                <a:ea typeface="+mn-ea"/>
                <a:cs typeface="+mn-cs"/>
              </a:rPr>
              <a:t>Mezinárodní právo obchodní - přednáška 1, prof. N. Rozehnalová</a:t>
            </a:r>
          </a:p>
        </p:txBody>
      </p:sp>
      <p:sp>
        <p:nvSpPr>
          <p:cNvPr id="9218"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86D106F-9AE2-4F2D-9D0A-F4F177A1951B}" type="slidenum">
              <a:rPr kumimoji="0" lang="cs-CZ" altLang="cs-CZ" sz="1200" b="1" i="0" u="none" strike="noStrike" kern="1200" cap="none" spc="0" normalizeH="0" baseline="0" noProof="0" smtClean="0">
                <a:ln>
                  <a:noFill/>
                </a:ln>
                <a:solidFill>
                  <a:srgbClr val="000000"/>
                </a:solidFill>
                <a:effectLst/>
                <a:uLnTx/>
                <a:uFillTx/>
                <a:latin typeface="Trebuchet MS" panose="020B0603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cs-CZ" altLang="cs-CZ" sz="1200" b="1" i="0" u="none" strike="noStrike" kern="1200" cap="none" spc="0" normalizeH="0" baseline="0" noProof="0">
              <a:ln>
                <a:noFill/>
              </a:ln>
              <a:solidFill>
                <a:srgbClr val="000000"/>
              </a:solidFill>
              <a:effectLst/>
              <a:uLnTx/>
              <a:uFillTx/>
              <a:latin typeface="Trebuchet MS" panose="020B0603020202020204" pitchFamily="34" charset="0"/>
              <a:ea typeface="+mn-ea"/>
              <a:cs typeface="+mn-cs"/>
            </a:endParaRPr>
          </a:p>
        </p:txBody>
      </p:sp>
      <p:sp>
        <p:nvSpPr>
          <p:cNvPr id="9220" name="Nadpis 6"/>
          <p:cNvSpPr>
            <a:spLocks noGrp="1"/>
          </p:cNvSpPr>
          <p:nvPr>
            <p:ph type="title"/>
          </p:nvPr>
        </p:nvSpPr>
        <p:spPr/>
        <p:txBody>
          <a:bodyPr/>
          <a:lstStyle/>
          <a:p>
            <a:pPr eaLnBrk="1" hangingPunct="1"/>
            <a:r>
              <a:rPr lang="cs-CZ" altLang="cs-CZ"/>
              <a:t>LITERATURA</a:t>
            </a:r>
            <a:r>
              <a:rPr lang="cs-CZ" altLang="cs-CZ">
                <a:latin typeface="Arial" panose="020B0604020202020204" pitchFamily="34" charset="0"/>
              </a:rPr>
              <a:t> - základní</a:t>
            </a:r>
          </a:p>
        </p:txBody>
      </p:sp>
      <p:sp>
        <p:nvSpPr>
          <p:cNvPr id="9219" name="Zástupný symbol pro obsah 5"/>
          <p:cNvSpPr>
            <a:spLocks noGrp="1"/>
          </p:cNvSpPr>
          <p:nvPr>
            <p:ph idx="1"/>
          </p:nvPr>
        </p:nvSpPr>
        <p:spPr>
          <a:xfrm>
            <a:off x="0" y="1773238"/>
            <a:ext cx="8672513" cy="4932362"/>
          </a:xfrm>
        </p:spPr>
        <p:txBody>
          <a:bodyPr/>
          <a:lstStyle/>
          <a:p>
            <a:pPr eaLnBrk="1" hangingPunct="1"/>
            <a:endParaRPr lang="cs-CZ" altLang="cs-CZ" dirty="0"/>
          </a:p>
          <a:p>
            <a:pPr eaLnBrk="1" hangingPunct="1"/>
            <a:endParaRPr lang="cs-CZ" altLang="cs-CZ" dirty="0"/>
          </a:p>
          <a:p>
            <a:pPr marL="54000" indent="0" eaLnBrk="1" hangingPunct="1">
              <a:buNone/>
            </a:pPr>
            <a:r>
              <a:rPr lang="cs-CZ" altLang="cs-CZ" dirty="0"/>
              <a:t>ROZEHNALOVÁ, N., VALDHANS, J., KYSELOVSKÁ, T. PRÁVO MEZINÁRODNÍHO OBCHODU, ASPI CODEX, 2021</a:t>
            </a:r>
          </a:p>
          <a:p>
            <a:pPr marL="54000" indent="0" eaLnBrk="1" hangingPunct="1">
              <a:buNone/>
            </a:pPr>
            <a:endParaRPr lang="cs-CZ" altLang="cs-CZ" dirty="0"/>
          </a:p>
          <a:p>
            <a:pPr marL="54000" indent="0" eaLnBrk="1" hangingPunct="1">
              <a:buNone/>
            </a:pPr>
            <a:r>
              <a:rPr lang="cs-CZ" altLang="cs-CZ" dirty="0"/>
              <a:t>NEBO COKOLI JINÉHO, CO OBSÁHNE MATERII PŘEDMĚTU…………………………………………</a:t>
            </a:r>
          </a:p>
          <a:p>
            <a:pPr eaLnBrk="1" hangingPunct="1">
              <a:buFontTx/>
              <a:buNone/>
            </a:pPr>
            <a:endParaRPr lang="cs-CZ" altLang="cs-CZ" dirty="0"/>
          </a:p>
          <a:p>
            <a:pPr eaLnBrk="1" hangingPunct="1"/>
            <a:endParaRPr lang="cs-CZ" altLang="cs-CZ" dirty="0"/>
          </a:p>
        </p:txBody>
      </p:sp>
    </p:spTree>
    <p:extLst>
      <p:ext uri="{BB962C8B-B14F-4D97-AF65-F5344CB8AC3E}">
        <p14:creationId xmlns:p14="http://schemas.microsoft.com/office/powerpoint/2010/main" val="3828779512"/>
      </p:ext>
    </p:extLst>
  </p:cSld>
  <p:clrMapOvr>
    <a:masterClrMapping/>
  </p:clrMapOvr>
  <mc:AlternateContent xmlns:mc="http://schemas.openxmlformats.org/markup-compatibility/2006" xmlns:p14="http://schemas.microsoft.com/office/powerpoint/2010/main">
    <mc:Choice Requires="p14">
      <p:transition spd="slow" p14:dur="2000" advTm="97904"/>
    </mc:Choice>
    <mc:Fallback xmlns="">
      <p:transition spd="slow" advTm="9790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pPr>
              <a:defRPr/>
            </a:pPr>
            <a:r>
              <a:rPr lang="cs-CZ" dirty="0"/>
              <a:t>Mezinárodní právo obchodní - přednáška 1, prof. N. Rozehnalová</a:t>
            </a:r>
          </a:p>
        </p:txBody>
      </p:sp>
      <p:sp>
        <p:nvSpPr>
          <p:cNvPr id="33796"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42FD887-73B6-4DE2-AACF-6BBC0945A186}" type="slidenum">
              <a:rPr lang="cs-CZ" altLang="cs-CZ" sz="1200" smtClean="0"/>
              <a:pPr>
                <a:spcBef>
                  <a:spcPct val="0"/>
                </a:spcBef>
                <a:buClrTx/>
                <a:buFontTx/>
                <a:buNone/>
              </a:pPr>
              <a:t>20</a:t>
            </a:fld>
            <a:endParaRPr lang="cs-CZ" altLang="cs-CZ" sz="1200"/>
          </a:p>
        </p:txBody>
      </p:sp>
      <p:sp>
        <p:nvSpPr>
          <p:cNvPr id="33794" name="Rectangle 2"/>
          <p:cNvSpPr>
            <a:spLocks noGrp="1" noChangeArrowheads="1"/>
          </p:cNvSpPr>
          <p:nvPr>
            <p:ph type="title"/>
          </p:nvPr>
        </p:nvSpPr>
        <p:spPr/>
        <p:txBody>
          <a:bodyPr/>
          <a:lstStyle/>
          <a:p>
            <a:pPr eaLnBrk="1" hangingPunct="1"/>
            <a:r>
              <a:rPr lang="cs-CZ" altLang="cs-CZ"/>
              <a:t>HISTORIE</a:t>
            </a:r>
          </a:p>
        </p:txBody>
      </p:sp>
      <p:sp>
        <p:nvSpPr>
          <p:cNvPr id="33795" name="Rectangle 3"/>
          <p:cNvSpPr>
            <a:spLocks noGrp="1" noChangeArrowheads="1"/>
          </p:cNvSpPr>
          <p:nvPr>
            <p:ph idx="1"/>
          </p:nvPr>
        </p:nvSpPr>
        <p:spPr>
          <a:xfrm>
            <a:off x="457200" y="1905000"/>
            <a:ext cx="8229600" cy="4114800"/>
          </a:xfrm>
        </p:spPr>
        <p:txBody>
          <a:bodyPr/>
          <a:lstStyle/>
          <a:p>
            <a:pPr eaLnBrk="1" hangingPunct="1"/>
            <a:r>
              <a:rPr lang="cs-CZ" altLang="cs-CZ"/>
              <a:t>MERKANTILISMUS</a:t>
            </a:r>
          </a:p>
          <a:p>
            <a:pPr eaLnBrk="1" hangingPunct="1"/>
            <a:endParaRPr lang="cs-CZ" altLang="cs-CZ"/>
          </a:p>
          <a:p>
            <a:pPr eaLnBrk="1" hangingPunct="1"/>
            <a:r>
              <a:rPr lang="cs-CZ" altLang="cs-CZ"/>
              <a:t>PRŮLOM – SMLOUVA „COBDEN – CHEVALIER“</a:t>
            </a:r>
          </a:p>
          <a:p>
            <a:pPr eaLnBrk="1" hangingPunct="1"/>
            <a:endParaRPr lang="cs-CZ" altLang="cs-CZ"/>
          </a:p>
          <a:p>
            <a:pPr eaLnBrk="1" hangingPunct="1"/>
            <a:r>
              <a:rPr lang="cs-CZ" altLang="cs-CZ"/>
              <a:t>TEORIE ABSOLUTNÍCH VÝHOD, TEORIE KOMPARATIVNÍCH VÝHOD</a:t>
            </a:r>
          </a:p>
          <a:p>
            <a:pPr eaLnBrk="1" hangingPunct="1"/>
            <a:endParaRPr lang="cs-CZ" altLang="cs-CZ"/>
          </a:p>
          <a:p>
            <a:pPr eaLnBrk="1" hangingPunct="1"/>
            <a:r>
              <a:rPr lang="cs-CZ" altLang="cs-CZ"/>
              <a:t>1879 – ČÁSTEČNÝ NÁVRAT PROTEKCIONISMU</a:t>
            </a:r>
          </a:p>
          <a:p>
            <a:pPr eaLnBrk="1" hangingPunct="1"/>
            <a:endParaRPr lang="cs-CZ" altLang="cs-CZ"/>
          </a:p>
          <a:p>
            <a:pPr eaLnBrk="1" hangingPunct="1"/>
            <a:r>
              <a:rPr lang="cs-CZ" altLang="cs-CZ"/>
              <a:t>ROZVRAT VZTAHŮ V RÁMCI PRVÉ SVĚTOVÉ VÁLKY</a:t>
            </a:r>
          </a:p>
        </p:txBody>
      </p:sp>
    </p:spTree>
    <p:extLst>
      <p:ext uri="{BB962C8B-B14F-4D97-AF65-F5344CB8AC3E}">
        <p14:creationId xmlns:p14="http://schemas.microsoft.com/office/powerpoint/2010/main" val="714177258"/>
      </p:ext>
    </p:extLst>
  </p:cSld>
  <p:clrMapOvr>
    <a:masterClrMapping/>
  </p:clrMapOvr>
  <p:transition advTm="300726"/>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title"/>
          </p:nvPr>
        </p:nvSpPr>
        <p:spPr/>
        <p:txBody>
          <a:bodyPr/>
          <a:lstStyle/>
          <a:p>
            <a:pPr eaLnBrk="1" hangingPunct="1"/>
            <a:r>
              <a:rPr lang="cs-CZ" altLang="cs-CZ"/>
              <a:t>HISTORIE</a:t>
            </a:r>
          </a:p>
        </p:txBody>
      </p:sp>
      <p:sp>
        <p:nvSpPr>
          <p:cNvPr id="34819" name="Rectangle 6"/>
          <p:cNvSpPr>
            <a:spLocks noGrp="1" noChangeArrowheads="1"/>
          </p:cNvSpPr>
          <p:nvPr>
            <p:ph idx="1"/>
          </p:nvPr>
        </p:nvSpPr>
        <p:spPr>
          <a:xfrm>
            <a:off x="900113" y="1928813"/>
            <a:ext cx="7772400" cy="4813300"/>
          </a:xfrm>
        </p:spPr>
        <p:txBody>
          <a:bodyPr/>
          <a:lstStyle/>
          <a:p>
            <a:pPr eaLnBrk="1" hangingPunct="1">
              <a:lnSpc>
                <a:spcPct val="90000"/>
              </a:lnSpc>
            </a:pPr>
            <a:r>
              <a:rPr lang="cs-CZ" altLang="cs-CZ" sz="2800"/>
              <a:t>USA – OBDOBÍ MEZI DVĚMA SVĚTOVÝMI VÁLKAMI - </a:t>
            </a:r>
            <a:r>
              <a:rPr lang="cs-CZ" altLang="cs-CZ" sz="2800" i="1"/>
              <a:t>Smoot-Hawley Tariff Act</a:t>
            </a:r>
            <a:r>
              <a:rPr lang="cs-CZ" altLang="cs-CZ" sz="2800"/>
              <a:t>“ 1930</a:t>
            </a:r>
          </a:p>
          <a:p>
            <a:pPr eaLnBrk="1" hangingPunct="1">
              <a:lnSpc>
                <a:spcPct val="90000"/>
              </a:lnSpc>
            </a:pPr>
            <a:endParaRPr lang="cs-CZ" altLang="cs-CZ" sz="2800"/>
          </a:p>
          <a:p>
            <a:pPr eaLnBrk="1" hangingPunct="1">
              <a:lnSpc>
                <a:spcPct val="90000"/>
              </a:lnSpc>
            </a:pPr>
            <a:r>
              <a:rPr lang="cs-CZ" altLang="cs-CZ" sz="2800"/>
              <a:t>LAVINA OCHRANÁŘSKÝCH ZÁKONŮ</a:t>
            </a:r>
          </a:p>
          <a:p>
            <a:pPr eaLnBrk="1" hangingPunct="1">
              <a:lnSpc>
                <a:spcPct val="90000"/>
              </a:lnSpc>
            </a:pPr>
            <a:endParaRPr lang="cs-CZ" altLang="cs-CZ" sz="2800"/>
          </a:p>
          <a:p>
            <a:pPr eaLnBrk="1" hangingPunct="1">
              <a:lnSpc>
                <a:spcPct val="90000"/>
              </a:lnSpc>
            </a:pPr>
            <a:r>
              <a:rPr lang="cs-CZ" altLang="cs-CZ" sz="2800"/>
              <a:t>OMEZENÍ SVĚTOVÉHO OBCHODU V DOBĚ II. SVĚTOVÉ VÁLKY</a:t>
            </a:r>
          </a:p>
          <a:p>
            <a:pPr eaLnBrk="1" hangingPunct="1">
              <a:lnSpc>
                <a:spcPct val="90000"/>
              </a:lnSpc>
            </a:pPr>
            <a:endParaRPr lang="cs-CZ" altLang="cs-CZ" sz="2800"/>
          </a:p>
          <a:p>
            <a:pPr eaLnBrk="1" hangingPunct="1">
              <a:lnSpc>
                <a:spcPct val="90000"/>
              </a:lnSpc>
            </a:pPr>
            <a:r>
              <a:rPr lang="cs-CZ" altLang="cs-CZ" sz="2800"/>
              <a:t>POVÁLEČNÝ VÝVOJ – VZNIK GATT A POLITIKY LIBERALIZACE –  STÁVAJÍCÍ FÁZE ROZKLADU WTO - DALŠÍ VÝVOJ VIZ PŘÍŠTÍ PŘEDNÁŠKA </a:t>
            </a:r>
          </a:p>
        </p:txBody>
      </p:sp>
    </p:spTree>
    <p:extLst>
      <p:ext uri="{BB962C8B-B14F-4D97-AF65-F5344CB8AC3E}">
        <p14:creationId xmlns:p14="http://schemas.microsoft.com/office/powerpoint/2010/main" val="3880696678"/>
      </p:ext>
    </p:extLst>
  </p:cSld>
  <p:clrMapOvr>
    <a:masterClrMapping/>
  </p:clrMapOvr>
  <p:transition advTm="128496"/>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pPr>
              <a:defRPr/>
            </a:pPr>
            <a:r>
              <a:rPr lang="cs-CZ" dirty="0"/>
              <a:t>Mezinárodní právo obchodní - přednáška 1, prof. N. Rozehnalová</a:t>
            </a:r>
          </a:p>
        </p:txBody>
      </p:sp>
      <p:sp>
        <p:nvSpPr>
          <p:cNvPr id="35844"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1591CC5-57C1-4CA0-B706-D78B415403A5}" type="slidenum">
              <a:rPr lang="cs-CZ" altLang="cs-CZ" sz="1200" smtClean="0"/>
              <a:pPr>
                <a:spcBef>
                  <a:spcPct val="0"/>
                </a:spcBef>
                <a:buClrTx/>
                <a:buFontTx/>
                <a:buNone/>
              </a:pPr>
              <a:t>22</a:t>
            </a:fld>
            <a:endParaRPr lang="cs-CZ" altLang="cs-CZ" sz="1200"/>
          </a:p>
        </p:txBody>
      </p:sp>
      <p:sp>
        <p:nvSpPr>
          <p:cNvPr id="35842" name="Rectangle 2"/>
          <p:cNvSpPr>
            <a:spLocks noGrp="1" noChangeArrowheads="1"/>
          </p:cNvSpPr>
          <p:nvPr>
            <p:ph type="title"/>
          </p:nvPr>
        </p:nvSpPr>
        <p:spPr/>
        <p:txBody>
          <a:bodyPr/>
          <a:lstStyle/>
          <a:p>
            <a:pPr eaLnBrk="1" hangingPunct="1"/>
            <a:r>
              <a:rPr lang="cs-CZ" altLang="cs-CZ"/>
              <a:t>STRATEGIC TRADE POLICY</a:t>
            </a:r>
          </a:p>
        </p:txBody>
      </p:sp>
      <p:sp>
        <p:nvSpPr>
          <p:cNvPr id="35843" name="Rectangle 3"/>
          <p:cNvSpPr>
            <a:spLocks noGrp="1" noChangeArrowheads="1"/>
          </p:cNvSpPr>
          <p:nvPr>
            <p:ph idx="1"/>
          </p:nvPr>
        </p:nvSpPr>
        <p:spPr>
          <a:xfrm>
            <a:off x="900113" y="2357438"/>
            <a:ext cx="7772400" cy="4357687"/>
          </a:xfrm>
        </p:spPr>
        <p:txBody>
          <a:bodyPr/>
          <a:lstStyle/>
          <a:p>
            <a:pPr eaLnBrk="1" hangingPunct="1">
              <a:lnSpc>
                <a:spcPct val="90000"/>
              </a:lnSpc>
            </a:pPr>
            <a:r>
              <a:rPr lang="cs-CZ" altLang="cs-CZ" sz="2800"/>
              <a:t>POZICE LIBERALISMU</a:t>
            </a:r>
          </a:p>
          <a:p>
            <a:pPr eaLnBrk="1" hangingPunct="1">
              <a:lnSpc>
                <a:spcPct val="90000"/>
              </a:lnSpc>
            </a:pPr>
            <a:endParaRPr lang="cs-CZ" altLang="cs-CZ" sz="2800"/>
          </a:p>
          <a:p>
            <a:pPr eaLnBrk="1" hangingPunct="1">
              <a:lnSpc>
                <a:spcPct val="90000"/>
              </a:lnSpc>
            </a:pPr>
            <a:r>
              <a:rPr lang="cs-CZ" altLang="cs-CZ" sz="2800"/>
              <a:t>ZDŮVODNĚNÍ OCHRANÁŘSKÝCH PRVKŮ</a:t>
            </a:r>
          </a:p>
          <a:p>
            <a:pPr lvl="1" eaLnBrk="1" hangingPunct="1">
              <a:buFontTx/>
              <a:buChar char="-"/>
            </a:pPr>
            <a:r>
              <a:rPr lang="cs-CZ" altLang="cs-CZ" sz="2400"/>
              <a:t>NEZLETILÁ ODVĚTVÍ</a:t>
            </a:r>
          </a:p>
          <a:p>
            <a:pPr lvl="1" eaLnBrk="1" hangingPunct="1">
              <a:buFontTx/>
              <a:buChar char="-"/>
            </a:pPr>
            <a:r>
              <a:rPr lang="cs-CZ" altLang="cs-CZ" sz="2400"/>
              <a:t>BEZPEČNOSTNÍ DŮVODY</a:t>
            </a:r>
          </a:p>
          <a:p>
            <a:pPr lvl="1" eaLnBrk="1" hangingPunct="1">
              <a:buFontTx/>
              <a:buChar char="-"/>
            </a:pPr>
            <a:r>
              <a:rPr lang="cs-CZ" altLang="cs-CZ" sz="2400"/>
              <a:t>OCHRANA PROTI NEKALÝM PRAKTIKÁM JINÝCH ZEMÍ</a:t>
            </a:r>
          </a:p>
          <a:p>
            <a:pPr lvl="1" eaLnBrk="1" hangingPunct="1">
              <a:buFontTx/>
              <a:buChar char="-"/>
            </a:pPr>
            <a:r>
              <a:rPr lang="cs-CZ" altLang="cs-CZ" sz="2400"/>
              <a:t>OCHRANA MEZD A ZAMĚSTNANOSTI V DOMÁCÍM PRŮMYSLU A ZEMĚDĚLSTVÍ</a:t>
            </a:r>
          </a:p>
        </p:txBody>
      </p:sp>
    </p:spTree>
    <p:extLst>
      <p:ext uri="{BB962C8B-B14F-4D97-AF65-F5344CB8AC3E}">
        <p14:creationId xmlns:p14="http://schemas.microsoft.com/office/powerpoint/2010/main" val="1018801824"/>
      </p:ext>
    </p:extLst>
  </p:cSld>
  <p:clrMapOvr>
    <a:masterClrMapping/>
  </p:clrMapOvr>
  <p:transition advTm="6181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altLang="cs-CZ"/>
              <a:t>OCHRANÁŘSTVÍ - PŘEKÁŽKY</a:t>
            </a:r>
          </a:p>
        </p:txBody>
      </p:sp>
      <p:sp>
        <p:nvSpPr>
          <p:cNvPr id="36867" name="Rectangle 3"/>
          <p:cNvSpPr>
            <a:spLocks noGrp="1" noChangeArrowheads="1"/>
          </p:cNvSpPr>
          <p:nvPr>
            <p:ph idx="1"/>
          </p:nvPr>
        </p:nvSpPr>
        <p:spPr>
          <a:xfrm>
            <a:off x="457200" y="1857375"/>
            <a:ext cx="8229600" cy="4572000"/>
          </a:xfrm>
        </p:spPr>
        <p:txBody>
          <a:bodyPr/>
          <a:lstStyle/>
          <a:p>
            <a:pPr marL="609600" indent="-609600" eaLnBrk="1" hangingPunct="1">
              <a:lnSpc>
                <a:spcPct val="80000"/>
              </a:lnSpc>
            </a:pPr>
            <a:r>
              <a:rPr lang="cs-CZ" altLang="cs-CZ" sz="2000" b="1"/>
              <a:t>Regulace vstupu a výstupu zboží </a:t>
            </a:r>
          </a:p>
          <a:p>
            <a:pPr marL="1009650" lvl="1" indent="-609600" eaLnBrk="1" hangingPunct="1">
              <a:lnSpc>
                <a:spcPct val="80000"/>
              </a:lnSpc>
            </a:pPr>
            <a:r>
              <a:rPr lang="cs-CZ" altLang="cs-CZ" sz="1600"/>
              <a:t>celní tarify, celní legislativa</a:t>
            </a:r>
          </a:p>
          <a:p>
            <a:pPr marL="1009650" lvl="1" indent="-609600" eaLnBrk="1" hangingPunct="1">
              <a:lnSpc>
                <a:spcPct val="80000"/>
              </a:lnSpc>
            </a:pPr>
            <a:r>
              <a:rPr lang="cs-CZ" altLang="cs-CZ" sz="1600"/>
              <a:t>kvóty, dovozní licence, vývozní licence, certifikace, testování</a:t>
            </a:r>
            <a:endParaRPr lang="cs-CZ" altLang="cs-CZ" sz="1600" b="1"/>
          </a:p>
          <a:p>
            <a:pPr marL="609600" indent="-609600" eaLnBrk="1" hangingPunct="1">
              <a:lnSpc>
                <a:spcPct val="80000"/>
              </a:lnSpc>
            </a:pPr>
            <a:endParaRPr lang="cs-CZ" altLang="cs-CZ" sz="2000" b="1"/>
          </a:p>
          <a:p>
            <a:pPr marL="609600" indent="-609600" eaLnBrk="1" hangingPunct="1">
              <a:lnSpc>
                <a:spcPct val="80000"/>
              </a:lnSpc>
            </a:pPr>
            <a:r>
              <a:rPr lang="cs-CZ" altLang="cs-CZ" sz="2000" b="1"/>
              <a:t>Vnitrostátní regulace a politika</a:t>
            </a:r>
            <a:r>
              <a:rPr lang="cs-CZ" altLang="cs-CZ" sz="2000"/>
              <a:t> . Příklady: </a:t>
            </a:r>
          </a:p>
          <a:p>
            <a:pPr marL="1009650" lvl="1" indent="-609600" eaLnBrk="1" hangingPunct="1">
              <a:lnSpc>
                <a:spcPct val="80000"/>
              </a:lnSpc>
            </a:pPr>
            <a:r>
              <a:rPr lang="cs-CZ" altLang="cs-CZ" sz="1600"/>
              <a:t>o technické požadavky na výrobky</a:t>
            </a:r>
          </a:p>
          <a:p>
            <a:pPr marL="1009650" lvl="1" indent="-609600" eaLnBrk="1" hangingPunct="1">
              <a:lnSpc>
                <a:spcPct val="80000"/>
              </a:lnSpc>
            </a:pPr>
            <a:r>
              <a:rPr lang="cs-CZ" altLang="cs-CZ" sz="1600"/>
              <a:t>sanitární a fytosanitární opatření</a:t>
            </a:r>
          </a:p>
          <a:p>
            <a:pPr marL="1009650" lvl="1" indent="-609600" eaLnBrk="1" hangingPunct="1">
              <a:lnSpc>
                <a:spcPct val="80000"/>
              </a:lnSpc>
            </a:pPr>
            <a:r>
              <a:rPr lang="cs-CZ" altLang="cs-CZ" sz="1600"/>
              <a:t>veřejné podpory, státní monopoly, politika veřejných zakázek</a:t>
            </a:r>
            <a:endParaRPr lang="cs-CZ" altLang="cs-CZ" sz="1600" b="1"/>
          </a:p>
          <a:p>
            <a:pPr marL="609600" indent="-609600" eaLnBrk="1" hangingPunct="1">
              <a:lnSpc>
                <a:spcPct val="80000"/>
              </a:lnSpc>
            </a:pPr>
            <a:endParaRPr lang="cs-CZ" altLang="cs-CZ" sz="2000" b="1"/>
          </a:p>
          <a:p>
            <a:pPr marL="609600" indent="-609600" eaLnBrk="1" hangingPunct="1">
              <a:lnSpc>
                <a:spcPct val="80000"/>
              </a:lnSpc>
            </a:pPr>
            <a:r>
              <a:rPr lang="cs-CZ" altLang="cs-CZ" sz="2000" b="1"/>
              <a:t>Obchodní praktiky, zvyklosti, kulturní rozdíly, spotřebitelské preference</a:t>
            </a:r>
            <a:r>
              <a:rPr lang="cs-CZ" altLang="cs-CZ" sz="2000"/>
              <a:t>. </a:t>
            </a:r>
            <a:endParaRPr lang="cs-CZ" altLang="cs-CZ" sz="2000" b="1"/>
          </a:p>
          <a:p>
            <a:pPr marL="609600" indent="-609600" eaLnBrk="1" hangingPunct="1">
              <a:lnSpc>
                <a:spcPct val="80000"/>
              </a:lnSpc>
            </a:pPr>
            <a:endParaRPr lang="cs-CZ" altLang="cs-CZ" sz="2000" b="1"/>
          </a:p>
          <a:p>
            <a:pPr marL="609600" indent="-609600" eaLnBrk="1" hangingPunct="1">
              <a:lnSpc>
                <a:spcPct val="80000"/>
              </a:lnSpc>
            </a:pPr>
            <a:r>
              <a:rPr lang="cs-CZ" altLang="cs-CZ" sz="2000" b="1"/>
              <a:t>Překážky vycházející z ekonomické a strukturální charakteristiky dovozní země. Příklady:</a:t>
            </a:r>
          </a:p>
          <a:p>
            <a:pPr marL="1009650" lvl="1" indent="-609600" eaLnBrk="1" hangingPunct="1">
              <a:lnSpc>
                <a:spcPct val="80000"/>
              </a:lnSpc>
            </a:pPr>
            <a:r>
              <a:rPr lang="cs-CZ" altLang="cs-CZ" sz="1600"/>
              <a:t>investiční politika země</a:t>
            </a:r>
          </a:p>
          <a:p>
            <a:pPr marL="1009650" lvl="1" indent="-609600" eaLnBrk="1" hangingPunct="1">
              <a:lnSpc>
                <a:spcPct val="80000"/>
              </a:lnSpc>
            </a:pPr>
            <a:r>
              <a:rPr lang="cs-CZ" altLang="cs-CZ" sz="1600"/>
              <a:t>úvěrový kredit země, měnový dumping</a:t>
            </a:r>
          </a:p>
          <a:p>
            <a:pPr marL="1009650" lvl="1" indent="-609600" eaLnBrk="1" hangingPunct="1">
              <a:lnSpc>
                <a:spcPct val="80000"/>
              </a:lnSpc>
            </a:pPr>
            <a:r>
              <a:rPr lang="cs-CZ" altLang="cs-CZ" sz="1600"/>
              <a:t>průmyslová a makroekonomická politika  - omezení dovozu, omezení spotřeby. </a:t>
            </a:r>
          </a:p>
        </p:txBody>
      </p:sp>
    </p:spTree>
    <p:extLst>
      <p:ext uri="{BB962C8B-B14F-4D97-AF65-F5344CB8AC3E}">
        <p14:creationId xmlns:p14="http://schemas.microsoft.com/office/powerpoint/2010/main" val="3329606468"/>
      </p:ext>
    </p:extLst>
  </p:cSld>
  <p:clrMapOvr>
    <a:masterClrMapping/>
  </p:clrMapOvr>
  <p:transition advTm="1225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ctrTitle"/>
          </p:nvPr>
        </p:nvSpPr>
        <p:spPr>
          <a:xfrm>
            <a:off x="685800" y="2130425"/>
            <a:ext cx="7772400" cy="1470025"/>
          </a:xfrm>
        </p:spPr>
        <p:txBody>
          <a:bodyPr anchor="t"/>
          <a:lstStyle/>
          <a:p>
            <a:pPr algn="l"/>
            <a:r>
              <a:rPr lang="cs-CZ" altLang="cs-CZ" sz="3200">
                <a:latin typeface="Arial" panose="020B0604020202020204" pitchFamily="34" charset="0"/>
              </a:rPr>
              <a:t>            DRUHÁ ROVINA ÚPRAVY   </a:t>
            </a:r>
          </a:p>
        </p:txBody>
      </p:sp>
      <p:sp>
        <p:nvSpPr>
          <p:cNvPr id="20483" name="Rectangle 5"/>
          <p:cNvSpPr>
            <a:spLocks noGrp="1" noChangeArrowheads="1"/>
          </p:cNvSpPr>
          <p:nvPr>
            <p:ph type="subTitle" idx="1"/>
          </p:nvPr>
        </p:nvSpPr>
        <p:spPr>
          <a:xfrm>
            <a:off x="1331913" y="5084763"/>
            <a:ext cx="6472237" cy="914400"/>
          </a:xfrm>
        </p:spPr>
        <p:txBody>
          <a:bodyPr/>
          <a:lstStyle/>
          <a:p>
            <a:r>
              <a:rPr lang="cs-CZ" altLang="cs-CZ">
                <a:latin typeface="Arial" panose="020B0604020202020204" pitchFamily="34" charset="0"/>
              </a:rPr>
              <a:t>STÁT V. OBCHODNÍK</a:t>
            </a:r>
          </a:p>
        </p:txBody>
      </p:sp>
      <p:sp>
        <p:nvSpPr>
          <p:cNvPr id="20484" name="AutoShape 7" descr="image">
            <a:hlinkClick r:id="rId2"/>
          </p:cNvPr>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endParaRPr lang="cs-CZ" altLang="cs-CZ" sz="1600">
              <a:latin typeface="Arial" panose="020B0604020202020204" pitchFamily="34" charset="0"/>
            </a:endParaRPr>
          </a:p>
        </p:txBody>
      </p:sp>
      <p:pic>
        <p:nvPicPr>
          <p:cNvPr id="20485" name="Picture 9" descr="European Union Cape Verde Locator | Free Pictures ">
            <a:hlinkClick r:id="rId3" tooltip="European Union Cape Verde Locator | Free Pictures "/>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2924175"/>
            <a:ext cx="7596187"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11" descr="European Union member states with applications | Free Pictures ">
            <a:hlinkClick r:id="rId5" tooltip="European Union member states with applications | Free Pictures "/>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513" y="908050"/>
            <a:ext cx="5472112"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30303"/>
    </mc:Choice>
    <mc:Fallback xmlns="">
      <p:transition spd="slow" advTm="30303"/>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cs-CZ"/>
              <a:t>PRÁVNÍ REGULACE ČS. ZO</a:t>
            </a:r>
          </a:p>
        </p:txBody>
      </p:sp>
      <p:sp>
        <p:nvSpPr>
          <p:cNvPr id="21507" name="Rectangle 3"/>
          <p:cNvSpPr>
            <a:spLocks noGrp="1" noChangeArrowheads="1"/>
          </p:cNvSpPr>
          <p:nvPr>
            <p:ph idx="1"/>
          </p:nvPr>
        </p:nvSpPr>
        <p:spPr>
          <a:xfrm>
            <a:off x="900113" y="2924175"/>
            <a:ext cx="7772400" cy="3206750"/>
          </a:xfrm>
        </p:spPr>
        <p:txBody>
          <a:bodyPr/>
          <a:lstStyle/>
          <a:p>
            <a:pPr marL="609600" indent="-609600">
              <a:buFontTx/>
              <a:buChar char="-"/>
            </a:pPr>
            <a:r>
              <a:rPr lang="cs-CZ" altLang="cs-CZ"/>
              <a:t>OD ROKU 1948 DO ROKU 1990</a:t>
            </a:r>
          </a:p>
          <a:p>
            <a:pPr marL="609600" indent="-609600">
              <a:buFontTx/>
              <a:buNone/>
            </a:pPr>
            <a:endParaRPr lang="cs-CZ" altLang="cs-CZ"/>
          </a:p>
          <a:p>
            <a:pPr marL="609600" indent="-609600">
              <a:buFontTx/>
              <a:buChar char="-"/>
            </a:pPr>
            <a:r>
              <a:rPr lang="cs-CZ" altLang="cs-CZ"/>
              <a:t>OD ROKU 1990 DO ROKU 2004</a:t>
            </a:r>
          </a:p>
          <a:p>
            <a:pPr marL="609600" indent="-609600">
              <a:buFontTx/>
              <a:buNone/>
            </a:pPr>
            <a:endParaRPr lang="cs-CZ" altLang="cs-CZ"/>
          </a:p>
          <a:p>
            <a:pPr marL="609600" indent="-609600">
              <a:buFontTx/>
              <a:buChar char="-"/>
            </a:pPr>
            <a:r>
              <a:rPr lang="cs-CZ" altLang="cs-CZ"/>
              <a:t>OD ROKU 2004</a:t>
            </a:r>
          </a:p>
        </p:txBody>
      </p:sp>
    </p:spTree>
  </p:cSld>
  <p:clrMapOvr>
    <a:masterClrMapping/>
  </p:clrMapOvr>
  <p:transition advTm="23458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cs-CZ" sz="2800"/>
              <a:t>EVROPSKÉ PRÁVO V. NÁRODNÍ PRÁVO</a:t>
            </a:r>
          </a:p>
        </p:txBody>
      </p:sp>
      <p:sp>
        <p:nvSpPr>
          <p:cNvPr id="22531" name="Rectangle 3"/>
          <p:cNvSpPr>
            <a:spLocks noGrp="1" noChangeArrowheads="1"/>
          </p:cNvSpPr>
          <p:nvPr>
            <p:ph idx="1"/>
          </p:nvPr>
        </p:nvSpPr>
        <p:spPr/>
        <p:txBody>
          <a:bodyPr/>
          <a:lstStyle/>
          <a:p>
            <a:r>
              <a:rPr lang="cs-CZ" altLang="cs-CZ" sz="2000" b="1"/>
              <a:t>SPOLEČNÁ OBCHODNÍ POLITIKA ES (článek 206 - 207, dříve 131 – 133 Smlouvy o ES)</a:t>
            </a:r>
          </a:p>
          <a:p>
            <a:pPr>
              <a:buFont typeface="Wingdings" panose="05000000000000000000" pitchFamily="2" charset="2"/>
              <a:buNone/>
            </a:pPr>
            <a:endParaRPr lang="cs-CZ" altLang="cs-CZ"/>
          </a:p>
          <a:p>
            <a:pPr>
              <a:buFont typeface="Wingdings" panose="05000000000000000000" pitchFamily="2" charset="2"/>
              <a:buNone/>
            </a:pPr>
            <a:endParaRPr lang="cs-CZ" altLang="cs-CZ"/>
          </a:p>
          <a:p>
            <a:r>
              <a:rPr lang="cs-CZ" altLang="cs-CZ"/>
              <a:t>Obsah:  jednotné zásady stanovení celních sazeb,, uzavírání celních a obchodních dohod týkajících se obchodu zbožím a službami, obchodní aspekty duševního vlastnictví, přímé zahraniční investice, sjednocování liberalizačních opatření, vývozní politiku a opatření na ochranu obchodu, jako jsou opatření pro případ dumpingu a subvencování. 3</a:t>
            </a:r>
          </a:p>
        </p:txBody>
      </p:sp>
    </p:spTree>
  </p:cSld>
  <p:clrMapOvr>
    <a:masterClrMapping/>
  </p:clrMapOvr>
  <p:transition advTm="94472"/>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79A34DE8-1790-41B0-BD4C-DC12D9C12601}"/>
              </a:ext>
            </a:extLst>
          </p:cNvPr>
          <p:cNvSpPr>
            <a:spLocks noGrp="1"/>
          </p:cNvSpPr>
          <p:nvPr>
            <p:ph type="ftr" sz="quarter" idx="10"/>
          </p:nvPr>
        </p:nvSpPr>
        <p:spPr/>
        <p:txBody>
          <a:bodyPr/>
          <a:lstStyle/>
          <a:p>
            <a:pPr>
              <a:defRPr/>
            </a:pPr>
            <a:r>
              <a:rPr lang="cs-CZ"/>
              <a:t>Zápatí prezentace</a:t>
            </a:r>
          </a:p>
        </p:txBody>
      </p:sp>
      <p:sp>
        <p:nvSpPr>
          <p:cNvPr id="5" name="Zástupný symbol pro číslo snímku 4">
            <a:extLst>
              <a:ext uri="{FF2B5EF4-FFF2-40B4-BE49-F238E27FC236}">
                <a16:creationId xmlns:a16="http://schemas.microsoft.com/office/drawing/2014/main" id="{DEBBBEB3-9318-4D39-BE74-24EDD888790A}"/>
              </a:ext>
            </a:extLst>
          </p:cNvPr>
          <p:cNvSpPr>
            <a:spLocks noGrp="1"/>
          </p:cNvSpPr>
          <p:nvPr>
            <p:ph type="sldNum" sz="quarter" idx="11"/>
          </p:nvPr>
        </p:nvSpPr>
        <p:spPr/>
        <p:txBody>
          <a:bodyPr/>
          <a:lstStyle/>
          <a:p>
            <a:pPr>
              <a:defRPr/>
            </a:pPr>
            <a:fld id="{9C22657F-47B3-4101-B56A-5FF4FFF00339}" type="slidenum">
              <a:rPr lang="cs-CZ" altLang="cs-CZ" smtClean="0"/>
              <a:pPr>
                <a:defRPr/>
              </a:pPr>
              <a:t>27</a:t>
            </a:fld>
            <a:endParaRPr lang="cs-CZ" altLang="cs-CZ"/>
          </a:p>
        </p:txBody>
      </p:sp>
      <p:sp>
        <p:nvSpPr>
          <p:cNvPr id="2" name="Nadpis 1">
            <a:extLst>
              <a:ext uri="{FF2B5EF4-FFF2-40B4-BE49-F238E27FC236}">
                <a16:creationId xmlns:a16="http://schemas.microsoft.com/office/drawing/2014/main" id="{356BAEEC-358D-4624-86FA-14994450EC31}"/>
              </a:ext>
            </a:extLst>
          </p:cNvPr>
          <p:cNvSpPr>
            <a:spLocks noGrp="1"/>
          </p:cNvSpPr>
          <p:nvPr>
            <p:ph type="title"/>
          </p:nvPr>
        </p:nvSpPr>
        <p:spPr/>
        <p:txBody>
          <a:bodyPr/>
          <a:lstStyle/>
          <a:p>
            <a:r>
              <a:rPr lang="cs-CZ" dirty="0"/>
              <a:t>DALŠÍ PROBLEMATIKA</a:t>
            </a:r>
          </a:p>
        </p:txBody>
      </p:sp>
      <p:sp>
        <p:nvSpPr>
          <p:cNvPr id="3" name="Zástupný symbol pro obsah 2">
            <a:extLst>
              <a:ext uri="{FF2B5EF4-FFF2-40B4-BE49-F238E27FC236}">
                <a16:creationId xmlns:a16="http://schemas.microsoft.com/office/drawing/2014/main" id="{C9B05968-542C-4611-ABFB-B16ADBC9D401}"/>
              </a:ext>
            </a:extLst>
          </p:cNvPr>
          <p:cNvSpPr>
            <a:spLocks noGrp="1"/>
          </p:cNvSpPr>
          <p:nvPr>
            <p:ph idx="1"/>
          </p:nvPr>
        </p:nvSpPr>
        <p:spPr/>
        <p:txBody>
          <a:bodyPr/>
          <a:lstStyle/>
          <a:p>
            <a:endParaRPr lang="cs-CZ" dirty="0"/>
          </a:p>
          <a:p>
            <a:endParaRPr lang="cs-CZ" dirty="0"/>
          </a:p>
          <a:p>
            <a:endParaRPr lang="cs-CZ" dirty="0"/>
          </a:p>
          <a:p>
            <a:endParaRPr lang="cs-CZ" dirty="0"/>
          </a:p>
          <a:p>
            <a:r>
              <a:rPr lang="cs-CZ" dirty="0"/>
              <a:t>VIZ PŘEDNÁŠKU TÝKAJÍCÍ SE REGULACE VNĚJŠÍCH EKONOMICKÝCH VZTAHŮ EU </a:t>
            </a:r>
          </a:p>
        </p:txBody>
      </p:sp>
    </p:spTree>
    <p:extLst>
      <p:ext uri="{BB962C8B-B14F-4D97-AF65-F5344CB8AC3E}">
        <p14:creationId xmlns:p14="http://schemas.microsoft.com/office/powerpoint/2010/main" val="3859550711"/>
      </p:ext>
    </p:extLst>
  </p:cSld>
  <p:clrMapOvr>
    <a:masterClrMapping/>
  </p:clrMapOvr>
  <mc:AlternateContent xmlns:mc="http://schemas.openxmlformats.org/markup-compatibility/2006" xmlns:p14="http://schemas.microsoft.com/office/powerpoint/2010/main">
    <mc:Choice Requires="p14">
      <p:transition spd="slow" p14:dur="2000" advTm="57436"/>
    </mc:Choice>
    <mc:Fallback xmlns="">
      <p:transition spd="slow" advTm="5743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ctrTitle"/>
          </p:nvPr>
        </p:nvSpPr>
        <p:spPr>
          <a:xfrm>
            <a:off x="468313" y="1052513"/>
            <a:ext cx="7772400" cy="792162"/>
          </a:xfrm>
        </p:spPr>
        <p:txBody>
          <a:bodyPr anchor="t"/>
          <a:lstStyle/>
          <a:p>
            <a:pPr algn="l"/>
            <a:r>
              <a:rPr lang="cs-CZ" altLang="cs-CZ" sz="3200">
                <a:latin typeface="Arial" panose="020B0604020202020204" pitchFamily="34" charset="0"/>
              </a:rPr>
              <a:t>            TŘETÍ ROVINA ÚPRAVY</a:t>
            </a:r>
          </a:p>
        </p:txBody>
      </p:sp>
      <p:sp>
        <p:nvSpPr>
          <p:cNvPr id="24579" name="Rectangle 5"/>
          <p:cNvSpPr>
            <a:spLocks noGrp="1" noChangeArrowheads="1"/>
          </p:cNvSpPr>
          <p:nvPr>
            <p:ph type="subTitle" idx="1"/>
          </p:nvPr>
        </p:nvSpPr>
        <p:spPr>
          <a:xfrm>
            <a:off x="1547813" y="4076700"/>
            <a:ext cx="6400800" cy="1752600"/>
          </a:xfrm>
        </p:spPr>
        <p:txBody>
          <a:bodyPr/>
          <a:lstStyle/>
          <a:p>
            <a:r>
              <a:rPr lang="cs-CZ" altLang="cs-CZ">
                <a:latin typeface="Arial" panose="020B0604020202020204" pitchFamily="34" charset="0"/>
              </a:rPr>
              <a:t>OBCHODNÍK V. OBCHODNÍK</a:t>
            </a:r>
          </a:p>
          <a:p>
            <a:r>
              <a:rPr lang="cs-CZ" altLang="cs-CZ">
                <a:latin typeface="Arial" panose="020B0604020202020204" pitchFamily="34" charset="0"/>
              </a:rPr>
              <a:t>MEZINÁRODNÍ OBCHODNÍ TRANSAKCE  </a:t>
            </a:r>
          </a:p>
        </p:txBody>
      </p:sp>
      <p:pic>
        <p:nvPicPr>
          <p:cNvPr id="24580" name="Picture 7" descr="Business Men | Free Pictures ">
            <a:hlinkClick r:id="rId2" tooltip="Business Men | Free Pictures "/>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700213"/>
            <a:ext cx="309562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9" descr="Handshake | Free Pictures ">
            <a:hlinkClick r:id="rId4" tooltip="Handshake | Free Pictures "/>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5963" y="4941888"/>
            <a:ext cx="2392362"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149396"/>
    </mc:Choice>
    <mc:Fallback xmlns="">
      <p:transition spd="slow" advTm="149396"/>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cs-CZ" sz="2800"/>
              <a:t>CO ŘEŠÍ MEZINÁRODNÍ PRÁVO SOUKROMÉ A PROCESNÍ?</a:t>
            </a:r>
          </a:p>
        </p:txBody>
      </p:sp>
      <p:sp>
        <p:nvSpPr>
          <p:cNvPr id="25603" name="Rectangle 3"/>
          <p:cNvSpPr>
            <a:spLocks noGrp="1" noChangeArrowheads="1"/>
          </p:cNvSpPr>
          <p:nvPr>
            <p:ph idx="1"/>
          </p:nvPr>
        </p:nvSpPr>
        <p:spPr>
          <a:xfrm>
            <a:off x="900113" y="2781300"/>
            <a:ext cx="7772400" cy="3349625"/>
          </a:xfrm>
        </p:spPr>
        <p:txBody>
          <a:bodyPr/>
          <a:lstStyle/>
          <a:p>
            <a:r>
              <a:rPr lang="cs-CZ" altLang="cs-CZ" sz="1200"/>
              <a:t>ČESKÁ SPOLEČNOST UZAVŘELA SMLOUVU SE SPOLEČNOSTÍ Z TURECKA. NA ZÁKLADĚ NÍ MĚLO DOJÍT K DODÁNÍ 100 KUSŮ STROJŮ DO ČR. DODÁNA BYLA POUZE ČÁST. ČESKÁ SPOLEČNOST CHCE ŽALOVAT TURECKOU SPOLEČNOST NA NÁHRADU ŠKODY.</a:t>
            </a:r>
          </a:p>
          <a:p>
            <a:r>
              <a:rPr lang="cs-CZ" altLang="cs-CZ" sz="1200"/>
              <a:t> CO ŘEŠÍ MEZINÁRODNÍ PRÁVO SOUKROMÉ?</a:t>
            </a:r>
          </a:p>
          <a:p>
            <a:r>
              <a:rPr lang="cs-CZ" altLang="cs-CZ" sz="1200"/>
              <a:t>- OTÁZKU, KTERÝ SOUD KTERÉHO STÁTU BUDE PRAVOMOCNÝ K ŘEŠENÍ SPORU</a:t>
            </a:r>
          </a:p>
          <a:p>
            <a:r>
              <a:rPr lang="cs-CZ" altLang="cs-CZ" sz="1200"/>
              <a:t>- OTÁZKU PRÁVA ROZHODNÉHO PRO PŘÍSLUŠNÝ VZTAH, TJ. KUPNÍ SMLOUVU UZAVŘENOU MEZI TURECKOU A ČESKOU SPOLEČNOSTÍ</a:t>
            </a:r>
          </a:p>
          <a:p>
            <a:r>
              <a:rPr lang="cs-CZ" altLang="cs-CZ" sz="1200"/>
              <a:t>- OTÁZKU PŘÍPADNÉ PRÁVNÍ POMOCI MEZI ORGÁNY ČESKÉHO STÁTU A TURECKA</a:t>
            </a:r>
          </a:p>
          <a:p>
            <a:r>
              <a:rPr lang="cs-CZ" altLang="cs-CZ" sz="1200"/>
              <a:t>- OTÁZKU POSTAVENÍ SOUDNÍHO ROZHODNUTÍ NAPŘÍKLAD ČR NA ÚZEMÍ TURECKA</a:t>
            </a:r>
          </a:p>
        </p:txBody>
      </p:sp>
    </p:spTree>
  </p:cSld>
  <p:clrMapOvr>
    <a:masterClrMapping/>
  </p:clrMapOvr>
  <p:transition advTm="71944"/>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Mezinárodní právo obchodní - přednáška 1, prof. N. Rozehnalová</a:t>
            </a:r>
          </a:p>
        </p:txBody>
      </p:sp>
      <p:sp>
        <p:nvSpPr>
          <p:cNvPr id="7171"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89735FB-22E8-4BD7-AD64-D423A9062BA9}" type="slidenum">
              <a:rPr lang="cs-CZ" altLang="cs-CZ" sz="1200" smtClean="0"/>
              <a:pPr>
                <a:spcBef>
                  <a:spcPct val="0"/>
                </a:spcBef>
                <a:buClrTx/>
                <a:buFontTx/>
                <a:buNone/>
              </a:pPr>
              <a:t>3</a:t>
            </a:fld>
            <a:endParaRPr lang="cs-CZ" altLang="cs-CZ" sz="1200"/>
          </a:p>
        </p:txBody>
      </p:sp>
      <p:sp>
        <p:nvSpPr>
          <p:cNvPr id="7172" name="Rectangle 48"/>
          <p:cNvSpPr>
            <a:spLocks noGrp="1" noChangeArrowheads="1"/>
          </p:cNvSpPr>
          <p:nvPr>
            <p:ph type="title"/>
          </p:nvPr>
        </p:nvSpPr>
        <p:spPr/>
        <p:txBody>
          <a:bodyPr/>
          <a:lstStyle/>
          <a:p>
            <a:pPr eaLnBrk="1" hangingPunct="1"/>
            <a:r>
              <a:rPr lang="cs-CZ" altLang="cs-CZ"/>
              <a:t>OBSAH PŘEDNÁŠKY:</a:t>
            </a:r>
          </a:p>
        </p:txBody>
      </p:sp>
      <p:sp>
        <p:nvSpPr>
          <p:cNvPr id="7173" name="Rectangle 49"/>
          <p:cNvSpPr>
            <a:spLocks noGrp="1" noChangeArrowheads="1"/>
          </p:cNvSpPr>
          <p:nvPr>
            <p:ph idx="1"/>
          </p:nvPr>
        </p:nvSpPr>
        <p:spPr/>
        <p:txBody>
          <a:bodyPr/>
          <a:lstStyle/>
          <a:p>
            <a:pPr eaLnBrk="1" hangingPunct="1">
              <a:lnSpc>
                <a:spcPct val="90000"/>
              </a:lnSpc>
            </a:pPr>
            <a:endParaRPr lang="cs-CZ" altLang="cs-CZ" dirty="0"/>
          </a:p>
          <a:p>
            <a:pPr marL="54000" indent="0" eaLnBrk="1" hangingPunct="1">
              <a:lnSpc>
                <a:spcPct val="90000"/>
              </a:lnSpc>
              <a:buNone/>
            </a:pPr>
            <a:r>
              <a:rPr lang="cs-CZ" altLang="cs-CZ" dirty="0"/>
              <a:t>TŘI ROVINY  VZTAHŮ VZNIKAJÍCÍCH V OBLASTI MEZINÁRODNÍHO OBCHODU</a:t>
            </a:r>
          </a:p>
          <a:p>
            <a:pPr marL="54000" indent="0">
              <a:lnSpc>
                <a:spcPct val="90000"/>
              </a:lnSpc>
              <a:buNone/>
            </a:pPr>
            <a:endParaRPr lang="cs-CZ" altLang="cs-CZ" dirty="0">
              <a:latin typeface="Arial" panose="020B0604020202020204" pitchFamily="34" charset="0"/>
            </a:endParaRPr>
          </a:p>
          <a:p>
            <a:pPr marL="54000" indent="0">
              <a:lnSpc>
                <a:spcPct val="90000"/>
              </a:lnSpc>
              <a:buNone/>
            </a:pPr>
            <a:endParaRPr lang="en-US" altLang="cs-CZ" dirty="0">
              <a:latin typeface="Arial" panose="020B0604020202020204" pitchFamily="34" charset="0"/>
            </a:endParaRPr>
          </a:p>
          <a:p>
            <a:pPr marL="54000" indent="0" eaLnBrk="1" hangingPunct="1">
              <a:lnSpc>
                <a:spcPct val="90000"/>
              </a:lnSpc>
              <a:buNone/>
            </a:pPr>
            <a:r>
              <a:rPr lang="cs-CZ" altLang="cs-CZ" dirty="0"/>
              <a:t>PRÁVNÍ ÚPRAVA JEDNOTLIVÝCH ROVIN</a:t>
            </a:r>
          </a:p>
          <a:p>
            <a:pPr marL="54000" indent="0">
              <a:lnSpc>
                <a:spcPct val="90000"/>
              </a:lnSpc>
              <a:buNone/>
            </a:pPr>
            <a:endParaRPr lang="cs-CZ" altLang="cs-CZ" dirty="0">
              <a:latin typeface="Arial" panose="020B0604020202020204" pitchFamily="34" charset="0"/>
            </a:endParaRPr>
          </a:p>
          <a:p>
            <a:pPr marL="54000" indent="0">
              <a:lnSpc>
                <a:spcPct val="90000"/>
              </a:lnSpc>
              <a:buNone/>
            </a:pPr>
            <a:endParaRPr lang="cs-CZ" altLang="cs-CZ" dirty="0">
              <a:latin typeface="Arial" panose="020B0604020202020204" pitchFamily="34" charset="0"/>
            </a:endParaRPr>
          </a:p>
          <a:p>
            <a:pPr marL="54000" indent="0" eaLnBrk="1" hangingPunct="1">
              <a:lnSpc>
                <a:spcPct val="90000"/>
              </a:lnSpc>
              <a:buNone/>
            </a:pPr>
            <a:r>
              <a:rPr lang="cs-CZ" altLang="cs-CZ" dirty="0"/>
              <a:t>VZTAH PRÁVO – EKONOMIE - POLITIKA</a:t>
            </a:r>
          </a:p>
          <a:p>
            <a:pPr eaLnBrk="1" hangingPunct="1">
              <a:buFont typeface="Wingdings" panose="05000000000000000000" pitchFamily="2" charset="2"/>
              <a:buNone/>
            </a:pPr>
            <a:endParaRPr lang="cs-CZ" altLang="cs-CZ" dirty="0"/>
          </a:p>
        </p:txBody>
      </p:sp>
    </p:spTree>
  </p:cSld>
  <p:clrMapOvr>
    <a:masterClrMapping/>
  </p:clrMapOvr>
  <mc:AlternateContent xmlns:mc="http://schemas.openxmlformats.org/markup-compatibility/2006" xmlns:p14="http://schemas.microsoft.com/office/powerpoint/2010/main">
    <mc:Choice Requires="p14">
      <p:transition spd="slow" p14:dur="2000" advTm="162876"/>
    </mc:Choice>
    <mc:Fallback xmlns="">
      <p:transition spd="slow" advTm="16287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pPr>
              <a:defRPr/>
            </a:pPr>
            <a:r>
              <a:rPr lang="cs-CZ" dirty="0"/>
              <a:t>Mezinárodní právo obchodní - přednáška 1, prof. N. Rozehnalová</a:t>
            </a:r>
          </a:p>
        </p:txBody>
      </p:sp>
      <p:sp>
        <p:nvSpPr>
          <p:cNvPr id="26628" name="Zástupný symbol pro číslo snímku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3289FD44-845A-4CA3-9E8B-601D0159DC67}" type="slidenum">
              <a:rPr lang="cs-CZ" altLang="cs-CZ" sz="1200" smtClean="0"/>
              <a:pPr>
                <a:spcBef>
                  <a:spcPct val="0"/>
                </a:spcBef>
                <a:buClrTx/>
                <a:buFontTx/>
                <a:buNone/>
              </a:pPr>
              <a:t>30</a:t>
            </a:fld>
            <a:endParaRPr lang="cs-CZ" altLang="cs-CZ" sz="1200"/>
          </a:p>
        </p:txBody>
      </p:sp>
      <p:sp>
        <p:nvSpPr>
          <p:cNvPr id="26626" name="Rectangle 2"/>
          <p:cNvSpPr>
            <a:spLocks noGrp="1" noChangeArrowheads="1"/>
          </p:cNvSpPr>
          <p:nvPr>
            <p:ph type="title"/>
          </p:nvPr>
        </p:nvSpPr>
        <p:spPr/>
        <p:txBody>
          <a:bodyPr/>
          <a:lstStyle/>
          <a:p>
            <a:pPr eaLnBrk="1" hangingPunct="1"/>
            <a:r>
              <a:rPr lang="cs-CZ" altLang="cs-CZ"/>
              <a:t>MEZINÁRODNÍ PRÁVO SOUKROMÉ</a:t>
            </a:r>
          </a:p>
        </p:txBody>
      </p:sp>
      <p:sp>
        <p:nvSpPr>
          <p:cNvPr id="26627" name="Rectangle 3"/>
          <p:cNvSpPr>
            <a:spLocks noGrp="1" noChangeArrowheads="1"/>
          </p:cNvSpPr>
          <p:nvPr>
            <p:ph idx="1"/>
          </p:nvPr>
        </p:nvSpPr>
        <p:spPr>
          <a:xfrm>
            <a:off x="900113" y="2000250"/>
            <a:ext cx="7772400" cy="4357688"/>
          </a:xfrm>
        </p:spPr>
        <p:txBody>
          <a:bodyPr/>
          <a:lstStyle/>
          <a:p>
            <a:pPr eaLnBrk="1" hangingPunct="1"/>
            <a:r>
              <a:rPr lang="cs-CZ" altLang="cs-CZ"/>
              <a:t>METODY ÚPRAVY</a:t>
            </a:r>
          </a:p>
          <a:p>
            <a:pPr lvl="1" eaLnBrk="1" hangingPunct="1"/>
            <a:r>
              <a:rPr lang="cs-CZ" altLang="cs-CZ" sz="2000"/>
              <a:t>METODA KOLIZNÍ</a:t>
            </a:r>
          </a:p>
          <a:p>
            <a:pPr lvl="1" eaLnBrk="1" hangingPunct="1"/>
            <a:r>
              <a:rPr lang="cs-CZ" altLang="cs-CZ" sz="2000"/>
              <a:t>METODA PŘÍMÁ</a:t>
            </a:r>
          </a:p>
          <a:p>
            <a:pPr eaLnBrk="1" hangingPunct="1"/>
            <a:endParaRPr lang="cs-CZ" altLang="cs-CZ"/>
          </a:p>
          <a:p>
            <a:pPr eaLnBrk="1" hangingPunct="1"/>
            <a:r>
              <a:rPr lang="cs-CZ" altLang="cs-CZ"/>
              <a:t>PRAMENY ÚPRAVY</a:t>
            </a:r>
          </a:p>
          <a:p>
            <a:pPr lvl="1" eaLnBrk="1" hangingPunct="1"/>
            <a:r>
              <a:rPr lang="cs-CZ" altLang="cs-CZ" sz="2000"/>
              <a:t>Mezinárodní smlouvy</a:t>
            </a:r>
          </a:p>
          <a:p>
            <a:pPr lvl="1" eaLnBrk="1" hangingPunct="1"/>
            <a:r>
              <a:rPr lang="cs-CZ" altLang="cs-CZ" sz="2000"/>
              <a:t>Nařízení a směrnice</a:t>
            </a:r>
          </a:p>
          <a:p>
            <a:pPr lvl="1" eaLnBrk="1" hangingPunct="1"/>
            <a:r>
              <a:rPr lang="cs-CZ" altLang="cs-CZ" sz="2000"/>
              <a:t>Normy vnitrostátní povahy</a:t>
            </a:r>
          </a:p>
          <a:p>
            <a:pPr eaLnBrk="1" hangingPunct="1"/>
            <a:endParaRPr lang="cs-CZ" altLang="cs-CZ"/>
          </a:p>
          <a:p>
            <a:pPr eaLnBrk="1" hangingPunct="1"/>
            <a:r>
              <a:rPr lang="cs-CZ" altLang="cs-CZ"/>
              <a:t>LEX MERCATORIA V. MPS</a:t>
            </a:r>
          </a:p>
        </p:txBody>
      </p:sp>
    </p:spTree>
  </p:cSld>
  <p:clrMapOvr>
    <a:masterClrMapping/>
  </p:clrMapOvr>
  <p:transition advTm="30401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dirty="0"/>
              <a:t>VYMEZENÍ</a:t>
            </a:r>
          </a:p>
        </p:txBody>
      </p:sp>
      <p:sp>
        <p:nvSpPr>
          <p:cNvPr id="9219" name="Rectangle 3"/>
          <p:cNvSpPr>
            <a:spLocks noGrp="1" noChangeArrowheads="1"/>
          </p:cNvSpPr>
          <p:nvPr>
            <p:ph idx="1"/>
          </p:nvPr>
        </p:nvSpPr>
        <p:spPr/>
        <p:txBody>
          <a:bodyPr/>
          <a:lstStyle/>
          <a:p>
            <a:pPr eaLnBrk="1" hangingPunct="1"/>
            <a:r>
              <a:rPr lang="cs-CZ" altLang="cs-CZ" b="1"/>
              <a:t>LEX MERCATORIA</a:t>
            </a:r>
            <a:r>
              <a:rPr lang="cs-CZ" altLang="cs-CZ"/>
              <a:t> – DOKTRINÁLNÍ NÁZEV PRO JEV EXISTENCE PRÁVNÍCH PRAVIDEL UŽÍVANÝCH MEZI MEZINÁRODNÍMI OBCHODNÍKY, KTERÉ JSOU SCHOPNÉ REGULOVAT ZÁVAZKY VZNIKAJÍCÍ ZE SMLUV</a:t>
            </a:r>
          </a:p>
          <a:p>
            <a:pPr eaLnBrk="1" hangingPunct="1">
              <a:buFont typeface="Wingdings" panose="05000000000000000000" pitchFamily="2" charset="2"/>
              <a:buNone/>
            </a:pPr>
            <a:r>
              <a:rPr lang="cs-CZ" altLang="cs-CZ"/>
              <a:t> </a:t>
            </a:r>
          </a:p>
          <a:p>
            <a:pPr eaLnBrk="1" hangingPunct="1"/>
            <a:r>
              <a:rPr lang="cs-CZ" altLang="cs-CZ"/>
              <a:t>ZÁKLAD VZNIKU: AUTONOMIE VŮLE STRAN JAKO ZÁKLADNÍ PRINCIP SMLUVNÍHO PRÁVA</a:t>
            </a:r>
          </a:p>
          <a:p>
            <a:pPr eaLnBrk="1" hangingPunct="1"/>
            <a:endParaRPr lang="cs-CZ" altLang="cs-CZ"/>
          </a:p>
          <a:p>
            <a:pPr eaLnBrk="1" hangingPunct="1"/>
            <a:r>
              <a:rPr lang="cs-CZ" altLang="cs-CZ"/>
              <a:t>OMEZENÍ: ZÁVAZKY ZE SMLOUVY ÚČINNÉ MEZI STRANAMI SMLOUVY</a:t>
            </a:r>
          </a:p>
          <a:p>
            <a:pPr eaLnBrk="1" hangingPunct="1">
              <a:buFont typeface="Wingdings" panose="05000000000000000000" pitchFamily="2" charset="2"/>
              <a:buNone/>
            </a:pPr>
            <a:endParaRPr lang="cs-CZ" alt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pPr eaLnBrk="1" hangingPunct="1"/>
            <a:r>
              <a:rPr lang="cs-CZ" altLang="cs-CZ"/>
              <a:t>DALŠÍ MOŽNÉ NÁZVY</a:t>
            </a:r>
          </a:p>
        </p:txBody>
      </p:sp>
      <p:sp>
        <p:nvSpPr>
          <p:cNvPr id="10243" name="Rectangle 5"/>
          <p:cNvSpPr>
            <a:spLocks noGrp="1" noChangeArrowheads="1"/>
          </p:cNvSpPr>
          <p:nvPr>
            <p:ph sz="half" idx="1"/>
          </p:nvPr>
        </p:nvSpPr>
        <p:spPr/>
        <p:txBody>
          <a:bodyPr>
            <a:normAutofit/>
          </a:bodyPr>
          <a:lstStyle/>
          <a:p>
            <a:pPr eaLnBrk="1" hangingPunct="1"/>
            <a:r>
              <a:rPr lang="cs-CZ" altLang="cs-CZ" sz="2000"/>
              <a:t>PRÁVO PLATNÉ MEZI MEZINÁRODNÍMI OBCHODNÍKY, </a:t>
            </a:r>
          </a:p>
          <a:p>
            <a:pPr eaLnBrk="1" hangingPunct="1"/>
            <a:endParaRPr lang="cs-CZ" altLang="cs-CZ" sz="2000"/>
          </a:p>
          <a:p>
            <a:pPr eaLnBrk="1" hangingPunct="1"/>
            <a:r>
              <a:rPr lang="cs-CZ" altLang="cs-CZ" sz="2000"/>
              <a:t>TRANSNACIONÁLNÍ PRÁVO MEZINÁRODNÍHO OBCHODU, </a:t>
            </a:r>
          </a:p>
          <a:p>
            <a:pPr eaLnBrk="1" hangingPunct="1"/>
            <a:endParaRPr lang="cs-CZ" altLang="cs-CZ" sz="2000"/>
          </a:p>
          <a:p>
            <a:pPr eaLnBrk="1" hangingPunct="1"/>
            <a:r>
              <a:rPr lang="cs-CZ" altLang="cs-CZ" sz="2000"/>
              <a:t>PRÁVO MEZINÁRODNÍCH TRANSAKCÍ</a:t>
            </a:r>
          </a:p>
          <a:p>
            <a:pPr eaLnBrk="1" hangingPunct="1">
              <a:buFont typeface="Wingdings" panose="05000000000000000000" pitchFamily="2" charset="2"/>
              <a:buNone/>
            </a:pPr>
            <a:endParaRPr lang="cs-CZ" altLang="cs-CZ" sz="2000"/>
          </a:p>
          <a:p>
            <a:pPr eaLnBrk="1" hangingPunct="1"/>
            <a:r>
              <a:rPr lang="cs-CZ" altLang="cs-CZ" sz="2000"/>
              <a:t>PRÁVO MEZINÁRODNÍCH OBCHODNÍKŮ </a:t>
            </a:r>
          </a:p>
        </p:txBody>
      </p:sp>
      <p:sp>
        <p:nvSpPr>
          <p:cNvPr id="10244" name="Rectangle 6"/>
          <p:cNvSpPr>
            <a:spLocks noGrp="1" noChangeArrowheads="1"/>
          </p:cNvSpPr>
          <p:nvPr>
            <p:ph sz="half" idx="2"/>
          </p:nvPr>
        </p:nvSpPr>
        <p:spPr/>
        <p:txBody>
          <a:bodyPr>
            <a:normAutofit/>
          </a:bodyPr>
          <a:lstStyle/>
          <a:p>
            <a:pPr eaLnBrk="1" hangingPunct="1">
              <a:buFont typeface="Wingdings" panose="05000000000000000000" pitchFamily="2" charset="2"/>
              <a:buNone/>
            </a:pPr>
            <a:r>
              <a:rPr lang="cs-CZ" altLang="cs-CZ" sz="2000"/>
              <a:t>                 </a:t>
            </a:r>
          </a:p>
          <a:p>
            <a:pPr eaLnBrk="1" hangingPunct="1">
              <a:buFont typeface="Wingdings" panose="05000000000000000000" pitchFamily="2" charset="2"/>
              <a:buNone/>
            </a:pPr>
            <a:r>
              <a:rPr lang="cs-CZ" altLang="cs-CZ" sz="2000"/>
              <a:t>-   NÁZVY V DOLOŽKÁCH</a:t>
            </a:r>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endParaRPr lang="cs-CZ" altLang="cs-CZ" sz="2000"/>
          </a:p>
          <a:p>
            <a:pPr eaLnBrk="1" hangingPunct="1">
              <a:buFont typeface="Wingdings" panose="05000000000000000000" pitchFamily="2" charset="2"/>
              <a:buNone/>
            </a:pPr>
            <a:r>
              <a:rPr lang="cs-CZ" altLang="cs-CZ" sz="2000"/>
              <a:t>                        </a:t>
            </a:r>
            <a:r>
              <a:rPr lang="cs-CZ" altLang="cs-CZ" sz="4400"/>
              <a:t>?</a:t>
            </a:r>
          </a:p>
          <a:p>
            <a:pPr eaLnBrk="1" hangingPunct="1">
              <a:buFont typeface="Wingdings" panose="05000000000000000000" pitchFamily="2" charset="2"/>
              <a:buNone/>
            </a:pPr>
            <a:endParaRPr lang="cs-CZ" altLang="cs-CZ" sz="4400"/>
          </a:p>
          <a:p>
            <a:pPr eaLnBrk="1" hangingPunct="1">
              <a:buFont typeface="Wingdings" panose="05000000000000000000" pitchFamily="2" charset="2"/>
              <a:buNone/>
            </a:pPr>
            <a:r>
              <a:rPr lang="cs-CZ" altLang="cs-CZ" sz="4400"/>
              <a:t>- </a:t>
            </a:r>
            <a:r>
              <a:rPr lang="cs-CZ" altLang="cs-CZ" sz="2000"/>
              <a:t>NÁZVY V LITERATUŘE</a:t>
            </a:r>
          </a:p>
        </p:txBody>
      </p:sp>
    </p:spTree>
    <p:extLst>
      <p:ext uri="{BB962C8B-B14F-4D97-AF65-F5344CB8AC3E}">
        <p14:creationId xmlns:p14="http://schemas.microsoft.com/office/powerpoint/2010/main" val="32493149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altLang="cs-CZ"/>
              <a:t>HISTORIE</a:t>
            </a:r>
          </a:p>
        </p:txBody>
      </p:sp>
      <p:sp>
        <p:nvSpPr>
          <p:cNvPr id="11267" name="Rectangle 3"/>
          <p:cNvSpPr>
            <a:spLocks noGrp="1" noChangeArrowheads="1"/>
          </p:cNvSpPr>
          <p:nvPr>
            <p:ph idx="1"/>
          </p:nvPr>
        </p:nvSpPr>
        <p:spPr/>
        <p:txBody>
          <a:bodyPr/>
          <a:lstStyle/>
          <a:p>
            <a:pPr eaLnBrk="1" hangingPunct="1"/>
            <a:endParaRPr lang="cs-CZ" altLang="cs-CZ"/>
          </a:p>
          <a:p>
            <a:pPr eaLnBrk="1" hangingPunct="1"/>
            <a:r>
              <a:rPr lang="cs-CZ" altLang="cs-CZ"/>
              <a:t>STŘEDOVĚK – ITÁLIE – TRŽNÍ MÍSTA – OBYČEJE – VAZBA NA ŘEŠENÍ SPORŮ</a:t>
            </a:r>
          </a:p>
          <a:p>
            <a:pPr eaLnBrk="1" hangingPunct="1"/>
            <a:endParaRPr lang="cs-CZ" altLang="cs-CZ"/>
          </a:p>
          <a:p>
            <a:pPr eaLnBrk="1" hangingPunct="1"/>
            <a:r>
              <a:rPr lang="cs-CZ" altLang="cs-CZ"/>
              <a:t>DALŠÍ VÝVOJ ZAČLENĚNÍ DO KODEXŮ</a:t>
            </a:r>
          </a:p>
          <a:p>
            <a:pPr eaLnBrk="1" hangingPunct="1"/>
            <a:endParaRPr lang="cs-CZ" altLang="cs-CZ"/>
          </a:p>
          <a:p>
            <a:pPr eaLnBrk="1" hangingPunct="1"/>
            <a:r>
              <a:rPr lang="cs-CZ" altLang="cs-CZ"/>
              <a:t>NOVÝ IMPULS – ZÁMOŘSKÝ OBCHOD 19. STOLETÍ</a:t>
            </a:r>
          </a:p>
          <a:p>
            <a:pPr eaLnBrk="1" hangingPunct="1"/>
            <a:endParaRPr lang="cs-CZ" altLang="cs-CZ"/>
          </a:p>
          <a:p>
            <a:pPr eaLnBrk="1" hangingPunct="1"/>
            <a:r>
              <a:rPr lang="cs-CZ" altLang="cs-CZ"/>
              <a:t>MYŠLENKOVÝ ROZVOJ – ZEJMÉNA 60. LÉTA MINULÉHO STOLETÍ</a:t>
            </a:r>
          </a:p>
          <a:p>
            <a:pPr eaLnBrk="1" hangingPunct="1"/>
            <a:endParaRPr lang="cs-CZ" alt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ZDROJE PRÁVNÍ ÚPRAVY</a:t>
            </a:r>
          </a:p>
        </p:txBody>
      </p:sp>
      <p:sp>
        <p:nvSpPr>
          <p:cNvPr id="3" name="Zástupný symbol pro obsah 2"/>
          <p:cNvSpPr>
            <a:spLocks noGrp="1"/>
          </p:cNvSpPr>
          <p:nvPr>
            <p:ph idx="1"/>
          </p:nvPr>
        </p:nvSpPr>
        <p:spPr/>
        <p:txBody>
          <a:bodyPr/>
          <a:lstStyle/>
          <a:p>
            <a:endParaRPr lang="cs-CZ" dirty="0"/>
          </a:p>
          <a:p>
            <a:r>
              <a:rPr lang="cs-CZ" dirty="0"/>
              <a:t>MEZINÁRODNÍ OBCHODNÍ ZVYKLOSTI</a:t>
            </a:r>
          </a:p>
          <a:p>
            <a:endParaRPr lang="cs-CZ" dirty="0"/>
          </a:p>
          <a:p>
            <a:r>
              <a:rPr lang="cs-CZ" dirty="0"/>
              <a:t>MEZINÁRODNÍ OBCHODNÍ TERMÍNY</a:t>
            </a:r>
          </a:p>
          <a:p>
            <a:endParaRPr lang="cs-CZ" dirty="0"/>
          </a:p>
          <a:p>
            <a:r>
              <a:rPr lang="cs-CZ" dirty="0"/>
              <a:t>FORMULÁŘOVÉ SMLOUVY A PODMÍNKY</a:t>
            </a:r>
          </a:p>
          <a:p>
            <a:endParaRPr lang="cs-CZ" dirty="0"/>
          </a:p>
          <a:p>
            <a:r>
              <a:rPr lang="cs-CZ" dirty="0"/>
              <a:t>RŮZNÉ UMĚLÉ SOUBORY PRÁVNÍCH PRAVIDEL VYTVÁŘENÝCH MEZINÁRODNÍMI ORGANIZACEMI </a:t>
            </a:r>
          </a:p>
          <a:p>
            <a:endParaRPr lang="cs-CZ" dirty="0"/>
          </a:p>
          <a:p>
            <a:endParaRPr lang="cs-CZ" dirty="0"/>
          </a:p>
        </p:txBody>
      </p:sp>
    </p:spTree>
    <p:extLst>
      <p:ext uri="{BB962C8B-B14F-4D97-AF65-F5344CB8AC3E}">
        <p14:creationId xmlns:p14="http://schemas.microsoft.com/office/powerpoint/2010/main" val="12121001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altLang="cs-CZ"/>
              <a:t>ZDROJE ÚPRAVY</a:t>
            </a:r>
          </a:p>
        </p:txBody>
      </p:sp>
      <p:sp>
        <p:nvSpPr>
          <p:cNvPr id="12291" name="Rectangle 3"/>
          <p:cNvSpPr>
            <a:spLocks noGrp="1" noChangeArrowheads="1"/>
          </p:cNvSpPr>
          <p:nvPr>
            <p:ph idx="1"/>
          </p:nvPr>
        </p:nvSpPr>
        <p:spPr/>
        <p:txBody>
          <a:bodyPr/>
          <a:lstStyle/>
          <a:p>
            <a:pPr eaLnBrk="1" hangingPunct="1">
              <a:buFont typeface="Wingdings" panose="05000000000000000000" pitchFamily="2" charset="2"/>
              <a:buNone/>
            </a:pPr>
            <a:r>
              <a:rPr lang="cs-CZ" altLang="cs-CZ" b="1"/>
              <a:t>OBCHODNÍ ZVYKLOSTI</a:t>
            </a:r>
          </a:p>
          <a:p>
            <a:pPr eaLnBrk="1" hangingPunct="1"/>
            <a:r>
              <a:rPr lang="cs-CZ" altLang="cs-CZ"/>
              <a:t>DEFINICE MEZINÁRODNÍ OBCHODNÍ ZVYKLOSTI</a:t>
            </a:r>
          </a:p>
          <a:p>
            <a:pPr eaLnBrk="1" hangingPunct="1"/>
            <a:r>
              <a:rPr lang="cs-CZ" altLang="cs-CZ"/>
              <a:t>PRÁVNÍ PRAVIDLO, KTERÉ:</a:t>
            </a:r>
          </a:p>
          <a:p>
            <a:pPr eaLnBrk="1" hangingPunct="1"/>
            <a:r>
              <a:rPr lang="cs-CZ" altLang="cs-CZ"/>
              <a:t>A) strany znaly nebo měly znát</a:t>
            </a:r>
          </a:p>
          <a:p>
            <a:pPr eaLnBrk="1" hangingPunct="1"/>
            <a:r>
              <a:rPr lang="cs-CZ" altLang="cs-CZ"/>
              <a:t>B) je v mezinárodním obchodu v široké míře známo stranám smlouvy téhož druhu v příslušném obchodním odvětví </a:t>
            </a:r>
          </a:p>
          <a:p>
            <a:pPr eaLnBrk="1" hangingPunct="1"/>
            <a:r>
              <a:rPr lang="cs-CZ" altLang="cs-CZ"/>
              <a:t>C) které je jimi  zpravidla  dodržováno  </a:t>
            </a:r>
          </a:p>
          <a:p>
            <a:pPr eaLnBrk="1" hangingPunct="1">
              <a:buFont typeface="Wingdings" panose="05000000000000000000" pitchFamily="2" charset="2"/>
              <a:buNone/>
            </a:pPr>
            <a:endParaRPr lang="cs-CZ" altLang="cs-CZ"/>
          </a:p>
          <a:p>
            <a:pPr eaLnBrk="1" hangingPunct="1"/>
            <a:endParaRPr lang="cs-CZ" altLang="cs-CZ"/>
          </a:p>
        </p:txBody>
      </p:sp>
    </p:spTree>
  </p:cSld>
  <p:clrMapOvr>
    <a:masterClrMapping/>
  </p:clrMapOvr>
  <mc:AlternateContent xmlns:mc="http://schemas.openxmlformats.org/markup-compatibility/2006" xmlns:p14="http://schemas.microsoft.com/office/powerpoint/2010/main">
    <mc:Choice Requires="p14">
      <p:transition spd="slow" p14:dur="2000" advTm="266986"/>
    </mc:Choice>
    <mc:Fallback xmlns="">
      <p:transition spd="slow" advTm="266986"/>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a:t>OBCHODNÍ TERMÍNY</a:t>
            </a:r>
          </a:p>
        </p:txBody>
      </p:sp>
      <p:sp>
        <p:nvSpPr>
          <p:cNvPr id="14339" name="Rectangle 3"/>
          <p:cNvSpPr>
            <a:spLocks noGrp="1" noChangeArrowheads="1"/>
          </p:cNvSpPr>
          <p:nvPr>
            <p:ph idx="1"/>
          </p:nvPr>
        </p:nvSpPr>
        <p:spPr/>
        <p:txBody>
          <a:bodyPr>
            <a:normAutofit/>
          </a:bodyPr>
          <a:lstStyle/>
          <a:p>
            <a:pPr eaLnBrk="1" hangingPunct="1">
              <a:lnSpc>
                <a:spcPct val="90000"/>
              </a:lnSpc>
            </a:pPr>
            <a:endParaRPr lang="cs-CZ" altLang="cs-CZ"/>
          </a:p>
          <a:p>
            <a:pPr eaLnBrk="1" hangingPunct="1">
              <a:lnSpc>
                <a:spcPct val="90000"/>
              </a:lnSpc>
            </a:pPr>
            <a:r>
              <a:rPr lang="cs-CZ" altLang="cs-CZ"/>
              <a:t>ZVYKLOSTNÍ ZÁKLAD</a:t>
            </a:r>
          </a:p>
          <a:p>
            <a:pPr eaLnBrk="1" hangingPunct="1">
              <a:lnSpc>
                <a:spcPct val="90000"/>
              </a:lnSpc>
            </a:pPr>
            <a:endParaRPr lang="cs-CZ" altLang="cs-CZ"/>
          </a:p>
          <a:p>
            <a:pPr eaLnBrk="1" hangingPunct="1">
              <a:lnSpc>
                <a:spcPct val="90000"/>
              </a:lnSpc>
            </a:pPr>
            <a:r>
              <a:rPr lang="cs-CZ" altLang="cs-CZ"/>
              <a:t>UMĚLÉ DOFORMULOVÁNÍ</a:t>
            </a:r>
          </a:p>
          <a:p>
            <a:pPr eaLnBrk="1" hangingPunct="1">
              <a:lnSpc>
                <a:spcPct val="90000"/>
              </a:lnSpc>
            </a:pPr>
            <a:endParaRPr lang="cs-CZ" altLang="cs-CZ"/>
          </a:p>
          <a:p>
            <a:pPr eaLnBrk="1" hangingPunct="1">
              <a:lnSpc>
                <a:spcPct val="90000"/>
              </a:lnSpc>
            </a:pPr>
            <a:r>
              <a:rPr lang="cs-CZ" altLang="cs-CZ"/>
              <a:t>NEJZNÁMĚJŠÍ: INCOTERMS</a:t>
            </a:r>
          </a:p>
          <a:p>
            <a:pPr eaLnBrk="1" hangingPunct="1">
              <a:lnSpc>
                <a:spcPct val="90000"/>
              </a:lnSpc>
            </a:pPr>
            <a:endParaRPr lang="cs-CZ" altLang="cs-CZ"/>
          </a:p>
          <a:p>
            <a:pPr eaLnBrk="1" hangingPunct="1">
              <a:lnSpc>
                <a:spcPct val="90000"/>
              </a:lnSpc>
            </a:pPr>
            <a:r>
              <a:rPr lang="cs-CZ" altLang="cs-CZ"/>
              <a:t>NEJPOUŽÍVANĚJŠÍ: INCOTERMS 2020, 2010</a:t>
            </a:r>
          </a:p>
          <a:p>
            <a:pPr eaLnBrk="1" hangingPunct="1">
              <a:lnSpc>
                <a:spcPct val="90000"/>
              </a:lnSpc>
            </a:pPr>
            <a:endParaRPr lang="cs-CZ" altLang="cs-CZ"/>
          </a:p>
          <a:p>
            <a:pPr eaLnBrk="1" hangingPunct="1">
              <a:lnSpc>
                <a:spcPct val="90000"/>
              </a:lnSpc>
            </a:pPr>
            <a:r>
              <a:rPr lang="cs-CZ" altLang="cs-CZ"/>
              <a:t>OBLAST POUŽITÍ: DODACÍ PODMÍNKY, TJ. FORMULACE TOHO, JAK DODAT, CO UDĚLAT ATD.</a:t>
            </a:r>
          </a:p>
          <a:p>
            <a:pPr eaLnBrk="1" hangingPunct="1">
              <a:lnSpc>
                <a:spcPct val="90000"/>
              </a:lnSpc>
            </a:pPr>
            <a:endParaRPr lang="cs-CZ" alt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altLang="cs-CZ" sz="2800"/>
              <a:t>FORMULÁŘOVÉ SMLOUVY A OBCHODNÍ PODMÍNKY</a:t>
            </a:r>
          </a:p>
        </p:txBody>
      </p:sp>
      <p:sp>
        <p:nvSpPr>
          <p:cNvPr id="15363" name="Rectangle 4"/>
          <p:cNvSpPr>
            <a:spLocks noGrp="1" noChangeArrowheads="1"/>
          </p:cNvSpPr>
          <p:nvPr>
            <p:ph idx="1"/>
          </p:nvPr>
        </p:nvSpPr>
        <p:spPr>
          <a:xfrm>
            <a:off x="914400" y="2133600"/>
            <a:ext cx="7772400" cy="4357688"/>
          </a:xfrm>
        </p:spPr>
        <p:txBody>
          <a:bodyPr/>
          <a:lstStyle/>
          <a:p>
            <a:pPr eaLnBrk="1" hangingPunct="1"/>
            <a:endParaRPr lang="cs-CZ" altLang="cs-CZ"/>
          </a:p>
          <a:p>
            <a:pPr eaLnBrk="1" hangingPunct="1"/>
            <a:endParaRPr lang="cs-CZ" altLang="cs-CZ"/>
          </a:p>
          <a:p>
            <a:pPr eaLnBrk="1" hangingPunct="1"/>
            <a:endParaRPr lang="cs-CZ" altLang="cs-CZ"/>
          </a:p>
          <a:p>
            <a:pPr eaLnBrk="1" hangingPunct="1"/>
            <a:r>
              <a:rPr lang="cs-CZ" altLang="cs-CZ"/>
              <a:t>FORMULOVANÉ INDIVIDUÁLNÍMI OBCHODNÍKY</a:t>
            </a:r>
          </a:p>
          <a:p>
            <a:pPr eaLnBrk="1" hangingPunct="1"/>
            <a:r>
              <a:rPr lang="cs-CZ" altLang="cs-CZ"/>
              <a:t>FORMULOVANÉ OBCHODNÍMI SVAZY</a:t>
            </a:r>
          </a:p>
          <a:p>
            <a:pPr eaLnBrk="1" hangingPunct="1"/>
            <a:r>
              <a:rPr lang="cs-CZ" altLang="cs-CZ"/>
              <a:t>FORMULOVANÉ MEZINÁRODNÍMI INSTITUCEMI</a:t>
            </a:r>
          </a:p>
          <a:p>
            <a:pPr eaLnBrk="1" hangingPunct="1">
              <a:buFont typeface="Wingdings" panose="05000000000000000000" pitchFamily="2" charset="2"/>
              <a:buNone/>
            </a:pPr>
            <a:endParaRPr lang="cs-CZ" alt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altLang="cs-CZ"/>
              <a:t>OBECNÉ PRINCIPY PRÁVNÍ</a:t>
            </a:r>
          </a:p>
        </p:txBody>
      </p:sp>
      <p:sp>
        <p:nvSpPr>
          <p:cNvPr id="16387" name="Rectangle 3"/>
          <p:cNvSpPr>
            <a:spLocks noGrp="1" noChangeArrowheads="1"/>
          </p:cNvSpPr>
          <p:nvPr>
            <p:ph idx="1"/>
          </p:nvPr>
        </p:nvSpPr>
        <p:spPr/>
        <p:txBody>
          <a:bodyPr/>
          <a:lstStyle/>
          <a:p>
            <a:pPr eaLnBrk="1" hangingPunct="1"/>
            <a:endParaRPr lang="cs-CZ" altLang="cs-CZ"/>
          </a:p>
          <a:p>
            <a:pPr eaLnBrk="1" hangingPunct="1"/>
            <a:endParaRPr lang="cs-CZ" altLang="cs-CZ"/>
          </a:p>
          <a:p>
            <a:pPr eaLnBrk="1" hangingPunct="1"/>
            <a:endParaRPr lang="cs-CZ" altLang="cs-CZ"/>
          </a:p>
          <a:p>
            <a:pPr eaLnBrk="1" hangingPunct="1"/>
            <a:endParaRPr lang="cs-CZ" altLang="cs-CZ"/>
          </a:p>
          <a:p>
            <a:pPr eaLnBrk="1" hangingPunct="1"/>
            <a:r>
              <a:rPr lang="cs-CZ" altLang="cs-CZ"/>
              <a:t>OBECNÉ PRINCIPY VZNIKLÉ V PRÁVNÍ PRAXI A FORMULOVANÉ JUDIKATUROU A DOKTRÍNOU</a:t>
            </a:r>
          </a:p>
          <a:p>
            <a:pPr eaLnBrk="1" hangingPunct="1"/>
            <a:r>
              <a:rPr lang="cs-CZ" altLang="cs-CZ"/>
              <a:t>PŘÍKLAD: PACTA SUNT SERVANDA, ESTOPPEL, AUTONOMIE VŮLE STRAN, BONA FIDE……………………………..</a:t>
            </a:r>
          </a:p>
          <a:p>
            <a:pPr eaLnBrk="1" hangingPunct="1"/>
            <a:endParaRPr lang="cs-CZ" alt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altLang="cs-CZ"/>
              <a:t>UMĚLÉ SOUBORY </a:t>
            </a:r>
          </a:p>
        </p:txBody>
      </p:sp>
      <p:sp>
        <p:nvSpPr>
          <p:cNvPr id="17411" name="Rectangle 4"/>
          <p:cNvSpPr>
            <a:spLocks noGrp="1" noChangeArrowheads="1"/>
          </p:cNvSpPr>
          <p:nvPr>
            <p:ph sz="half" idx="1"/>
          </p:nvPr>
        </p:nvSpPr>
        <p:spPr/>
        <p:txBody>
          <a:bodyPr>
            <a:normAutofit/>
          </a:bodyPr>
          <a:lstStyle/>
          <a:p>
            <a:pPr eaLnBrk="1" hangingPunct="1"/>
            <a:r>
              <a:rPr lang="cs-CZ" altLang="cs-CZ" sz="2000"/>
              <a:t>PECL – PRINCIPY EVROPSKÉHO SMLUVNÍHO PRÁVA</a:t>
            </a:r>
          </a:p>
          <a:p>
            <a:pPr eaLnBrk="1" hangingPunct="1"/>
            <a:endParaRPr lang="cs-CZ" altLang="cs-CZ" sz="2000"/>
          </a:p>
          <a:p>
            <a:pPr eaLnBrk="1" hangingPunct="1"/>
            <a:r>
              <a:rPr lang="cs-CZ" altLang="cs-CZ" sz="2000"/>
              <a:t>VZNIK – LANDOOVA KOMISE</a:t>
            </a:r>
          </a:p>
          <a:p>
            <a:pPr eaLnBrk="1" hangingPunct="1"/>
            <a:r>
              <a:rPr lang="cs-CZ" altLang="cs-CZ" sz="2000"/>
              <a:t>PŮVODNÍ ÚČEL: UKÁZAT MOŽNOST UNIFIKACE</a:t>
            </a:r>
          </a:p>
          <a:p>
            <a:pPr eaLnBrk="1" hangingPunct="1"/>
            <a:r>
              <a:rPr lang="cs-CZ" altLang="cs-CZ" sz="2000"/>
              <a:t>DNEŠNÍ VÝZNAM: SOUBOR PRÁVNÍCH PRAVIDEL UŽITÝ JAKO OBCHODNÍ PODMÍNKY</a:t>
            </a:r>
          </a:p>
          <a:p>
            <a:pPr eaLnBrk="1" hangingPunct="1"/>
            <a:r>
              <a:rPr lang="cs-CZ" altLang="cs-CZ" sz="2000"/>
              <a:t>DALŠÍ UNIFIKACE: ZDÁ SE, ŽE MRTVÝ SMĚR</a:t>
            </a:r>
          </a:p>
        </p:txBody>
      </p:sp>
      <p:sp>
        <p:nvSpPr>
          <p:cNvPr id="17412" name="Rectangle 5"/>
          <p:cNvSpPr>
            <a:spLocks noGrp="1" noChangeArrowheads="1"/>
          </p:cNvSpPr>
          <p:nvPr>
            <p:ph sz="half" idx="2"/>
          </p:nvPr>
        </p:nvSpPr>
        <p:spPr/>
        <p:txBody>
          <a:bodyPr>
            <a:normAutofit/>
          </a:bodyPr>
          <a:lstStyle/>
          <a:p>
            <a:pPr eaLnBrk="1" hangingPunct="1"/>
            <a:r>
              <a:rPr lang="cs-CZ" altLang="cs-CZ" sz="2000"/>
              <a:t>ZÁSADY MEZINÁRODNÍCH SMLUV UNIDROIT</a:t>
            </a:r>
          </a:p>
          <a:p>
            <a:pPr eaLnBrk="1" hangingPunct="1"/>
            <a:endParaRPr lang="cs-CZ" altLang="cs-CZ" sz="2000"/>
          </a:p>
          <a:p>
            <a:pPr eaLnBrk="1" hangingPunct="1"/>
            <a:r>
              <a:rPr lang="cs-CZ" altLang="cs-CZ" sz="2000"/>
              <a:t>VZNIK – UNIDROIT</a:t>
            </a:r>
          </a:p>
          <a:p>
            <a:pPr eaLnBrk="1" hangingPunct="1"/>
            <a:r>
              <a:rPr lang="cs-CZ" altLang="cs-CZ" sz="2000"/>
              <a:t>PŮVODNÍ ÚČEL: NAMÍSTO NÁRODNÍHO PRÁVA</a:t>
            </a:r>
          </a:p>
          <a:p>
            <a:pPr eaLnBrk="1" hangingPunct="1"/>
            <a:r>
              <a:rPr lang="cs-CZ" altLang="cs-CZ" sz="2000"/>
              <a:t>DNEŠNÍ VÝZNAM: ROZHODNÉ PRÁVO U NĚKTERÝCH ROZHODČÍCH SENÁTŮ, JINAK OBCHODNÍ PODMÍNKY</a:t>
            </a:r>
          </a:p>
          <a:p>
            <a:pPr eaLnBrk="1" hangingPunct="1"/>
            <a:r>
              <a:rPr lang="cs-CZ" altLang="cs-CZ" sz="2000"/>
              <a:t>ROZHODOVACÍ DATABÁZE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a:xfrm>
            <a:off x="540000" y="6228000"/>
            <a:ext cx="5940000" cy="252000"/>
          </a:xfrm>
        </p:spPr>
        <p:txBody>
          <a:bodyPr wrap="square" anchor="ctr">
            <a:normAutofit/>
          </a:bodyPr>
          <a:lstStyle/>
          <a:p>
            <a:pPr>
              <a:spcAft>
                <a:spcPts val="600"/>
              </a:spcAft>
              <a:defRPr/>
            </a:pPr>
            <a:r>
              <a:rPr lang="cs-CZ" dirty="0"/>
              <a:t>Mezinárodní právo obchodní - přednáška 1, prof. N. Rozehnalová</a:t>
            </a:r>
            <a:endParaRPr lang="cs-CZ"/>
          </a:p>
        </p:txBody>
      </p:sp>
      <p:sp>
        <p:nvSpPr>
          <p:cNvPr id="11268" name="Zástupný symbol pro číslo snímku 4"/>
          <p:cNvSpPr>
            <a:spLocks noGrp="1"/>
          </p:cNvSpPr>
          <p:nvPr>
            <p:ph type="sldNum" sz="quarter" idx="11"/>
          </p:nvPr>
        </p:nvSpPr>
        <p:spPr>
          <a:xfrm>
            <a:off x="310500" y="6228000"/>
            <a:ext cx="189000" cy="252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orm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spcAft>
                <a:spcPts val="600"/>
              </a:spcAft>
              <a:buClrTx/>
              <a:buFontTx/>
              <a:buNone/>
            </a:pPr>
            <a:fld id="{C9D4F033-122A-444C-B693-0F3F7C6D73FF}" type="slidenum">
              <a:rPr lang="cs-CZ" altLang="cs-CZ" sz="900" smtClean="0">
                <a:solidFill>
                  <a:schemeClr val="tx2"/>
                </a:solidFill>
              </a:rPr>
              <a:pPr>
                <a:spcBef>
                  <a:spcPct val="0"/>
                </a:spcBef>
                <a:spcAft>
                  <a:spcPts val="600"/>
                </a:spcAft>
                <a:buClrTx/>
                <a:buFontTx/>
                <a:buNone/>
              </a:pPr>
              <a:t>4</a:t>
            </a:fld>
            <a:endParaRPr lang="cs-CZ" altLang="cs-CZ" sz="900">
              <a:solidFill>
                <a:schemeClr val="tx2"/>
              </a:solidFill>
            </a:endParaRPr>
          </a:p>
        </p:txBody>
      </p:sp>
      <p:sp>
        <p:nvSpPr>
          <p:cNvPr id="11266" name="Rectangle 2"/>
          <p:cNvSpPr>
            <a:spLocks noGrp="1" noChangeArrowheads="1"/>
          </p:cNvSpPr>
          <p:nvPr>
            <p:ph type="title"/>
          </p:nvPr>
        </p:nvSpPr>
        <p:spPr>
          <a:xfrm>
            <a:off x="540000" y="720000"/>
            <a:ext cx="8064900" cy="451576"/>
          </a:xfrm>
        </p:spPr>
        <p:txBody>
          <a:bodyPr anchor="t">
            <a:normAutofit/>
          </a:bodyPr>
          <a:lstStyle/>
          <a:p>
            <a:pPr eaLnBrk="1" hangingPunct="1"/>
            <a:r>
              <a:rPr lang="cs-CZ" altLang="cs-CZ"/>
              <a:t>TYPY VZTAHŮ</a:t>
            </a:r>
          </a:p>
        </p:txBody>
      </p:sp>
      <p:graphicFrame>
        <p:nvGraphicFramePr>
          <p:cNvPr id="11270" name="Rectangle 3">
            <a:extLst>
              <a:ext uri="{FF2B5EF4-FFF2-40B4-BE49-F238E27FC236}">
                <a16:creationId xmlns:a16="http://schemas.microsoft.com/office/drawing/2014/main" id="{82D4DA2F-3789-65B4-CB44-CE491297CFDF}"/>
              </a:ext>
            </a:extLst>
          </p:cNvPr>
          <p:cNvGraphicFramePr>
            <a:graphicFrameLocks noGrp="1"/>
          </p:cNvGraphicFramePr>
          <p:nvPr>
            <p:ph idx="1"/>
            <p:extLst>
              <p:ext uri="{D42A27DB-BD31-4B8C-83A1-F6EECF244321}">
                <p14:modId xmlns:p14="http://schemas.microsoft.com/office/powerpoint/2010/main" val="2679333783"/>
              </p:ext>
            </p:extLst>
          </p:nvPr>
        </p:nvGraphicFramePr>
        <p:xfrm>
          <a:off x="540000" y="1692002"/>
          <a:ext cx="80649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141787"/>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altLang="cs-CZ"/>
              <a:t>MOŽNOSTI APLIKACE</a:t>
            </a:r>
          </a:p>
        </p:txBody>
      </p:sp>
      <p:sp>
        <p:nvSpPr>
          <p:cNvPr id="18435" name="Rectangle 3"/>
          <p:cNvSpPr>
            <a:spLocks noGrp="1" noChangeArrowheads="1"/>
          </p:cNvSpPr>
          <p:nvPr>
            <p:ph idx="1"/>
          </p:nvPr>
        </p:nvSpPr>
        <p:spPr/>
        <p:txBody>
          <a:bodyPr/>
          <a:lstStyle/>
          <a:p>
            <a:pPr eaLnBrk="1" hangingPunct="1"/>
            <a:r>
              <a:rPr lang="cs-CZ" altLang="cs-CZ"/>
              <a:t>SUBSIDIÁRNÍ APLIKACE – V MEZÍCH ROZHODNÉHO PRÁVA, ZCELA BEZ PROBLÉMŮ I PŘED SOUDY OBECNÝMI</a:t>
            </a:r>
          </a:p>
          <a:p>
            <a:pPr eaLnBrk="1" hangingPunct="1"/>
            <a:endParaRPr lang="cs-CZ" altLang="cs-CZ"/>
          </a:p>
          <a:p>
            <a:pPr eaLnBrk="1" hangingPunct="1">
              <a:buFont typeface="Wingdings" panose="05000000000000000000" pitchFamily="2" charset="2"/>
              <a:buNone/>
            </a:pPr>
            <a:endParaRPr lang="cs-CZ" altLang="cs-CZ"/>
          </a:p>
          <a:p>
            <a:pPr eaLnBrk="1" hangingPunct="1"/>
            <a:r>
              <a:rPr lang="cs-CZ" altLang="cs-CZ"/>
              <a:t>ROVNOCENNÁ – NAMÍSTO STÁTNÍHO PRÁVA, U NĚKTERÝCH ROZHODČÍCH SOUDŮ</a:t>
            </a:r>
          </a:p>
          <a:p>
            <a:pPr eaLnBrk="1" hangingPunct="1"/>
            <a:endParaRPr lang="cs-CZ" altLang="cs-CZ"/>
          </a:p>
          <a:p>
            <a:pPr eaLnBrk="1" hangingPunct="1"/>
            <a:endParaRPr lang="cs-CZ" altLang="cs-CZ"/>
          </a:p>
          <a:p>
            <a:pPr eaLnBrk="1" hangingPunct="1"/>
            <a:r>
              <a:rPr lang="cs-CZ" altLang="cs-CZ"/>
              <a:t>PŘEDNOSTNÍ  - NE</a:t>
            </a:r>
          </a:p>
          <a:p>
            <a:pPr eaLnBrk="1" hangingPunct="1"/>
            <a:endParaRPr lang="cs-CZ" altLang="cs-CZ"/>
          </a:p>
        </p:txBody>
      </p:sp>
    </p:spTree>
  </p:cSld>
  <p:clrMapOvr>
    <a:masterClrMapping/>
  </p:clrMapOvr>
  <mc:AlternateContent xmlns:mc="http://schemas.openxmlformats.org/markup-compatibility/2006" xmlns:p14="http://schemas.microsoft.com/office/powerpoint/2010/main">
    <mc:Choice Requires="p14">
      <p:transition spd="slow" p14:dur="2000" advTm="391582"/>
    </mc:Choice>
    <mc:Fallback xmlns="">
      <p:transition spd="slow" advTm="391582"/>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a:t>APLIKACE V RÁMCI KOLIZNÍ NORMY</a:t>
            </a:r>
          </a:p>
        </p:txBody>
      </p:sp>
      <p:sp>
        <p:nvSpPr>
          <p:cNvPr id="20483" name="Zástupný symbol pro obsah 2"/>
          <p:cNvSpPr>
            <a:spLocks noGrp="1"/>
          </p:cNvSpPr>
          <p:nvPr>
            <p:ph idx="1"/>
          </p:nvPr>
        </p:nvSpPr>
        <p:spPr/>
        <p:txBody>
          <a:bodyPr/>
          <a:lstStyle/>
          <a:p>
            <a:r>
              <a:rPr lang="cs-CZ" altLang="cs-CZ"/>
              <a:t>VOLBA LEX MERCATORIA JAKO CELKU </a:t>
            </a:r>
          </a:p>
          <a:p>
            <a:endParaRPr lang="cs-CZ" altLang="cs-CZ"/>
          </a:p>
          <a:p>
            <a:r>
              <a:rPr lang="cs-CZ" altLang="cs-CZ"/>
              <a:t>VOLBA JEDNOTLIVÉ NORMY LEX MERCATORIA</a:t>
            </a:r>
          </a:p>
          <a:p>
            <a:endParaRPr lang="cs-CZ" altLang="cs-CZ"/>
          </a:p>
          <a:p>
            <a:r>
              <a:rPr lang="cs-CZ" altLang="cs-CZ"/>
              <a:t>NE PŘED SOUDY OBECNÝMI</a:t>
            </a:r>
          </a:p>
          <a:p>
            <a:endParaRPr lang="cs-CZ" altLang="cs-CZ"/>
          </a:p>
          <a:p>
            <a:r>
              <a:rPr lang="cs-CZ" altLang="cs-CZ"/>
              <a:t>NENÍ VYLOUČENO PŘED SOUDY ROZHODČÍMI</a:t>
            </a:r>
          </a:p>
        </p:txBody>
      </p:sp>
    </p:spTree>
  </p:cSld>
  <p:clrMapOvr>
    <a:masterClrMapping/>
  </p:clrMapOvr>
  <mc:AlternateContent xmlns:mc="http://schemas.openxmlformats.org/markup-compatibility/2006" xmlns:p14="http://schemas.microsoft.com/office/powerpoint/2010/main">
    <mc:Choice Requires="p14">
      <p:transition spd="slow" p14:dur="2000" advTm="79627"/>
    </mc:Choice>
    <mc:Fallback xmlns="">
      <p:transition spd="slow" advTm="79627"/>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a:extLst>
              <a:ext uri="{FF2B5EF4-FFF2-40B4-BE49-F238E27FC236}">
                <a16:creationId xmlns:a16="http://schemas.microsoft.com/office/drawing/2014/main" id="{2C273016-A988-45F8-9233-B1A9AE944349}"/>
              </a:ext>
            </a:extLst>
          </p:cNvPr>
          <p:cNvSpPr>
            <a:spLocks noGrp="1"/>
          </p:cNvSpPr>
          <p:nvPr>
            <p:ph type="ftr" sz="quarter" idx="10"/>
          </p:nvPr>
        </p:nvSpPr>
        <p:spPr/>
        <p:txBody>
          <a:bodyPr/>
          <a:lstStyle/>
          <a:p>
            <a:pPr>
              <a:defRPr/>
            </a:pPr>
            <a:r>
              <a:rPr lang="cs-CZ"/>
              <a:t>Zápatí prezentace</a:t>
            </a:r>
          </a:p>
        </p:txBody>
      </p:sp>
      <p:sp>
        <p:nvSpPr>
          <p:cNvPr id="5" name="Zástupný symbol pro číslo snímku 4">
            <a:extLst>
              <a:ext uri="{FF2B5EF4-FFF2-40B4-BE49-F238E27FC236}">
                <a16:creationId xmlns:a16="http://schemas.microsoft.com/office/drawing/2014/main" id="{5DAB16E1-D7F5-4C2F-91C0-B168C7B1CF64}"/>
              </a:ext>
            </a:extLst>
          </p:cNvPr>
          <p:cNvSpPr>
            <a:spLocks noGrp="1"/>
          </p:cNvSpPr>
          <p:nvPr>
            <p:ph type="sldNum" sz="quarter" idx="11"/>
          </p:nvPr>
        </p:nvSpPr>
        <p:spPr/>
        <p:txBody>
          <a:bodyPr/>
          <a:lstStyle/>
          <a:p>
            <a:pPr>
              <a:defRPr/>
            </a:pPr>
            <a:fld id="{9C22657F-47B3-4101-B56A-5FF4FFF00339}" type="slidenum">
              <a:rPr lang="cs-CZ" altLang="cs-CZ" smtClean="0"/>
              <a:pPr>
                <a:defRPr/>
              </a:pPr>
              <a:t>42</a:t>
            </a:fld>
            <a:endParaRPr lang="cs-CZ" altLang="cs-CZ"/>
          </a:p>
        </p:txBody>
      </p:sp>
      <p:sp>
        <p:nvSpPr>
          <p:cNvPr id="6" name="Nadpis 5">
            <a:extLst>
              <a:ext uri="{FF2B5EF4-FFF2-40B4-BE49-F238E27FC236}">
                <a16:creationId xmlns:a16="http://schemas.microsoft.com/office/drawing/2014/main" id="{9A2B45F7-EA79-4F41-BAAA-1071FCCB0D66}"/>
              </a:ext>
            </a:extLst>
          </p:cNvPr>
          <p:cNvSpPr>
            <a:spLocks noGrp="1"/>
          </p:cNvSpPr>
          <p:nvPr>
            <p:ph type="title"/>
          </p:nvPr>
        </p:nvSpPr>
        <p:spPr/>
        <p:txBody>
          <a:bodyPr/>
          <a:lstStyle/>
          <a:p>
            <a:r>
              <a:rPr lang="cs-CZ" dirty="0"/>
              <a:t>DĚKUJI</a:t>
            </a:r>
          </a:p>
        </p:txBody>
      </p:sp>
      <p:sp>
        <p:nvSpPr>
          <p:cNvPr id="7" name="Podnadpis 6">
            <a:extLst>
              <a:ext uri="{FF2B5EF4-FFF2-40B4-BE49-F238E27FC236}">
                <a16:creationId xmlns:a16="http://schemas.microsoft.com/office/drawing/2014/main" id="{6F0CF0E5-BC68-424E-A3B6-7DEB1BF32F8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3647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7" name="Footer Placeholder 1">
            <a:extLst>
              <a:ext uri="{FF2B5EF4-FFF2-40B4-BE49-F238E27FC236}">
                <a16:creationId xmlns:a16="http://schemas.microsoft.com/office/drawing/2014/main" id="{AF7EA328-4991-A596-B524-5BE5FB539742}"/>
              </a:ext>
            </a:extLst>
          </p:cNvPr>
          <p:cNvSpPr>
            <a:spLocks noGrp="1"/>
          </p:cNvSpPr>
          <p:nvPr>
            <p:ph type="ftr" sz="quarter" idx="10"/>
          </p:nvPr>
        </p:nvSpPr>
        <p:spPr>
          <a:xfrm>
            <a:off x="540000" y="6228000"/>
            <a:ext cx="5940000" cy="252000"/>
          </a:xfrm>
        </p:spPr>
        <p:txBody>
          <a:bodyPr/>
          <a:lstStyle/>
          <a:p>
            <a:pPr>
              <a:spcAft>
                <a:spcPts val="600"/>
              </a:spcAft>
              <a:defRPr/>
            </a:pPr>
            <a:r>
              <a:rPr lang="cs-CZ"/>
              <a:t>Zápatí prezentace</a:t>
            </a:r>
          </a:p>
        </p:txBody>
      </p:sp>
      <p:sp>
        <p:nvSpPr>
          <p:cNvPr id="12299" name="Slide Number Placeholder 2">
            <a:extLst>
              <a:ext uri="{FF2B5EF4-FFF2-40B4-BE49-F238E27FC236}">
                <a16:creationId xmlns:a16="http://schemas.microsoft.com/office/drawing/2014/main" id="{3B4FFF80-716B-BE8D-4999-D2342FB2B982}"/>
              </a:ext>
            </a:extLst>
          </p:cNvPr>
          <p:cNvSpPr>
            <a:spLocks noGrp="1"/>
          </p:cNvSpPr>
          <p:nvPr>
            <p:ph type="sldNum" sz="quarter" idx="11"/>
          </p:nvPr>
        </p:nvSpPr>
        <p:spPr>
          <a:xfrm>
            <a:off x="310500" y="6228000"/>
            <a:ext cx="189000" cy="252000"/>
          </a:xfrm>
        </p:spPr>
        <p:txBody>
          <a:bodyPr/>
          <a:lstStyle/>
          <a:p>
            <a:pPr>
              <a:spcAft>
                <a:spcPts val="600"/>
              </a:spcAft>
            </a:pPr>
            <a:fld id="{0970407D-EE58-4A0B-824B-1D3AE42DD9CF}" type="slidenum">
              <a:rPr lang="cs-CZ" altLang="cs-CZ"/>
              <a:pPr>
                <a:spcAft>
                  <a:spcPts val="600"/>
                </a:spcAft>
              </a:pPr>
              <a:t>5</a:t>
            </a:fld>
            <a:endParaRPr lang="cs-CZ" altLang="cs-CZ"/>
          </a:p>
        </p:txBody>
      </p:sp>
      <p:sp>
        <p:nvSpPr>
          <p:cNvPr id="12290" name="Rectangle 2"/>
          <p:cNvSpPr>
            <a:spLocks noGrp="1" noChangeArrowheads="1"/>
          </p:cNvSpPr>
          <p:nvPr>
            <p:ph type="title"/>
          </p:nvPr>
        </p:nvSpPr>
        <p:spPr>
          <a:xfrm>
            <a:off x="540000" y="720000"/>
            <a:ext cx="8064900" cy="451576"/>
          </a:xfrm>
        </p:spPr>
        <p:txBody>
          <a:bodyPr anchor="t">
            <a:normAutofit/>
          </a:bodyPr>
          <a:lstStyle/>
          <a:p>
            <a:r>
              <a:rPr lang="cs-CZ" altLang="cs-CZ"/>
              <a:t>PRÁVNÍ REGULACE</a:t>
            </a:r>
          </a:p>
        </p:txBody>
      </p:sp>
      <p:graphicFrame>
        <p:nvGraphicFramePr>
          <p:cNvPr id="12293" name="Rectangle 3">
            <a:extLst>
              <a:ext uri="{FF2B5EF4-FFF2-40B4-BE49-F238E27FC236}">
                <a16:creationId xmlns:a16="http://schemas.microsoft.com/office/drawing/2014/main" id="{42BF9927-3F90-398E-9040-88E932BBEECC}"/>
              </a:ext>
            </a:extLst>
          </p:cNvPr>
          <p:cNvGraphicFramePr>
            <a:graphicFrameLocks noGrp="1"/>
          </p:cNvGraphicFramePr>
          <p:nvPr>
            <p:ph idx="1"/>
            <p:extLst>
              <p:ext uri="{D42A27DB-BD31-4B8C-83A1-F6EECF244321}">
                <p14:modId xmlns:p14="http://schemas.microsoft.com/office/powerpoint/2010/main" val="980895850"/>
              </p:ext>
            </p:extLst>
          </p:nvPr>
        </p:nvGraphicFramePr>
        <p:xfrm>
          <a:off x="540000" y="1692002"/>
          <a:ext cx="80649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67268"/>
    </mc:Choice>
    <mc:Fallback xmlns="">
      <p:transition spd="slow" advTm="26726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6" descr="JGK12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7338"/>
            <a:ext cx="16192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8" descr="k104874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981075"/>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10" descr="k10622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675" y="1484313"/>
            <a:ext cx="2084388"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2" descr="k13307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500" y="5157788"/>
            <a:ext cx="32035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4" descr="k13307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981075"/>
            <a:ext cx="3059112"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Rectangle 16"/>
          <p:cNvSpPr>
            <a:spLocks noChangeArrowheads="1"/>
          </p:cNvSpPr>
          <p:nvPr/>
        </p:nvSpPr>
        <p:spPr bwMode="auto">
          <a:xfrm flipV="1">
            <a:off x="468313" y="4797425"/>
            <a:ext cx="86756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r>
              <a:rPr lang="cs-CZ" altLang="cs-CZ" sz="1600">
                <a:latin typeface="Arial" panose="020B0604020202020204" pitchFamily="34" charset="0"/>
              </a:rPr>
              <a:t>MEZINÁRODNÍ PRÁVO VEŘEJNÉ</a:t>
            </a:r>
          </a:p>
        </p:txBody>
      </p:sp>
      <p:sp>
        <p:nvSpPr>
          <p:cNvPr id="13320" name="Rectangle 17"/>
          <p:cNvSpPr>
            <a:spLocks noChangeArrowheads="1"/>
          </p:cNvSpPr>
          <p:nvPr/>
        </p:nvSpPr>
        <p:spPr bwMode="auto">
          <a:xfrm>
            <a:off x="3132138" y="4437063"/>
            <a:ext cx="31940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r>
              <a:rPr lang="cs-CZ" altLang="cs-CZ" sz="1600">
                <a:latin typeface="Arial" panose="020B0604020202020204" pitchFamily="34" charset="0"/>
              </a:rPr>
              <a:t>MEZINÁRODNÍ PRÁVO VEŘEJNÉ</a:t>
            </a:r>
          </a:p>
        </p:txBody>
      </p:sp>
      <p:sp>
        <p:nvSpPr>
          <p:cNvPr id="13321" name="Rectangle 18"/>
          <p:cNvSpPr>
            <a:spLocks noChangeArrowheads="1"/>
          </p:cNvSpPr>
          <p:nvPr/>
        </p:nvSpPr>
        <p:spPr bwMode="auto">
          <a:xfrm>
            <a:off x="2890838" y="3260725"/>
            <a:ext cx="3362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r>
              <a:rPr lang="cs-CZ" altLang="cs-CZ" sz="1600">
                <a:latin typeface="Arial" panose="020B0604020202020204" pitchFamily="34" charset="0"/>
              </a:rPr>
              <a:t>MEZINÁRODNÍ PRÁVO VEŘEJNÉ</a:t>
            </a:r>
          </a:p>
        </p:txBody>
      </p:sp>
      <p:sp>
        <p:nvSpPr>
          <p:cNvPr id="13322" name="Rectangle 19"/>
          <p:cNvSpPr>
            <a:spLocks noChangeArrowheads="1"/>
          </p:cNvSpPr>
          <p:nvPr/>
        </p:nvSpPr>
        <p:spPr bwMode="auto">
          <a:xfrm>
            <a:off x="250825" y="5876925"/>
            <a:ext cx="4959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lgn="r" eaLnBrk="1" hangingPunct="1">
              <a:spcBef>
                <a:spcPct val="0"/>
              </a:spcBef>
              <a:buClrTx/>
              <a:buFontTx/>
              <a:buNone/>
            </a:pPr>
            <a:r>
              <a:rPr lang="cs-CZ" altLang="cs-CZ">
                <a:latin typeface="Arial" panose="020B0604020202020204" pitchFamily="34" charset="0"/>
              </a:rPr>
              <a:t>MEZINÁRODNÍ PRÁVO VEŘEJNÉ</a:t>
            </a:r>
          </a:p>
        </p:txBody>
      </p:sp>
      <p:pic>
        <p:nvPicPr>
          <p:cNvPr id="13323" name="Picture 21" descr="EUR-1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1268413"/>
            <a:ext cx="1552575"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19540"/>
    </mc:Choice>
    <mc:Fallback xmlns="">
      <p:transition spd="slow" advTm="1954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a:xfrm>
            <a:off x="540000" y="6228000"/>
            <a:ext cx="5940000" cy="252000"/>
          </a:xfrm>
        </p:spPr>
        <p:txBody>
          <a:bodyPr wrap="square" anchor="ctr">
            <a:normAutofit/>
          </a:bodyPr>
          <a:lstStyle/>
          <a:p>
            <a:pPr>
              <a:spcAft>
                <a:spcPts val="600"/>
              </a:spcAft>
              <a:defRPr/>
            </a:pPr>
            <a:r>
              <a:rPr lang="cs-CZ" dirty="0"/>
              <a:t>Mezinárodní právo obchodní - přednáška 1, prof. N. Rozehnalová</a:t>
            </a:r>
            <a:endParaRPr lang="cs-CZ"/>
          </a:p>
        </p:txBody>
      </p:sp>
      <p:sp>
        <p:nvSpPr>
          <p:cNvPr id="14346" name="Text Placeholder 2">
            <a:extLst>
              <a:ext uri="{FF2B5EF4-FFF2-40B4-BE49-F238E27FC236}">
                <a16:creationId xmlns:a16="http://schemas.microsoft.com/office/drawing/2014/main" id="{9AD46242-8709-9B87-F20A-F8D1C96F97A9}"/>
              </a:ext>
            </a:extLst>
          </p:cNvPr>
          <p:cNvSpPr>
            <a:spLocks noGrp="1"/>
          </p:cNvSpPr>
          <p:nvPr>
            <p:ph type="body" sz="quarter" idx="13"/>
          </p:nvPr>
        </p:nvSpPr>
        <p:spPr>
          <a:xfrm>
            <a:off x="540544" y="1296001"/>
            <a:ext cx="8064104" cy="271576"/>
          </a:xfrm>
        </p:spPr>
        <p:txBody>
          <a:bodyPr/>
          <a:lstStyle/>
          <a:p>
            <a:endParaRPr lang="en-US"/>
          </a:p>
        </p:txBody>
      </p:sp>
      <p:sp>
        <p:nvSpPr>
          <p:cNvPr id="14338" name="Rectangle 2"/>
          <p:cNvSpPr>
            <a:spLocks noGrp="1" noChangeArrowheads="1"/>
          </p:cNvSpPr>
          <p:nvPr>
            <p:ph type="title"/>
          </p:nvPr>
        </p:nvSpPr>
        <p:spPr>
          <a:xfrm>
            <a:off x="540000" y="720000"/>
            <a:ext cx="8064900" cy="451576"/>
          </a:xfrm>
        </p:spPr>
        <p:txBody>
          <a:bodyPr anchor="t">
            <a:normAutofit/>
          </a:bodyPr>
          <a:lstStyle/>
          <a:p>
            <a:pPr eaLnBrk="1" hangingPunct="1"/>
            <a:r>
              <a:rPr lang="cs-CZ" altLang="cs-CZ" sz="2100"/>
              <a:t>VZTAHY MEZI STÁTY ČI MEZINÁRODNÍMI ORGANIZACEMI</a:t>
            </a:r>
          </a:p>
        </p:txBody>
      </p:sp>
      <p:sp>
        <p:nvSpPr>
          <p:cNvPr id="14340" name="Zástupný symbol pro číslo snímku 4" hidden="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spcAft>
                <a:spcPts val="600"/>
              </a:spcAft>
              <a:buClrTx/>
              <a:buFontTx/>
              <a:buNone/>
            </a:pPr>
            <a:fld id="{A5DCD799-D0ED-4A0D-A787-BA0DE65C5222}" type="slidenum">
              <a:rPr lang="cs-CZ" altLang="cs-CZ" sz="1200" smtClean="0"/>
              <a:pPr>
                <a:spcBef>
                  <a:spcPct val="0"/>
                </a:spcBef>
                <a:spcAft>
                  <a:spcPts val="600"/>
                </a:spcAft>
                <a:buClrTx/>
                <a:buFontTx/>
                <a:buNone/>
              </a:pPr>
              <a:t>7</a:t>
            </a:fld>
            <a:endParaRPr lang="cs-CZ" altLang="cs-CZ" sz="1200"/>
          </a:p>
        </p:txBody>
      </p:sp>
      <p:graphicFrame>
        <p:nvGraphicFramePr>
          <p:cNvPr id="14342" name="Rectangle 3">
            <a:extLst>
              <a:ext uri="{FF2B5EF4-FFF2-40B4-BE49-F238E27FC236}">
                <a16:creationId xmlns:a16="http://schemas.microsoft.com/office/drawing/2014/main" id="{DAB5CEEA-A654-AAAD-57DC-3B20A3E600CC}"/>
              </a:ext>
            </a:extLst>
          </p:cNvPr>
          <p:cNvGraphicFramePr>
            <a:graphicFrameLocks noGrp="1"/>
          </p:cNvGraphicFramePr>
          <p:nvPr>
            <p:ph idx="1"/>
            <p:extLst>
              <p:ext uri="{D42A27DB-BD31-4B8C-83A1-F6EECF244321}">
                <p14:modId xmlns:p14="http://schemas.microsoft.com/office/powerpoint/2010/main" val="1946800606"/>
              </p:ext>
            </p:extLst>
          </p:nvPr>
        </p:nvGraphicFramePr>
        <p:xfrm>
          <a:off x="540000" y="1692002"/>
          <a:ext cx="80649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67255"/>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9" name="Footer Placeholder 1">
            <a:extLst>
              <a:ext uri="{FF2B5EF4-FFF2-40B4-BE49-F238E27FC236}">
                <a16:creationId xmlns:a16="http://schemas.microsoft.com/office/drawing/2014/main" id="{B81D0EE9-81A6-E426-B74B-50D6E69A3953}"/>
              </a:ext>
            </a:extLst>
          </p:cNvPr>
          <p:cNvSpPr>
            <a:spLocks noGrp="1"/>
          </p:cNvSpPr>
          <p:nvPr>
            <p:ph type="ftr" sz="quarter" idx="10"/>
          </p:nvPr>
        </p:nvSpPr>
        <p:spPr>
          <a:xfrm>
            <a:off x="540000" y="6228000"/>
            <a:ext cx="5940000" cy="252000"/>
          </a:xfrm>
        </p:spPr>
        <p:txBody>
          <a:bodyPr/>
          <a:lstStyle/>
          <a:p>
            <a:pPr>
              <a:spcAft>
                <a:spcPts val="600"/>
              </a:spcAft>
              <a:defRPr/>
            </a:pPr>
            <a:r>
              <a:rPr lang="cs-CZ"/>
              <a:t>Zápatí prezentace</a:t>
            </a:r>
          </a:p>
        </p:txBody>
      </p:sp>
      <p:sp>
        <p:nvSpPr>
          <p:cNvPr id="15371" name="Slide Number Placeholder 2">
            <a:extLst>
              <a:ext uri="{FF2B5EF4-FFF2-40B4-BE49-F238E27FC236}">
                <a16:creationId xmlns:a16="http://schemas.microsoft.com/office/drawing/2014/main" id="{A644762D-5CF0-8241-6702-CBE99B9E8BE8}"/>
              </a:ext>
            </a:extLst>
          </p:cNvPr>
          <p:cNvSpPr>
            <a:spLocks noGrp="1"/>
          </p:cNvSpPr>
          <p:nvPr>
            <p:ph type="sldNum" sz="quarter" idx="11"/>
          </p:nvPr>
        </p:nvSpPr>
        <p:spPr>
          <a:xfrm>
            <a:off x="310500" y="6228000"/>
            <a:ext cx="189000" cy="252000"/>
          </a:xfrm>
        </p:spPr>
        <p:txBody>
          <a:bodyPr/>
          <a:lstStyle/>
          <a:p>
            <a:pPr>
              <a:spcAft>
                <a:spcPts val="600"/>
              </a:spcAft>
            </a:pPr>
            <a:fld id="{0970407D-EE58-4A0B-824B-1D3AE42DD9CF}" type="slidenum">
              <a:rPr lang="cs-CZ" altLang="cs-CZ"/>
              <a:pPr>
                <a:spcAft>
                  <a:spcPts val="600"/>
                </a:spcAft>
              </a:pPr>
              <a:t>8</a:t>
            </a:fld>
            <a:endParaRPr lang="cs-CZ" altLang="cs-CZ"/>
          </a:p>
        </p:txBody>
      </p:sp>
      <p:sp>
        <p:nvSpPr>
          <p:cNvPr id="15362" name="Rectangle 2"/>
          <p:cNvSpPr>
            <a:spLocks noGrp="1" noChangeArrowheads="1"/>
          </p:cNvSpPr>
          <p:nvPr>
            <p:ph type="title"/>
          </p:nvPr>
        </p:nvSpPr>
        <p:spPr>
          <a:xfrm>
            <a:off x="540000" y="720000"/>
            <a:ext cx="8064900" cy="451576"/>
          </a:xfrm>
        </p:spPr>
        <p:txBody>
          <a:bodyPr anchor="t">
            <a:normAutofit/>
          </a:bodyPr>
          <a:lstStyle/>
          <a:p>
            <a:pPr eaLnBrk="1" hangingPunct="1"/>
            <a:r>
              <a:rPr lang="cs-CZ" altLang="cs-CZ"/>
              <a:t>MEZINÁRODNÍ EKONOMICKÉ PRÁVO</a:t>
            </a:r>
          </a:p>
        </p:txBody>
      </p:sp>
      <p:graphicFrame>
        <p:nvGraphicFramePr>
          <p:cNvPr id="15365" name="Rectangle 3">
            <a:extLst>
              <a:ext uri="{FF2B5EF4-FFF2-40B4-BE49-F238E27FC236}">
                <a16:creationId xmlns:a16="http://schemas.microsoft.com/office/drawing/2014/main" id="{F050A9F5-3953-DD78-111E-4193C048BBDF}"/>
              </a:ext>
            </a:extLst>
          </p:cNvPr>
          <p:cNvGraphicFramePr>
            <a:graphicFrameLocks noGrp="1"/>
          </p:cNvGraphicFramePr>
          <p:nvPr>
            <p:ph idx="1"/>
            <p:extLst>
              <p:ext uri="{D42A27DB-BD31-4B8C-83A1-F6EECF244321}">
                <p14:modId xmlns:p14="http://schemas.microsoft.com/office/powerpoint/2010/main" val="1244670300"/>
              </p:ext>
            </p:extLst>
          </p:nvPr>
        </p:nvGraphicFramePr>
        <p:xfrm>
          <a:off x="540000" y="1692002"/>
          <a:ext cx="80649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296303"/>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latin typeface="Arial" panose="020B0604020202020204" pitchFamily="34" charset="0"/>
              </a:rPr>
              <a:t>MEZINÁRODNÍ SMLOUVY A REŽIMY</a:t>
            </a:r>
          </a:p>
        </p:txBody>
      </p:sp>
      <p:sp>
        <p:nvSpPr>
          <p:cNvPr id="16387" name="Rectangle 3"/>
          <p:cNvSpPr>
            <a:spLocks noGrp="1" noChangeArrowheads="1"/>
          </p:cNvSpPr>
          <p:nvPr>
            <p:ph idx="1"/>
          </p:nvPr>
        </p:nvSpPr>
        <p:spPr>
          <a:xfrm>
            <a:off x="540000" y="1692002"/>
            <a:ext cx="8064900" cy="4833342"/>
          </a:xfrm>
        </p:spPr>
        <p:txBody>
          <a:bodyPr/>
          <a:lstStyle/>
          <a:p>
            <a:pPr marL="0" indent="0">
              <a:buNone/>
            </a:pPr>
            <a:r>
              <a:rPr lang="cs-CZ" altLang="cs-CZ" sz="2000" b="1" i="1" dirty="0"/>
              <a:t>VYMEZENÍ REŽIM</a:t>
            </a:r>
            <a:r>
              <a:rPr lang="cs-CZ" altLang="cs-CZ" sz="2000" b="1" i="1" dirty="0">
                <a:latin typeface="Arial" panose="020B0604020202020204" pitchFamily="34" charset="0"/>
              </a:rPr>
              <a:t>Ů</a:t>
            </a:r>
          </a:p>
          <a:p>
            <a:pPr marL="457200" indent="-457200">
              <a:buFont typeface="Wingdings" panose="05000000000000000000" pitchFamily="2" charset="2"/>
              <a:buNone/>
            </a:pPr>
            <a:endParaRPr lang="cs-CZ" altLang="cs-CZ" sz="2000" dirty="0"/>
          </a:p>
          <a:p>
            <a:pPr marL="457200" indent="-457200">
              <a:buFont typeface="Wingdings" panose="05000000000000000000" pitchFamily="2" charset="2"/>
              <a:buNone/>
            </a:pPr>
            <a:r>
              <a:rPr lang="cs-CZ" altLang="cs-CZ" sz="2000" dirty="0"/>
              <a:t>NEJVYŠŠÍCH VÝHOD (MFN) </a:t>
            </a:r>
            <a:r>
              <a:rPr lang="cs-CZ" altLang="cs-CZ" sz="1200" dirty="0"/>
              <a:t>„</a:t>
            </a:r>
            <a:r>
              <a:rPr lang="cs-CZ" sz="1200" b="0" i="0" dirty="0">
                <a:solidFill>
                  <a:srgbClr val="4D5156"/>
                </a:solidFill>
                <a:effectLst/>
                <a:latin typeface="arial" panose="020B0604020202020204" pitchFamily="34" charset="0"/>
              </a:rPr>
              <a:t>ustanovení, kterým si smluvní strany dohodnou, že se na ně budou automaticky vztahovat veškeré výhody, které druhá smluvní strana poskytla nebo v budoucnu poskytne kterékoli třetí straně“</a:t>
            </a:r>
            <a:r>
              <a:rPr lang="cs-CZ" altLang="cs-CZ" sz="1200" dirty="0"/>
              <a:t> </a:t>
            </a:r>
            <a:endParaRPr lang="cs-CZ" altLang="cs-CZ" sz="1200" dirty="0">
              <a:latin typeface="Arial" panose="020B0604020202020204" pitchFamily="34" charset="0"/>
            </a:endParaRPr>
          </a:p>
          <a:p>
            <a:pPr marL="457200" indent="-457200">
              <a:buFont typeface="Wingdings" panose="05000000000000000000" pitchFamily="2" charset="2"/>
              <a:buNone/>
            </a:pPr>
            <a:r>
              <a:rPr lang="cs-CZ" altLang="cs-CZ" sz="2000" dirty="0"/>
              <a:t> </a:t>
            </a:r>
            <a:endParaRPr lang="cs-CZ" altLang="cs-CZ" sz="2000" dirty="0">
              <a:latin typeface="Arial" panose="020B0604020202020204" pitchFamily="34" charset="0"/>
            </a:endParaRPr>
          </a:p>
          <a:p>
            <a:pPr marL="457200" indent="-457200">
              <a:buFont typeface="Wingdings" panose="05000000000000000000" pitchFamily="2" charset="2"/>
              <a:buNone/>
            </a:pPr>
            <a:r>
              <a:rPr lang="cs-CZ" altLang="cs-CZ" sz="2000" dirty="0"/>
              <a:t>NÁRODNÍ  - </a:t>
            </a:r>
            <a:r>
              <a:rPr lang="cs-CZ" altLang="cs-CZ" sz="1400" dirty="0"/>
              <a:t>„</a:t>
            </a:r>
            <a:r>
              <a:rPr lang="cs-CZ" sz="1400" b="0" i="0" dirty="0">
                <a:solidFill>
                  <a:srgbClr val="202122"/>
                </a:solidFill>
                <a:effectLst/>
                <a:latin typeface="Arial" panose="020B0604020202020204" pitchFamily="34" charset="0"/>
              </a:rPr>
              <a:t>ustanovení, kterým si smluvní strany dohodnou, že poskytnout takové zacházení cizímu obchodnímu partnerovi jako je zaručeno domácímu obchodnímu partnerovi“. Jedná se o zacházení po přechodu hranice.</a:t>
            </a:r>
            <a:endParaRPr lang="cs-CZ" altLang="cs-CZ" sz="1400" dirty="0">
              <a:latin typeface="Arial" panose="020B0604020202020204" pitchFamily="34" charset="0"/>
            </a:endParaRPr>
          </a:p>
          <a:p>
            <a:pPr marL="457200" indent="-457200">
              <a:buFont typeface="Wingdings" panose="05000000000000000000" pitchFamily="2" charset="2"/>
              <a:buNone/>
            </a:pPr>
            <a:r>
              <a:rPr lang="cs-CZ" altLang="cs-CZ" sz="2000" dirty="0"/>
              <a:t>RECIPROČNÍ, </a:t>
            </a:r>
            <a:endParaRPr lang="cs-CZ" altLang="cs-CZ" sz="2000" dirty="0">
              <a:latin typeface="Arial" panose="020B0604020202020204" pitchFamily="34" charset="0"/>
            </a:endParaRPr>
          </a:p>
          <a:p>
            <a:pPr marL="457200" indent="-457200">
              <a:buFont typeface="Wingdings" panose="05000000000000000000" pitchFamily="2" charset="2"/>
              <a:buNone/>
            </a:pPr>
            <a:endParaRPr lang="cs-CZ" altLang="cs-CZ" sz="2000" dirty="0"/>
          </a:p>
          <a:p>
            <a:pPr marL="457200" indent="-457200">
              <a:buFont typeface="Wingdings" panose="05000000000000000000" pitchFamily="2" charset="2"/>
              <a:buNone/>
            </a:pPr>
            <a:r>
              <a:rPr lang="cs-CZ" altLang="cs-CZ" sz="2000" dirty="0"/>
              <a:t>PREFERENČNÍ – „</a:t>
            </a:r>
            <a:r>
              <a:rPr lang="cs-CZ" altLang="cs-CZ" sz="1400" dirty="0"/>
              <a:t>P</a:t>
            </a:r>
            <a:r>
              <a:rPr lang="cs-CZ" sz="1400" dirty="0"/>
              <a:t>referenční obchodní režimy (PTA)  umožňují přiznat preferenční podmínky v rámci  vzájemného obchodu. Dnes se objevují a jsou povoleny preference rozvojové a preference integrační</a:t>
            </a:r>
            <a:r>
              <a:rPr lang="cs-CZ" sz="1600" dirty="0"/>
              <a:t>“</a:t>
            </a:r>
            <a:endParaRPr lang="cs-CZ" altLang="cs-CZ" sz="2000" dirty="0">
              <a:latin typeface="Arial" panose="020B0604020202020204" pitchFamily="34" charset="0"/>
            </a:endParaRPr>
          </a:p>
          <a:p>
            <a:pPr marL="457200" indent="-457200">
              <a:buFont typeface="Wingdings" panose="05000000000000000000" pitchFamily="2" charset="2"/>
              <a:buNone/>
            </a:pPr>
            <a:endParaRPr lang="cs-CZ" altLang="cs-CZ" sz="2000" dirty="0">
              <a:latin typeface="Arial" panose="020B0604020202020204" pitchFamily="34" charset="0"/>
            </a:endParaRPr>
          </a:p>
          <a:p>
            <a:pPr marL="457200" indent="-457200">
              <a:buFontTx/>
              <a:buNone/>
            </a:pPr>
            <a:r>
              <a:rPr lang="cs-CZ" altLang="cs-CZ" sz="2000" dirty="0">
                <a:latin typeface="Arial" panose="020B0604020202020204" pitchFamily="34" charset="0"/>
              </a:rPr>
              <a:t> </a:t>
            </a:r>
            <a:endParaRPr lang="cs-CZ" altLang="cs-CZ" sz="2000" dirty="0"/>
          </a:p>
        </p:txBody>
      </p:sp>
    </p:spTree>
  </p:cSld>
  <p:clrMapOvr>
    <a:masterClrMapping/>
  </p:clrMapOvr>
  <mc:AlternateContent xmlns:mc="http://schemas.openxmlformats.org/markup-compatibility/2006" xmlns:p14="http://schemas.microsoft.com/office/powerpoint/2010/main">
    <mc:Choice Requires="p14">
      <p:transition spd="slow" p14:dur="2000" advTm="852133"/>
    </mc:Choice>
    <mc:Fallback xmlns="">
      <p:transition spd="slow" advTm="852133"/>
    </mc:Fallback>
  </mc:AlternateContent>
</p:sld>
</file>

<file path=ppt/theme/theme1.xml><?xml version="1.0" encoding="utf-8"?>
<a:theme xmlns:a="http://schemas.openxmlformats.org/drawingml/2006/main" name="PF_prezentace_sablona">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2">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2" id="{B7187980-0D48-4A68-BB3C-64AA7F8A5D2B}" vid="{6663BD70-037E-4BA3-BFAB-80FFBC4EC727}"/>
    </a:ext>
  </a:ext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PF_prezentace_sablona</Template>
  <TotalTime>604</TotalTime>
  <Words>1746</Words>
  <Application>Microsoft Office PowerPoint</Application>
  <PresentationFormat>Předvádění na obrazovce (4:3)</PresentationFormat>
  <Paragraphs>317</Paragraphs>
  <Slides>42</Slides>
  <Notes>2</Notes>
  <HiddenSlides>0</HiddenSlides>
  <MMClips>0</MMClips>
  <ScaleCrop>false</ScaleCrop>
  <HeadingPairs>
    <vt:vector size="6" baseType="variant">
      <vt:variant>
        <vt:lpstr>Použitá písma</vt:lpstr>
      </vt:variant>
      <vt:variant>
        <vt:i4>5</vt:i4>
      </vt:variant>
      <vt:variant>
        <vt:lpstr>Motiv</vt:lpstr>
      </vt:variant>
      <vt:variant>
        <vt:i4>3</vt:i4>
      </vt:variant>
      <vt:variant>
        <vt:lpstr>Nadpisy snímků</vt:lpstr>
      </vt:variant>
      <vt:variant>
        <vt:i4>42</vt:i4>
      </vt:variant>
    </vt:vector>
  </HeadingPairs>
  <TitlesOfParts>
    <vt:vector size="50" baseType="lpstr">
      <vt:lpstr>Arial</vt:lpstr>
      <vt:lpstr>Arial</vt:lpstr>
      <vt:lpstr>Tahoma</vt:lpstr>
      <vt:lpstr>Trebuchet MS</vt:lpstr>
      <vt:lpstr>Wingdings</vt:lpstr>
      <vt:lpstr>PF_prezentace_sablona</vt:lpstr>
      <vt:lpstr>BÉŽOVÁ TITL</vt:lpstr>
      <vt:lpstr>Motiv2</vt:lpstr>
      <vt:lpstr>  PŘEDNÁŠKA Č. 1 – ÚVOD DO PROBLEMATIKY   </vt:lpstr>
      <vt:lpstr>LITERATURA - základní</vt:lpstr>
      <vt:lpstr>OBSAH PŘEDNÁŠKY:</vt:lpstr>
      <vt:lpstr>TYPY VZTAHŮ</vt:lpstr>
      <vt:lpstr>PRÁVNÍ REGULACE</vt:lpstr>
      <vt:lpstr>Prezentace aplikace PowerPoint</vt:lpstr>
      <vt:lpstr>VZTAHY MEZI STÁTY ČI MEZINÁRODNÍMI ORGANIZACEMI</vt:lpstr>
      <vt:lpstr>MEZINÁRODNÍ EKONOMICKÉ PRÁVO</vt:lpstr>
      <vt:lpstr>MEZINÁRODNÍ SMLOUVY A REŽIMY</vt:lpstr>
      <vt:lpstr>SUBJEKTY</vt:lpstr>
      <vt:lpstr>SUBJEKTY</vt:lpstr>
      <vt:lpstr>KOMODITNÍ DOHODY – ZVLÁŠTNÍ KATEGORIE DOHOD </vt:lpstr>
      <vt:lpstr>CO TO JSOU KOMODITNÍ DOHODY</vt:lpstr>
      <vt:lpstr>DĚLENÍ A PŘÍKLADY </vt:lpstr>
      <vt:lpstr>DOHODY, KTERÉ REGULUJÍ DANÉ OBLASTI</vt:lpstr>
      <vt:lpstr>MEZINÁRODNÍ DOHODA O CUKRU</vt:lpstr>
      <vt:lpstr>DALŠÍ PŘÍKLAD</vt:lpstr>
      <vt:lpstr>               PRÁVO V. POLITIKA</vt:lpstr>
      <vt:lpstr>LIBERALIZACE vs. PROTEKCIONISMUS </vt:lpstr>
      <vt:lpstr>HISTORIE</vt:lpstr>
      <vt:lpstr>HISTORIE</vt:lpstr>
      <vt:lpstr>STRATEGIC TRADE POLICY</vt:lpstr>
      <vt:lpstr>OCHRANÁŘSTVÍ - PŘEKÁŽKY</vt:lpstr>
      <vt:lpstr>            DRUHÁ ROVINA ÚPRAVY   </vt:lpstr>
      <vt:lpstr>PRÁVNÍ REGULACE ČS. ZO</vt:lpstr>
      <vt:lpstr>EVROPSKÉ PRÁVO V. NÁRODNÍ PRÁVO</vt:lpstr>
      <vt:lpstr>DALŠÍ PROBLEMATIKA</vt:lpstr>
      <vt:lpstr>            TŘETÍ ROVINA ÚPRAVY</vt:lpstr>
      <vt:lpstr>CO ŘEŠÍ MEZINÁRODNÍ PRÁVO SOUKROMÉ A PROCESNÍ?</vt:lpstr>
      <vt:lpstr>MEZINÁRODNÍ PRÁVO SOUKROMÉ</vt:lpstr>
      <vt:lpstr>VYMEZENÍ</vt:lpstr>
      <vt:lpstr>DALŠÍ MOŽNÉ NÁZVY</vt:lpstr>
      <vt:lpstr>HISTORIE</vt:lpstr>
      <vt:lpstr>ZDROJE PRÁVNÍ ÚPRAVY</vt:lpstr>
      <vt:lpstr>ZDROJE ÚPRAVY</vt:lpstr>
      <vt:lpstr>OBCHODNÍ TERMÍNY</vt:lpstr>
      <vt:lpstr>FORMULÁŘOVÉ SMLOUVY A OBCHODNÍ PODMÍNKY</vt:lpstr>
      <vt:lpstr>OBECNÉ PRINCIPY PRÁVNÍ</vt:lpstr>
      <vt:lpstr>UMĚLÉ SOUBORY </vt:lpstr>
      <vt:lpstr>MOŽNOSTI APLIKACE</vt:lpstr>
      <vt:lpstr>APLIKACE V RÁMCI KOLIZNÍ NORMY</vt:lpstr>
      <vt:lpstr>DĚKUJI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PRÁVO OBCHODNÍ  PŘEDNÁŠKA Č. 1</dc:title>
  <dc:creator>Mates</dc:creator>
  <cp:lastModifiedBy>Naděžda Rozehnalová</cp:lastModifiedBy>
  <cp:revision>34</cp:revision>
  <dcterms:created xsi:type="dcterms:W3CDTF">2008-09-22T12:17:19Z</dcterms:created>
  <dcterms:modified xsi:type="dcterms:W3CDTF">2022-09-21T18:56:26Z</dcterms:modified>
</cp:coreProperties>
</file>