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87"/>
  </p:notesMasterIdLst>
  <p:handoutMasterIdLst>
    <p:handoutMasterId r:id="rId88"/>
  </p:handoutMasterIdLst>
  <p:sldIdLst>
    <p:sldId id="256" r:id="rId2"/>
    <p:sldId id="284" r:id="rId3"/>
    <p:sldId id="261" r:id="rId4"/>
    <p:sldId id="262" r:id="rId5"/>
    <p:sldId id="263" r:id="rId6"/>
    <p:sldId id="264" r:id="rId7"/>
    <p:sldId id="265" r:id="rId8"/>
    <p:sldId id="266" r:id="rId9"/>
    <p:sldId id="268" r:id="rId10"/>
    <p:sldId id="269" r:id="rId11"/>
    <p:sldId id="271" r:id="rId12"/>
    <p:sldId id="272" r:id="rId13"/>
    <p:sldId id="289" r:id="rId14"/>
    <p:sldId id="294" r:id="rId15"/>
    <p:sldId id="288" r:id="rId16"/>
    <p:sldId id="275" r:id="rId17"/>
    <p:sldId id="287" r:id="rId18"/>
    <p:sldId id="296" r:id="rId19"/>
    <p:sldId id="273" r:id="rId20"/>
    <p:sldId id="274" r:id="rId21"/>
    <p:sldId id="276" r:id="rId22"/>
    <p:sldId id="277" r:id="rId23"/>
    <p:sldId id="278" r:id="rId24"/>
    <p:sldId id="279" r:id="rId25"/>
    <p:sldId id="290" r:id="rId26"/>
    <p:sldId id="280" r:id="rId27"/>
    <p:sldId id="301" r:id="rId28"/>
    <p:sldId id="302" r:id="rId29"/>
    <p:sldId id="303" r:id="rId30"/>
    <p:sldId id="291" r:id="rId31"/>
    <p:sldId id="292" r:id="rId32"/>
    <p:sldId id="293" r:id="rId33"/>
    <p:sldId id="295" r:id="rId34"/>
    <p:sldId id="299" r:id="rId35"/>
    <p:sldId id="305" r:id="rId36"/>
    <p:sldId id="300" r:id="rId37"/>
    <p:sldId id="306" r:id="rId38"/>
    <p:sldId id="308" r:id="rId39"/>
    <p:sldId id="309" r:id="rId40"/>
    <p:sldId id="310" r:id="rId41"/>
    <p:sldId id="311" r:id="rId42"/>
    <p:sldId id="312" r:id="rId43"/>
    <p:sldId id="313" r:id="rId44"/>
    <p:sldId id="314" r:id="rId45"/>
    <p:sldId id="315" r:id="rId46"/>
    <p:sldId id="316" r:id="rId47"/>
    <p:sldId id="317" r:id="rId48"/>
    <p:sldId id="318" r:id="rId49"/>
    <p:sldId id="319" r:id="rId50"/>
    <p:sldId id="320" r:id="rId51"/>
    <p:sldId id="321" r:id="rId52"/>
    <p:sldId id="322" r:id="rId53"/>
    <p:sldId id="323" r:id="rId54"/>
    <p:sldId id="324" r:id="rId55"/>
    <p:sldId id="325" r:id="rId56"/>
    <p:sldId id="326" r:id="rId57"/>
    <p:sldId id="327" r:id="rId58"/>
    <p:sldId id="328" r:id="rId59"/>
    <p:sldId id="329" r:id="rId60"/>
    <p:sldId id="330" r:id="rId61"/>
    <p:sldId id="331" r:id="rId62"/>
    <p:sldId id="332" r:id="rId63"/>
    <p:sldId id="333" r:id="rId64"/>
    <p:sldId id="334" r:id="rId65"/>
    <p:sldId id="335" r:id="rId66"/>
    <p:sldId id="336" r:id="rId67"/>
    <p:sldId id="337" r:id="rId68"/>
    <p:sldId id="338" r:id="rId69"/>
    <p:sldId id="339" r:id="rId70"/>
    <p:sldId id="342" r:id="rId71"/>
    <p:sldId id="343" r:id="rId72"/>
    <p:sldId id="344" r:id="rId73"/>
    <p:sldId id="345" r:id="rId74"/>
    <p:sldId id="346" r:id="rId75"/>
    <p:sldId id="347" r:id="rId76"/>
    <p:sldId id="348" r:id="rId77"/>
    <p:sldId id="349" r:id="rId78"/>
    <p:sldId id="350" r:id="rId79"/>
    <p:sldId id="351" r:id="rId80"/>
    <p:sldId id="352" r:id="rId81"/>
    <p:sldId id="353" r:id="rId82"/>
    <p:sldId id="354" r:id="rId83"/>
    <p:sldId id="355" r:id="rId84"/>
    <p:sldId id="356" r:id="rId85"/>
    <p:sldId id="357" r:id="rId8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94611" autoAdjust="0"/>
  </p:normalViewPr>
  <p:slideViewPr>
    <p:cSldViewPr snapToGrid="0">
      <p:cViewPr varScale="1">
        <p:scale>
          <a:sx n="91" d="100"/>
          <a:sy n="91" d="100"/>
        </p:scale>
        <p:origin x="82" y="727"/>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handoutMaster" Target="handoutMasters/handout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FFA1454-E549-4B0E-A297-97CC70FCCE48}" type="slidenum">
              <a:rPr lang="cs-CZ" altLang="cs-CZ" smtClean="0"/>
              <a:pPr eaLnBrk="1" hangingPunct="1"/>
              <a:t>3</a:t>
            </a:fld>
            <a:endParaRPr lang="cs-CZ" altLang="cs-CZ"/>
          </a:p>
        </p:txBody>
      </p:sp>
      <p:sp>
        <p:nvSpPr>
          <p:cNvPr id="73731" name="Rectangle 2"/>
          <p:cNvSpPr>
            <a:spLocks noGrp="1" noRot="1" noChangeAspect="1" noChangeArrowheads="1" noTextEdit="1"/>
          </p:cNvSpPr>
          <p:nvPr>
            <p:ph type="sldImg"/>
          </p:nvPr>
        </p:nvSpPr>
        <p:spPr>
          <a:xfrm>
            <a:off x="1016000" y="250825"/>
            <a:ext cx="3457575" cy="2592388"/>
          </a:xfrm>
          <a:ln/>
        </p:spPr>
      </p:sp>
      <p:sp>
        <p:nvSpPr>
          <p:cNvPr id="73732" name="Rectangle 3"/>
          <p:cNvSpPr>
            <a:spLocks noGrp="1" noChangeArrowheads="1"/>
          </p:cNvSpPr>
          <p:nvPr>
            <p:ph type="body" idx="1"/>
          </p:nvPr>
        </p:nvSpPr>
        <p:spPr>
          <a:xfrm>
            <a:off x="188988" y="2987557"/>
            <a:ext cx="6480025" cy="590492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a:latin typeface="Arial" pitchFamily="34" charset="0"/>
            </a:endParaRPr>
          </a:p>
        </p:txBody>
      </p:sp>
    </p:spTree>
    <p:extLst>
      <p:ext uri="{BB962C8B-B14F-4D97-AF65-F5344CB8AC3E}">
        <p14:creationId xmlns:p14="http://schemas.microsoft.com/office/powerpoint/2010/main" val="1830745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3F76B778-E392-42F7-9348-E5F263CC1B09}" type="slidenum">
              <a:rPr lang="cs-CZ" altLang="cs-CZ" smtClean="0"/>
              <a:pPr eaLnBrk="1" hangingPunct="1"/>
              <a:t>5</a:t>
            </a:fld>
            <a:endParaRPr lang="cs-CZ" altLang="cs-CZ"/>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b="1" dirty="0">
              <a:latin typeface="Arial" pitchFamily="34" charset="0"/>
            </a:endParaRPr>
          </a:p>
        </p:txBody>
      </p:sp>
    </p:spTree>
    <p:extLst>
      <p:ext uri="{BB962C8B-B14F-4D97-AF65-F5344CB8AC3E}">
        <p14:creationId xmlns:p14="http://schemas.microsoft.com/office/powerpoint/2010/main" val="2512003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B0361732-49A3-4FF1-9385-4A56C23BB4D9}" type="slidenum">
              <a:rPr lang="cs-CZ" altLang="cs-CZ" smtClean="0"/>
              <a:pPr eaLnBrk="1" hangingPunct="1"/>
              <a:t>6</a:t>
            </a:fld>
            <a:endParaRPr lang="cs-CZ" altLang="cs-CZ"/>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endParaRPr lang="cs-CZ" altLang="cs-CZ" dirty="0">
              <a:latin typeface="Arial" pitchFamily="34" charset="0"/>
            </a:endParaRPr>
          </a:p>
        </p:txBody>
      </p:sp>
    </p:spTree>
    <p:extLst>
      <p:ext uri="{BB962C8B-B14F-4D97-AF65-F5344CB8AC3E}">
        <p14:creationId xmlns:p14="http://schemas.microsoft.com/office/powerpoint/2010/main" val="1534824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62E2E94-8F68-416C-894D-F75F49630DC2}" type="slidenum">
              <a:rPr lang="cs-CZ" altLang="cs-CZ" smtClean="0"/>
              <a:pPr eaLnBrk="1" hangingPunct="1"/>
              <a:t>7</a:t>
            </a:fld>
            <a:endParaRPr lang="cs-CZ" altLang="cs-CZ"/>
          </a:p>
        </p:txBody>
      </p:sp>
      <p:sp>
        <p:nvSpPr>
          <p:cNvPr id="76803" name="Rectangle 2"/>
          <p:cNvSpPr>
            <a:spLocks noGrp="1" noRot="1" noChangeAspect="1" noChangeArrowheads="1" noTextEdit="1"/>
          </p:cNvSpPr>
          <p:nvPr>
            <p:ph type="sldImg"/>
          </p:nvPr>
        </p:nvSpPr>
        <p:spPr>
          <a:xfrm>
            <a:off x="1392238" y="0"/>
            <a:ext cx="2974975" cy="2230438"/>
          </a:xfrm>
          <a:ln/>
        </p:spPr>
      </p:sp>
      <p:sp>
        <p:nvSpPr>
          <p:cNvPr id="76804" name="Rectangle 3"/>
          <p:cNvSpPr>
            <a:spLocks noGrp="1" noChangeArrowheads="1"/>
          </p:cNvSpPr>
          <p:nvPr>
            <p:ph type="body" idx="1"/>
          </p:nvPr>
        </p:nvSpPr>
        <p:spPr>
          <a:xfrm>
            <a:off x="261060" y="2268087"/>
            <a:ext cx="6335882" cy="669604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a:latin typeface="Arial" pitchFamily="34" charset="0"/>
            </a:endParaRPr>
          </a:p>
        </p:txBody>
      </p:sp>
    </p:spTree>
    <p:extLst>
      <p:ext uri="{BB962C8B-B14F-4D97-AF65-F5344CB8AC3E}">
        <p14:creationId xmlns:p14="http://schemas.microsoft.com/office/powerpoint/2010/main" val="4181963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B38EB89E-A369-4FAA-A6F9-278387A5254A}" type="slidenum">
              <a:rPr lang="cs-CZ" altLang="cs-CZ" smtClean="0"/>
              <a:pPr eaLnBrk="1" hangingPunct="1"/>
              <a:t>8</a:t>
            </a:fld>
            <a:endParaRPr lang="cs-CZ" altLang="cs-CZ"/>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a:latin typeface="Arial" pitchFamily="34" charset="0"/>
            </a:endParaRPr>
          </a:p>
        </p:txBody>
      </p:sp>
    </p:spTree>
    <p:extLst>
      <p:ext uri="{BB962C8B-B14F-4D97-AF65-F5344CB8AC3E}">
        <p14:creationId xmlns:p14="http://schemas.microsoft.com/office/powerpoint/2010/main" val="429478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35</a:t>
            </a:fld>
            <a:endParaRPr lang="cs-CZ" altLang="cs-CZ"/>
          </a:p>
        </p:txBody>
      </p:sp>
    </p:spTree>
    <p:extLst>
      <p:ext uri="{BB962C8B-B14F-4D97-AF65-F5344CB8AC3E}">
        <p14:creationId xmlns:p14="http://schemas.microsoft.com/office/powerpoint/2010/main" val="41948691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a:t>Kliknutím lze upravit styl.</a:t>
            </a:r>
            <a:endParaRPr lang="cs-CZ" altLang="cs-CZ" noProof="0"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a:t>JUDr. Tereza Kyselovská, Ph.D.</a:t>
            </a:r>
            <a:endParaRPr lang="cs-CZ" altLang="cs-CZ" dirty="0"/>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JUDr. Tereza Kyselovská, Ph.D.</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JUDr. Tereza Kyselovská, Ph.D.</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JUDr. Tereza Kyselovská, Ph.D.</a:t>
            </a:r>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Upravte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a:t>JUDr. Tereza Kyselovská, Ph.D.</a:t>
            </a:r>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a:t>JUDr. Tereza Kyselovská, Ph.D.</a:t>
            </a:r>
            <a:endParaRPr lang="cs-CZ" altLang="cs-CZ" dirty="0"/>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a:t>JUDr. Tereza Kyselovská, Ph.D.</a:t>
            </a:r>
            <a:endParaRPr lang="cs-CZ" altLang="cs-CZ" dirty="0"/>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a:t>JUDr. Tereza Kyselovská, Ph.D.</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Tree>
    <p:extLst>
      <p:ext uri="{BB962C8B-B14F-4D97-AF65-F5344CB8AC3E}">
        <p14:creationId xmlns:p14="http://schemas.microsoft.com/office/powerpoint/2010/main" val="3710002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JUDr. Tereza Kyselovská, Ph.D.</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JUDr. Tereza Kyselovská, Ph.D.</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JUDr. Tereza Kyselovská, Ph.D.</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a:t>Klepnutím lze upravit styly předlohy textu.</a:t>
            </a:r>
          </a:p>
          <a:p>
            <a:pPr lvl="1"/>
            <a:r>
              <a:rPr lang="cs-CZ" altLang="cs-CZ" dirty="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a:t>JUDr. Tereza Kyselovská, Ph.D.</a:t>
            </a:r>
            <a:endParaRPr lang="cs-CZ" altLang="cs-CZ"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mpo.cz/dokument6205.html"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wp.caribbeannewsnow.com/2017/09/29/antigua-barbuda-not-letting-us-off-hook-wto-case/"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www.telesurtv.net/english/news/Antigua-Losing-All-Hope-as-US-Fails-to-Honour-WTO-Payout-Ruling-in-Online-Gambling-Dispute-20180626-0014.html"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ctrTitle"/>
          </p:nvPr>
        </p:nvSpPr>
        <p:spPr/>
        <p:txBody>
          <a:bodyPr/>
          <a:lstStyle/>
          <a:p>
            <a:r>
              <a:rPr lang="cs-CZ" altLang="cs-CZ" dirty="0"/>
              <a:t>Světová obchodní organizace - TRIPS </a:t>
            </a:r>
            <a:br>
              <a:rPr lang="cs-CZ" altLang="cs-CZ" dirty="0"/>
            </a:br>
            <a:r>
              <a:rPr lang="cs-CZ" altLang="cs-CZ" dirty="0"/>
              <a:t>Řešení sporů ve WTO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pPr>
              <a:defRPr/>
            </a:pPr>
            <a:fld id="{790425BA-048E-4086-84D7-A8D408B009F9}" type="slidenum">
              <a:rPr lang="cs-CZ" altLang="cs-CZ"/>
              <a:pPr>
                <a:defRPr/>
              </a:pPr>
              <a:t>10</a:t>
            </a:fld>
            <a:endParaRPr lang="cs-CZ" altLang="cs-CZ"/>
          </a:p>
        </p:txBody>
      </p:sp>
      <p:sp>
        <p:nvSpPr>
          <p:cNvPr id="10243" name="Rectangle 2"/>
          <p:cNvSpPr>
            <a:spLocks noGrp="1" noChangeArrowheads="1"/>
          </p:cNvSpPr>
          <p:nvPr>
            <p:ph type="title"/>
          </p:nvPr>
        </p:nvSpPr>
        <p:spPr/>
        <p:txBody>
          <a:bodyPr/>
          <a:lstStyle/>
          <a:p>
            <a:pPr eaLnBrk="1" hangingPunct="1"/>
            <a:r>
              <a:rPr lang="cs-CZ" altLang="cs-CZ"/>
              <a:t>Vztahy mezi dohodami</a:t>
            </a:r>
          </a:p>
        </p:txBody>
      </p:sp>
      <p:sp>
        <p:nvSpPr>
          <p:cNvPr id="10244" name="Rectangle 3"/>
          <p:cNvSpPr>
            <a:spLocks noGrp="1" noChangeArrowheads="1"/>
          </p:cNvSpPr>
          <p:nvPr>
            <p:ph type="body" idx="1"/>
          </p:nvPr>
        </p:nvSpPr>
        <p:spPr/>
        <p:txBody>
          <a:bodyPr/>
          <a:lstStyle/>
          <a:p>
            <a:pPr eaLnBrk="1" hangingPunct="1"/>
            <a:r>
              <a:rPr lang="cs-CZ" altLang="cs-CZ" dirty="0"/>
              <a:t>Vztah mezi Dohodou o WTO a Přílohami</a:t>
            </a:r>
          </a:p>
          <a:p>
            <a:pPr lvl="1">
              <a:buFont typeface="Wingdings" pitchFamily="2" charset="2"/>
              <a:buChar char="Ø"/>
            </a:pPr>
            <a:r>
              <a:rPr lang="cs-CZ" altLang="cs-CZ" dirty="0"/>
              <a:t>Článek II Dohody - Přílohy jsou nedílnou součástí Dohody </a:t>
            </a:r>
          </a:p>
          <a:p>
            <a:pPr lvl="1">
              <a:buFont typeface="Wingdings" pitchFamily="2" charset="2"/>
              <a:buChar char="Ø"/>
            </a:pPr>
            <a:r>
              <a:rPr lang="cs-CZ" altLang="cs-CZ" dirty="0"/>
              <a:t>Článek XVI – v případě rozporu má přednost Dohoda </a:t>
            </a:r>
          </a:p>
          <a:p>
            <a:pPr eaLnBrk="1" hangingPunct="1">
              <a:buFont typeface="Wingdings" pitchFamily="2" charset="2"/>
              <a:buNone/>
            </a:pPr>
            <a:endParaRPr lang="cs-CZ" altLang="cs-CZ" dirty="0"/>
          </a:p>
        </p:txBody>
      </p:sp>
      <p:sp>
        <p:nvSpPr>
          <p:cNvPr id="2" name="Zástupný symbol pro zápatí 1"/>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416165628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pPr>
              <a:defRPr/>
            </a:pPr>
            <a:fld id="{56B722C8-F7AA-47F4-8725-E7632F85716E}" type="slidenum">
              <a:rPr lang="cs-CZ" altLang="cs-CZ"/>
              <a:pPr>
                <a:defRPr/>
              </a:pPr>
              <a:t>11</a:t>
            </a:fld>
            <a:endParaRPr lang="cs-CZ" altLang="cs-CZ"/>
          </a:p>
        </p:txBody>
      </p:sp>
      <p:sp>
        <p:nvSpPr>
          <p:cNvPr id="12291" name="Rectangle 2"/>
          <p:cNvSpPr>
            <a:spLocks noGrp="1" noChangeArrowheads="1"/>
          </p:cNvSpPr>
          <p:nvPr>
            <p:ph type="title"/>
          </p:nvPr>
        </p:nvSpPr>
        <p:spPr/>
        <p:txBody>
          <a:bodyPr/>
          <a:lstStyle/>
          <a:p>
            <a:pPr eaLnBrk="1" hangingPunct="1"/>
            <a:r>
              <a:rPr lang="cs-CZ" altLang="cs-CZ"/>
              <a:t>Vztah mezi dohodami</a:t>
            </a:r>
          </a:p>
        </p:txBody>
      </p:sp>
      <p:sp>
        <p:nvSpPr>
          <p:cNvPr id="12292" name="Rectangle 3"/>
          <p:cNvSpPr>
            <a:spLocks noGrp="1" noChangeArrowheads="1"/>
          </p:cNvSpPr>
          <p:nvPr>
            <p:ph type="body" idx="1"/>
          </p:nvPr>
        </p:nvSpPr>
        <p:spPr/>
        <p:txBody>
          <a:bodyPr/>
          <a:lstStyle/>
          <a:p>
            <a:pPr eaLnBrk="1" hangingPunct="1"/>
            <a:r>
              <a:rPr lang="cs-CZ" altLang="cs-CZ" dirty="0"/>
              <a:t>Vztah mezi GATT, GATS a TRIPS</a:t>
            </a:r>
          </a:p>
          <a:p>
            <a:pPr lvl="1">
              <a:buFont typeface="Wingdings" pitchFamily="2" charset="2"/>
              <a:buChar char="Ø"/>
            </a:pPr>
            <a:r>
              <a:rPr lang="cs-CZ" altLang="cs-CZ" dirty="0"/>
              <a:t>Není výslovně řešeno</a:t>
            </a:r>
          </a:p>
          <a:p>
            <a:pPr lvl="1">
              <a:buFont typeface="Wingdings" pitchFamily="2" charset="2"/>
              <a:buChar char="Ø"/>
            </a:pPr>
            <a:r>
              <a:rPr lang="cs-CZ" altLang="cs-CZ" dirty="0"/>
              <a:t>Vztah koexistence </a:t>
            </a:r>
          </a:p>
        </p:txBody>
      </p:sp>
      <p:sp>
        <p:nvSpPr>
          <p:cNvPr id="2" name="Zástupný symbol pro zápatí 1"/>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121387395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pPr>
              <a:defRPr/>
            </a:pPr>
            <a:fld id="{A985C8AE-D6BB-496C-94C9-0DDBFD93E744}" type="slidenum">
              <a:rPr lang="cs-CZ" altLang="cs-CZ"/>
              <a:pPr>
                <a:defRPr/>
              </a:pPr>
              <a:t>12</a:t>
            </a:fld>
            <a:endParaRPr lang="cs-CZ" altLang="cs-CZ"/>
          </a:p>
        </p:txBody>
      </p:sp>
      <p:sp>
        <p:nvSpPr>
          <p:cNvPr id="49155" name="Rectangle 2"/>
          <p:cNvSpPr>
            <a:spLocks noGrp="1" noChangeArrowheads="1"/>
          </p:cNvSpPr>
          <p:nvPr>
            <p:ph type="title"/>
          </p:nvPr>
        </p:nvSpPr>
        <p:spPr>
          <a:xfrm>
            <a:off x="509589" y="988220"/>
            <a:ext cx="8086635" cy="647700"/>
          </a:xfrm>
        </p:spPr>
        <p:txBody>
          <a:bodyPr/>
          <a:lstStyle/>
          <a:p>
            <a:pPr eaLnBrk="1" hangingPunct="1"/>
            <a:r>
              <a:rPr lang="cs-CZ" altLang="cs-CZ" dirty="0"/>
              <a:t>TRIPS </a:t>
            </a:r>
          </a:p>
        </p:txBody>
      </p:sp>
      <p:sp>
        <p:nvSpPr>
          <p:cNvPr id="49156" name="Rectangle 3"/>
          <p:cNvSpPr>
            <a:spLocks noGrp="1" noChangeArrowheads="1"/>
          </p:cNvSpPr>
          <p:nvPr>
            <p:ph type="body" idx="1"/>
          </p:nvPr>
        </p:nvSpPr>
        <p:spPr>
          <a:xfrm>
            <a:off x="509589" y="1884760"/>
            <a:ext cx="8082321" cy="4114800"/>
          </a:xfrm>
        </p:spPr>
        <p:txBody>
          <a:bodyPr/>
          <a:lstStyle/>
          <a:p>
            <a:r>
              <a:rPr lang="cs-CZ" altLang="cs-CZ" sz="2200" i="1" dirty="0"/>
              <a:t>„</a:t>
            </a:r>
            <a:r>
              <a:rPr lang="en-US" sz="2200" i="1" dirty="0"/>
              <a:t>The TRIPS Agreement, which came into effect on 1 January 1995, is to date the most comprehensive multilateral agreement on intellectual property.</a:t>
            </a:r>
            <a:r>
              <a:rPr lang="cs-CZ" sz="2200" i="1" dirty="0"/>
              <a:t>“</a:t>
            </a:r>
          </a:p>
          <a:p>
            <a:pPr lvl="1"/>
            <a:r>
              <a:rPr lang="cs-CZ" altLang="cs-CZ" sz="2200" dirty="0"/>
              <a:t>1. mnohostranná MS v oblasti PDV ratifikována členskými státy EU a ES/EU</a:t>
            </a:r>
          </a:p>
          <a:p>
            <a:r>
              <a:rPr lang="cs-CZ" sz="2200" i="1" dirty="0"/>
              <a:t>Ochrana a dodržování práv k duševnímu vlastnictví by měly přispět k podpoře technických inovací a k převodu a rozšiřování technologie, ke vzájemným výhodám výrobců a uživatelů technických znalostí způsobem, přispívajícím k sociálnímu a ekonomickému blahobytu a k rovnováze práv a povinností.</a:t>
            </a:r>
          </a:p>
          <a:p>
            <a:pPr eaLnBrk="1" hangingPunct="1">
              <a:buFont typeface="Wingdings" pitchFamily="2" charset="2"/>
              <a:buChar char="Ø"/>
            </a:pPr>
            <a:endParaRPr lang="cs-CZ" altLang="cs-CZ" sz="2200" dirty="0"/>
          </a:p>
        </p:txBody>
      </p:sp>
      <p:sp>
        <p:nvSpPr>
          <p:cNvPr id="2" name="Zástupný symbol pro zápatí 1"/>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250721307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TRIPS</a:t>
            </a:r>
          </a:p>
        </p:txBody>
      </p:sp>
      <p:sp>
        <p:nvSpPr>
          <p:cNvPr id="3" name="Zástupný symbol pro obsah 2"/>
          <p:cNvSpPr>
            <a:spLocks noGrp="1"/>
          </p:cNvSpPr>
          <p:nvPr>
            <p:ph idx="1"/>
          </p:nvPr>
        </p:nvSpPr>
        <p:spPr/>
        <p:txBody>
          <a:bodyPr/>
          <a:lstStyle/>
          <a:p>
            <a:r>
              <a:rPr lang="cs-CZ" altLang="cs-CZ" sz="2200" dirty="0"/>
              <a:t>Obchod s nehmotnými statky (nárůst po 2. světové válce)</a:t>
            </a:r>
          </a:p>
          <a:p>
            <a:r>
              <a:rPr lang="cs-CZ" altLang="cs-CZ" sz="2200" dirty="0"/>
              <a:t>Regulace mezinárodními smlouvami – různé aspekty samotných práv, ne obchod</a:t>
            </a:r>
          </a:p>
          <a:p>
            <a:r>
              <a:rPr lang="cs-CZ" altLang="cs-CZ" sz="2200" dirty="0"/>
              <a:t>Uruguayské kolo</a:t>
            </a:r>
          </a:p>
          <a:p>
            <a:r>
              <a:rPr lang="cs-CZ" altLang="cs-CZ" sz="2200" dirty="0"/>
              <a:t>Důvod regulace obchodu</a:t>
            </a:r>
          </a:p>
          <a:p>
            <a:pPr lvl="1">
              <a:buFont typeface="Wingdings" pitchFamily="2" charset="2"/>
              <a:buChar char="Ø"/>
            </a:pPr>
            <a:r>
              <a:rPr lang="cs-CZ" altLang="cs-CZ" sz="2000" dirty="0"/>
              <a:t>Nárůst obchodu, překážky (jako u zboží a služeb)</a:t>
            </a:r>
          </a:p>
          <a:p>
            <a:pPr lvl="1">
              <a:buFont typeface="Wingdings" pitchFamily="2" charset="2"/>
              <a:buChar char="Ø"/>
            </a:pPr>
            <a:r>
              <a:rPr lang="cs-CZ" altLang="cs-CZ" sz="2000" dirty="0"/>
              <a:t>Obchod s padělky, pirátství </a:t>
            </a:r>
          </a:p>
          <a:p>
            <a:r>
              <a:rPr lang="cs-CZ" altLang="cs-CZ" sz="2200" dirty="0"/>
              <a:t>Nabytí účinnosti dne 1. ledna 1995</a:t>
            </a:r>
          </a:p>
          <a:p>
            <a:endParaRPr lang="cs-CZ" dirty="0"/>
          </a:p>
        </p:txBody>
      </p:sp>
      <p:sp>
        <p:nvSpPr>
          <p:cNvPr id="4" name="Zástupný symbol pro zápatí 3"/>
          <p:cNvSpPr>
            <a:spLocks noGrp="1"/>
          </p:cNvSpPr>
          <p:nvPr>
            <p:ph type="ftr" sz="quarter" idx="10"/>
          </p:nvPr>
        </p:nvSpPr>
        <p:spPr/>
        <p:txBody>
          <a:bodyPr/>
          <a:lstStyle/>
          <a:p>
            <a:r>
              <a:rPr lang="cs-CZ" altLang="cs-CZ"/>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Tree>
    <p:extLst>
      <p:ext uri="{BB962C8B-B14F-4D97-AF65-F5344CB8AC3E}">
        <p14:creationId xmlns:p14="http://schemas.microsoft.com/office/powerpoint/2010/main" val="485427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TRIPS</a:t>
            </a:r>
          </a:p>
        </p:txBody>
      </p:sp>
      <p:sp>
        <p:nvSpPr>
          <p:cNvPr id="3" name="Zástupný symbol pro obsah 2"/>
          <p:cNvSpPr>
            <a:spLocks noGrp="1"/>
          </p:cNvSpPr>
          <p:nvPr>
            <p:ph idx="1"/>
          </p:nvPr>
        </p:nvSpPr>
        <p:spPr/>
        <p:txBody>
          <a:bodyPr/>
          <a:lstStyle/>
          <a:p>
            <a:r>
              <a:rPr lang="cs-CZ" dirty="0"/>
              <a:t>Rada pro obchodní aspekty práv k duševnímu vlastnictví</a:t>
            </a:r>
          </a:p>
          <a:p>
            <a:pPr lvl="1"/>
            <a:r>
              <a:rPr lang="cs-CZ" sz="2000" i="1" dirty="0"/>
              <a:t>Rada pro TRIPS bude sledovat působení této Dohody a zvláště plnění z ní vyplývajících závazků Členy a poskytne jim možnost konzultovat otázky obchodních aspektů práv k duševnímu vlastnictví. Bude vykonávat ty další pravomoci, kterými jí Členové pověří a bude zejména poskytovat pomoc, o níž ji požádají v souvislosti s řízením při řešení sporů. Při výkonu svých funkcí může Rada pro TRIPS konzultovat jakékoli zdroje a vyžadovat od nich informace, které uzná za vhodné. Po konzultaci s WIPO bude Rada v průběhu jednoho roku od svého prvního zasedání usilovat o vytvoření příslušných ujednání o spolupráci s orgány této organizace.</a:t>
            </a:r>
          </a:p>
        </p:txBody>
      </p:sp>
      <p:sp>
        <p:nvSpPr>
          <p:cNvPr id="4" name="Zástupný symbol pro zápatí 3"/>
          <p:cNvSpPr>
            <a:spLocks noGrp="1"/>
          </p:cNvSpPr>
          <p:nvPr>
            <p:ph type="ftr" sz="quarter" idx="10"/>
          </p:nvPr>
        </p:nvSpPr>
        <p:spPr/>
        <p:txBody>
          <a:bodyPr/>
          <a:lstStyle/>
          <a:p>
            <a:r>
              <a:rPr lang="cs-CZ" altLang="cs-CZ"/>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Tree>
    <p:extLst>
      <p:ext uri="{BB962C8B-B14F-4D97-AF65-F5344CB8AC3E}">
        <p14:creationId xmlns:p14="http://schemas.microsoft.com/office/powerpoint/2010/main" val="20088630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TRIPS </a:t>
            </a:r>
            <a:endParaRPr lang="cs-CZ" dirty="0"/>
          </a:p>
        </p:txBody>
      </p:sp>
      <p:sp>
        <p:nvSpPr>
          <p:cNvPr id="3" name="Zástupný symbol pro obsah 2"/>
          <p:cNvSpPr>
            <a:spLocks noGrp="1"/>
          </p:cNvSpPr>
          <p:nvPr>
            <p:ph idx="1"/>
          </p:nvPr>
        </p:nvSpPr>
        <p:spPr/>
        <p:txBody>
          <a:bodyPr/>
          <a:lstStyle/>
          <a:p>
            <a:r>
              <a:rPr lang="cs-CZ" dirty="0"/>
              <a:t>Výslovně zmiňuje úmluvy a jejich další akty</a:t>
            </a:r>
          </a:p>
          <a:p>
            <a:pPr lvl="1"/>
            <a:r>
              <a:rPr lang="cs-CZ" dirty="0"/>
              <a:t>Pařížská úmluva na ochranu průmyslového vlastnictví (1967)</a:t>
            </a:r>
          </a:p>
          <a:p>
            <a:pPr lvl="1"/>
            <a:r>
              <a:rPr lang="cs-CZ" dirty="0"/>
              <a:t>Bernská úmluva na ochranu děl literárních a uměleckých</a:t>
            </a:r>
          </a:p>
          <a:p>
            <a:pPr lvl="1"/>
            <a:r>
              <a:rPr lang="cs-CZ" dirty="0"/>
              <a:t>Římská úmluva o ochraně výkonných umělců. Výrobců zvukových záznamů a rozhlasových organizací</a:t>
            </a:r>
          </a:p>
          <a:p>
            <a:pPr lvl="1"/>
            <a:r>
              <a:rPr lang="cs-CZ" dirty="0"/>
              <a:t>Smlouva o duševním vlastnictví v oboru integrovaných obvodů</a:t>
            </a:r>
          </a:p>
          <a:p>
            <a:pPr lvl="1"/>
            <a:endParaRPr lang="cs-CZ" dirty="0"/>
          </a:p>
        </p:txBody>
      </p:sp>
      <p:sp>
        <p:nvSpPr>
          <p:cNvPr id="4" name="Zástupný symbol pro zápatí 3"/>
          <p:cNvSpPr>
            <a:spLocks noGrp="1"/>
          </p:cNvSpPr>
          <p:nvPr>
            <p:ph type="ftr" sz="quarter" idx="10"/>
          </p:nvPr>
        </p:nvSpPr>
        <p:spPr/>
        <p:txBody>
          <a:bodyPr/>
          <a:lstStyle/>
          <a:p>
            <a:r>
              <a:rPr lang="cs-CZ" altLang="cs-CZ"/>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Tree>
    <p:extLst>
      <p:ext uri="{BB962C8B-B14F-4D97-AF65-F5344CB8AC3E}">
        <p14:creationId xmlns:p14="http://schemas.microsoft.com/office/powerpoint/2010/main" val="1257948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pPr>
              <a:defRPr/>
            </a:pPr>
            <a:fld id="{6B5D9D80-76B1-4C40-A497-0C1997ADD2DE}" type="slidenum">
              <a:rPr lang="cs-CZ" altLang="cs-CZ"/>
              <a:pPr>
                <a:defRPr/>
              </a:pPr>
              <a:t>16</a:t>
            </a:fld>
            <a:endParaRPr lang="cs-CZ" altLang="cs-CZ"/>
          </a:p>
        </p:txBody>
      </p:sp>
      <p:sp>
        <p:nvSpPr>
          <p:cNvPr id="52227" name="Rectangle 2"/>
          <p:cNvSpPr>
            <a:spLocks noGrp="1" noChangeArrowheads="1"/>
          </p:cNvSpPr>
          <p:nvPr>
            <p:ph type="title"/>
          </p:nvPr>
        </p:nvSpPr>
        <p:spPr/>
        <p:txBody>
          <a:bodyPr/>
          <a:lstStyle/>
          <a:p>
            <a:pPr eaLnBrk="1" hangingPunct="1"/>
            <a:r>
              <a:rPr lang="cs-CZ" altLang="cs-CZ" dirty="0"/>
              <a:t>1. Obecná ustanovení a základní zásady</a:t>
            </a:r>
          </a:p>
        </p:txBody>
      </p:sp>
      <p:sp>
        <p:nvSpPr>
          <p:cNvPr id="52228" name="Rectangle 3"/>
          <p:cNvSpPr>
            <a:spLocks noGrp="1" noChangeArrowheads="1"/>
          </p:cNvSpPr>
          <p:nvPr>
            <p:ph type="body" idx="1"/>
          </p:nvPr>
        </p:nvSpPr>
        <p:spPr/>
        <p:txBody>
          <a:bodyPr/>
          <a:lstStyle/>
          <a:p>
            <a:pPr eaLnBrk="1" hangingPunct="1">
              <a:buFont typeface="Wingdings" pitchFamily="2" charset="2"/>
              <a:buChar char="Ø"/>
            </a:pPr>
            <a:r>
              <a:rPr lang="cs-CZ" altLang="cs-CZ" dirty="0"/>
              <a:t>Pojem právo duševního vlastnictví </a:t>
            </a:r>
          </a:p>
          <a:p>
            <a:pPr lvl="1"/>
            <a:r>
              <a:rPr lang="cs-CZ" altLang="cs-CZ" dirty="0"/>
              <a:t>Autorské právo</a:t>
            </a:r>
          </a:p>
          <a:p>
            <a:pPr lvl="1"/>
            <a:r>
              <a:rPr lang="cs-CZ" altLang="cs-CZ" dirty="0"/>
              <a:t>Ochranná známka</a:t>
            </a:r>
          </a:p>
          <a:p>
            <a:pPr lvl="1"/>
            <a:r>
              <a:rPr lang="cs-CZ" altLang="cs-CZ" dirty="0"/>
              <a:t>Označení původu</a:t>
            </a:r>
          </a:p>
          <a:p>
            <a:pPr lvl="1"/>
            <a:r>
              <a:rPr lang="cs-CZ" altLang="cs-CZ" dirty="0"/>
              <a:t>Průmyslové vzory </a:t>
            </a:r>
          </a:p>
          <a:p>
            <a:pPr lvl="1"/>
            <a:r>
              <a:rPr lang="cs-CZ" altLang="cs-CZ" dirty="0"/>
              <a:t>Patenty</a:t>
            </a:r>
          </a:p>
          <a:p>
            <a:pPr lvl="1"/>
            <a:r>
              <a:rPr lang="cs-CZ" altLang="cs-CZ" dirty="0"/>
              <a:t>Topografie a integrované obvody</a:t>
            </a:r>
          </a:p>
          <a:p>
            <a:pPr lvl="1"/>
            <a:r>
              <a:rPr lang="cs-CZ" altLang="cs-CZ" dirty="0"/>
              <a:t>Ochrana nezveřejněných informací</a:t>
            </a:r>
          </a:p>
          <a:p>
            <a:pPr eaLnBrk="1" hangingPunct="1">
              <a:buFont typeface="Wingdings" pitchFamily="2" charset="2"/>
              <a:buChar char="Ø"/>
            </a:pPr>
            <a:endParaRPr lang="cs-CZ" altLang="cs-CZ" dirty="0"/>
          </a:p>
          <a:p>
            <a:pPr eaLnBrk="1" hangingPunct="1">
              <a:buFont typeface="Wingdings" pitchFamily="2" charset="2"/>
              <a:buNone/>
            </a:pPr>
            <a:endParaRPr lang="cs-CZ" altLang="cs-CZ" dirty="0"/>
          </a:p>
        </p:txBody>
      </p:sp>
      <p:sp>
        <p:nvSpPr>
          <p:cNvPr id="2" name="Zástupný symbol pro zápatí 1"/>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1932172565"/>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TRIPS - cíle </a:t>
            </a:r>
            <a:endParaRPr lang="cs-CZ" dirty="0"/>
          </a:p>
        </p:txBody>
      </p:sp>
      <p:sp>
        <p:nvSpPr>
          <p:cNvPr id="3" name="Zástupný symbol pro obsah 2"/>
          <p:cNvSpPr>
            <a:spLocks noGrp="1"/>
          </p:cNvSpPr>
          <p:nvPr>
            <p:ph idx="1"/>
          </p:nvPr>
        </p:nvSpPr>
        <p:spPr/>
        <p:txBody>
          <a:bodyPr/>
          <a:lstStyle/>
          <a:p>
            <a:pPr marL="457200" indent="-457200">
              <a:buFont typeface="+mj-lt"/>
              <a:buAutoNum type="alphaLcParenR"/>
            </a:pPr>
            <a:r>
              <a:rPr lang="cs-CZ" sz="2200" dirty="0"/>
              <a:t>použitelnosti základních zásad GATT 1994 a příslušných mezinárodních dohod nebo konvencí o duševním vlastnictví;</a:t>
            </a:r>
          </a:p>
          <a:p>
            <a:pPr marL="457200" indent="-457200">
              <a:buFont typeface="+mj-lt"/>
              <a:buAutoNum type="alphaLcParenR"/>
            </a:pPr>
            <a:r>
              <a:rPr lang="cs-CZ" sz="2200" dirty="0"/>
              <a:t>zajištění přiměřených norem a zásad, vztahujících se na dostupnost, rozsah a užití práv k duševnímu vlastnictví souvisejících s obchodem;</a:t>
            </a:r>
          </a:p>
          <a:p>
            <a:pPr marL="457200" indent="-457200">
              <a:buFont typeface="+mj-lt"/>
              <a:buAutoNum type="alphaLcParenR"/>
            </a:pPr>
            <a:r>
              <a:rPr lang="cs-CZ" sz="2200" dirty="0"/>
              <a:t>zajištění účinných a vhodných prostředků pro uplatňování práv k duševnímu vlastnictví, souvisejících s obchodem, s přihlédnutím k rozdílům v národních právních řádech;</a:t>
            </a:r>
          </a:p>
          <a:p>
            <a:pPr marL="457200" indent="-457200">
              <a:buFont typeface="+mj-lt"/>
              <a:buAutoNum type="alphaLcParenR"/>
            </a:pPr>
            <a:r>
              <a:rPr lang="cs-CZ" sz="2200" dirty="0"/>
              <a:t>zajištění účinných a urychlených postupů pro mnohostranná předcházení a řešení sporů mezi vládami; a</a:t>
            </a:r>
          </a:p>
          <a:p>
            <a:pPr marL="457200" indent="-457200">
              <a:buFont typeface="+mj-lt"/>
              <a:buAutoNum type="alphaLcParenR"/>
            </a:pPr>
            <a:r>
              <a:rPr lang="cs-CZ" sz="2200" dirty="0"/>
              <a:t>přechodných opatření, usilujících o plnou účast na výsledcích jednání</a:t>
            </a:r>
          </a:p>
        </p:txBody>
      </p:sp>
      <p:sp>
        <p:nvSpPr>
          <p:cNvPr id="4" name="Zástupný symbol pro zápatí 3"/>
          <p:cNvSpPr>
            <a:spLocks noGrp="1"/>
          </p:cNvSpPr>
          <p:nvPr>
            <p:ph type="ftr" sz="quarter" idx="10"/>
          </p:nvPr>
        </p:nvSpPr>
        <p:spPr/>
        <p:txBody>
          <a:bodyPr/>
          <a:lstStyle/>
          <a:p>
            <a:r>
              <a:rPr lang="cs-CZ" altLang="cs-CZ"/>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extLst>
      <p:ext uri="{BB962C8B-B14F-4D97-AF65-F5344CB8AC3E}">
        <p14:creationId xmlns:p14="http://schemas.microsoft.com/office/powerpoint/2010/main" val="3215843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TRIPS a WIPO</a:t>
            </a:r>
          </a:p>
        </p:txBody>
      </p:sp>
      <p:sp>
        <p:nvSpPr>
          <p:cNvPr id="3" name="Zástupný symbol pro obsah 2"/>
          <p:cNvSpPr>
            <a:spLocks noGrp="1"/>
          </p:cNvSpPr>
          <p:nvPr>
            <p:ph idx="1"/>
          </p:nvPr>
        </p:nvSpPr>
        <p:spPr/>
        <p:txBody>
          <a:bodyPr/>
          <a:lstStyle/>
          <a:p>
            <a:r>
              <a:rPr lang="cs-CZ" dirty="0"/>
              <a:t>V porovnání s mezinárodními smlouvami, které spravuje WIPO, má Dohoda TRIPS z hlediska počtu členů širší pokrytí - zejména o rozvojové země, které nejsou členy těchto mezinárodních smluv</a:t>
            </a:r>
          </a:p>
          <a:p>
            <a:r>
              <a:rPr lang="cs-CZ" dirty="0"/>
              <a:t>Na druhé straně nezahrnuje některé významné země, které nejsou členy Dohody o WTO, které jsou naopak členy smluv WIPO.</a:t>
            </a:r>
          </a:p>
        </p:txBody>
      </p:sp>
      <p:sp>
        <p:nvSpPr>
          <p:cNvPr id="4" name="Zástupný symbol pro zápatí 3"/>
          <p:cNvSpPr>
            <a:spLocks noGrp="1"/>
          </p:cNvSpPr>
          <p:nvPr>
            <p:ph type="ftr" sz="quarter" idx="10"/>
          </p:nvPr>
        </p:nvSpPr>
        <p:spPr/>
        <p:txBody>
          <a:bodyPr/>
          <a:lstStyle/>
          <a:p>
            <a:r>
              <a:rPr lang="cs-CZ" altLang="cs-CZ"/>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extLst>
      <p:ext uri="{BB962C8B-B14F-4D97-AF65-F5344CB8AC3E}">
        <p14:creationId xmlns:p14="http://schemas.microsoft.com/office/powerpoint/2010/main" val="14340521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pPr>
              <a:defRPr/>
            </a:pPr>
            <a:fld id="{CA1DBAA7-4999-430A-A3F1-FAF5384D601D}" type="slidenum">
              <a:rPr lang="cs-CZ" altLang="cs-CZ"/>
              <a:pPr>
                <a:defRPr/>
              </a:pPr>
              <a:t>19</a:t>
            </a:fld>
            <a:endParaRPr lang="cs-CZ" altLang="cs-CZ"/>
          </a:p>
        </p:txBody>
      </p:sp>
      <p:sp>
        <p:nvSpPr>
          <p:cNvPr id="50179" name="Rectangle 2"/>
          <p:cNvSpPr>
            <a:spLocks noGrp="1" noChangeArrowheads="1"/>
          </p:cNvSpPr>
          <p:nvPr>
            <p:ph type="title"/>
          </p:nvPr>
        </p:nvSpPr>
        <p:spPr/>
        <p:txBody>
          <a:bodyPr/>
          <a:lstStyle/>
          <a:p>
            <a:pPr eaLnBrk="1" hangingPunct="1"/>
            <a:r>
              <a:rPr lang="cs-CZ" altLang="cs-CZ"/>
              <a:t>TRIPS - obsah</a:t>
            </a:r>
          </a:p>
        </p:txBody>
      </p:sp>
      <p:sp>
        <p:nvSpPr>
          <p:cNvPr id="50180" name="Rectangle 3"/>
          <p:cNvSpPr>
            <a:spLocks noGrp="1" noChangeArrowheads="1"/>
          </p:cNvSpPr>
          <p:nvPr>
            <p:ph type="body" idx="1"/>
          </p:nvPr>
        </p:nvSpPr>
        <p:spPr/>
        <p:txBody>
          <a:bodyPr/>
          <a:lstStyle/>
          <a:p>
            <a:pPr marL="457200" indent="-457200" eaLnBrk="1" hangingPunct="1">
              <a:buFont typeface="+mj-lt"/>
              <a:buAutoNum type="arabicPeriod"/>
            </a:pPr>
            <a:r>
              <a:rPr lang="cs-CZ" altLang="cs-CZ" dirty="0"/>
              <a:t>Obecná ustanovení a základní zásady </a:t>
            </a:r>
          </a:p>
          <a:p>
            <a:pPr marL="457200" indent="-457200" eaLnBrk="1" hangingPunct="1">
              <a:buFont typeface="+mj-lt"/>
              <a:buAutoNum type="arabicPeriod"/>
            </a:pPr>
            <a:r>
              <a:rPr lang="cs-CZ" altLang="cs-CZ" dirty="0"/>
              <a:t>Pravidla týkající se dostupnosti, rozsahu a využití práv k duševnímu vlastnictví (PDV)</a:t>
            </a:r>
          </a:p>
          <a:p>
            <a:pPr marL="457200" indent="-457200" eaLnBrk="1" hangingPunct="1">
              <a:buFont typeface="+mj-lt"/>
              <a:buAutoNum type="arabicPeriod"/>
            </a:pPr>
            <a:r>
              <a:rPr lang="cs-CZ" altLang="cs-CZ" dirty="0"/>
              <a:t>Prostředky k dodržování PDV </a:t>
            </a:r>
          </a:p>
          <a:p>
            <a:pPr marL="457200" indent="-457200" eaLnBrk="1" hangingPunct="1">
              <a:buFont typeface="+mj-lt"/>
              <a:buAutoNum type="arabicPeriod"/>
            </a:pPr>
            <a:r>
              <a:rPr lang="cs-CZ" altLang="cs-CZ" dirty="0"/>
              <a:t>Získání a udržování PDV a s tím souvisejících řízení </a:t>
            </a:r>
            <a:r>
              <a:rPr lang="cs-CZ" altLang="cs-CZ" i="1" dirty="0"/>
              <a:t>inter partes</a:t>
            </a:r>
          </a:p>
          <a:p>
            <a:pPr marL="457200" indent="-457200" eaLnBrk="1" hangingPunct="1">
              <a:buFont typeface="+mj-lt"/>
              <a:buAutoNum type="arabicPeriod"/>
            </a:pPr>
            <a:r>
              <a:rPr lang="cs-CZ" altLang="cs-CZ" dirty="0"/>
              <a:t>Předcházení a řešení sporů</a:t>
            </a:r>
          </a:p>
          <a:p>
            <a:pPr marL="457200" indent="-457200" eaLnBrk="1" hangingPunct="1">
              <a:buFont typeface="+mj-lt"/>
              <a:buAutoNum type="arabicPeriod"/>
            </a:pPr>
            <a:r>
              <a:rPr lang="cs-CZ" altLang="cs-CZ" dirty="0"/>
              <a:t>Přechodní ustanovení</a:t>
            </a:r>
          </a:p>
        </p:txBody>
      </p:sp>
      <p:sp>
        <p:nvSpPr>
          <p:cNvPr id="2" name="Zástupný symbol pro zápatí 1"/>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89108934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Osnova přednášky</a:t>
            </a:r>
          </a:p>
        </p:txBody>
      </p:sp>
      <p:sp>
        <p:nvSpPr>
          <p:cNvPr id="3" name="Zástupný symbol pro obsah 2"/>
          <p:cNvSpPr>
            <a:spLocks noGrp="1"/>
          </p:cNvSpPr>
          <p:nvPr>
            <p:ph idx="1"/>
          </p:nvPr>
        </p:nvSpPr>
        <p:spPr/>
        <p:txBody>
          <a:bodyPr/>
          <a:lstStyle/>
          <a:p>
            <a:pPr marL="457200" indent="-457200">
              <a:buFont typeface="+mj-lt"/>
              <a:buAutoNum type="arabicPeriod"/>
            </a:pPr>
            <a:r>
              <a:rPr lang="cs-CZ" dirty="0"/>
              <a:t>Opakování z minula</a:t>
            </a:r>
          </a:p>
          <a:p>
            <a:pPr marL="457200" indent="-457200">
              <a:buFont typeface="+mj-lt"/>
              <a:buAutoNum type="arabicPeriod"/>
            </a:pPr>
            <a:r>
              <a:rPr lang="cs-CZ" dirty="0"/>
              <a:t>Obchodní aspekty práv duševního vlastnictví – soukromoprávní pohled</a:t>
            </a:r>
          </a:p>
          <a:p>
            <a:pPr marL="457200" indent="-457200">
              <a:buFont typeface="+mj-lt"/>
              <a:buAutoNum type="arabicPeriod"/>
            </a:pPr>
            <a:r>
              <a:rPr lang="cs-CZ" dirty="0"/>
              <a:t>Obchodní aspekty práv duševního vlastnictví – veřejnoprávní pohled </a:t>
            </a:r>
          </a:p>
          <a:p>
            <a:pPr marL="857250" lvl="1" indent="-457200">
              <a:buFont typeface="+mj-lt"/>
              <a:buAutoNum type="arabicPeriod"/>
            </a:pPr>
            <a:r>
              <a:rPr lang="cs-CZ" dirty="0"/>
              <a:t>TRIPS</a:t>
            </a:r>
          </a:p>
          <a:p>
            <a:pPr marL="857250" lvl="1" indent="-457200">
              <a:buFont typeface="+mj-lt"/>
              <a:buAutoNum type="arabicPeriod"/>
            </a:pPr>
            <a:r>
              <a:rPr lang="cs-CZ" dirty="0"/>
              <a:t>vazby smluv chránících duševní vlastnictví a TRIPS</a:t>
            </a:r>
          </a:p>
          <a:p>
            <a:pPr marL="457200" indent="-457200">
              <a:buFont typeface="+mj-lt"/>
              <a:buAutoNum type="arabicPeriod"/>
            </a:pPr>
            <a:r>
              <a:rPr lang="cs-CZ" dirty="0"/>
              <a:t>Řešení sporů ve WTO</a:t>
            </a:r>
          </a:p>
        </p:txBody>
      </p:sp>
      <p:sp>
        <p:nvSpPr>
          <p:cNvPr id="4" name="Zástupný symbol pro zápatí 3"/>
          <p:cNvSpPr>
            <a:spLocks noGrp="1"/>
          </p:cNvSpPr>
          <p:nvPr>
            <p:ph type="ftr" sz="quarter" idx="10"/>
          </p:nvPr>
        </p:nvSpPr>
        <p:spPr/>
        <p:txBody>
          <a:bodyPr/>
          <a:lstStyle/>
          <a:p>
            <a:r>
              <a:rPr lang="cs-CZ" altLang="cs-CZ"/>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Tree>
    <p:extLst>
      <p:ext uri="{BB962C8B-B14F-4D97-AF65-F5344CB8AC3E}">
        <p14:creationId xmlns:p14="http://schemas.microsoft.com/office/powerpoint/2010/main" val="16530688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pPr>
              <a:defRPr/>
            </a:pPr>
            <a:fld id="{FAD4A9F1-B8C8-492A-96AC-6A6C3B1FAE25}" type="slidenum">
              <a:rPr lang="cs-CZ" altLang="cs-CZ"/>
              <a:pPr>
                <a:defRPr/>
              </a:pPr>
              <a:t>20</a:t>
            </a:fld>
            <a:endParaRPr lang="cs-CZ" altLang="cs-CZ"/>
          </a:p>
        </p:txBody>
      </p:sp>
      <p:sp>
        <p:nvSpPr>
          <p:cNvPr id="51203" name="Rectangle 2"/>
          <p:cNvSpPr>
            <a:spLocks noGrp="1" noChangeArrowheads="1"/>
          </p:cNvSpPr>
          <p:nvPr>
            <p:ph type="title"/>
          </p:nvPr>
        </p:nvSpPr>
        <p:spPr/>
        <p:txBody>
          <a:bodyPr/>
          <a:lstStyle/>
          <a:p>
            <a:r>
              <a:rPr lang="cs-CZ" altLang="cs-CZ" dirty="0"/>
              <a:t>1. Obecná ustanovení a základní zásady</a:t>
            </a:r>
          </a:p>
        </p:txBody>
      </p:sp>
      <p:sp>
        <p:nvSpPr>
          <p:cNvPr id="51204" name="Rectangle 3"/>
          <p:cNvSpPr>
            <a:spLocks noGrp="1" noChangeArrowheads="1"/>
          </p:cNvSpPr>
          <p:nvPr>
            <p:ph type="body" idx="1"/>
          </p:nvPr>
        </p:nvSpPr>
        <p:spPr/>
        <p:txBody>
          <a:bodyPr/>
          <a:lstStyle/>
          <a:p>
            <a:pPr eaLnBrk="1" hangingPunct="1">
              <a:lnSpc>
                <a:spcPct val="90000"/>
              </a:lnSpc>
            </a:pPr>
            <a:r>
              <a:rPr lang="cs-CZ" altLang="cs-CZ" dirty="0"/>
              <a:t>Článek 1</a:t>
            </a:r>
          </a:p>
          <a:p>
            <a:pPr lvl="1">
              <a:lnSpc>
                <a:spcPct val="90000"/>
              </a:lnSpc>
              <a:buFont typeface="Wingdings" pitchFamily="2" charset="2"/>
              <a:buChar char="Ø"/>
            </a:pPr>
            <a:r>
              <a:rPr lang="cs-CZ" altLang="cs-CZ" sz="2200" dirty="0" err="1"/>
              <a:t>TRIPS</a:t>
            </a:r>
            <a:r>
              <a:rPr lang="cs-CZ" altLang="cs-CZ" sz="2200" dirty="0"/>
              <a:t> – minimální standard </a:t>
            </a:r>
          </a:p>
          <a:p>
            <a:pPr lvl="1">
              <a:lnSpc>
                <a:spcPct val="90000"/>
              </a:lnSpc>
              <a:buFont typeface="Wingdings" pitchFamily="2" charset="2"/>
              <a:buChar char="Ø"/>
            </a:pPr>
            <a:r>
              <a:rPr lang="cs-CZ" altLang="cs-CZ" sz="2200" dirty="0"/>
              <a:t>Státy jsou povinny zajistit provádění </a:t>
            </a:r>
            <a:r>
              <a:rPr lang="cs-CZ" altLang="cs-CZ" sz="2200" dirty="0" err="1"/>
              <a:t>TRIPS</a:t>
            </a:r>
            <a:r>
              <a:rPr lang="cs-CZ" altLang="cs-CZ" sz="2200" dirty="0"/>
              <a:t> (volba metody je na státu)</a:t>
            </a:r>
          </a:p>
          <a:p>
            <a:pPr lvl="1">
              <a:lnSpc>
                <a:spcPct val="90000"/>
              </a:lnSpc>
              <a:buFont typeface="Wingdings" pitchFamily="2" charset="2"/>
              <a:buChar char="Ø"/>
            </a:pPr>
            <a:r>
              <a:rPr lang="cs-CZ" altLang="cs-CZ" sz="2200" dirty="0"/>
              <a:t>Státy mohou (nemusí) zakotvit vyšší stupeň ochrany, metoda uplatňování je na státech</a:t>
            </a:r>
          </a:p>
          <a:p>
            <a:pPr lvl="1">
              <a:lnSpc>
                <a:spcPct val="90000"/>
              </a:lnSpc>
              <a:buFont typeface="Wingdings" pitchFamily="2" charset="2"/>
              <a:buChar char="Ø"/>
            </a:pPr>
            <a:r>
              <a:rPr lang="cs-CZ" altLang="cs-CZ" sz="2200" dirty="0"/>
              <a:t>Státy jsou povinny zajistit zacházení podle TRIPS občanům jiného smluvního (členského) státu (fyzické a právnické osoby – kritéria podle MS o duševním vlastnictví) </a:t>
            </a:r>
          </a:p>
          <a:p>
            <a:pPr marL="457200" lvl="1" indent="0">
              <a:lnSpc>
                <a:spcPct val="90000"/>
              </a:lnSpc>
              <a:buNone/>
            </a:pPr>
            <a:endParaRPr lang="cs-CZ" altLang="cs-CZ" sz="2200" dirty="0"/>
          </a:p>
        </p:txBody>
      </p:sp>
      <p:sp>
        <p:nvSpPr>
          <p:cNvPr id="2" name="Zástupný symbol pro zápatí 1"/>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81634615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pPr>
              <a:defRPr/>
            </a:pPr>
            <a:fld id="{EC3994FC-6B55-4573-9757-46208FCE61D3}" type="slidenum">
              <a:rPr lang="cs-CZ" altLang="cs-CZ"/>
              <a:pPr>
                <a:defRPr/>
              </a:pPr>
              <a:t>21</a:t>
            </a:fld>
            <a:endParaRPr lang="cs-CZ" altLang="cs-CZ"/>
          </a:p>
        </p:txBody>
      </p:sp>
      <p:sp>
        <p:nvSpPr>
          <p:cNvPr id="53251" name="Rectangle 2"/>
          <p:cNvSpPr>
            <a:spLocks noGrp="1" noChangeArrowheads="1"/>
          </p:cNvSpPr>
          <p:nvPr>
            <p:ph type="title"/>
          </p:nvPr>
        </p:nvSpPr>
        <p:spPr/>
        <p:txBody>
          <a:bodyPr/>
          <a:lstStyle/>
          <a:p>
            <a:pPr eaLnBrk="1" hangingPunct="1"/>
            <a:r>
              <a:rPr lang="cs-CZ" altLang="cs-CZ" dirty="0"/>
              <a:t>1. Obecná ustanovení a základní zásady</a:t>
            </a:r>
          </a:p>
        </p:txBody>
      </p:sp>
      <p:sp>
        <p:nvSpPr>
          <p:cNvPr id="53252" name="Rectangle 3"/>
          <p:cNvSpPr>
            <a:spLocks noGrp="1" noChangeArrowheads="1"/>
          </p:cNvSpPr>
          <p:nvPr>
            <p:ph type="body" idx="1"/>
          </p:nvPr>
        </p:nvSpPr>
        <p:spPr/>
        <p:txBody>
          <a:bodyPr/>
          <a:lstStyle/>
          <a:p>
            <a:pPr marL="457200" indent="-457200" eaLnBrk="1" hangingPunct="1">
              <a:buFont typeface="+mj-lt"/>
              <a:buAutoNum type="arabicPeriod"/>
            </a:pPr>
            <a:r>
              <a:rPr lang="cs-CZ" altLang="cs-CZ" dirty="0"/>
              <a:t>Národní režim (článek 4)</a:t>
            </a:r>
          </a:p>
          <a:p>
            <a:pPr lvl="1" indent="-342900"/>
            <a:r>
              <a:rPr lang="cs-CZ" altLang="cs-CZ" dirty="0"/>
              <a:t>Vztah k dalším MS (Pařížská, Bernská…)</a:t>
            </a:r>
          </a:p>
          <a:p>
            <a:pPr marL="457200" indent="-457200" eaLnBrk="1" hangingPunct="1">
              <a:buFont typeface="+mj-lt"/>
              <a:buAutoNum type="arabicPeriod"/>
            </a:pPr>
            <a:r>
              <a:rPr lang="cs-CZ" altLang="cs-CZ" dirty="0"/>
              <a:t>Režim nejvyšších výhod (článek 3)</a:t>
            </a:r>
          </a:p>
          <a:p>
            <a:pPr lvl="1" indent="-342900"/>
            <a:r>
              <a:rPr lang="cs-CZ" altLang="cs-CZ" dirty="0"/>
              <a:t>„novinka“</a:t>
            </a:r>
          </a:p>
          <a:p>
            <a:pPr marL="457200" indent="-457200" eaLnBrk="1" hangingPunct="1">
              <a:buFont typeface="+mj-lt"/>
              <a:buAutoNum type="arabicPeriod"/>
            </a:pPr>
            <a:r>
              <a:rPr lang="cs-CZ" altLang="cs-CZ" dirty="0"/>
              <a:t>Ochrana PDV by měla přispívat k technické inovaci a transferu technologií</a:t>
            </a:r>
          </a:p>
          <a:p>
            <a:pPr marL="457200" indent="-457200" eaLnBrk="1" hangingPunct="1">
              <a:buFont typeface="+mj-lt"/>
              <a:buAutoNum type="arabicPeriod"/>
            </a:pPr>
            <a:r>
              <a:rPr lang="cs-CZ" altLang="cs-CZ" dirty="0"/>
              <a:t>Zásada nediskriminace (na rozdíl od zboží aplikována na FO i PO)</a:t>
            </a:r>
          </a:p>
          <a:p>
            <a:pPr eaLnBrk="1" hangingPunct="1"/>
            <a:endParaRPr lang="cs-CZ" altLang="cs-CZ" dirty="0"/>
          </a:p>
          <a:p>
            <a:pPr marL="0" indent="0" eaLnBrk="1" hangingPunct="1">
              <a:buNone/>
            </a:pPr>
            <a:br>
              <a:rPr lang="cs-CZ" altLang="cs-CZ" i="1" dirty="0"/>
            </a:br>
            <a:endParaRPr lang="cs-CZ" altLang="cs-CZ" i="1" dirty="0"/>
          </a:p>
        </p:txBody>
      </p:sp>
      <p:sp>
        <p:nvSpPr>
          <p:cNvPr id="2" name="Zástupný symbol pro zápatí 1"/>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322989054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1. Obecná ustanovení a základní zásady</a:t>
            </a:r>
            <a:endParaRPr lang="en-US" dirty="0"/>
          </a:p>
        </p:txBody>
      </p:sp>
      <p:sp>
        <p:nvSpPr>
          <p:cNvPr id="3" name="Zástupný symbol pro obsah 2"/>
          <p:cNvSpPr>
            <a:spLocks noGrp="1"/>
          </p:cNvSpPr>
          <p:nvPr>
            <p:ph idx="1"/>
          </p:nvPr>
        </p:nvSpPr>
        <p:spPr/>
        <p:txBody>
          <a:bodyPr/>
          <a:lstStyle/>
          <a:p>
            <a:r>
              <a:rPr lang="cs-CZ" altLang="cs-CZ" dirty="0"/>
              <a:t>Článek 3 – národní režim </a:t>
            </a:r>
          </a:p>
          <a:p>
            <a:pPr lvl="1"/>
            <a:r>
              <a:rPr lang="cs-CZ" sz="1800" i="1" dirty="0"/>
              <a:t>Každý Člen poskytne občanům ostatních Členů </a:t>
            </a:r>
            <a:r>
              <a:rPr lang="cs-CZ" sz="1800" b="1" i="1" u="sng" dirty="0"/>
              <a:t>zacházení neméně příznivé, než jaké poskytuje svým vlastním občanům</a:t>
            </a:r>
            <a:r>
              <a:rPr lang="cs-CZ" sz="1800" i="1" dirty="0"/>
              <a:t>, týkající se ochrany duševního vlastnictví s výjimkami již poskytnutými v Pařížské úmluvě (1967), Bernské úmluvě (1971), Římské úmluvě a Smlouvě o duševním vlastnictví v oboru integrovaných obvodů. Pokud jde o výkonné umělce, výrobce  zvukových záznamů a rozhlasové organizace, vztahuje se tato povinnost pouze k právům, poskytnutým podle této Dohody. Kterýkoli Člen, který využije možností, poskytnutých v článku 6 Bernské úmluvy (1971) nebo v odstavci 1 b) článku 16 Římské úmluvy, učiní oznámení podle těchto ustanovení Radě pro TRIPS.</a:t>
            </a:r>
            <a:endParaRPr lang="cs-CZ" altLang="cs-CZ" sz="1800" i="1" dirty="0"/>
          </a:p>
          <a:p>
            <a:r>
              <a:rPr lang="cs-CZ" altLang="cs-CZ" dirty="0"/>
              <a:t>Klíčový režim pro jiné MS (Pařížská úmluva, Bernská úmluva apod.)</a:t>
            </a:r>
          </a:p>
          <a:p>
            <a:endParaRPr lang="en-US" dirty="0"/>
          </a:p>
        </p:txBody>
      </p:sp>
      <p:sp>
        <p:nvSpPr>
          <p:cNvPr id="4" name="Zástupný symbol pro zápatí 3"/>
          <p:cNvSpPr>
            <a:spLocks noGrp="1"/>
          </p:cNvSpPr>
          <p:nvPr>
            <p:ph type="ftr" sz="quarter" idx="10"/>
          </p:nvPr>
        </p:nvSpPr>
        <p:spPr/>
        <p:txBody>
          <a:bodyPr/>
          <a:lstStyle/>
          <a:p>
            <a:r>
              <a:rPr lang="cs-CZ" altLang="cs-CZ"/>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val="28647428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pPr>
              <a:defRPr/>
            </a:pPr>
            <a:fld id="{BB45F649-EF8F-445B-B265-BA52AEB6EC72}" type="slidenum">
              <a:rPr lang="cs-CZ" altLang="cs-CZ"/>
              <a:pPr>
                <a:defRPr/>
              </a:pPr>
              <a:t>23</a:t>
            </a:fld>
            <a:endParaRPr lang="cs-CZ" altLang="cs-CZ"/>
          </a:p>
        </p:txBody>
      </p:sp>
      <p:sp>
        <p:nvSpPr>
          <p:cNvPr id="54275" name="Rectangle 2"/>
          <p:cNvSpPr>
            <a:spLocks noGrp="1" noChangeArrowheads="1"/>
          </p:cNvSpPr>
          <p:nvPr>
            <p:ph type="title"/>
          </p:nvPr>
        </p:nvSpPr>
        <p:spPr/>
        <p:txBody>
          <a:bodyPr/>
          <a:lstStyle/>
          <a:p>
            <a:pPr eaLnBrk="1" hangingPunct="1"/>
            <a:r>
              <a:rPr lang="cs-CZ" altLang="cs-CZ" dirty="0"/>
              <a:t>1. Obecná ustanovení a základní zásady</a:t>
            </a:r>
          </a:p>
        </p:txBody>
      </p:sp>
      <p:sp>
        <p:nvSpPr>
          <p:cNvPr id="54276" name="Rectangle 3"/>
          <p:cNvSpPr>
            <a:spLocks noGrp="1" noChangeArrowheads="1"/>
          </p:cNvSpPr>
          <p:nvPr>
            <p:ph type="body" idx="1"/>
          </p:nvPr>
        </p:nvSpPr>
        <p:spPr/>
        <p:txBody>
          <a:bodyPr/>
          <a:lstStyle/>
          <a:p>
            <a:pPr eaLnBrk="1" hangingPunct="1"/>
            <a:r>
              <a:rPr lang="cs-CZ" altLang="cs-CZ" dirty="0"/>
              <a:t>Článek 4 – režim nejvyšších výhod </a:t>
            </a:r>
          </a:p>
          <a:p>
            <a:pPr lvl="1"/>
            <a:r>
              <a:rPr lang="cs-CZ" sz="2200" i="1" dirty="0"/>
              <a:t>Pokud jde o ochranu duševního vlastnictví, bude jakákoli výhoda, přednost, výsada nebo osvobození přiznaná Členem občanům kterékoli jiné země, přiznána ihned a bezpodmínečně občanům všech ostatních Členů.</a:t>
            </a:r>
          </a:p>
          <a:p>
            <a:r>
              <a:rPr lang="cs-CZ" altLang="cs-CZ" dirty="0"/>
              <a:t>Výjimky</a:t>
            </a:r>
          </a:p>
          <a:p>
            <a:pPr lvl="1"/>
            <a:r>
              <a:rPr lang="cs-CZ" altLang="cs-CZ" sz="2200" dirty="0"/>
              <a:t>Smlouvy o právní pomoci</a:t>
            </a:r>
          </a:p>
          <a:p>
            <a:pPr lvl="1"/>
            <a:r>
              <a:rPr lang="cs-CZ" altLang="cs-CZ" sz="2200" dirty="0"/>
              <a:t>Vyplývající z Bernské nebo Římské úmluvy nebo jiných dohod, které vstoupily v platnost před vstupem Dohody o WTO v platnost</a:t>
            </a:r>
          </a:p>
          <a:p>
            <a:pPr lvl="1"/>
            <a:endParaRPr lang="cs-CZ" altLang="cs-CZ" sz="2200" dirty="0"/>
          </a:p>
          <a:p>
            <a:pPr lvl="1"/>
            <a:endParaRPr lang="cs-CZ" altLang="cs-CZ" sz="2200" dirty="0"/>
          </a:p>
        </p:txBody>
      </p:sp>
      <p:sp>
        <p:nvSpPr>
          <p:cNvPr id="2" name="Zástupný symbol pro zápatí 1"/>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4132606190"/>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pPr>
              <a:defRPr/>
            </a:pPr>
            <a:fld id="{CA3E7515-1C26-4505-9066-9ED5AD72543A}" type="slidenum">
              <a:rPr lang="cs-CZ" altLang="cs-CZ"/>
              <a:pPr>
                <a:defRPr/>
              </a:pPr>
              <a:t>24</a:t>
            </a:fld>
            <a:endParaRPr lang="cs-CZ" altLang="cs-CZ"/>
          </a:p>
        </p:txBody>
      </p:sp>
      <p:sp>
        <p:nvSpPr>
          <p:cNvPr id="55299" name="Rectangle 2"/>
          <p:cNvSpPr>
            <a:spLocks noGrp="1" noChangeArrowheads="1"/>
          </p:cNvSpPr>
          <p:nvPr>
            <p:ph type="title"/>
          </p:nvPr>
        </p:nvSpPr>
        <p:spPr/>
        <p:txBody>
          <a:bodyPr/>
          <a:lstStyle/>
          <a:p>
            <a:pPr eaLnBrk="1" hangingPunct="1"/>
            <a:r>
              <a:rPr lang="cs-CZ" altLang="cs-CZ" dirty="0"/>
              <a:t>2. Pravidla týkající se dostupnosti, rozsahu a užití PDV = standard ochrany</a:t>
            </a:r>
          </a:p>
        </p:txBody>
      </p:sp>
      <p:sp>
        <p:nvSpPr>
          <p:cNvPr id="55300" name="Rectangle 3"/>
          <p:cNvSpPr>
            <a:spLocks noGrp="1" noChangeArrowheads="1"/>
          </p:cNvSpPr>
          <p:nvPr>
            <p:ph type="body" idx="1"/>
          </p:nvPr>
        </p:nvSpPr>
        <p:spPr/>
        <p:txBody>
          <a:bodyPr/>
          <a:lstStyle/>
          <a:p>
            <a:pPr eaLnBrk="1" hangingPunct="1"/>
            <a:r>
              <a:rPr lang="cs-CZ" altLang="cs-CZ" dirty="0"/>
              <a:t>Rozděleno dle jednotlivých práv</a:t>
            </a:r>
          </a:p>
          <a:p>
            <a:pPr eaLnBrk="1" hangingPunct="1"/>
            <a:r>
              <a:rPr lang="cs-CZ" altLang="cs-CZ" dirty="0"/>
              <a:t>Základ: existující mezinárodní smlouvy</a:t>
            </a:r>
          </a:p>
          <a:p>
            <a:pPr lvl="1"/>
            <a:r>
              <a:rPr lang="cs-CZ" altLang="cs-CZ" sz="2200" dirty="0"/>
              <a:t>Vztah k jiným MS</a:t>
            </a:r>
          </a:p>
          <a:p>
            <a:pPr lvl="1"/>
            <a:r>
              <a:rPr lang="cs-CZ" altLang="cs-CZ" sz="2200" dirty="0"/>
              <a:t>Není obsažena samotná definice konkrétního PDV</a:t>
            </a:r>
          </a:p>
          <a:p>
            <a:pPr lvl="1"/>
            <a:r>
              <a:rPr lang="cs-CZ" altLang="cs-CZ" sz="2200" dirty="0"/>
              <a:t>Právo k pronajímání, licence</a:t>
            </a:r>
          </a:p>
          <a:p>
            <a:pPr lvl="1"/>
            <a:r>
              <a:rPr lang="cs-CZ" altLang="cs-CZ" sz="2200" dirty="0"/>
              <a:t>Doba ochrany (50 let autor a zvuk. záznam, 7 let první zápis ochranné známky, 10 let </a:t>
            </a:r>
            <a:r>
              <a:rPr lang="cs-CZ" altLang="cs-CZ" sz="2200" dirty="0" err="1"/>
              <a:t>prům</a:t>
            </a:r>
            <a:r>
              <a:rPr lang="cs-CZ" altLang="cs-CZ" sz="2200" dirty="0"/>
              <a:t>. vzory, 20 let patenty, 10 let topografie)</a:t>
            </a:r>
          </a:p>
          <a:p>
            <a:pPr lvl="1"/>
            <a:r>
              <a:rPr lang="cs-CZ" altLang="cs-CZ" sz="2200" dirty="0"/>
              <a:t>Omezení a výjimky</a:t>
            </a:r>
          </a:p>
          <a:p>
            <a:pPr lvl="1"/>
            <a:r>
              <a:rPr lang="cs-CZ" altLang="cs-CZ" sz="2200" dirty="0"/>
              <a:t>Povinnost využívání</a:t>
            </a:r>
          </a:p>
          <a:p>
            <a:pPr eaLnBrk="1" hangingPunct="1"/>
            <a:endParaRPr lang="cs-CZ" altLang="cs-CZ" dirty="0"/>
          </a:p>
        </p:txBody>
      </p:sp>
      <p:sp>
        <p:nvSpPr>
          <p:cNvPr id="2" name="Zástupný symbol pro zápatí 1"/>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1520312833"/>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Standard ochrany</a:t>
            </a:r>
          </a:p>
        </p:txBody>
      </p:sp>
      <p:sp>
        <p:nvSpPr>
          <p:cNvPr id="3" name="Zástupný symbol pro obsah 2"/>
          <p:cNvSpPr>
            <a:spLocks noGrp="1"/>
          </p:cNvSpPr>
          <p:nvPr>
            <p:ph idx="1"/>
          </p:nvPr>
        </p:nvSpPr>
        <p:spPr/>
        <p:txBody>
          <a:bodyPr/>
          <a:lstStyle/>
          <a:p>
            <a:r>
              <a:rPr lang="cs-CZ" altLang="cs-CZ" dirty="0"/>
              <a:t>Úprava soutěžních praktik ve smluvních licencích (článek 40 a násl.)</a:t>
            </a:r>
          </a:p>
          <a:p>
            <a:pPr lvl="1"/>
            <a:r>
              <a:rPr lang="cs-CZ" altLang="cs-CZ" sz="2000" dirty="0"/>
              <a:t>Mohou narušovat soutěžní prostředí a obchod, být překážkou převodu a rozšiřování technologií</a:t>
            </a:r>
          </a:p>
          <a:p>
            <a:pPr lvl="1"/>
            <a:r>
              <a:rPr lang="cs-CZ" altLang="cs-CZ" sz="2000" dirty="0"/>
              <a:t>Státy mohou za určitých podmínek přijmout opatření k zabránění těchto praktik (např. výlučné podmínky zpětného převodu, vynucené souhrnné licence, podmínky zabraňující vznesení námitek apod.) – výjimka z pravidel WTO</a:t>
            </a:r>
          </a:p>
          <a:p>
            <a:pPr lvl="1"/>
            <a:r>
              <a:rPr lang="cs-CZ" altLang="cs-CZ" sz="2000" dirty="0"/>
              <a:t>Možnost konzultací mezi státy - </a:t>
            </a:r>
            <a:r>
              <a:rPr lang="cs-CZ" sz="2000" dirty="0"/>
              <a:t>Člen, kterému byla podána žádost, ji hluboce a s porozuměním přezkoumá a zajistí odpovídající možnosti pro konzultace s požadujícím Členem a bude spolupracovat poskytováním veřejně dostupných nedůvěrných informací</a:t>
            </a:r>
            <a:endParaRPr lang="cs-CZ" altLang="cs-CZ" sz="2000" dirty="0"/>
          </a:p>
        </p:txBody>
      </p:sp>
      <p:sp>
        <p:nvSpPr>
          <p:cNvPr id="4" name="Zástupný symbol pro zápatí 3"/>
          <p:cNvSpPr>
            <a:spLocks noGrp="1"/>
          </p:cNvSpPr>
          <p:nvPr>
            <p:ph type="ftr" sz="quarter" idx="10"/>
          </p:nvPr>
        </p:nvSpPr>
        <p:spPr/>
        <p:txBody>
          <a:bodyPr/>
          <a:lstStyle/>
          <a:p>
            <a:r>
              <a:rPr lang="cs-CZ" altLang="cs-CZ"/>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Tree>
    <p:extLst>
      <p:ext uri="{BB962C8B-B14F-4D97-AF65-F5344CB8AC3E}">
        <p14:creationId xmlns:p14="http://schemas.microsoft.com/office/powerpoint/2010/main" val="525903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pPr>
              <a:defRPr/>
            </a:pPr>
            <a:fld id="{843A24BA-619B-480D-8487-0585E6529FDF}" type="slidenum">
              <a:rPr lang="cs-CZ" altLang="cs-CZ"/>
              <a:pPr>
                <a:defRPr/>
              </a:pPr>
              <a:t>26</a:t>
            </a:fld>
            <a:endParaRPr lang="cs-CZ" altLang="cs-CZ"/>
          </a:p>
        </p:txBody>
      </p:sp>
      <p:sp>
        <p:nvSpPr>
          <p:cNvPr id="56323" name="Rectangle 2"/>
          <p:cNvSpPr>
            <a:spLocks noGrp="1" noChangeArrowheads="1"/>
          </p:cNvSpPr>
          <p:nvPr>
            <p:ph type="title"/>
          </p:nvPr>
        </p:nvSpPr>
        <p:spPr/>
        <p:txBody>
          <a:bodyPr/>
          <a:lstStyle/>
          <a:p>
            <a:pPr eaLnBrk="1" hangingPunct="1"/>
            <a:r>
              <a:rPr lang="cs-CZ" altLang="cs-CZ" dirty="0"/>
              <a:t>3. Prostředky k dodržování práv k DV</a:t>
            </a:r>
          </a:p>
        </p:txBody>
      </p:sp>
      <p:sp>
        <p:nvSpPr>
          <p:cNvPr id="56324" name="Rectangle 3"/>
          <p:cNvSpPr>
            <a:spLocks noGrp="1" noChangeArrowheads="1"/>
          </p:cNvSpPr>
          <p:nvPr>
            <p:ph type="body" idx="1"/>
          </p:nvPr>
        </p:nvSpPr>
        <p:spPr/>
        <p:txBody>
          <a:bodyPr/>
          <a:lstStyle/>
          <a:p>
            <a:pPr eaLnBrk="1" hangingPunct="1"/>
            <a:r>
              <a:rPr lang="cs-CZ" altLang="cs-CZ" sz="2000" dirty="0"/>
              <a:t>První „komplexní“ úprava, zařazeno na nátlak zemí – vývozců know-how, zejména směrem k rozvojovým státům</a:t>
            </a:r>
          </a:p>
          <a:p>
            <a:pPr eaLnBrk="1" hangingPunct="1"/>
            <a:r>
              <a:rPr lang="cs-CZ" altLang="cs-CZ" sz="2000" dirty="0"/>
              <a:t>Povinnost států zajistit řízení na ochranu těch, jejichž práva byla porušena</a:t>
            </a:r>
          </a:p>
          <a:p>
            <a:pPr lvl="1"/>
            <a:r>
              <a:rPr lang="cs-CZ" sz="2000" i="1" dirty="0"/>
              <a:t>Řízení, týkající se dodržování práv k duševnímu vlastnictví, budou spravedlivá a nestranná. Nebudou nadměrně složitá nebo nákladná, nebo nebudou obsahovat nerozumné lhůty, ani nebudou mít za následek bezdůvodná zdržení.</a:t>
            </a:r>
            <a:endParaRPr lang="cs-CZ" altLang="cs-CZ" sz="2000" i="1" dirty="0"/>
          </a:p>
          <a:p>
            <a:pPr eaLnBrk="1" hangingPunct="1"/>
            <a:r>
              <a:rPr lang="cs-CZ" altLang="cs-CZ" sz="2000" dirty="0"/>
              <a:t>Bez ohledu na to, odkud osoba pochází</a:t>
            </a:r>
          </a:p>
          <a:p>
            <a:pPr eaLnBrk="1" hangingPunct="1"/>
            <a:r>
              <a:rPr lang="cs-CZ" altLang="cs-CZ" sz="2000" dirty="0"/>
              <a:t>Procesní požadavky dopadají na občanské, správní a trestní řízení</a:t>
            </a:r>
          </a:p>
        </p:txBody>
      </p:sp>
      <p:sp>
        <p:nvSpPr>
          <p:cNvPr id="2" name="Zástupný symbol pro zápatí 1"/>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3443309626"/>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3. Prostředky k dodržování práv k DV</a:t>
            </a:r>
            <a:endParaRPr lang="cs-CZ" dirty="0"/>
          </a:p>
        </p:txBody>
      </p:sp>
      <p:sp>
        <p:nvSpPr>
          <p:cNvPr id="3" name="Zástupný symbol pro obsah 2"/>
          <p:cNvSpPr>
            <a:spLocks noGrp="1"/>
          </p:cNvSpPr>
          <p:nvPr>
            <p:ph idx="1"/>
          </p:nvPr>
        </p:nvSpPr>
        <p:spPr/>
        <p:txBody>
          <a:bodyPr/>
          <a:lstStyle/>
          <a:p>
            <a:r>
              <a:rPr lang="cs-CZ" sz="2200" dirty="0"/>
              <a:t>Občanskoprávní a správní řízení – čl. 42 a násl.</a:t>
            </a:r>
          </a:p>
          <a:p>
            <a:pPr lvl="1"/>
            <a:r>
              <a:rPr lang="cs-CZ" sz="2000" dirty="0"/>
              <a:t>Spravedlnost a nestrannost, právní zastoupení, možnost navrhovat důkazy….pokud strana odmítne poskytnout, možnost právní pomoci ze strany státu</a:t>
            </a:r>
          </a:p>
          <a:p>
            <a:pPr lvl="1"/>
            <a:r>
              <a:rPr lang="cs-CZ" sz="2000" dirty="0"/>
              <a:t>Soudní zákaz - zabránit propuštění dováženého zboží, které zahrnuje porušení práv k duševnímu vlastnictví, do obchodní sítě v jejich pravomoci ihned po proclení takového zboží</a:t>
            </a:r>
          </a:p>
          <a:p>
            <a:pPr lvl="1"/>
            <a:r>
              <a:rPr lang="cs-CZ" sz="2000" dirty="0"/>
              <a:t>Odstrašující prostředky – zboží bez náhrady odstraněno z oběhu</a:t>
            </a:r>
          </a:p>
          <a:p>
            <a:pPr lvl="1"/>
            <a:r>
              <a:rPr lang="cs-CZ" sz="2000" dirty="0"/>
              <a:t>Náhrada škody - kterou majitel práva utrpěl v důsledku porušení svých práv k duševnímu vlastnictví porušitelem, jenž vědomě nebo s dostatečnými důvody měl vědět, že se dopustil porušení</a:t>
            </a:r>
          </a:p>
          <a:p>
            <a:pPr lvl="1"/>
            <a:r>
              <a:rPr lang="cs-CZ" altLang="cs-CZ" sz="2000" dirty="0"/>
              <a:t>Možnost států podat žádost, aby celní orgány přerušily řízení o propuštění zboží do volného oběhu</a:t>
            </a:r>
          </a:p>
          <a:p>
            <a:endParaRPr lang="cs-CZ" dirty="0"/>
          </a:p>
          <a:p>
            <a:pPr lvl="1"/>
            <a:endParaRPr lang="cs-CZ" dirty="0"/>
          </a:p>
        </p:txBody>
      </p:sp>
      <p:sp>
        <p:nvSpPr>
          <p:cNvPr id="4" name="Zástupný symbol pro zápatí 3"/>
          <p:cNvSpPr>
            <a:spLocks noGrp="1"/>
          </p:cNvSpPr>
          <p:nvPr>
            <p:ph type="ftr" sz="quarter" idx="10"/>
          </p:nvPr>
        </p:nvSpPr>
        <p:spPr/>
        <p:txBody>
          <a:bodyPr/>
          <a:lstStyle/>
          <a:p>
            <a:r>
              <a:rPr lang="cs-CZ" altLang="cs-CZ"/>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Tree>
    <p:extLst>
      <p:ext uri="{BB962C8B-B14F-4D97-AF65-F5344CB8AC3E}">
        <p14:creationId xmlns:p14="http://schemas.microsoft.com/office/powerpoint/2010/main" val="13558485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3. Prostředky k dodržování práv k DV</a:t>
            </a:r>
            <a:endParaRPr lang="cs-CZ" dirty="0"/>
          </a:p>
        </p:txBody>
      </p:sp>
      <p:sp>
        <p:nvSpPr>
          <p:cNvPr id="3" name="Zástupný symbol pro obsah 2"/>
          <p:cNvSpPr>
            <a:spLocks noGrp="1"/>
          </p:cNvSpPr>
          <p:nvPr>
            <p:ph idx="1"/>
          </p:nvPr>
        </p:nvSpPr>
        <p:spPr/>
        <p:txBody>
          <a:bodyPr/>
          <a:lstStyle/>
          <a:p>
            <a:r>
              <a:rPr lang="cs-CZ" sz="2200" dirty="0"/>
              <a:t>Trestní řízení – čl. 61</a:t>
            </a:r>
          </a:p>
          <a:p>
            <a:pPr lvl="1"/>
            <a:r>
              <a:rPr lang="cs-CZ" sz="2000" i="1" dirty="0"/>
              <a:t>Členové zajistí, aby přinejmenším v případech úmyslného padělání ochranné známky nebo porušení autorského práva v komerčním měřítku bylo zavedeno trestní řízení a tresty. Nápravná opatření budou zahrnovat trest odnětí svobody a/nebo peněžité pokuty dostatečně vysoké, aby působily jako odstrašující prostředek, odpovídající úrovni trestů za trestné činy, odpovídající závažnosti. Ve vhodných případech budou možná nápravná opatření zahrnovat rovněž zabavení, konfiskaci a zničení porušujícího zboží a jakéhokoliv materiálu a nástrojů, využívaných převážně k páchání trestného činu. Členové mohou zajistit, aby bylo zavedeno trestní řízení a tresty i v jiných případech porušení práv k duševnímu vlastnictví, zvláště těch, které jsou spáchány úmyslně a v komerčním měřítku.</a:t>
            </a:r>
          </a:p>
          <a:p>
            <a:pPr lvl="1"/>
            <a:endParaRPr lang="cs-CZ" sz="2000" i="1" dirty="0"/>
          </a:p>
        </p:txBody>
      </p:sp>
      <p:sp>
        <p:nvSpPr>
          <p:cNvPr id="4" name="Zástupný symbol pro zápatí 3"/>
          <p:cNvSpPr>
            <a:spLocks noGrp="1"/>
          </p:cNvSpPr>
          <p:nvPr>
            <p:ph type="ftr" sz="quarter" idx="10"/>
          </p:nvPr>
        </p:nvSpPr>
        <p:spPr/>
        <p:txBody>
          <a:bodyPr/>
          <a:lstStyle/>
          <a:p>
            <a:r>
              <a:rPr lang="cs-CZ" altLang="cs-CZ"/>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Tree>
    <p:extLst>
      <p:ext uri="{BB962C8B-B14F-4D97-AF65-F5344CB8AC3E}">
        <p14:creationId xmlns:p14="http://schemas.microsoft.com/office/powerpoint/2010/main" val="2188256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3. Prostředky k dodržování práv k DV</a:t>
            </a:r>
            <a:endParaRPr lang="cs-CZ" dirty="0"/>
          </a:p>
        </p:txBody>
      </p:sp>
      <p:sp>
        <p:nvSpPr>
          <p:cNvPr id="3" name="Zástupný symbol pro obsah 2"/>
          <p:cNvSpPr>
            <a:spLocks noGrp="1"/>
          </p:cNvSpPr>
          <p:nvPr>
            <p:ph idx="1"/>
          </p:nvPr>
        </p:nvSpPr>
        <p:spPr/>
        <p:txBody>
          <a:bodyPr/>
          <a:lstStyle/>
          <a:p>
            <a:r>
              <a:rPr lang="cs-CZ" dirty="0"/>
              <a:t>V ČR – Hlava VI, díl 4, § 268 a násl. TZ – trestné činy proti průmyslovým právům a proti autorskému právu</a:t>
            </a:r>
          </a:p>
          <a:p>
            <a:pPr lvl="1"/>
            <a:r>
              <a:rPr lang="cs-CZ" dirty="0"/>
              <a:t>Porušení práv k ochranné známce a jiným označením</a:t>
            </a:r>
          </a:p>
          <a:p>
            <a:pPr lvl="1"/>
            <a:r>
              <a:rPr lang="cs-CZ" dirty="0"/>
              <a:t>Porušení chráněných průmyslových práv</a:t>
            </a:r>
          </a:p>
          <a:p>
            <a:pPr lvl="1"/>
            <a:r>
              <a:rPr lang="cs-CZ" dirty="0"/>
              <a:t>Porušení autorského práva a práv souvisejících</a:t>
            </a:r>
          </a:p>
          <a:p>
            <a:pPr lvl="1"/>
            <a:r>
              <a:rPr lang="cs-CZ" dirty="0"/>
              <a:t>Padělání a napodobení díla výtvarného umění</a:t>
            </a:r>
          </a:p>
          <a:p>
            <a:pPr lvl="1"/>
            <a:endParaRPr lang="cs-CZ" dirty="0"/>
          </a:p>
        </p:txBody>
      </p:sp>
      <p:sp>
        <p:nvSpPr>
          <p:cNvPr id="4" name="Zástupný symbol pro zápatí 3"/>
          <p:cNvSpPr>
            <a:spLocks noGrp="1"/>
          </p:cNvSpPr>
          <p:nvPr>
            <p:ph type="ftr" sz="quarter" idx="10"/>
          </p:nvPr>
        </p:nvSpPr>
        <p:spPr/>
        <p:txBody>
          <a:bodyPr/>
          <a:lstStyle/>
          <a:p>
            <a:r>
              <a:rPr lang="cs-CZ" altLang="cs-CZ"/>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Tree>
    <p:extLst>
      <p:ext uri="{BB962C8B-B14F-4D97-AF65-F5344CB8AC3E}">
        <p14:creationId xmlns:p14="http://schemas.microsoft.com/office/powerpoint/2010/main" val="3581884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p:spPr>
        <p:txBody>
          <a:bodyPr/>
          <a:lstStyle/>
          <a:p>
            <a:pPr eaLnBrk="1" hangingPunct="1">
              <a:defRPr/>
            </a:pPr>
            <a:br>
              <a:rPr lang="cs-CZ" b="0" dirty="0">
                <a:solidFill>
                  <a:schemeClr val="tx1"/>
                </a:solidFill>
              </a:rPr>
            </a:br>
            <a:r>
              <a:rPr lang="cs-CZ" dirty="0">
                <a:solidFill>
                  <a:srgbClr val="002060"/>
                </a:solidFill>
              </a:rPr>
              <a:t>Globální rámec mezinárodního obchodu</a:t>
            </a:r>
          </a:p>
        </p:txBody>
      </p:sp>
      <p:sp>
        <p:nvSpPr>
          <p:cNvPr id="18435" name="Rectangle 3"/>
          <p:cNvSpPr>
            <a:spLocks noGrp="1" noChangeArrowheads="1"/>
          </p:cNvSpPr>
          <p:nvPr>
            <p:ph type="body" idx="1"/>
          </p:nvPr>
        </p:nvSpPr>
        <p:spPr/>
        <p:txBody>
          <a:bodyPr/>
          <a:lstStyle/>
          <a:p>
            <a:pPr eaLnBrk="1" hangingPunct="1">
              <a:lnSpc>
                <a:spcPct val="80000"/>
              </a:lnSpc>
            </a:pPr>
            <a:r>
              <a:rPr lang="cs-CZ" altLang="cs-CZ" dirty="0"/>
              <a:t>Nutné si uvědomit charakter MPV (mezinárodního ekonomického práva) – státy mají rovné postavení – řešení možné jen dohodami </a:t>
            </a:r>
          </a:p>
          <a:p>
            <a:pPr eaLnBrk="1" hangingPunct="1">
              <a:lnSpc>
                <a:spcPct val="80000"/>
              </a:lnSpc>
              <a:buFont typeface="Wingdings" panose="05000000000000000000" pitchFamily="2" charset="2"/>
              <a:buChar char="Ø"/>
            </a:pPr>
            <a:r>
              <a:rPr lang="cs-CZ" altLang="cs-CZ" dirty="0"/>
              <a:t>prostředek regulace - mez. smlouva </a:t>
            </a:r>
          </a:p>
        </p:txBody>
      </p:sp>
      <p:sp>
        <p:nvSpPr>
          <p:cNvPr id="2" name="Zástupný symbol pro zápatí 1"/>
          <p:cNvSpPr>
            <a:spLocks noGrp="1"/>
          </p:cNvSpPr>
          <p:nvPr>
            <p:ph type="ftr" sz="quarter" idx="10"/>
          </p:nvPr>
        </p:nvSpPr>
        <p:spPr/>
        <p:txBody>
          <a:bodyPr/>
          <a:lstStyle/>
          <a:p>
            <a:r>
              <a:rPr lang="cs-CZ" altLang="cs-CZ"/>
              <a:t>JUDr. Tereza Kyselovská, Ph.D.</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Tree>
    <p:extLst>
      <p:ext uri="{BB962C8B-B14F-4D97-AF65-F5344CB8AC3E}">
        <p14:creationId xmlns:p14="http://schemas.microsoft.com/office/powerpoint/2010/main" val="17258142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Získání a </a:t>
            </a:r>
            <a:r>
              <a:rPr lang="cs-CZ" dirty="0" err="1"/>
              <a:t>uržování</a:t>
            </a:r>
            <a:r>
              <a:rPr lang="cs-CZ" dirty="0"/>
              <a:t> PDV a s tím související řízení </a:t>
            </a:r>
            <a:r>
              <a:rPr lang="cs-CZ" i="1" dirty="0"/>
              <a:t>inter partes</a:t>
            </a:r>
          </a:p>
        </p:txBody>
      </p:sp>
      <p:sp>
        <p:nvSpPr>
          <p:cNvPr id="3" name="Zástupný symbol pro obsah 2"/>
          <p:cNvSpPr>
            <a:spLocks noGrp="1"/>
          </p:cNvSpPr>
          <p:nvPr>
            <p:ph idx="1"/>
          </p:nvPr>
        </p:nvSpPr>
        <p:spPr/>
        <p:txBody>
          <a:bodyPr/>
          <a:lstStyle/>
          <a:p>
            <a:r>
              <a:rPr lang="cs-CZ" dirty="0"/>
              <a:t>Dodržování rozumných řízení a formalit</a:t>
            </a:r>
          </a:p>
          <a:p>
            <a:pPr lvl="1"/>
            <a:r>
              <a:rPr lang="cs-CZ" sz="2200" i="1" dirty="0"/>
              <a:t>V případech, kdy je získání práva k duševnímu vlastnictví podmíněno právem, které je uděleno nebo zapsáno, Členové zajistí, aby řízení, týkající se udělování nebo zápisu, pokud jsou splněny základní podmínky pro získání práva, umožnilo udělení nebo zápis práva v přiměřené lhůtě, aby se předešlo bezdůvodnému zkrácení doby ochrany.</a:t>
            </a:r>
          </a:p>
        </p:txBody>
      </p:sp>
      <p:sp>
        <p:nvSpPr>
          <p:cNvPr id="4" name="Zástupný symbol pro zápatí 3"/>
          <p:cNvSpPr>
            <a:spLocks noGrp="1"/>
          </p:cNvSpPr>
          <p:nvPr>
            <p:ph type="ftr" sz="quarter" idx="10"/>
          </p:nvPr>
        </p:nvSpPr>
        <p:spPr/>
        <p:txBody>
          <a:bodyPr/>
          <a:lstStyle/>
          <a:p>
            <a:r>
              <a:rPr lang="cs-CZ" altLang="cs-CZ"/>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Tree>
    <p:extLst>
      <p:ext uri="{BB962C8B-B14F-4D97-AF65-F5344CB8AC3E}">
        <p14:creationId xmlns:p14="http://schemas.microsoft.com/office/powerpoint/2010/main" val="27133516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5. Předcházení a řešení sporů</a:t>
            </a:r>
          </a:p>
        </p:txBody>
      </p:sp>
      <p:sp>
        <p:nvSpPr>
          <p:cNvPr id="3" name="Zástupný symbol pro obsah 2"/>
          <p:cNvSpPr>
            <a:spLocks noGrp="1"/>
          </p:cNvSpPr>
          <p:nvPr>
            <p:ph idx="1"/>
          </p:nvPr>
        </p:nvSpPr>
        <p:spPr/>
        <p:txBody>
          <a:bodyPr/>
          <a:lstStyle/>
          <a:p>
            <a:r>
              <a:rPr lang="cs-CZ" dirty="0"/>
              <a:t>Transparentnost – obecně závazné právní předpisy a konečná soudní a správní rozhodnutí nutno zveřejnit</a:t>
            </a:r>
          </a:p>
          <a:p>
            <a:r>
              <a:rPr lang="cs-CZ" dirty="0"/>
              <a:t>Rada pro TRIPS – přezkoumávání působení této dohody</a:t>
            </a:r>
          </a:p>
          <a:p>
            <a:r>
              <a:rPr lang="cs-CZ" dirty="0"/>
              <a:t>Informační povinnost států k dvoustranným dohodám</a:t>
            </a:r>
          </a:p>
          <a:p>
            <a:r>
              <a:rPr lang="cs-CZ" sz="2200" i="1" dirty="0"/>
              <a:t>Ustanovení článků XXII a XXIII GATT 1994, jak jsou propracována a uplatňována Ujednáním o pravidlech a řízení při řešení sporů, se budou uplatňovat na konzultace a řešení sporů podle této Dohody, pokud není v této Dohodě výslovně stanoveno jinak.</a:t>
            </a:r>
          </a:p>
        </p:txBody>
      </p:sp>
      <p:sp>
        <p:nvSpPr>
          <p:cNvPr id="4" name="Zástupný symbol pro zápatí 3"/>
          <p:cNvSpPr>
            <a:spLocks noGrp="1"/>
          </p:cNvSpPr>
          <p:nvPr>
            <p:ph type="ftr" sz="quarter" idx="10"/>
          </p:nvPr>
        </p:nvSpPr>
        <p:spPr/>
        <p:txBody>
          <a:bodyPr/>
          <a:lstStyle/>
          <a:p>
            <a:r>
              <a:rPr lang="cs-CZ" altLang="cs-CZ"/>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Tree>
    <p:extLst>
      <p:ext uri="{BB962C8B-B14F-4D97-AF65-F5344CB8AC3E}">
        <p14:creationId xmlns:p14="http://schemas.microsoft.com/office/powerpoint/2010/main" val="199802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6. Přechodná ustanovení</a:t>
            </a:r>
          </a:p>
        </p:txBody>
      </p:sp>
      <p:sp>
        <p:nvSpPr>
          <p:cNvPr id="3" name="Zástupný symbol pro obsah 2"/>
          <p:cNvSpPr>
            <a:spLocks noGrp="1"/>
          </p:cNvSpPr>
          <p:nvPr>
            <p:ph idx="1"/>
          </p:nvPr>
        </p:nvSpPr>
        <p:spPr/>
        <p:txBody>
          <a:bodyPr/>
          <a:lstStyle/>
          <a:p>
            <a:r>
              <a:rPr lang="cs-CZ" dirty="0"/>
              <a:t>Nejméně rozvinuté členské země</a:t>
            </a:r>
          </a:p>
          <a:p>
            <a:pPr lvl="1"/>
            <a:r>
              <a:rPr lang="cs-CZ" sz="2200" i="1" dirty="0"/>
              <a:t>Rozvinuté členské země budou povzbuzovat podniky a instituce na svých územích s cílem podněcovat a podporovat převod technologie do nejméně rozvinutých členských zemí a tak jim pomáhat vybudovat zdravou a životaschopnou technickou základnu.</a:t>
            </a:r>
          </a:p>
        </p:txBody>
      </p:sp>
      <p:sp>
        <p:nvSpPr>
          <p:cNvPr id="4" name="Zástupný symbol pro zápatí 3"/>
          <p:cNvSpPr>
            <a:spLocks noGrp="1"/>
          </p:cNvSpPr>
          <p:nvPr>
            <p:ph type="ftr" sz="quarter" idx="10"/>
          </p:nvPr>
        </p:nvSpPr>
        <p:spPr/>
        <p:txBody>
          <a:bodyPr/>
          <a:lstStyle/>
          <a:p>
            <a:r>
              <a:rPr lang="cs-CZ" altLang="cs-CZ"/>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Tree>
    <p:extLst>
      <p:ext uri="{BB962C8B-B14F-4D97-AF65-F5344CB8AC3E}">
        <p14:creationId xmlns:p14="http://schemas.microsoft.com/office/powerpoint/2010/main" val="13144095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Postavení rozvojových států</a:t>
            </a:r>
          </a:p>
        </p:txBody>
      </p:sp>
      <p:sp>
        <p:nvSpPr>
          <p:cNvPr id="3" name="Zástupný symbol pro obsah 2"/>
          <p:cNvSpPr>
            <a:spLocks noGrp="1"/>
          </p:cNvSpPr>
          <p:nvPr>
            <p:ph idx="1"/>
          </p:nvPr>
        </p:nvSpPr>
        <p:spPr/>
        <p:txBody>
          <a:bodyPr/>
          <a:lstStyle/>
          <a:p>
            <a:r>
              <a:rPr lang="cs-CZ" dirty="0"/>
              <a:t>Před TRIPS – zpravidla neexistovala účinná legislativa a zájem PDV chránit</a:t>
            </a:r>
          </a:p>
          <a:p>
            <a:pPr lvl="1"/>
            <a:r>
              <a:rPr lang="cs-CZ" dirty="0"/>
              <a:t>Metoda cukru a biče</a:t>
            </a:r>
          </a:p>
          <a:p>
            <a:pPr lvl="1"/>
            <a:r>
              <a:rPr lang="cs-CZ" dirty="0"/>
              <a:t>V průběhu Uruguayského kola nabídnuty rozsáhlé kompenzace jako motivace připojení k TRIPS – zejména autorské právo a ochranné známky (vývozci z Asie a Latinské Ameriky)</a:t>
            </a:r>
          </a:p>
          <a:p>
            <a:pPr lvl="1"/>
            <a:r>
              <a:rPr lang="cs-CZ" dirty="0"/>
              <a:t>Zajištění lepšího přístupu k zahraničním technologiím</a:t>
            </a:r>
          </a:p>
          <a:p>
            <a:pPr lvl="1"/>
            <a:r>
              <a:rPr lang="cs-CZ" dirty="0"/>
              <a:t>Jednostranné sankce ze strany USA a EU</a:t>
            </a:r>
          </a:p>
        </p:txBody>
      </p:sp>
      <p:sp>
        <p:nvSpPr>
          <p:cNvPr id="4" name="Zástupný symbol pro zápatí 3"/>
          <p:cNvSpPr>
            <a:spLocks noGrp="1"/>
          </p:cNvSpPr>
          <p:nvPr>
            <p:ph type="ftr" sz="quarter" idx="10"/>
          </p:nvPr>
        </p:nvSpPr>
        <p:spPr/>
        <p:txBody>
          <a:bodyPr/>
          <a:lstStyle/>
          <a:p>
            <a:r>
              <a:rPr lang="cs-CZ" altLang="cs-CZ"/>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Tree>
    <p:extLst>
      <p:ext uri="{BB962C8B-B14F-4D97-AF65-F5344CB8AC3E}">
        <p14:creationId xmlns:p14="http://schemas.microsoft.com/office/powerpoint/2010/main" val="32637628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Dodatek k TRIPS</a:t>
            </a:r>
          </a:p>
        </p:txBody>
      </p:sp>
      <p:sp>
        <p:nvSpPr>
          <p:cNvPr id="3" name="Zástupný symbol pro obsah 2"/>
          <p:cNvSpPr>
            <a:spLocks noGrp="1"/>
          </p:cNvSpPr>
          <p:nvPr>
            <p:ph idx="1"/>
          </p:nvPr>
        </p:nvSpPr>
        <p:spPr/>
        <p:txBody>
          <a:bodyPr/>
          <a:lstStyle/>
          <a:p>
            <a:r>
              <a:rPr lang="cs-CZ" sz="2200" dirty="0"/>
              <a:t>Dne 23. ledna 2017 vstoupil v platnost po ratifikaci 2/3 členů WTO historicky první dodatek k TRIPS </a:t>
            </a:r>
          </a:p>
          <a:p>
            <a:pPr lvl="1"/>
            <a:r>
              <a:rPr lang="cs-CZ" sz="2000" dirty="0"/>
              <a:t>ochrana veřejného zdraví</a:t>
            </a:r>
          </a:p>
          <a:p>
            <a:pPr lvl="1"/>
            <a:r>
              <a:rPr lang="cs-CZ" sz="2000" dirty="0"/>
              <a:t>výsledek mnohaletých diskuzí mezi členy WTO</a:t>
            </a:r>
          </a:p>
          <a:p>
            <a:pPr lvl="1"/>
            <a:r>
              <a:rPr lang="cs-CZ" sz="2000" dirty="0"/>
              <a:t>cíl zlepšit dostupnost léků v rozvojových a nejméně rozvinutých zemích (AIDS, tuberkulóza, malárie apod.)</a:t>
            </a:r>
          </a:p>
          <a:p>
            <a:pPr lvl="1"/>
            <a:r>
              <a:rPr lang="cs-CZ" sz="2000" dirty="0"/>
              <a:t>včleněn jako odstavec 31bis, vychází z čl. 6 Deklarace o veřejném zdraví z Dohá (2001)</a:t>
            </a:r>
          </a:p>
          <a:p>
            <a:pPr lvl="1"/>
            <a:r>
              <a:rPr lang="cs-CZ" sz="2000" dirty="0"/>
              <a:t>rozšiřuje využití nucených licencí na dovoz generických léčiv do zemí s nedostatečnou výrobní kapacitou (dosud bylo možné vydávat nucené licence pouze pro domácí trh), výrobu a následný vývoz léčiv</a:t>
            </a:r>
          </a:p>
          <a:p>
            <a:pPr lvl="1"/>
            <a:endParaRPr lang="cs-CZ" sz="2200" dirty="0"/>
          </a:p>
        </p:txBody>
      </p:sp>
      <p:sp>
        <p:nvSpPr>
          <p:cNvPr id="4" name="Zástupný symbol pro zápatí 3"/>
          <p:cNvSpPr>
            <a:spLocks noGrp="1"/>
          </p:cNvSpPr>
          <p:nvPr>
            <p:ph type="ftr" sz="quarter" idx="10"/>
          </p:nvPr>
        </p:nvSpPr>
        <p:spPr/>
        <p:txBody>
          <a:bodyPr/>
          <a:lstStyle/>
          <a:p>
            <a:r>
              <a:rPr lang="cs-CZ" altLang="cs-CZ"/>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Tree>
    <p:extLst>
      <p:ext uri="{BB962C8B-B14F-4D97-AF65-F5344CB8AC3E}">
        <p14:creationId xmlns:p14="http://schemas.microsoft.com/office/powerpoint/2010/main" val="31243549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Trendy týkající se TRIPS</a:t>
            </a:r>
          </a:p>
        </p:txBody>
      </p:sp>
      <p:sp>
        <p:nvSpPr>
          <p:cNvPr id="3" name="Zástupný symbol pro obsah 2"/>
          <p:cNvSpPr>
            <a:spLocks noGrp="1"/>
          </p:cNvSpPr>
          <p:nvPr>
            <p:ph idx="1"/>
          </p:nvPr>
        </p:nvSpPr>
        <p:spPr/>
        <p:txBody>
          <a:bodyPr/>
          <a:lstStyle/>
          <a:p>
            <a:r>
              <a:rPr lang="cs-CZ" sz="2200" dirty="0"/>
              <a:t>Veřejné zdraví</a:t>
            </a:r>
          </a:p>
          <a:p>
            <a:pPr lvl="1"/>
            <a:r>
              <a:rPr lang="cs-CZ" sz="2000" dirty="0"/>
              <a:t>2001 Doha </a:t>
            </a:r>
            <a:r>
              <a:rPr lang="cs-CZ" sz="2000" dirty="0" err="1"/>
              <a:t>Declaration</a:t>
            </a:r>
            <a:r>
              <a:rPr lang="cs-CZ" sz="2000" dirty="0"/>
              <a:t> on TRIPS and Public </a:t>
            </a:r>
            <a:r>
              <a:rPr lang="cs-CZ" sz="2000" dirty="0" err="1"/>
              <a:t>Health</a:t>
            </a:r>
            <a:endParaRPr lang="cs-CZ" sz="2000" dirty="0"/>
          </a:p>
          <a:p>
            <a:r>
              <a:rPr lang="cs-CZ" sz="2200" dirty="0"/>
              <a:t>Zeměpisná označení, biodiverzita, </a:t>
            </a:r>
            <a:r>
              <a:rPr lang="cs-CZ" sz="2200" dirty="0" err="1"/>
              <a:t>traditional</a:t>
            </a:r>
            <a:r>
              <a:rPr lang="cs-CZ" sz="2200" dirty="0"/>
              <a:t> </a:t>
            </a:r>
            <a:r>
              <a:rPr lang="cs-CZ" sz="2200" dirty="0" err="1"/>
              <a:t>knowledge</a:t>
            </a:r>
            <a:endParaRPr lang="cs-CZ" sz="2200" dirty="0"/>
          </a:p>
          <a:p>
            <a:pPr lvl="1"/>
            <a:r>
              <a:rPr lang="cs-CZ" sz="2000" dirty="0"/>
              <a:t>Doha </a:t>
            </a:r>
            <a:r>
              <a:rPr lang="cs-CZ" sz="2000" dirty="0" err="1"/>
              <a:t>Development</a:t>
            </a:r>
            <a:r>
              <a:rPr lang="cs-CZ" sz="2000" dirty="0"/>
              <a:t> Agenda</a:t>
            </a:r>
          </a:p>
          <a:p>
            <a:pPr lvl="1"/>
            <a:r>
              <a:rPr lang="cs-CZ" sz="2000" dirty="0"/>
              <a:t>Článek 27.3b) – </a:t>
            </a:r>
            <a:r>
              <a:rPr lang="cs-CZ" sz="2000" dirty="0" err="1"/>
              <a:t>patentovatelnost</a:t>
            </a:r>
            <a:r>
              <a:rPr lang="cs-CZ" sz="2000" dirty="0"/>
              <a:t> rostliny nebo zvířat</a:t>
            </a:r>
          </a:p>
          <a:p>
            <a:pPr lvl="1"/>
            <a:r>
              <a:rPr lang="cs-CZ" sz="2000" dirty="0"/>
              <a:t>UN </a:t>
            </a:r>
            <a:r>
              <a:rPr lang="cs-CZ" sz="2000" dirty="0" err="1"/>
              <a:t>Convention</a:t>
            </a:r>
            <a:r>
              <a:rPr lang="cs-CZ" sz="2000" dirty="0"/>
              <a:t> on </a:t>
            </a:r>
            <a:r>
              <a:rPr lang="cs-CZ" sz="2000" dirty="0" err="1"/>
              <a:t>Biological</a:t>
            </a:r>
            <a:r>
              <a:rPr lang="cs-CZ" sz="2000" dirty="0"/>
              <a:t> Diversity</a:t>
            </a:r>
          </a:p>
          <a:p>
            <a:pPr lvl="1"/>
            <a:r>
              <a:rPr lang="cs-CZ" sz="2000" dirty="0"/>
              <a:t>Vyloučit „</a:t>
            </a:r>
            <a:r>
              <a:rPr lang="cs-CZ" sz="2000" dirty="0" err="1"/>
              <a:t>inapproriate</a:t>
            </a:r>
            <a:r>
              <a:rPr lang="cs-CZ" sz="2000" dirty="0"/>
              <a:t> </a:t>
            </a:r>
            <a:r>
              <a:rPr lang="cs-CZ" sz="2000" dirty="0" err="1"/>
              <a:t>patenting</a:t>
            </a:r>
            <a:r>
              <a:rPr lang="cs-CZ" sz="2000" dirty="0"/>
              <a:t>“, </a:t>
            </a:r>
            <a:r>
              <a:rPr lang="cs-CZ" sz="2000" dirty="0" err="1"/>
              <a:t>biopirátství</a:t>
            </a:r>
            <a:r>
              <a:rPr lang="cs-CZ" sz="2000" dirty="0"/>
              <a:t> (zneužívání „domorodců“ v rozvojových zemích a nepovolené přebírání jejich tradičních znalostí, které si pak nechají patentovat</a:t>
            </a:r>
          </a:p>
          <a:p>
            <a:r>
              <a:rPr lang="cs-CZ" sz="2200" dirty="0"/>
              <a:t>Klimatické změny</a:t>
            </a:r>
          </a:p>
          <a:p>
            <a:r>
              <a:rPr lang="cs-CZ" sz="2200" dirty="0"/>
              <a:t>Transfer technologií</a:t>
            </a:r>
          </a:p>
          <a:p>
            <a:r>
              <a:rPr lang="cs-CZ" sz="2200" dirty="0"/>
              <a:t>Nejméně rozvinuté země</a:t>
            </a:r>
          </a:p>
        </p:txBody>
      </p:sp>
      <p:sp>
        <p:nvSpPr>
          <p:cNvPr id="4" name="Zástupný symbol pro zápatí 3"/>
          <p:cNvSpPr>
            <a:spLocks noGrp="1"/>
          </p:cNvSpPr>
          <p:nvPr>
            <p:ph type="ftr" sz="quarter" idx="10"/>
          </p:nvPr>
        </p:nvSpPr>
        <p:spPr/>
        <p:txBody>
          <a:bodyPr/>
          <a:lstStyle/>
          <a:p>
            <a:r>
              <a:rPr lang="cs-CZ" altLang="cs-CZ"/>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Tree>
    <p:extLst>
      <p:ext uri="{BB962C8B-B14F-4D97-AF65-F5344CB8AC3E}">
        <p14:creationId xmlns:p14="http://schemas.microsoft.com/office/powerpoint/2010/main" val="5140801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Další MS v oblasti PDV</a:t>
            </a:r>
          </a:p>
        </p:txBody>
      </p:sp>
      <p:sp>
        <p:nvSpPr>
          <p:cNvPr id="3" name="Zástupný symbol pro obsah 2"/>
          <p:cNvSpPr>
            <a:spLocks noGrp="1"/>
          </p:cNvSpPr>
          <p:nvPr>
            <p:ph idx="1"/>
          </p:nvPr>
        </p:nvSpPr>
        <p:spPr/>
        <p:txBody>
          <a:bodyPr/>
          <a:lstStyle/>
          <a:p>
            <a:r>
              <a:rPr lang="cs-CZ" dirty="0"/>
              <a:t>Přehled ostatních mezinárodních dohod v oblasti práva duševního vlastnictví</a:t>
            </a:r>
          </a:p>
          <a:p>
            <a:pPr lvl="1"/>
            <a:r>
              <a:rPr lang="cs-CZ" dirty="0"/>
              <a:t>Ministerstvo průmyslu a obchodu</a:t>
            </a:r>
          </a:p>
          <a:p>
            <a:pPr lvl="1"/>
            <a:r>
              <a:rPr lang="cs-CZ" dirty="0">
                <a:hlinkClick r:id="rId2"/>
              </a:rPr>
              <a:t>https://www.mpo.cz/dokument6205.html</a:t>
            </a:r>
            <a:r>
              <a:rPr lang="cs-CZ" dirty="0"/>
              <a:t> </a:t>
            </a:r>
          </a:p>
          <a:p>
            <a:endParaRPr lang="cs-CZ" dirty="0"/>
          </a:p>
        </p:txBody>
      </p:sp>
      <p:sp>
        <p:nvSpPr>
          <p:cNvPr id="4" name="Zástupný symbol pro zápatí 3"/>
          <p:cNvSpPr>
            <a:spLocks noGrp="1"/>
          </p:cNvSpPr>
          <p:nvPr>
            <p:ph type="ftr" sz="quarter" idx="10"/>
          </p:nvPr>
        </p:nvSpPr>
        <p:spPr/>
        <p:txBody>
          <a:bodyPr/>
          <a:lstStyle/>
          <a:p>
            <a:r>
              <a:rPr lang="cs-CZ" altLang="cs-CZ"/>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Tree>
    <p:extLst>
      <p:ext uri="{BB962C8B-B14F-4D97-AF65-F5344CB8AC3E}">
        <p14:creationId xmlns:p14="http://schemas.microsoft.com/office/powerpoint/2010/main" val="17586643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ctrTitle"/>
          </p:nvPr>
        </p:nvSpPr>
        <p:spPr/>
        <p:txBody>
          <a:bodyPr/>
          <a:lstStyle/>
          <a:p>
            <a:r>
              <a:rPr lang="cs-CZ" altLang="cs-CZ" dirty="0"/>
              <a:t>Řešení sporů ve WTO</a:t>
            </a:r>
          </a:p>
        </p:txBody>
      </p:sp>
    </p:spTree>
    <p:extLst>
      <p:ext uri="{BB962C8B-B14F-4D97-AF65-F5344CB8AC3E}">
        <p14:creationId xmlns:p14="http://schemas.microsoft.com/office/powerpoint/2010/main" val="34973257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Nadpis 1"/>
          <p:cNvSpPr>
            <a:spLocks noGrp="1"/>
          </p:cNvSpPr>
          <p:nvPr>
            <p:ph type="title"/>
          </p:nvPr>
        </p:nvSpPr>
        <p:spPr/>
        <p:txBody>
          <a:bodyPr/>
          <a:lstStyle/>
          <a:p>
            <a:r>
              <a:rPr lang="cs-CZ" altLang="cs-CZ"/>
              <a:t>Řešení sporů </a:t>
            </a:r>
          </a:p>
        </p:txBody>
      </p:sp>
      <p:sp>
        <p:nvSpPr>
          <p:cNvPr id="43011" name="Zástupný symbol pro obsah 2"/>
          <p:cNvSpPr>
            <a:spLocks noGrp="1"/>
          </p:cNvSpPr>
          <p:nvPr>
            <p:ph idx="1"/>
          </p:nvPr>
        </p:nvSpPr>
        <p:spPr/>
        <p:txBody>
          <a:bodyPr/>
          <a:lstStyle/>
          <a:p>
            <a:r>
              <a:rPr lang="cs-CZ" altLang="cs-CZ" dirty="0"/>
              <a:t>Spory mezi členskými státy:</a:t>
            </a:r>
          </a:p>
          <a:p>
            <a:pPr marL="1080000"/>
            <a:r>
              <a:rPr lang="cs-CZ" altLang="cs-CZ" dirty="0"/>
              <a:t>Práva a povinnosti dle Dohody o zřízení WTO</a:t>
            </a:r>
          </a:p>
          <a:p>
            <a:pPr marL="1080000"/>
            <a:r>
              <a:rPr lang="cs-CZ" altLang="cs-CZ" dirty="0"/>
              <a:t>Spory vzniklé z porušení dohod – GATT (+ specializované dohody), GATS, TRIPS </a:t>
            </a:r>
          </a:p>
          <a:p>
            <a:r>
              <a:rPr lang="cs-CZ" altLang="cs-CZ" dirty="0">
                <a:solidFill>
                  <a:srgbClr val="7030A0"/>
                </a:solidFill>
              </a:rPr>
              <a:t>Čtvrtý pilíř WTO</a:t>
            </a:r>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3" name="Zástupný symbol pro zápatí 2"/>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35988740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Řešení sporů – význam (čl. 2 Ujednání)</a:t>
            </a:r>
          </a:p>
        </p:txBody>
      </p:sp>
      <p:sp>
        <p:nvSpPr>
          <p:cNvPr id="3" name="Zástupný symbol pro obsah 2"/>
          <p:cNvSpPr>
            <a:spLocks noGrp="1"/>
          </p:cNvSpPr>
          <p:nvPr>
            <p:ph idx="1"/>
          </p:nvPr>
        </p:nvSpPr>
        <p:spPr/>
        <p:txBody>
          <a:bodyPr/>
          <a:lstStyle/>
          <a:p>
            <a:r>
              <a:rPr lang="cs-CZ" dirty="0"/>
              <a:t>Klíčový element pro zajištění bezpečnosti a předvídatelnosti mnohostranného obchodního systému</a:t>
            </a:r>
          </a:p>
          <a:p>
            <a:r>
              <a:rPr lang="cs-CZ" dirty="0"/>
              <a:t>Zachování práv a povinností členů WTO plynoucích z dohod</a:t>
            </a:r>
          </a:p>
          <a:p>
            <a:r>
              <a:rPr lang="cs-CZ" dirty="0"/>
              <a:t>Vyjasnění existujících pravidel</a:t>
            </a:r>
          </a:p>
          <a:p>
            <a:r>
              <a:rPr lang="cs-CZ" dirty="0"/>
              <a:t>Zajištění efektivního fungování WTO</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3109582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pPr>
              <a:defRPr/>
            </a:pPr>
            <a:fld id="{A02A0EE8-8417-4C67-9095-55B5F2B4A8E3}" type="slidenum">
              <a:rPr lang="cs-CZ" altLang="cs-CZ"/>
              <a:pPr>
                <a:defRPr/>
              </a:pPr>
              <a:t>4</a:t>
            </a:fld>
            <a:endParaRPr lang="cs-CZ" altLang="cs-CZ"/>
          </a:p>
        </p:txBody>
      </p:sp>
      <p:sp>
        <p:nvSpPr>
          <p:cNvPr id="7171" name="Rectangle 2"/>
          <p:cNvSpPr>
            <a:spLocks noGrp="1" noChangeArrowheads="1"/>
          </p:cNvSpPr>
          <p:nvPr>
            <p:ph type="title"/>
          </p:nvPr>
        </p:nvSpPr>
        <p:spPr/>
        <p:txBody>
          <a:bodyPr/>
          <a:lstStyle/>
          <a:p>
            <a:pPr eaLnBrk="1" hangingPunct="1"/>
            <a:r>
              <a:rPr lang="cs-CZ" altLang="cs-CZ" dirty="0"/>
              <a:t>Struktura dohod WTO</a:t>
            </a:r>
          </a:p>
        </p:txBody>
      </p:sp>
      <p:sp>
        <p:nvSpPr>
          <p:cNvPr id="7172" name="Rectangle 3"/>
          <p:cNvSpPr>
            <a:spLocks noGrp="1" noChangeArrowheads="1"/>
          </p:cNvSpPr>
          <p:nvPr>
            <p:ph type="body" idx="1"/>
          </p:nvPr>
        </p:nvSpPr>
        <p:spPr/>
        <p:txBody>
          <a:bodyPr/>
          <a:lstStyle/>
          <a:p>
            <a:pPr eaLnBrk="1" hangingPunct="1"/>
            <a:r>
              <a:rPr lang="cs-CZ" altLang="cs-CZ"/>
              <a:t>Rámcová (zastřešující) dohoda – Dohoda o zřízení WTO </a:t>
            </a:r>
          </a:p>
          <a:p>
            <a:pPr eaLnBrk="1" hangingPunct="1"/>
            <a:r>
              <a:rPr lang="cs-CZ" altLang="cs-CZ"/>
              <a:t>Obchod se zbožím - GATT</a:t>
            </a:r>
          </a:p>
          <a:p>
            <a:pPr eaLnBrk="1" hangingPunct="1"/>
            <a:r>
              <a:rPr lang="cs-CZ" altLang="cs-CZ"/>
              <a:t>Obchod se službami - GATS</a:t>
            </a:r>
          </a:p>
          <a:p>
            <a:pPr eaLnBrk="1" hangingPunct="1"/>
            <a:r>
              <a:rPr lang="cs-CZ" altLang="cs-CZ"/>
              <a:t>Obchod s právy duševního vlastnictví - TRIPS</a:t>
            </a:r>
          </a:p>
          <a:p>
            <a:pPr eaLnBrk="1" hangingPunct="1"/>
            <a:r>
              <a:rPr lang="cs-CZ" altLang="cs-CZ"/>
              <a:t>Řešení sporů – Ujednání o pravidlech a řízení při řešení sporů </a:t>
            </a:r>
          </a:p>
          <a:p>
            <a:pPr eaLnBrk="1" hangingPunct="1"/>
            <a:endParaRPr lang="cs-CZ" altLang="cs-CZ" sz="2000"/>
          </a:p>
        </p:txBody>
      </p:sp>
      <p:sp>
        <p:nvSpPr>
          <p:cNvPr id="2" name="Zástupný symbol pro zápatí 1"/>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1747208825"/>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Nadpis 1"/>
          <p:cNvSpPr>
            <a:spLocks noGrp="1"/>
          </p:cNvSpPr>
          <p:nvPr>
            <p:ph type="title"/>
          </p:nvPr>
        </p:nvSpPr>
        <p:spPr/>
        <p:txBody>
          <a:bodyPr/>
          <a:lstStyle/>
          <a:p>
            <a:r>
              <a:rPr lang="cs-CZ" altLang="cs-CZ"/>
              <a:t>Řešení sporů – základní rysy</a:t>
            </a:r>
          </a:p>
        </p:txBody>
      </p:sp>
      <p:sp>
        <p:nvSpPr>
          <p:cNvPr id="44035" name="Zástupný symbol pro obsah 2"/>
          <p:cNvSpPr>
            <a:spLocks noGrp="1"/>
          </p:cNvSpPr>
          <p:nvPr>
            <p:ph idx="1"/>
          </p:nvPr>
        </p:nvSpPr>
        <p:spPr/>
        <p:txBody>
          <a:bodyPr/>
          <a:lstStyle/>
          <a:p>
            <a:r>
              <a:rPr lang="cs-CZ" altLang="cs-CZ" dirty="0"/>
              <a:t>Více než 535 sporů od roku 1995</a:t>
            </a:r>
          </a:p>
          <a:p>
            <a:r>
              <a:rPr lang="cs-CZ" altLang="cs-CZ" dirty="0"/>
              <a:t>Snaha o smírně řešení</a:t>
            </a:r>
          </a:p>
          <a:p>
            <a:pPr marL="1080000"/>
            <a:r>
              <a:rPr lang="cs-CZ" altLang="cs-CZ" dirty="0"/>
              <a:t>Řešení přijaté spornými stranami má přednost </a:t>
            </a:r>
          </a:p>
          <a:p>
            <a:pPr marL="1080000"/>
            <a:r>
              <a:rPr lang="cs-CZ" altLang="cs-CZ" dirty="0"/>
              <a:t>Snaha o odstranění opatření, která nejsou v souladu s dohodami</a:t>
            </a:r>
          </a:p>
          <a:p>
            <a:pPr marL="1080000"/>
            <a:r>
              <a:rPr lang="cs-CZ" altLang="cs-CZ" dirty="0"/>
              <a:t>Sankce – poslední možnost</a:t>
            </a:r>
          </a:p>
          <a:p>
            <a:r>
              <a:rPr lang="cs-CZ" altLang="cs-CZ" dirty="0"/>
              <a:t>Automatismus v navazování jednotlivých etap</a:t>
            </a:r>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3" name="Zástupný symbol pro zápatí 2"/>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24572444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Nadpis 1"/>
          <p:cNvSpPr>
            <a:spLocks noGrp="1"/>
          </p:cNvSpPr>
          <p:nvPr>
            <p:ph type="title"/>
          </p:nvPr>
        </p:nvSpPr>
        <p:spPr/>
        <p:txBody>
          <a:bodyPr/>
          <a:lstStyle/>
          <a:p>
            <a:r>
              <a:rPr lang="cs-CZ" altLang="cs-CZ"/>
              <a:t>Řešení sporů - orgány</a:t>
            </a:r>
          </a:p>
        </p:txBody>
      </p:sp>
      <p:sp>
        <p:nvSpPr>
          <p:cNvPr id="45059" name="Zástupný symbol pro obsah 2"/>
          <p:cNvSpPr>
            <a:spLocks noGrp="1"/>
          </p:cNvSpPr>
          <p:nvPr>
            <p:ph idx="1"/>
          </p:nvPr>
        </p:nvSpPr>
        <p:spPr/>
        <p:txBody>
          <a:bodyPr/>
          <a:lstStyle/>
          <a:p>
            <a:r>
              <a:rPr lang="cs-CZ" altLang="cs-CZ" sz="2200" dirty="0">
                <a:solidFill>
                  <a:srgbClr val="7030A0"/>
                </a:solidFill>
              </a:rPr>
              <a:t>Orgán pro řešení sporů (</a:t>
            </a:r>
            <a:r>
              <a:rPr lang="cs-CZ" altLang="cs-CZ" sz="2200" dirty="0" err="1">
                <a:solidFill>
                  <a:srgbClr val="7030A0"/>
                </a:solidFill>
              </a:rPr>
              <a:t>Dispute</a:t>
            </a:r>
            <a:r>
              <a:rPr lang="cs-CZ" altLang="cs-CZ" sz="2200" dirty="0">
                <a:solidFill>
                  <a:srgbClr val="7030A0"/>
                </a:solidFill>
              </a:rPr>
              <a:t> Settlement Body)</a:t>
            </a:r>
          </a:p>
          <a:p>
            <a:pPr marL="720000">
              <a:buFont typeface="Wingdings" panose="05000000000000000000" pitchFamily="2" charset="2"/>
              <a:buChar char="§"/>
            </a:pPr>
            <a:r>
              <a:rPr lang="cs-CZ" altLang="cs-CZ" sz="2200" dirty="0"/>
              <a:t>Ustanovuje panely a přijímá jejich zprávy</a:t>
            </a:r>
          </a:p>
          <a:p>
            <a:pPr marL="720000">
              <a:buFont typeface="Wingdings" panose="05000000000000000000" pitchFamily="2" charset="2"/>
              <a:buChar char="§"/>
            </a:pPr>
            <a:r>
              <a:rPr lang="cs-CZ" altLang="cs-CZ" sz="2200" dirty="0"/>
              <a:t>Přijímá zprávy Stálého odvolacího orgánu</a:t>
            </a:r>
          </a:p>
          <a:p>
            <a:pPr marL="720000">
              <a:buFont typeface="Wingdings" panose="05000000000000000000" pitchFamily="2" charset="2"/>
              <a:buChar char="§"/>
            </a:pPr>
            <a:r>
              <a:rPr lang="cs-CZ" altLang="cs-CZ" sz="2200" dirty="0"/>
              <a:t>Sleduje provádění rozhodnutí a doporučení</a:t>
            </a:r>
          </a:p>
          <a:p>
            <a:pPr marL="720000">
              <a:buFont typeface="Wingdings" panose="05000000000000000000" pitchFamily="2" charset="2"/>
              <a:buChar char="§"/>
            </a:pPr>
            <a:r>
              <a:rPr lang="cs-CZ" altLang="cs-CZ" sz="2200" dirty="0"/>
              <a:t>Rozhoduje o „sankcích“</a:t>
            </a:r>
          </a:p>
          <a:p>
            <a:pPr marL="720000">
              <a:buFont typeface="Wingdings" panose="05000000000000000000" pitchFamily="2" charset="2"/>
              <a:buChar char="§"/>
            </a:pPr>
            <a:r>
              <a:rPr lang="cs-CZ" altLang="cs-CZ" sz="2200" dirty="0"/>
              <a:t>Generální rada (schází se dle potřeby, konsenzus) </a:t>
            </a:r>
          </a:p>
          <a:p>
            <a:r>
              <a:rPr lang="cs-CZ" altLang="cs-CZ" sz="2200" dirty="0">
                <a:solidFill>
                  <a:srgbClr val="7030A0"/>
                </a:solidFill>
              </a:rPr>
              <a:t>Panely</a:t>
            </a:r>
          </a:p>
          <a:p>
            <a:pPr marL="720000">
              <a:buFont typeface="Wingdings" panose="05000000000000000000" pitchFamily="2" charset="2"/>
              <a:buChar char="§"/>
            </a:pPr>
            <a:r>
              <a:rPr lang="cs-CZ" altLang="cs-CZ" sz="2200" dirty="0"/>
              <a:t>Objektivní posouzení případu</a:t>
            </a:r>
          </a:p>
          <a:p>
            <a:r>
              <a:rPr lang="cs-CZ" altLang="cs-CZ" sz="2200" dirty="0">
                <a:solidFill>
                  <a:srgbClr val="7030A0"/>
                </a:solidFill>
              </a:rPr>
              <a:t>Odvolací orgán (</a:t>
            </a:r>
            <a:r>
              <a:rPr lang="cs-CZ" altLang="cs-CZ" sz="2200" dirty="0" err="1">
                <a:solidFill>
                  <a:srgbClr val="7030A0"/>
                </a:solidFill>
              </a:rPr>
              <a:t>Appellate</a:t>
            </a:r>
            <a:r>
              <a:rPr lang="cs-CZ" altLang="cs-CZ" sz="2200" dirty="0">
                <a:solidFill>
                  <a:srgbClr val="7030A0"/>
                </a:solidFill>
              </a:rPr>
              <a:t> Body)</a:t>
            </a:r>
          </a:p>
          <a:p>
            <a:pPr marL="720000">
              <a:buFont typeface="Wingdings" panose="05000000000000000000" pitchFamily="2" charset="2"/>
              <a:buChar char="§"/>
            </a:pPr>
            <a:r>
              <a:rPr lang="cs-CZ" altLang="cs-CZ" sz="2200" dirty="0"/>
              <a:t>Odvolání proti rozhodnutí panelu – potvrdit, modifikovat, zvrátit </a:t>
            </a:r>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3" name="Zástupný symbol pro zápatí 2"/>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37544997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Statistiky 2017</a:t>
            </a:r>
          </a:p>
        </p:txBody>
      </p:sp>
      <p:pic>
        <p:nvPicPr>
          <p:cNvPr id="5" name="Zástupný symbol pro obsah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9589" y="2133601"/>
            <a:ext cx="8295986" cy="3530190"/>
          </a:xfrm>
        </p:spPr>
      </p:pic>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3" name="Zástupný symbol pro zápatí 2"/>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42022650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Nadpis 1"/>
          <p:cNvSpPr>
            <a:spLocks noGrp="1"/>
          </p:cNvSpPr>
          <p:nvPr>
            <p:ph type="title"/>
          </p:nvPr>
        </p:nvSpPr>
        <p:spPr/>
        <p:txBody>
          <a:bodyPr/>
          <a:lstStyle/>
          <a:p>
            <a:r>
              <a:rPr lang="cs-CZ" altLang="cs-CZ"/>
              <a:t>Řešení sporů - způsoby</a:t>
            </a:r>
          </a:p>
        </p:txBody>
      </p:sp>
      <p:sp>
        <p:nvSpPr>
          <p:cNvPr id="46083" name="Zástupný symbol pro obsah 2"/>
          <p:cNvSpPr>
            <a:spLocks noGrp="1"/>
          </p:cNvSpPr>
          <p:nvPr>
            <p:ph idx="1"/>
          </p:nvPr>
        </p:nvSpPr>
        <p:spPr/>
        <p:txBody>
          <a:bodyPr/>
          <a:lstStyle/>
          <a:p>
            <a:r>
              <a:rPr lang="cs-CZ" altLang="cs-CZ" dirty="0"/>
              <a:t>Základní způsob – stupně</a:t>
            </a:r>
          </a:p>
          <a:p>
            <a:r>
              <a:rPr lang="cs-CZ" altLang="cs-CZ" dirty="0"/>
              <a:t>Smírčí řízení (</a:t>
            </a:r>
            <a:r>
              <a:rPr lang="cs-CZ" altLang="cs-CZ" dirty="0" err="1"/>
              <a:t>konciliace</a:t>
            </a:r>
            <a:r>
              <a:rPr lang="cs-CZ" altLang="cs-CZ" dirty="0"/>
              <a:t>, mediace)</a:t>
            </a:r>
          </a:p>
          <a:p>
            <a:r>
              <a:rPr lang="cs-CZ" altLang="cs-CZ" dirty="0"/>
              <a:t>Rozhodčí řízení (čl. 25)</a:t>
            </a:r>
          </a:p>
          <a:p>
            <a:pPr marL="1080000"/>
            <a:r>
              <a:rPr lang="cs-CZ" altLang="cs-CZ" dirty="0"/>
              <a:t>Alternativa</a:t>
            </a:r>
          </a:p>
          <a:p>
            <a:pPr marL="1080000"/>
            <a:r>
              <a:rPr lang="cs-CZ" altLang="cs-CZ" dirty="0"/>
              <a:t>Dohoda sporných stran + dohoda </a:t>
            </a:r>
            <a:r>
              <a:rPr lang="cs-CZ" altLang="cs-CZ"/>
              <a:t>na postupu </a:t>
            </a:r>
            <a:endParaRPr lang="cs-CZ" altLang="cs-CZ" dirty="0"/>
          </a:p>
          <a:p>
            <a:pPr marL="1080000"/>
            <a:r>
              <a:rPr lang="cs-CZ" altLang="cs-CZ" dirty="0"/>
              <a:t>Nálezy musí být notifikovány DSB</a:t>
            </a:r>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3" name="Zástupný symbol pro zápatí 2"/>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8367989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Nadpis 1"/>
          <p:cNvSpPr>
            <a:spLocks noGrp="1"/>
          </p:cNvSpPr>
          <p:nvPr>
            <p:ph type="title"/>
          </p:nvPr>
        </p:nvSpPr>
        <p:spPr/>
        <p:txBody>
          <a:bodyPr/>
          <a:lstStyle/>
          <a:p>
            <a:r>
              <a:rPr lang="cs-CZ" altLang="cs-CZ"/>
              <a:t>Řešení sporů – základní verze</a:t>
            </a:r>
          </a:p>
        </p:txBody>
      </p:sp>
      <p:sp>
        <p:nvSpPr>
          <p:cNvPr id="47107" name="Zástupný symbol pro obsah 2"/>
          <p:cNvSpPr>
            <a:spLocks noGrp="1"/>
          </p:cNvSpPr>
          <p:nvPr>
            <p:ph idx="1"/>
          </p:nvPr>
        </p:nvSpPr>
        <p:spPr/>
        <p:txBody>
          <a:bodyPr/>
          <a:lstStyle/>
          <a:p>
            <a:r>
              <a:rPr lang="cs-CZ" altLang="cs-CZ" dirty="0"/>
              <a:t>Povinné konzultace</a:t>
            </a:r>
          </a:p>
          <a:p>
            <a:r>
              <a:rPr lang="cs-CZ" altLang="cs-CZ" dirty="0"/>
              <a:t>Rozhodnutí panelu </a:t>
            </a:r>
          </a:p>
          <a:p>
            <a:r>
              <a:rPr lang="cs-CZ" altLang="cs-CZ" dirty="0"/>
              <a:t>Odvolání</a:t>
            </a:r>
          </a:p>
          <a:p>
            <a:r>
              <a:rPr lang="cs-CZ" altLang="cs-CZ" dirty="0"/>
              <a:t>Provedení rozhodnutí či doporučení</a:t>
            </a:r>
          </a:p>
          <a:p>
            <a:r>
              <a:rPr lang="cs-CZ" altLang="cs-CZ" dirty="0"/>
              <a:t>Sankce </a:t>
            </a:r>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3" name="Zástupný symbol pro zápatí 2"/>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42661088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Statistiky</a:t>
            </a:r>
          </a:p>
        </p:txBody>
      </p:sp>
      <p:sp>
        <p:nvSpPr>
          <p:cNvPr id="3" name="Zástupný symbol pro obsah 2"/>
          <p:cNvSpPr>
            <a:spLocks noGrp="1"/>
          </p:cNvSpPr>
          <p:nvPr>
            <p:ph idx="1"/>
          </p:nvPr>
        </p:nvSpPr>
        <p:spPr/>
        <p:txBody>
          <a:bodyPr/>
          <a:lstStyle/>
          <a:p>
            <a:r>
              <a:rPr lang="cs-CZ" altLang="cs-CZ" dirty="0"/>
              <a:t>Do 31. prosince 2017 </a:t>
            </a:r>
          </a:p>
          <a:p>
            <a:pPr lvl="1"/>
            <a:r>
              <a:rPr lang="cs-CZ" altLang="cs-CZ" dirty="0"/>
              <a:t>308 žádostí o ustavení panelu</a:t>
            </a:r>
          </a:p>
          <a:p>
            <a:pPr lvl="1">
              <a:buFont typeface="Wingdings" panose="05000000000000000000" pitchFamily="2" charset="2"/>
              <a:buChar char="Ø"/>
            </a:pPr>
            <a:r>
              <a:rPr lang="cs-CZ" altLang="cs-CZ" dirty="0"/>
              <a:t>235 vydaných zpráv panelu </a:t>
            </a:r>
          </a:p>
          <a:p>
            <a:pPr lvl="1">
              <a:buFont typeface="Wingdings" panose="05000000000000000000" pitchFamily="2" charset="2"/>
              <a:buChar char="Ø"/>
            </a:pPr>
            <a:r>
              <a:rPr lang="cs-CZ" altLang="cs-CZ" dirty="0"/>
              <a:t>156 odvolání</a:t>
            </a:r>
          </a:p>
          <a:p>
            <a:pPr lvl="1">
              <a:buFont typeface="Wingdings" panose="05000000000000000000" pitchFamily="2" charset="2"/>
              <a:buChar char="Ø"/>
            </a:pPr>
            <a:endParaRPr lang="cs-CZ" alt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38550107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Statistiky 2018</a:t>
            </a:r>
          </a:p>
        </p:txBody>
      </p:sp>
      <p:pic>
        <p:nvPicPr>
          <p:cNvPr id="5" name="Zástupný symbol pro obsah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77456" y="1995054"/>
            <a:ext cx="7352144" cy="4253345"/>
          </a:xfrm>
        </p:spPr>
      </p:pic>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
        <p:nvSpPr>
          <p:cNvPr id="3" name="Zástupný symbol pro zápatí 2"/>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37699283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dlouho spory trvají</a:t>
            </a:r>
          </a:p>
        </p:txBody>
      </p:sp>
      <p:sp>
        <p:nvSpPr>
          <p:cNvPr id="3" name="Zástupný symbol pro obsah 2"/>
          <p:cNvSpPr>
            <a:spLocks noGrp="1"/>
          </p:cNvSpPr>
          <p:nvPr>
            <p:ph idx="1"/>
          </p:nvPr>
        </p:nvSpPr>
        <p:spPr/>
        <p:txBody>
          <a:bodyPr/>
          <a:lstStyle/>
          <a:p>
            <a:r>
              <a:rPr lang="cs-CZ" dirty="0"/>
              <a:t>Až 15 měsíců včetně odvolání</a:t>
            </a:r>
          </a:p>
          <a:p>
            <a:pPr lvl="1"/>
            <a:r>
              <a:rPr lang="cs-CZ" dirty="0"/>
              <a:t>60 dnů       Konzultace a vyjednávání</a:t>
            </a:r>
          </a:p>
          <a:p>
            <a:pPr lvl="1"/>
            <a:r>
              <a:rPr lang="cs-CZ" dirty="0"/>
              <a:t>45 dnů       Ustavení panelu a jmenování </a:t>
            </a:r>
            <a:r>
              <a:rPr lang="cs-CZ" dirty="0" err="1"/>
              <a:t>panelistů</a:t>
            </a:r>
            <a:endParaRPr lang="cs-CZ" dirty="0"/>
          </a:p>
          <a:p>
            <a:pPr lvl="1"/>
            <a:r>
              <a:rPr lang="cs-CZ" dirty="0"/>
              <a:t>6 měsíců   Předložení závěrečné zprávy panelu 			     zúčastněným stranám</a:t>
            </a:r>
          </a:p>
          <a:p>
            <a:pPr lvl="1"/>
            <a:r>
              <a:rPr lang="cs-CZ" dirty="0"/>
              <a:t>3 týdny      Předložení závěrečné zprávy panelu všem 		     členům WTO</a:t>
            </a:r>
          </a:p>
          <a:p>
            <a:pPr lvl="1"/>
            <a:r>
              <a:rPr lang="cs-CZ" dirty="0"/>
              <a:t>90 dnů       Zpráva o výsledcích odvolání</a:t>
            </a:r>
          </a:p>
          <a:p>
            <a:pPr lvl="1"/>
            <a:r>
              <a:rPr lang="cs-CZ" dirty="0"/>
              <a:t>30 dnů       DSB přijme zprávu o výsledcích odvolání</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47</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40230005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„Neformální“ konzultace</a:t>
            </a:r>
          </a:p>
        </p:txBody>
      </p:sp>
      <p:sp>
        <p:nvSpPr>
          <p:cNvPr id="3" name="Zástupný symbol pro obsah 2"/>
          <p:cNvSpPr>
            <a:spLocks noGrp="1"/>
          </p:cNvSpPr>
          <p:nvPr>
            <p:ph idx="1"/>
          </p:nvPr>
        </p:nvSpPr>
        <p:spPr/>
        <p:txBody>
          <a:bodyPr/>
          <a:lstStyle/>
          <a:p>
            <a:r>
              <a:rPr lang="cs-CZ" dirty="0"/>
              <a:t>Strany vznikajícího sporu se snaží nalézt řešení prostřednictvím vzájemných konzultací na expertní i politické úrovni</a:t>
            </a:r>
          </a:p>
          <a:p>
            <a:r>
              <a:rPr lang="cs-CZ" dirty="0"/>
              <a:t>Až několik měsíců</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48</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12535893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Nadpis 1"/>
          <p:cNvSpPr>
            <a:spLocks noGrp="1"/>
          </p:cNvSpPr>
          <p:nvPr>
            <p:ph type="title"/>
          </p:nvPr>
        </p:nvSpPr>
        <p:spPr/>
        <p:txBody>
          <a:bodyPr/>
          <a:lstStyle/>
          <a:p>
            <a:r>
              <a:rPr lang="cs-CZ" altLang="cs-CZ" dirty="0"/>
              <a:t>Povinné konzultace – čl. 4</a:t>
            </a:r>
          </a:p>
        </p:txBody>
      </p:sp>
      <p:sp>
        <p:nvSpPr>
          <p:cNvPr id="48131" name="Zástupný symbol pro obsah 2"/>
          <p:cNvSpPr>
            <a:spLocks noGrp="1"/>
          </p:cNvSpPr>
          <p:nvPr>
            <p:ph idx="1"/>
          </p:nvPr>
        </p:nvSpPr>
        <p:spPr/>
        <p:txBody>
          <a:bodyPr/>
          <a:lstStyle/>
          <a:p>
            <a:r>
              <a:rPr lang="cs-CZ" altLang="cs-CZ" dirty="0"/>
              <a:t>Žádost </a:t>
            </a:r>
          </a:p>
          <a:p>
            <a:pPr marL="1080000"/>
            <a:r>
              <a:rPr lang="cs-CZ" altLang="cs-CZ" dirty="0"/>
              <a:t>Stát, DSB</a:t>
            </a:r>
          </a:p>
          <a:p>
            <a:pPr marL="1080000"/>
            <a:r>
              <a:rPr lang="cs-CZ" altLang="cs-CZ" dirty="0"/>
              <a:t>Písemná, odůvodněná (identifikace opatření, právní základ)</a:t>
            </a:r>
          </a:p>
          <a:p>
            <a:r>
              <a:rPr lang="cs-CZ" altLang="cs-CZ" dirty="0"/>
              <a:t>Stát – odpověď na žádost do 10 dnů od doručení, vstup do konzultací do 30 dnů </a:t>
            </a:r>
          </a:p>
          <a:p>
            <a:r>
              <a:rPr lang="cs-CZ" altLang="cs-CZ" dirty="0"/>
              <a:t>Důvěrné</a:t>
            </a:r>
          </a:p>
          <a:p>
            <a:r>
              <a:rPr lang="cs-CZ" altLang="cs-CZ" dirty="0"/>
              <a:t>Možnost požádat generálního tajemníka WTO, aby působil jako prostředník</a:t>
            </a:r>
          </a:p>
          <a:p>
            <a:r>
              <a:rPr lang="cs-CZ" altLang="cs-CZ" dirty="0"/>
              <a:t>Lhůta pro konzultace 60 dnů</a:t>
            </a:r>
          </a:p>
          <a:p>
            <a:r>
              <a:rPr lang="cs-CZ" altLang="cs-CZ" dirty="0"/>
              <a:t>Kratší lhůty – urgentní případy (př. rychle se kazící zboží)</a:t>
            </a:r>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49</a:t>
            </a:fld>
            <a:endParaRPr lang="cs-CZ" altLang="cs-CZ" dirty="0"/>
          </a:p>
        </p:txBody>
      </p:sp>
      <p:sp>
        <p:nvSpPr>
          <p:cNvPr id="3" name="Zástupný symbol pro zápatí 2"/>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3974063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p:spPr>
        <p:txBody>
          <a:bodyPr/>
          <a:lstStyle/>
          <a:p>
            <a:pPr>
              <a:defRPr/>
            </a:pPr>
            <a:r>
              <a:rPr lang="cs-CZ" altLang="cs-CZ" dirty="0"/>
              <a:t>Struktura dohod WTO</a:t>
            </a:r>
            <a:endParaRPr lang="cs-CZ" dirty="0">
              <a:solidFill>
                <a:srgbClr val="002060"/>
              </a:solidFill>
            </a:endParaRPr>
          </a:p>
        </p:txBody>
      </p:sp>
      <p:sp>
        <p:nvSpPr>
          <p:cNvPr id="19459" name="Rectangle 3"/>
          <p:cNvSpPr>
            <a:spLocks noGrp="1" noChangeArrowheads="1"/>
          </p:cNvSpPr>
          <p:nvPr>
            <p:ph type="body" idx="1"/>
          </p:nvPr>
        </p:nvSpPr>
        <p:spPr/>
        <p:txBody>
          <a:bodyPr/>
          <a:lstStyle/>
          <a:p>
            <a:pPr eaLnBrk="1" hangingPunct="1">
              <a:lnSpc>
                <a:spcPct val="80000"/>
              </a:lnSpc>
            </a:pPr>
            <a:r>
              <a:rPr lang="cs-CZ" altLang="cs-CZ" sz="2200" dirty="0"/>
              <a:t>Cíle  zvyšování  životní úrovně, zaměstnanosti a příjmů atd. </a:t>
            </a:r>
          </a:p>
          <a:p>
            <a:pPr eaLnBrk="1" hangingPunct="1">
              <a:lnSpc>
                <a:spcPct val="80000"/>
              </a:lnSpc>
            </a:pPr>
            <a:r>
              <a:rPr lang="cs-CZ" altLang="cs-CZ" sz="2200" dirty="0"/>
              <a:t>úkoly WTO:</a:t>
            </a:r>
          </a:p>
          <a:p>
            <a:pPr lvl="1" eaLnBrk="1" hangingPunct="1">
              <a:lnSpc>
                <a:spcPct val="80000"/>
              </a:lnSpc>
            </a:pPr>
            <a:r>
              <a:rPr lang="cs-CZ" altLang="cs-CZ" sz="1600" dirty="0"/>
              <a:t>liberalizace mezinárodního obchodu</a:t>
            </a:r>
          </a:p>
          <a:p>
            <a:pPr lvl="1" eaLnBrk="1" hangingPunct="1">
              <a:lnSpc>
                <a:spcPct val="80000"/>
              </a:lnSpc>
            </a:pPr>
            <a:r>
              <a:rPr lang="cs-CZ" altLang="cs-CZ" sz="1600" dirty="0"/>
              <a:t>sledování dodržování pravidel MO</a:t>
            </a:r>
          </a:p>
          <a:p>
            <a:pPr lvl="1" eaLnBrk="1" hangingPunct="1">
              <a:lnSpc>
                <a:spcPct val="80000"/>
              </a:lnSpc>
            </a:pPr>
            <a:r>
              <a:rPr lang="cs-CZ" altLang="cs-CZ" sz="1600" dirty="0"/>
              <a:t>organizace obchodních jednání</a:t>
            </a:r>
          </a:p>
          <a:p>
            <a:pPr lvl="1" eaLnBrk="1" hangingPunct="1">
              <a:lnSpc>
                <a:spcPct val="80000"/>
              </a:lnSpc>
            </a:pPr>
            <a:r>
              <a:rPr lang="cs-CZ" altLang="cs-CZ" sz="1600" dirty="0"/>
              <a:t>urovnávání sporů mezi státy</a:t>
            </a:r>
          </a:p>
          <a:p>
            <a:pPr lvl="1" eaLnBrk="1" hangingPunct="1">
              <a:lnSpc>
                <a:spcPct val="80000"/>
              </a:lnSpc>
            </a:pPr>
            <a:r>
              <a:rPr lang="cs-CZ" altLang="cs-CZ" sz="1600" dirty="0"/>
              <a:t>spolupráce s ostatními mezinárodními organizacemi</a:t>
            </a:r>
          </a:p>
          <a:p>
            <a:pPr eaLnBrk="1" hangingPunct="1">
              <a:lnSpc>
                <a:spcPct val="80000"/>
              </a:lnSpc>
            </a:pPr>
            <a:r>
              <a:rPr lang="cs-CZ" altLang="cs-CZ" sz="2200" dirty="0"/>
              <a:t>principy WTO:</a:t>
            </a:r>
          </a:p>
          <a:p>
            <a:pPr lvl="1" eaLnBrk="1" hangingPunct="1">
              <a:lnSpc>
                <a:spcPct val="90000"/>
              </a:lnSpc>
            </a:pPr>
            <a:r>
              <a:rPr lang="cs-CZ" altLang="cs-CZ" sz="1600" dirty="0"/>
              <a:t>odstranění diskriminace</a:t>
            </a:r>
          </a:p>
          <a:p>
            <a:pPr lvl="1" eaLnBrk="1" hangingPunct="1">
              <a:lnSpc>
                <a:spcPct val="90000"/>
              </a:lnSpc>
            </a:pPr>
            <a:r>
              <a:rPr lang="cs-CZ" altLang="cs-CZ" sz="1600" dirty="0"/>
              <a:t>volnější obchodování bez bariér</a:t>
            </a:r>
          </a:p>
          <a:p>
            <a:pPr lvl="1" eaLnBrk="1" hangingPunct="1">
              <a:lnSpc>
                <a:spcPct val="90000"/>
              </a:lnSpc>
            </a:pPr>
            <a:r>
              <a:rPr lang="cs-CZ" altLang="cs-CZ" sz="1600" dirty="0"/>
              <a:t>předvídatelnost systému bariér</a:t>
            </a:r>
          </a:p>
          <a:p>
            <a:pPr lvl="1" eaLnBrk="1" hangingPunct="1">
              <a:lnSpc>
                <a:spcPct val="90000"/>
              </a:lnSpc>
            </a:pPr>
            <a:r>
              <a:rPr lang="cs-CZ" altLang="cs-CZ" sz="1600" dirty="0"/>
              <a:t>příznivější režim pro rozvojové státy</a:t>
            </a:r>
          </a:p>
        </p:txBody>
      </p:sp>
      <p:sp>
        <p:nvSpPr>
          <p:cNvPr id="2" name="Zástupný symbol pro zápatí 1"/>
          <p:cNvSpPr>
            <a:spLocks noGrp="1"/>
          </p:cNvSpPr>
          <p:nvPr>
            <p:ph type="ftr" sz="quarter" idx="10"/>
          </p:nvPr>
        </p:nvSpPr>
        <p:spPr/>
        <p:txBody>
          <a:bodyPr/>
          <a:lstStyle/>
          <a:p>
            <a:r>
              <a:rPr lang="cs-CZ" altLang="cs-CZ" dirty="0"/>
              <a:t>JUDr. Tereza Kyselovská, Ph.D.</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Tree>
    <p:extLst>
      <p:ext uri="{BB962C8B-B14F-4D97-AF65-F5344CB8AC3E}">
        <p14:creationId xmlns:p14="http://schemas.microsoft.com/office/powerpoint/2010/main" val="17112025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Třetí stát – účast na konzultacích – čl. 4</a:t>
            </a:r>
          </a:p>
        </p:txBody>
      </p:sp>
      <p:sp>
        <p:nvSpPr>
          <p:cNvPr id="3" name="Zástupný symbol pro obsah 2"/>
          <p:cNvSpPr>
            <a:spLocks noGrp="1"/>
          </p:cNvSpPr>
          <p:nvPr>
            <p:ph idx="1"/>
          </p:nvPr>
        </p:nvSpPr>
        <p:spPr/>
        <p:txBody>
          <a:bodyPr/>
          <a:lstStyle/>
          <a:p>
            <a:r>
              <a:rPr lang="cs-CZ" dirty="0"/>
              <a:t>Podstatný obchodní zájem </a:t>
            </a:r>
          </a:p>
          <a:p>
            <a:r>
              <a:rPr lang="cs-CZ" dirty="0"/>
              <a:t>Oznámení „konzultujícím“ státům a DSB (lhůta 10 dnů po rozeslání žádosti o konzultace členským státům) </a:t>
            </a:r>
          </a:p>
          <a:p>
            <a:r>
              <a:rPr lang="cs-CZ" dirty="0"/>
              <a:t>Souhlas státu vůči kterému směřuje žádost o konzultace</a:t>
            </a:r>
          </a:p>
          <a:p>
            <a:r>
              <a:rPr lang="cs-CZ" dirty="0"/>
              <a:t>Obchodní zájem je opodstatněný</a:t>
            </a:r>
          </a:p>
          <a:p>
            <a:pPr marL="0" indent="0">
              <a:buNone/>
            </a:pP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50</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22150951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Žádost o ustavení panelu – čl. 4 </a:t>
            </a:r>
          </a:p>
        </p:txBody>
      </p:sp>
      <p:sp>
        <p:nvSpPr>
          <p:cNvPr id="3" name="Zástupný symbol pro obsah 2"/>
          <p:cNvSpPr>
            <a:spLocks noGrp="1"/>
          </p:cNvSpPr>
          <p:nvPr>
            <p:ph idx="1"/>
          </p:nvPr>
        </p:nvSpPr>
        <p:spPr/>
        <p:txBody>
          <a:bodyPr/>
          <a:lstStyle/>
          <a:p>
            <a:r>
              <a:rPr lang="cs-CZ" altLang="cs-CZ" dirty="0"/>
              <a:t>Stát může požádat o ustavení panelu:</a:t>
            </a:r>
          </a:p>
          <a:p>
            <a:pPr marL="1080000"/>
            <a:r>
              <a:rPr lang="cs-CZ" altLang="cs-CZ" dirty="0"/>
              <a:t>Druhý stát neodpoví nebo nevstoupí do konzultací ve stanovené lhůtě</a:t>
            </a:r>
          </a:p>
          <a:p>
            <a:pPr marL="1080000"/>
            <a:r>
              <a:rPr lang="cs-CZ" altLang="cs-CZ" dirty="0"/>
              <a:t>Konzultace v dané lhůtě nevedou k vyřešení sporu</a:t>
            </a:r>
          </a:p>
          <a:p>
            <a:pPr marL="1080000"/>
            <a:r>
              <a:rPr lang="cs-CZ" altLang="cs-CZ" dirty="0"/>
              <a:t>Strany před uplynutím lhůty dospějí k názoru, že spor se konzultací nevyřeší </a:t>
            </a:r>
          </a:p>
          <a:p>
            <a:pPr marL="1080000"/>
            <a:endParaRPr lang="cs-CZ" altLang="cs-CZ" dirty="0"/>
          </a:p>
          <a:p>
            <a:pPr marL="1080000"/>
            <a:endParaRPr lang="cs-CZ" altLang="cs-CZ" dirty="0"/>
          </a:p>
          <a:p>
            <a:pPr marL="1080000"/>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51</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161526485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Konciliace</a:t>
            </a:r>
            <a:r>
              <a:rPr lang="cs-CZ" dirty="0"/>
              <a:t> a mediace – čl. 5</a:t>
            </a:r>
          </a:p>
        </p:txBody>
      </p:sp>
      <p:sp>
        <p:nvSpPr>
          <p:cNvPr id="3" name="Zástupný symbol pro obsah 2"/>
          <p:cNvSpPr>
            <a:spLocks noGrp="1"/>
          </p:cNvSpPr>
          <p:nvPr>
            <p:ph idx="1"/>
          </p:nvPr>
        </p:nvSpPr>
        <p:spPr/>
        <p:txBody>
          <a:bodyPr/>
          <a:lstStyle/>
          <a:p>
            <a:r>
              <a:rPr lang="cs-CZ" dirty="0"/>
              <a:t>Souhlas stran</a:t>
            </a:r>
          </a:p>
          <a:p>
            <a:r>
              <a:rPr lang="cs-CZ" dirty="0"/>
              <a:t>Důvěrné</a:t>
            </a:r>
          </a:p>
          <a:p>
            <a:r>
              <a:rPr lang="cs-CZ" dirty="0"/>
              <a:t>Na žádost kterékoli strany</a:t>
            </a:r>
          </a:p>
          <a:p>
            <a:r>
              <a:rPr lang="cs-CZ" dirty="0"/>
              <a:t>Začátek i konec – kdykoli (i během rozhodování panelu – souhlas stran)</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52</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37977460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Ustavení panelu – čl. 6, 7</a:t>
            </a:r>
          </a:p>
        </p:txBody>
      </p:sp>
      <p:sp>
        <p:nvSpPr>
          <p:cNvPr id="3" name="Zástupný symbol pro obsah 2"/>
          <p:cNvSpPr>
            <a:spLocks noGrp="1"/>
          </p:cNvSpPr>
          <p:nvPr>
            <p:ph idx="1"/>
          </p:nvPr>
        </p:nvSpPr>
        <p:spPr/>
        <p:txBody>
          <a:bodyPr/>
          <a:lstStyle/>
          <a:p>
            <a:r>
              <a:rPr lang="cs-CZ" dirty="0"/>
              <a:t>Na žádost (písemná, informace o konzultacích, opatření, které je předmětem sporu, shrnutí právního základu)</a:t>
            </a:r>
          </a:p>
          <a:p>
            <a:r>
              <a:rPr lang="cs-CZ" dirty="0"/>
              <a:t>Členové musí být jmenování během 45 dnů</a:t>
            </a:r>
          </a:p>
          <a:p>
            <a:r>
              <a:rPr lang="cs-CZ" dirty="0"/>
              <a:t>DSB</a:t>
            </a:r>
          </a:p>
          <a:p>
            <a:r>
              <a:rPr lang="cs-CZ" dirty="0"/>
              <a:t>Terms of reference</a:t>
            </a:r>
          </a:p>
          <a:p>
            <a:pPr marL="1080000"/>
            <a:r>
              <a:rPr lang="en-US" sz="2000" i="1" dirty="0"/>
              <a:t>To examine, in the light of the relevant provisions in (name of the covered agreement(s)</a:t>
            </a:r>
            <a:r>
              <a:rPr lang="cs-CZ" sz="2000" i="1" dirty="0"/>
              <a:t> </a:t>
            </a:r>
            <a:r>
              <a:rPr lang="en-US" sz="2000" i="1" dirty="0"/>
              <a:t>cited by the parties to the dispute), the matter referred to the DSB by (name of party) in</a:t>
            </a:r>
            <a:r>
              <a:rPr lang="cs-CZ" sz="2000" i="1" dirty="0"/>
              <a:t> </a:t>
            </a:r>
            <a:r>
              <a:rPr lang="en-US" sz="2000" i="1" dirty="0"/>
              <a:t>document ... and to make such findings as will assist the DSB in making the recommendations</a:t>
            </a:r>
            <a:r>
              <a:rPr lang="cs-CZ" sz="2000" i="1" dirty="0"/>
              <a:t> </a:t>
            </a:r>
            <a:r>
              <a:rPr lang="en-US" sz="2000" i="1" dirty="0"/>
              <a:t>or in giving the rulings provided for in that/those agreement(s).</a:t>
            </a:r>
            <a:endParaRPr lang="cs-CZ" sz="2000" i="1"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53</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35297794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Složení panelu – čl. 8</a:t>
            </a:r>
          </a:p>
        </p:txBody>
      </p:sp>
      <p:sp>
        <p:nvSpPr>
          <p:cNvPr id="3" name="Zástupný symbol pro obsah 2"/>
          <p:cNvSpPr>
            <a:spLocks noGrp="1"/>
          </p:cNvSpPr>
          <p:nvPr>
            <p:ph idx="1"/>
          </p:nvPr>
        </p:nvSpPr>
        <p:spPr/>
        <p:txBody>
          <a:bodyPr/>
          <a:lstStyle/>
          <a:p>
            <a:r>
              <a:rPr lang="cs-CZ" sz="2200" dirty="0"/>
              <a:t>Kvalifikovaní odborníci – fyzické osoby</a:t>
            </a:r>
          </a:p>
          <a:p>
            <a:r>
              <a:rPr lang="cs-CZ" sz="2200" dirty="0"/>
              <a:t>Nezávislost na sporných státech</a:t>
            </a:r>
          </a:p>
          <a:p>
            <a:r>
              <a:rPr lang="cs-CZ" sz="2200" dirty="0"/>
              <a:t>Nesmí být občané sporných států (i třetích států, pokud se účastní)</a:t>
            </a:r>
          </a:p>
          <a:p>
            <a:r>
              <a:rPr lang="cs-CZ" sz="2200" dirty="0"/>
              <a:t>Sekretariát – orientační seznam (státy mohou navrhovat osoby na seznam, souhlas DSB)</a:t>
            </a:r>
          </a:p>
          <a:p>
            <a:r>
              <a:rPr lang="cs-CZ" sz="2200" dirty="0"/>
              <a:t>3 členové (dohoda stran – 5 členů)</a:t>
            </a:r>
          </a:p>
          <a:p>
            <a:r>
              <a:rPr lang="cs-CZ" sz="2200" dirty="0"/>
              <a:t>Nominace </a:t>
            </a:r>
            <a:r>
              <a:rPr lang="cs-CZ" sz="2200" dirty="0" err="1"/>
              <a:t>panelistů</a:t>
            </a:r>
            <a:r>
              <a:rPr lang="cs-CZ" sz="2200" dirty="0"/>
              <a:t> (Sekretariát) -&gt; strany – měly by zásadně akceptovat (x pádné důvody)</a:t>
            </a:r>
          </a:p>
          <a:p>
            <a:r>
              <a:rPr lang="cs-CZ" sz="2200" dirty="0"/>
              <a:t>Není dohoda na členech panelu (20 dní od ustavení panelu) -&gt; Generální ředitel (na žádost kterékoli strany)</a:t>
            </a:r>
          </a:p>
          <a:p>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54</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37131746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2058F2-E007-41C6-A33C-103983B27099}"/>
              </a:ext>
            </a:extLst>
          </p:cNvPr>
          <p:cNvSpPr>
            <a:spLocks noGrp="1"/>
          </p:cNvSpPr>
          <p:nvPr>
            <p:ph type="title"/>
          </p:nvPr>
        </p:nvSpPr>
        <p:spPr/>
        <p:txBody>
          <a:bodyPr/>
          <a:lstStyle/>
          <a:p>
            <a:r>
              <a:rPr lang="cs-CZ" dirty="0"/>
              <a:t>Více stížností – čl. 9</a:t>
            </a:r>
          </a:p>
        </p:txBody>
      </p:sp>
      <p:sp>
        <p:nvSpPr>
          <p:cNvPr id="3" name="Zástupný symbol pro obsah 2">
            <a:extLst>
              <a:ext uri="{FF2B5EF4-FFF2-40B4-BE49-F238E27FC236}">
                <a16:creationId xmlns:a16="http://schemas.microsoft.com/office/drawing/2014/main" id="{75C5B8CC-AB42-4921-9E26-BE5849C85A86}"/>
              </a:ext>
            </a:extLst>
          </p:cNvPr>
          <p:cNvSpPr>
            <a:spLocks noGrp="1"/>
          </p:cNvSpPr>
          <p:nvPr>
            <p:ph idx="1"/>
          </p:nvPr>
        </p:nvSpPr>
        <p:spPr/>
        <p:txBody>
          <a:bodyPr/>
          <a:lstStyle/>
          <a:p>
            <a:r>
              <a:rPr lang="cs-CZ" dirty="0"/>
              <a:t>Více států požaduje ustavení panelu ve stejné věci</a:t>
            </a:r>
          </a:p>
          <a:p>
            <a:r>
              <a:rPr lang="cs-CZ" dirty="0"/>
              <a:t>Může být jeden panel </a:t>
            </a:r>
          </a:p>
          <a:p>
            <a:pPr marL="1080000"/>
            <a:r>
              <a:rPr lang="cs-CZ" dirty="0"/>
              <a:t>Na žádost strany – oddělené zprávy</a:t>
            </a:r>
          </a:p>
          <a:p>
            <a:r>
              <a:rPr lang="cs-CZ" dirty="0"/>
              <a:t>Více panelů</a:t>
            </a:r>
          </a:p>
          <a:p>
            <a:pPr marL="1080000"/>
            <a:r>
              <a:rPr lang="cs-CZ" dirty="0"/>
              <a:t>Stejní členové</a:t>
            </a:r>
          </a:p>
          <a:p>
            <a:pPr marL="1080000"/>
            <a:r>
              <a:rPr lang="cs-CZ" dirty="0"/>
              <a:t>Harmonizovaný časový program</a:t>
            </a:r>
          </a:p>
          <a:p>
            <a:pPr marL="0" indent="0">
              <a:buNone/>
            </a:pP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55</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5439085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D130F7-EE05-4330-BC37-55C31DC732A3}"/>
              </a:ext>
            </a:extLst>
          </p:cNvPr>
          <p:cNvSpPr>
            <a:spLocks noGrp="1"/>
          </p:cNvSpPr>
          <p:nvPr>
            <p:ph type="title"/>
          </p:nvPr>
        </p:nvSpPr>
        <p:spPr/>
        <p:txBody>
          <a:bodyPr/>
          <a:lstStyle/>
          <a:p>
            <a:r>
              <a:rPr lang="cs-CZ" dirty="0"/>
              <a:t>Třetí strany – čl. 10</a:t>
            </a:r>
          </a:p>
        </p:txBody>
      </p:sp>
      <p:sp>
        <p:nvSpPr>
          <p:cNvPr id="3" name="Zástupný symbol pro obsah 2">
            <a:extLst>
              <a:ext uri="{FF2B5EF4-FFF2-40B4-BE49-F238E27FC236}">
                <a16:creationId xmlns:a16="http://schemas.microsoft.com/office/drawing/2014/main" id="{07C85678-68D1-4153-9EA9-E4F047EDF231}"/>
              </a:ext>
            </a:extLst>
          </p:cNvPr>
          <p:cNvSpPr>
            <a:spLocks noGrp="1"/>
          </p:cNvSpPr>
          <p:nvPr>
            <p:ph idx="1"/>
          </p:nvPr>
        </p:nvSpPr>
        <p:spPr/>
        <p:txBody>
          <a:bodyPr/>
          <a:lstStyle/>
          <a:p>
            <a:r>
              <a:rPr lang="cs-CZ" dirty="0"/>
              <a:t>Panel musí vzít v potaz zájmy stran, ale i ostatních členských států</a:t>
            </a:r>
          </a:p>
          <a:p>
            <a:r>
              <a:rPr lang="cs-CZ" dirty="0"/>
              <a:t>Důležitý zájem na věci</a:t>
            </a:r>
          </a:p>
          <a:p>
            <a:r>
              <a:rPr lang="cs-CZ" dirty="0"/>
              <a:t>Oznámení zájmu DSB</a:t>
            </a:r>
          </a:p>
          <a:p>
            <a:r>
              <a:rPr lang="cs-CZ" dirty="0"/>
              <a:t>Příležitost být slyšen panelem</a:t>
            </a:r>
          </a:p>
          <a:p>
            <a:r>
              <a:rPr lang="cs-CZ" dirty="0"/>
              <a:t>Právo činit písemné vyjádření</a:t>
            </a:r>
          </a:p>
          <a:p>
            <a:r>
              <a:rPr lang="cs-CZ" dirty="0"/>
              <a:t>Právo obdržet písemná vyjádření stran sporu</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56</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14591029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AC6515-271E-4404-A9CA-908E3DF35320}"/>
              </a:ext>
            </a:extLst>
          </p:cNvPr>
          <p:cNvSpPr>
            <a:spLocks noGrp="1"/>
          </p:cNvSpPr>
          <p:nvPr>
            <p:ph type="title"/>
          </p:nvPr>
        </p:nvSpPr>
        <p:spPr/>
        <p:txBody>
          <a:bodyPr/>
          <a:lstStyle/>
          <a:p>
            <a:r>
              <a:rPr lang="cs-CZ" dirty="0"/>
              <a:t>Role panelu – čl. 11</a:t>
            </a:r>
          </a:p>
        </p:txBody>
      </p:sp>
      <p:sp>
        <p:nvSpPr>
          <p:cNvPr id="3" name="Zástupný symbol pro obsah 2">
            <a:extLst>
              <a:ext uri="{FF2B5EF4-FFF2-40B4-BE49-F238E27FC236}">
                <a16:creationId xmlns:a16="http://schemas.microsoft.com/office/drawing/2014/main" id="{5481CFD0-43C6-457C-A62E-8DA4E3DAC6F5}"/>
              </a:ext>
            </a:extLst>
          </p:cNvPr>
          <p:cNvSpPr>
            <a:spLocks noGrp="1"/>
          </p:cNvSpPr>
          <p:nvPr>
            <p:ph idx="1"/>
          </p:nvPr>
        </p:nvSpPr>
        <p:spPr/>
        <p:txBody>
          <a:bodyPr/>
          <a:lstStyle/>
          <a:p>
            <a:r>
              <a:rPr lang="cs-CZ" dirty="0"/>
              <a:t>Objektivní posouzení věci</a:t>
            </a:r>
          </a:p>
          <a:p>
            <a:r>
              <a:rPr lang="cs-CZ" dirty="0"/>
              <a:t>Objektivní posouzení skutkového stavu</a:t>
            </a:r>
          </a:p>
          <a:p>
            <a:r>
              <a:rPr lang="cs-CZ" dirty="0"/>
              <a:t>Aplikace příslušných ustanovení</a:t>
            </a:r>
          </a:p>
          <a:p>
            <a:r>
              <a:rPr lang="cs-CZ" dirty="0"/>
              <a:t>Posouzení souladu opatření s příslušnými ustanoveními</a:t>
            </a:r>
          </a:p>
          <a:p>
            <a:r>
              <a:rPr lang="cs-CZ" dirty="0"/>
              <a:t>Dát stranám příležitost nalézt vzájemně uspokojivé řešení  </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57</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383682670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82A078-F1A9-49A8-A484-20D6D0D63CB9}"/>
              </a:ext>
            </a:extLst>
          </p:cNvPr>
          <p:cNvSpPr>
            <a:spLocks noGrp="1"/>
          </p:cNvSpPr>
          <p:nvPr>
            <p:ph type="title"/>
          </p:nvPr>
        </p:nvSpPr>
        <p:spPr/>
        <p:txBody>
          <a:bodyPr/>
          <a:lstStyle/>
          <a:p>
            <a:r>
              <a:rPr lang="cs-CZ" dirty="0"/>
              <a:t>Proces před panelem – čl. 13</a:t>
            </a:r>
          </a:p>
        </p:txBody>
      </p:sp>
      <p:sp>
        <p:nvSpPr>
          <p:cNvPr id="3" name="Zástupný symbol pro obsah 2">
            <a:extLst>
              <a:ext uri="{FF2B5EF4-FFF2-40B4-BE49-F238E27FC236}">
                <a16:creationId xmlns:a16="http://schemas.microsoft.com/office/drawing/2014/main" id="{2CCA5503-965A-4E8A-9F75-E9575D062772}"/>
              </a:ext>
            </a:extLst>
          </p:cNvPr>
          <p:cNvSpPr>
            <a:spLocks noGrp="1"/>
          </p:cNvSpPr>
          <p:nvPr>
            <p:ph idx="1"/>
          </p:nvPr>
        </p:nvSpPr>
        <p:spPr/>
        <p:txBody>
          <a:bodyPr/>
          <a:lstStyle/>
          <a:p>
            <a:r>
              <a:rPr lang="cs-CZ" dirty="0" err="1"/>
              <a:t>Appendix</a:t>
            </a:r>
            <a:r>
              <a:rPr lang="cs-CZ" dirty="0"/>
              <a:t> 3</a:t>
            </a:r>
          </a:p>
          <a:p>
            <a:r>
              <a:rPr lang="cs-CZ" dirty="0"/>
              <a:t>Dostatečně flexibilní =&gt; kvalitní zpráva, bez zbytečného prodlení</a:t>
            </a:r>
          </a:p>
          <a:p>
            <a:r>
              <a:rPr lang="cs-CZ" dirty="0"/>
              <a:t>Stanovení časového harmonogramu </a:t>
            </a:r>
          </a:p>
          <a:p>
            <a:r>
              <a:rPr lang="cs-CZ" dirty="0"/>
              <a:t>Písemná vyjádření stran </a:t>
            </a:r>
          </a:p>
          <a:p>
            <a:r>
              <a:rPr lang="cs-CZ" dirty="0"/>
              <a:t>Ústní jednání </a:t>
            </a:r>
          </a:p>
          <a:p>
            <a:r>
              <a:rPr lang="cs-CZ" dirty="0"/>
              <a:t>Trvání – 6 měsíců (složení panelu – vydání zprávy) x 3 měsíce (urgentní případy) x </a:t>
            </a:r>
            <a:r>
              <a:rPr lang="cs-CZ" dirty="0" err="1"/>
              <a:t>max</a:t>
            </a:r>
            <a:r>
              <a:rPr lang="cs-CZ" dirty="0"/>
              <a:t> 9 měsíců (povinnost informovat DSB o důvodech) </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58</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280224059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0B2767-7F74-468E-87F9-577AA8542B90}"/>
              </a:ext>
            </a:extLst>
          </p:cNvPr>
          <p:cNvSpPr>
            <a:spLocks noGrp="1"/>
          </p:cNvSpPr>
          <p:nvPr>
            <p:ph type="title"/>
          </p:nvPr>
        </p:nvSpPr>
        <p:spPr/>
        <p:txBody>
          <a:bodyPr/>
          <a:lstStyle/>
          <a:p>
            <a:r>
              <a:rPr lang="cs-CZ" dirty="0"/>
              <a:t>Zpráva panelu – čl. 12, 14</a:t>
            </a:r>
          </a:p>
        </p:txBody>
      </p:sp>
      <p:sp>
        <p:nvSpPr>
          <p:cNvPr id="3" name="Zástupný symbol pro obsah 2">
            <a:extLst>
              <a:ext uri="{FF2B5EF4-FFF2-40B4-BE49-F238E27FC236}">
                <a16:creationId xmlns:a16="http://schemas.microsoft.com/office/drawing/2014/main" id="{7927EE1E-0A00-4B7E-986B-D0A4C7FCDC25}"/>
              </a:ext>
            </a:extLst>
          </p:cNvPr>
          <p:cNvSpPr>
            <a:spLocks noGrp="1"/>
          </p:cNvSpPr>
          <p:nvPr>
            <p:ph idx="1"/>
          </p:nvPr>
        </p:nvSpPr>
        <p:spPr/>
        <p:txBody>
          <a:bodyPr/>
          <a:lstStyle/>
          <a:p>
            <a:r>
              <a:rPr lang="cs-CZ" dirty="0"/>
              <a:t>Písemná -&gt; DSB</a:t>
            </a:r>
          </a:p>
          <a:p>
            <a:r>
              <a:rPr lang="cs-CZ" dirty="0"/>
              <a:t>Skutková zjištění</a:t>
            </a:r>
          </a:p>
          <a:p>
            <a:r>
              <a:rPr lang="cs-CZ" dirty="0"/>
              <a:t>Použitelná ustanovení a jejich aplikace </a:t>
            </a:r>
          </a:p>
          <a:p>
            <a:r>
              <a:rPr lang="cs-CZ" dirty="0"/>
              <a:t>Odůvodnění </a:t>
            </a:r>
          </a:p>
          <a:p>
            <a:r>
              <a:rPr lang="cs-CZ" dirty="0"/>
              <a:t>Smírné řešení -&gt; zpráva: </a:t>
            </a:r>
          </a:p>
          <a:p>
            <a:pPr marL="1080000"/>
            <a:r>
              <a:rPr lang="cs-CZ" dirty="0"/>
              <a:t>Stručný popis případu</a:t>
            </a:r>
          </a:p>
          <a:p>
            <a:pPr marL="1080000"/>
            <a:r>
              <a:rPr lang="cs-CZ" dirty="0"/>
              <a:t>Řešení, které bylo stranami nalezeno</a:t>
            </a:r>
          </a:p>
          <a:p>
            <a:pPr marL="342000"/>
            <a:r>
              <a:rPr lang="cs-CZ" dirty="0"/>
              <a:t>Porady panelu jsou důvěrné</a:t>
            </a:r>
          </a:p>
          <a:p>
            <a:pPr marL="342000"/>
            <a:r>
              <a:rPr lang="cs-CZ" dirty="0"/>
              <a:t>Individuální názory členů panelu – anonymní </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59</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2044352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noFill/>
        </p:spPr>
        <p:txBody>
          <a:bodyPr/>
          <a:lstStyle/>
          <a:p>
            <a:pPr eaLnBrk="1" hangingPunct="1">
              <a:defRPr/>
            </a:pPr>
            <a:r>
              <a:rPr lang="cs-CZ" dirty="0">
                <a:solidFill>
                  <a:srgbClr val="002060"/>
                </a:solidFill>
              </a:rPr>
              <a:t>GATT - připomenutí</a:t>
            </a:r>
          </a:p>
        </p:txBody>
      </p:sp>
      <p:sp>
        <p:nvSpPr>
          <p:cNvPr id="20483" name="Rectangle 3"/>
          <p:cNvSpPr>
            <a:spLocks noGrp="1" noChangeArrowheads="1"/>
          </p:cNvSpPr>
          <p:nvPr>
            <p:ph type="body" idx="1"/>
          </p:nvPr>
        </p:nvSpPr>
        <p:spPr/>
        <p:txBody>
          <a:bodyPr/>
          <a:lstStyle/>
          <a:p>
            <a:pPr eaLnBrk="1" hangingPunct="1">
              <a:lnSpc>
                <a:spcPct val="90000"/>
              </a:lnSpc>
            </a:pPr>
            <a:r>
              <a:rPr lang="cs-CZ" altLang="cs-CZ" dirty="0"/>
              <a:t>Úkol - liberalizace mezinárodního obchodu </a:t>
            </a:r>
            <a:r>
              <a:rPr lang="cs-CZ" altLang="cs-CZ" dirty="0">
                <a:solidFill>
                  <a:srgbClr val="FF0000"/>
                </a:solidFill>
              </a:rPr>
              <a:t>zbožím</a:t>
            </a:r>
          </a:p>
          <a:p>
            <a:pPr eaLnBrk="1" hangingPunct="1">
              <a:lnSpc>
                <a:spcPct val="90000"/>
              </a:lnSpc>
            </a:pPr>
            <a:r>
              <a:rPr lang="cs-CZ" altLang="cs-CZ" dirty="0"/>
              <a:t>Základní výstavbové principy – uskutečňovány prostřednictvím doložek</a:t>
            </a:r>
          </a:p>
          <a:p>
            <a:pPr lvl="1" eaLnBrk="1" hangingPunct="1">
              <a:lnSpc>
                <a:spcPct val="90000"/>
              </a:lnSpc>
            </a:pPr>
            <a:r>
              <a:rPr lang="cs-CZ" altLang="cs-CZ" sz="2400" dirty="0"/>
              <a:t>nejvyšších výhod</a:t>
            </a:r>
          </a:p>
          <a:p>
            <a:pPr lvl="1" eaLnBrk="1" hangingPunct="1">
              <a:lnSpc>
                <a:spcPct val="90000"/>
              </a:lnSpc>
            </a:pPr>
            <a:r>
              <a:rPr lang="cs-CZ" altLang="cs-CZ" sz="2400" dirty="0"/>
              <a:t>národního zacházení</a:t>
            </a:r>
          </a:p>
          <a:p>
            <a:pPr eaLnBrk="1" hangingPunct="1">
              <a:lnSpc>
                <a:spcPct val="90000"/>
              </a:lnSpc>
            </a:pPr>
            <a:r>
              <a:rPr lang="cs-CZ" altLang="cs-CZ" dirty="0"/>
              <a:t>regulace:</a:t>
            </a:r>
          </a:p>
          <a:p>
            <a:pPr lvl="1" eaLnBrk="1" hangingPunct="1">
              <a:lnSpc>
                <a:spcPct val="90000"/>
              </a:lnSpc>
            </a:pPr>
            <a:r>
              <a:rPr lang="cs-CZ" altLang="cs-CZ" sz="2400" dirty="0"/>
              <a:t>výjimky z principu (zóny volného obchodu a celní unie, antidumping, rozvojové státy, </a:t>
            </a:r>
            <a:r>
              <a:rPr lang="cs-CZ" altLang="cs-CZ" sz="2400" dirty="0" err="1"/>
              <a:t>bezp</a:t>
            </a:r>
            <a:r>
              <a:rPr lang="cs-CZ" altLang="cs-CZ" sz="2400" dirty="0"/>
              <a:t>.) </a:t>
            </a:r>
          </a:p>
          <a:p>
            <a:pPr lvl="1" eaLnBrk="1" hangingPunct="1">
              <a:lnSpc>
                <a:spcPct val="90000"/>
              </a:lnSpc>
            </a:pPr>
            <a:r>
              <a:rPr lang="cs-CZ" altLang="cs-CZ" sz="2400" dirty="0"/>
              <a:t>tarifikace a omezování tarifních sazeb,</a:t>
            </a:r>
          </a:p>
          <a:p>
            <a:pPr lvl="1" eaLnBrk="1" hangingPunct="1">
              <a:lnSpc>
                <a:spcPct val="90000"/>
              </a:lnSpc>
            </a:pPr>
            <a:r>
              <a:rPr lang="cs-CZ" altLang="cs-CZ" sz="2400" dirty="0"/>
              <a:t>zákaz kvantitativních restrikcí</a:t>
            </a:r>
          </a:p>
        </p:txBody>
      </p:sp>
      <p:sp>
        <p:nvSpPr>
          <p:cNvPr id="2" name="Zástupný symbol pro zápatí 1"/>
          <p:cNvSpPr>
            <a:spLocks noGrp="1"/>
          </p:cNvSpPr>
          <p:nvPr>
            <p:ph type="ftr" sz="quarter" idx="10"/>
          </p:nvPr>
        </p:nvSpPr>
        <p:spPr/>
        <p:txBody>
          <a:bodyPr/>
          <a:lstStyle/>
          <a:p>
            <a:r>
              <a:rPr lang="cs-CZ" altLang="cs-CZ"/>
              <a:t>JUDr. Tereza Kyselovská, Ph.D.</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Tree>
    <p:extLst>
      <p:ext uri="{BB962C8B-B14F-4D97-AF65-F5344CB8AC3E}">
        <p14:creationId xmlns:p14="http://schemas.microsoft.com/office/powerpoint/2010/main" val="42944335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79999E-D530-4E9F-9CFD-9D6DEDB67AF3}"/>
              </a:ext>
            </a:extLst>
          </p:cNvPr>
          <p:cNvSpPr>
            <a:spLocks noGrp="1"/>
          </p:cNvSpPr>
          <p:nvPr>
            <p:ph type="title"/>
          </p:nvPr>
        </p:nvSpPr>
        <p:spPr/>
        <p:txBody>
          <a:bodyPr/>
          <a:lstStyle/>
          <a:p>
            <a:r>
              <a:rPr lang="cs-CZ" dirty="0"/>
              <a:t>Přijetí zprávy panelu – čl. 16</a:t>
            </a:r>
          </a:p>
        </p:txBody>
      </p:sp>
      <p:sp>
        <p:nvSpPr>
          <p:cNvPr id="3" name="Zástupný symbol pro obsah 2">
            <a:extLst>
              <a:ext uri="{FF2B5EF4-FFF2-40B4-BE49-F238E27FC236}">
                <a16:creationId xmlns:a16="http://schemas.microsoft.com/office/drawing/2014/main" id="{B219AF89-9126-4D0B-82D4-950130E38AAB}"/>
              </a:ext>
            </a:extLst>
          </p:cNvPr>
          <p:cNvSpPr>
            <a:spLocks noGrp="1"/>
          </p:cNvSpPr>
          <p:nvPr>
            <p:ph idx="1"/>
          </p:nvPr>
        </p:nvSpPr>
        <p:spPr/>
        <p:txBody>
          <a:bodyPr/>
          <a:lstStyle/>
          <a:p>
            <a:r>
              <a:rPr lang="cs-CZ" dirty="0"/>
              <a:t>DSB</a:t>
            </a:r>
          </a:p>
          <a:p>
            <a:r>
              <a:rPr lang="cs-CZ" dirty="0"/>
              <a:t>Zpráva panelu -&gt; doručení všem členským státům -&gt; právo se vyjádřit – námitky (písemné) </a:t>
            </a:r>
          </a:p>
          <a:p>
            <a:r>
              <a:rPr lang="cs-CZ" dirty="0"/>
              <a:t>Do 60 dnů od rozeslání zprávy členským státům x strana oficiálně oznámí DSB, že se chce odvolat nebo DSB rozhodne zprávu nepřijmout </a:t>
            </a:r>
          </a:p>
          <a:p>
            <a:r>
              <a:rPr lang="cs-CZ" dirty="0"/>
              <a:t>Lhůta 9 měsíců (ustanovení panelu – přijetí zprávy)</a:t>
            </a:r>
          </a:p>
          <a:p>
            <a:pPr marL="0" indent="0">
              <a:buNone/>
            </a:pP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60</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9985494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Nadpis 1"/>
          <p:cNvSpPr>
            <a:spLocks noGrp="1"/>
          </p:cNvSpPr>
          <p:nvPr>
            <p:ph type="title"/>
          </p:nvPr>
        </p:nvSpPr>
        <p:spPr/>
        <p:txBody>
          <a:bodyPr/>
          <a:lstStyle/>
          <a:p>
            <a:r>
              <a:rPr lang="cs-CZ" altLang="cs-CZ" dirty="0"/>
              <a:t>Odvolání – čl. 17</a:t>
            </a:r>
          </a:p>
        </p:txBody>
      </p:sp>
      <p:sp>
        <p:nvSpPr>
          <p:cNvPr id="51203" name="Zástupný symbol pro obsah 2"/>
          <p:cNvSpPr>
            <a:spLocks noGrp="1"/>
          </p:cNvSpPr>
          <p:nvPr>
            <p:ph idx="1"/>
          </p:nvPr>
        </p:nvSpPr>
        <p:spPr/>
        <p:txBody>
          <a:bodyPr/>
          <a:lstStyle/>
          <a:p>
            <a:r>
              <a:rPr lang="cs-CZ" altLang="cs-CZ" dirty="0"/>
              <a:t>Pouze strany </a:t>
            </a:r>
          </a:p>
          <a:p>
            <a:r>
              <a:rPr lang="cs-CZ" altLang="cs-CZ" dirty="0"/>
              <a:t>Stálý Odvolací orgán </a:t>
            </a:r>
          </a:p>
          <a:p>
            <a:r>
              <a:rPr lang="cs-CZ" altLang="cs-CZ" dirty="0"/>
              <a:t>Pouze právní otázky a otázky interpretace </a:t>
            </a:r>
          </a:p>
          <a:p>
            <a:r>
              <a:rPr lang="cs-CZ" altLang="cs-CZ" dirty="0"/>
              <a:t>Lhůta 60 dnů od oznámení rozhodnutí se odvolat (max. 90 dnů – informování DSB, důvody)</a:t>
            </a:r>
          </a:p>
          <a:p>
            <a:r>
              <a:rPr lang="cs-CZ" altLang="cs-CZ" dirty="0"/>
              <a:t>Potvrzení x zrušení x změna právních závěrů panelu </a:t>
            </a:r>
          </a:p>
          <a:p>
            <a:r>
              <a:rPr lang="cs-CZ" altLang="cs-CZ" dirty="0"/>
              <a:t>Schválení ze strany DSB </a:t>
            </a:r>
          </a:p>
          <a:p>
            <a:r>
              <a:rPr lang="cs-CZ" altLang="cs-CZ" dirty="0"/>
              <a:t>Lhůta 12 měsíců (ustavení panelu – přijetí zprávy) </a:t>
            </a:r>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61</a:t>
            </a:fld>
            <a:endParaRPr lang="cs-CZ" altLang="cs-CZ" dirty="0"/>
          </a:p>
        </p:txBody>
      </p:sp>
      <p:sp>
        <p:nvSpPr>
          <p:cNvPr id="3" name="Zástupný symbol pro zápatí 2"/>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35785137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22C3C1-11E8-48A8-8FFF-A31F749227D8}"/>
              </a:ext>
            </a:extLst>
          </p:cNvPr>
          <p:cNvSpPr>
            <a:spLocks noGrp="1"/>
          </p:cNvSpPr>
          <p:nvPr>
            <p:ph type="title"/>
          </p:nvPr>
        </p:nvSpPr>
        <p:spPr/>
        <p:txBody>
          <a:bodyPr/>
          <a:lstStyle/>
          <a:p>
            <a:r>
              <a:rPr lang="cs-CZ" dirty="0"/>
              <a:t>Stálý odvolací orgán – čl. 17</a:t>
            </a:r>
          </a:p>
        </p:txBody>
      </p:sp>
      <p:sp>
        <p:nvSpPr>
          <p:cNvPr id="3" name="Zástupný symbol pro obsah 2">
            <a:extLst>
              <a:ext uri="{FF2B5EF4-FFF2-40B4-BE49-F238E27FC236}">
                <a16:creationId xmlns:a16="http://schemas.microsoft.com/office/drawing/2014/main" id="{1FAC8F81-BA75-4B8E-9133-986CA7D053B1}"/>
              </a:ext>
            </a:extLst>
          </p:cNvPr>
          <p:cNvSpPr>
            <a:spLocks noGrp="1"/>
          </p:cNvSpPr>
          <p:nvPr>
            <p:ph idx="1"/>
          </p:nvPr>
        </p:nvSpPr>
        <p:spPr/>
        <p:txBody>
          <a:bodyPr/>
          <a:lstStyle/>
          <a:p>
            <a:r>
              <a:rPr lang="cs-CZ" dirty="0"/>
              <a:t>Jmenován DSB</a:t>
            </a:r>
          </a:p>
          <a:p>
            <a:r>
              <a:rPr lang="cs-CZ" dirty="0"/>
              <a:t>7 členů (vždy tři posuzují jedno odvolání) </a:t>
            </a:r>
          </a:p>
          <a:p>
            <a:r>
              <a:rPr lang="cs-CZ" dirty="0"/>
              <a:t>Jmenovaní na 4 roky, jedno opakování</a:t>
            </a:r>
          </a:p>
          <a:p>
            <a:r>
              <a:rPr lang="cs-CZ" dirty="0"/>
              <a:t>Uznávané autority se zkušenostmi – právo, mezinárodní obchod, předmět dohod </a:t>
            </a:r>
          </a:p>
          <a:p>
            <a:r>
              <a:rPr lang="cs-CZ" dirty="0"/>
              <a:t>Nesmí být střet zájmů</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62</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236554922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136751-B8A8-43A2-9CDD-282EDF07593D}"/>
              </a:ext>
            </a:extLst>
          </p:cNvPr>
          <p:cNvSpPr>
            <a:spLocks noGrp="1"/>
          </p:cNvSpPr>
          <p:nvPr>
            <p:ph type="title"/>
          </p:nvPr>
        </p:nvSpPr>
        <p:spPr/>
        <p:txBody>
          <a:bodyPr/>
          <a:lstStyle/>
          <a:p>
            <a:r>
              <a:rPr lang="cs-CZ" dirty="0"/>
              <a:t>Doporučení ve zprávě – čl. 19</a:t>
            </a:r>
          </a:p>
        </p:txBody>
      </p:sp>
      <p:sp>
        <p:nvSpPr>
          <p:cNvPr id="3" name="Zástupný symbol pro obsah 2">
            <a:extLst>
              <a:ext uri="{FF2B5EF4-FFF2-40B4-BE49-F238E27FC236}">
                <a16:creationId xmlns:a16="http://schemas.microsoft.com/office/drawing/2014/main" id="{0E49A23B-1246-45EF-B081-EE00F2422FD1}"/>
              </a:ext>
            </a:extLst>
          </p:cNvPr>
          <p:cNvSpPr>
            <a:spLocks noGrp="1"/>
          </p:cNvSpPr>
          <p:nvPr>
            <p:ph idx="1"/>
          </p:nvPr>
        </p:nvSpPr>
        <p:spPr/>
        <p:txBody>
          <a:bodyPr/>
          <a:lstStyle/>
          <a:p>
            <a:r>
              <a:rPr lang="cs-CZ" dirty="0"/>
              <a:t>Panel nebo odvolací orgán</a:t>
            </a:r>
          </a:p>
          <a:p>
            <a:r>
              <a:rPr lang="cs-CZ" dirty="0"/>
              <a:t>Opatření je v rozporu s dohodou</a:t>
            </a:r>
          </a:p>
          <a:p>
            <a:r>
              <a:rPr lang="cs-CZ" dirty="0"/>
              <a:t>Doporučení členskému státu – uvést opatření do souladu s dotčenou dohodou</a:t>
            </a:r>
          </a:p>
          <a:p>
            <a:r>
              <a:rPr lang="cs-CZ" dirty="0"/>
              <a:t>Lze doporučit i způsob uvedení do souladu </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63</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286938723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2A83B3-0D4F-45C8-8258-BCD017D79533}"/>
              </a:ext>
            </a:extLst>
          </p:cNvPr>
          <p:cNvSpPr>
            <a:spLocks noGrp="1"/>
          </p:cNvSpPr>
          <p:nvPr>
            <p:ph type="title"/>
          </p:nvPr>
        </p:nvSpPr>
        <p:spPr/>
        <p:txBody>
          <a:bodyPr/>
          <a:lstStyle/>
          <a:p>
            <a:r>
              <a:rPr lang="cs-CZ" dirty="0"/>
              <a:t>Implementace doporučení – čl. 21</a:t>
            </a:r>
          </a:p>
        </p:txBody>
      </p:sp>
      <p:sp>
        <p:nvSpPr>
          <p:cNvPr id="3" name="Zástupný symbol pro obsah 2">
            <a:extLst>
              <a:ext uri="{FF2B5EF4-FFF2-40B4-BE49-F238E27FC236}">
                <a16:creationId xmlns:a16="http://schemas.microsoft.com/office/drawing/2014/main" id="{572C8E2D-E8F9-42B0-A6A4-878F865AD388}"/>
              </a:ext>
            </a:extLst>
          </p:cNvPr>
          <p:cNvSpPr>
            <a:spLocks noGrp="1"/>
          </p:cNvSpPr>
          <p:nvPr>
            <p:ph idx="1"/>
          </p:nvPr>
        </p:nvSpPr>
        <p:spPr/>
        <p:txBody>
          <a:bodyPr/>
          <a:lstStyle/>
          <a:p>
            <a:r>
              <a:rPr lang="cs-CZ" dirty="0"/>
              <a:t>Rychlá implementace doporučení je klíčová</a:t>
            </a:r>
          </a:p>
          <a:p>
            <a:r>
              <a:rPr lang="cs-CZ" dirty="0"/>
              <a:t>DSB – do 30 dnů od přijetí zprávy </a:t>
            </a:r>
          </a:p>
          <a:p>
            <a:pPr marL="1080000"/>
            <a:r>
              <a:rPr lang="cs-CZ" dirty="0"/>
              <a:t>Stát informuje DSB o svých úmyslech ohledně implementace </a:t>
            </a:r>
          </a:p>
          <a:p>
            <a:r>
              <a:rPr lang="cs-CZ" dirty="0"/>
              <a:t>Stát má na implementaci přiměřenou dobu (x nelze doporučení splnit okamžitě)</a:t>
            </a:r>
          </a:p>
          <a:p>
            <a:pPr marL="1080000"/>
            <a:r>
              <a:rPr lang="cs-CZ" dirty="0"/>
              <a:t>Navržena státem, schválená DSB</a:t>
            </a:r>
          </a:p>
          <a:p>
            <a:pPr marL="1080000"/>
            <a:r>
              <a:rPr lang="cs-CZ" dirty="0"/>
              <a:t>Dohodnutá stranami sporu</a:t>
            </a:r>
          </a:p>
          <a:p>
            <a:pPr marL="1080000"/>
            <a:r>
              <a:rPr lang="cs-CZ" dirty="0"/>
              <a:t>Doba určená závaznou arbitráží (max. 15 měsíců od přijetí zprávy, okolnosti případu) </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64</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421513916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32390A-CE5A-4037-8E04-2C71D1DE18B1}"/>
              </a:ext>
            </a:extLst>
          </p:cNvPr>
          <p:cNvSpPr>
            <a:spLocks noGrp="1"/>
          </p:cNvSpPr>
          <p:nvPr>
            <p:ph type="title"/>
          </p:nvPr>
        </p:nvSpPr>
        <p:spPr/>
        <p:txBody>
          <a:bodyPr/>
          <a:lstStyle/>
          <a:p>
            <a:r>
              <a:rPr lang="cs-CZ" dirty="0"/>
              <a:t>Implementace opatření – čl. 21</a:t>
            </a:r>
          </a:p>
        </p:txBody>
      </p:sp>
      <p:sp>
        <p:nvSpPr>
          <p:cNvPr id="3" name="Zástupný symbol pro obsah 2">
            <a:extLst>
              <a:ext uri="{FF2B5EF4-FFF2-40B4-BE49-F238E27FC236}">
                <a16:creationId xmlns:a16="http://schemas.microsoft.com/office/drawing/2014/main" id="{8A53D453-F391-438B-B5FE-A252DDA4C718}"/>
              </a:ext>
            </a:extLst>
          </p:cNvPr>
          <p:cNvSpPr>
            <a:spLocks noGrp="1"/>
          </p:cNvSpPr>
          <p:nvPr>
            <p:ph idx="1"/>
          </p:nvPr>
        </p:nvSpPr>
        <p:spPr/>
        <p:txBody>
          <a:bodyPr/>
          <a:lstStyle/>
          <a:p>
            <a:r>
              <a:rPr lang="cs-CZ" dirty="0"/>
              <a:t>Neshoda ohledně existence či souladu opatření přijatého za účelem implementace doporučení -&gt; postup dle Ujednání</a:t>
            </a:r>
          </a:p>
          <a:p>
            <a:r>
              <a:rPr lang="cs-CZ" dirty="0"/>
              <a:t>DSB – dohled na implementací doporučení – součást agendy, dokud není vyřešeno </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65</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89520303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98DFB1-52E3-467D-96EB-8A68239D1403}"/>
              </a:ext>
            </a:extLst>
          </p:cNvPr>
          <p:cNvSpPr>
            <a:spLocks noGrp="1"/>
          </p:cNvSpPr>
          <p:nvPr>
            <p:ph type="title"/>
          </p:nvPr>
        </p:nvSpPr>
        <p:spPr/>
        <p:txBody>
          <a:bodyPr/>
          <a:lstStyle/>
          <a:p>
            <a:r>
              <a:rPr lang="cs-CZ" dirty="0"/>
              <a:t>Sankce – čl. 22</a:t>
            </a:r>
          </a:p>
        </p:txBody>
      </p:sp>
      <p:sp>
        <p:nvSpPr>
          <p:cNvPr id="3" name="Zástupný symbol pro obsah 2">
            <a:extLst>
              <a:ext uri="{FF2B5EF4-FFF2-40B4-BE49-F238E27FC236}">
                <a16:creationId xmlns:a16="http://schemas.microsoft.com/office/drawing/2014/main" id="{BE6E20E9-5AC7-412E-B5F2-4ABA491EA719}"/>
              </a:ext>
            </a:extLst>
          </p:cNvPr>
          <p:cNvSpPr>
            <a:spLocks noGrp="1"/>
          </p:cNvSpPr>
          <p:nvPr>
            <p:ph idx="1"/>
          </p:nvPr>
        </p:nvSpPr>
        <p:spPr/>
        <p:txBody>
          <a:bodyPr/>
          <a:lstStyle/>
          <a:p>
            <a:r>
              <a:rPr lang="cs-CZ" dirty="0"/>
              <a:t>Doporučení není implementováno </a:t>
            </a:r>
          </a:p>
          <a:p>
            <a:r>
              <a:rPr lang="cs-CZ" dirty="0"/>
              <a:t>Kompenzace nebo dočasné pozastavení povinností </a:t>
            </a:r>
          </a:p>
          <a:p>
            <a:r>
              <a:rPr lang="cs-CZ" dirty="0"/>
              <a:t>Kompenzace – musí být výsledkem dohody sporných států</a:t>
            </a:r>
          </a:p>
          <a:p>
            <a:r>
              <a:rPr lang="cs-CZ" dirty="0"/>
              <a:t>Žádost státu -&gt; DSB -&gt; souhlas s pozastavením plnění povinností dle dotčené dohody vůči „povinnému“ státu </a:t>
            </a:r>
          </a:p>
          <a:p>
            <a:pPr marL="1080000"/>
            <a:r>
              <a:rPr lang="cs-CZ" sz="2200" dirty="0"/>
              <a:t>Podrobná pravidla v Ujednání </a:t>
            </a:r>
          </a:p>
          <a:p>
            <a:r>
              <a:rPr lang="cs-CZ" dirty="0"/>
              <a:t>DSB neudělí souhlas – nelze dle dotčené dohody </a:t>
            </a:r>
          </a:p>
          <a:p>
            <a:r>
              <a:rPr lang="cs-CZ" dirty="0"/>
              <a:t>DSB udělí souhlas x povinný stát nesouhlasí s úrovní pozastavení nebo tvrdí, že nebyla dodržena pravidla v Ujednání =&gt; arbitráž </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66</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54144241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338DDD-359C-45EC-9786-9F9874E14079}"/>
              </a:ext>
            </a:extLst>
          </p:cNvPr>
          <p:cNvSpPr>
            <a:spLocks noGrp="1"/>
          </p:cNvSpPr>
          <p:nvPr>
            <p:ph type="title"/>
          </p:nvPr>
        </p:nvSpPr>
        <p:spPr/>
        <p:txBody>
          <a:bodyPr/>
          <a:lstStyle/>
          <a:p>
            <a:r>
              <a:rPr lang="cs-CZ" dirty="0"/>
              <a:t>Arbitráž – sankce </a:t>
            </a:r>
          </a:p>
        </p:txBody>
      </p:sp>
      <p:sp>
        <p:nvSpPr>
          <p:cNvPr id="3" name="Zástupný symbol pro obsah 2">
            <a:extLst>
              <a:ext uri="{FF2B5EF4-FFF2-40B4-BE49-F238E27FC236}">
                <a16:creationId xmlns:a16="http://schemas.microsoft.com/office/drawing/2014/main" id="{03279FC3-BC16-473A-9A17-64A588BB1E49}"/>
              </a:ext>
            </a:extLst>
          </p:cNvPr>
          <p:cNvSpPr>
            <a:spLocks noGrp="1"/>
          </p:cNvSpPr>
          <p:nvPr>
            <p:ph idx="1"/>
          </p:nvPr>
        </p:nvSpPr>
        <p:spPr/>
        <p:txBody>
          <a:bodyPr/>
          <a:lstStyle/>
          <a:p>
            <a:r>
              <a:rPr lang="cs-CZ" dirty="0"/>
              <a:t>Původní panel nebo rozhodce jmenovaný Generálním ředitelem </a:t>
            </a:r>
          </a:p>
          <a:p>
            <a:r>
              <a:rPr lang="cs-CZ" dirty="0"/>
              <a:t>Nepřezkoumává se povaha pozastavených závazků, ale pouze to, zda úroveň pozastavení je adekvátní </a:t>
            </a:r>
          </a:p>
          <a:p>
            <a:r>
              <a:rPr lang="cs-CZ" dirty="0"/>
              <a:t>Námitky ohledně nedodržení pravidel v Ujednání – rozhodci přezkoumají jejich dodržení </a:t>
            </a:r>
          </a:p>
          <a:p>
            <a:r>
              <a:rPr lang="cs-CZ" dirty="0"/>
              <a:t>Rozhodnutí je konečné pro strany </a:t>
            </a:r>
          </a:p>
          <a:p>
            <a:r>
              <a:rPr lang="cs-CZ" dirty="0"/>
              <a:t>DSB musí být neprodleně informován -&gt; souhlas s pozastavením </a:t>
            </a:r>
          </a:p>
          <a:p>
            <a:r>
              <a:rPr lang="cs-CZ" dirty="0"/>
              <a:t>Do 31. prosince 2017 – 51 arbitráží týkajících se lhůty pro implementaci</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67</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303106570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Počet aktivních spor EU (2018)</a:t>
            </a:r>
          </a:p>
        </p:txBody>
      </p:sp>
      <p:pic>
        <p:nvPicPr>
          <p:cNvPr id="5" name="Zástupný symbol pro obsah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9588" y="2039816"/>
            <a:ext cx="8086635" cy="4208584"/>
          </a:xfrm>
        </p:spPr>
      </p:pic>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68</a:t>
            </a:fld>
            <a:endParaRPr lang="cs-CZ" altLang="cs-CZ" dirty="0"/>
          </a:p>
        </p:txBody>
      </p:sp>
      <p:sp>
        <p:nvSpPr>
          <p:cNvPr id="3" name="Zástupný symbol pro zápatí 2"/>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240990641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sporu</a:t>
            </a:r>
          </a:p>
        </p:txBody>
      </p:sp>
      <p:sp>
        <p:nvSpPr>
          <p:cNvPr id="3" name="Zástupný symbol pro text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1"/>
          </p:nvPr>
        </p:nvSpPr>
        <p:spPr/>
        <p:txBody>
          <a:bodyPr/>
          <a:lstStyle/>
          <a:p>
            <a:fld id="{B7F5D36C-8A95-44A1-B2E3-4B4CEE4AA93A}" type="slidenum">
              <a:rPr lang="cs-CZ" altLang="cs-CZ" smtClean="0"/>
              <a:pPr/>
              <a:t>69</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631502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p:spPr>
        <p:txBody>
          <a:bodyPr/>
          <a:lstStyle/>
          <a:p>
            <a:pPr>
              <a:defRPr/>
            </a:pPr>
            <a:r>
              <a:rPr lang="cs-CZ" dirty="0">
                <a:solidFill>
                  <a:srgbClr val="002060"/>
                </a:solidFill>
              </a:rPr>
              <a:t>GATS - připomenutí</a:t>
            </a:r>
            <a:endParaRPr lang="cs-CZ" dirty="0">
              <a:solidFill>
                <a:srgbClr val="7030A0"/>
              </a:solidFill>
            </a:endParaRPr>
          </a:p>
        </p:txBody>
      </p:sp>
      <p:sp>
        <p:nvSpPr>
          <p:cNvPr id="21507" name="Rectangle 3"/>
          <p:cNvSpPr>
            <a:spLocks noGrp="1" noChangeArrowheads="1"/>
          </p:cNvSpPr>
          <p:nvPr>
            <p:ph type="body" idx="1"/>
          </p:nvPr>
        </p:nvSpPr>
        <p:spPr/>
        <p:txBody>
          <a:bodyPr/>
          <a:lstStyle/>
          <a:p>
            <a:pPr>
              <a:lnSpc>
                <a:spcPct val="80000"/>
              </a:lnSpc>
            </a:pPr>
            <a:r>
              <a:rPr lang="cs-CZ" altLang="cs-CZ" sz="2200" dirty="0"/>
              <a:t>cíl - liberalizace mezinárodního obchodu</a:t>
            </a:r>
            <a:r>
              <a:rPr lang="en-US" altLang="cs-CZ" sz="2200" dirty="0"/>
              <a:t> </a:t>
            </a:r>
            <a:r>
              <a:rPr lang="cs-CZ" altLang="cs-CZ" sz="2200" dirty="0">
                <a:solidFill>
                  <a:srgbClr val="FF0000"/>
                </a:solidFill>
              </a:rPr>
              <a:t>službami</a:t>
            </a:r>
          </a:p>
          <a:p>
            <a:pPr>
              <a:lnSpc>
                <a:spcPct val="80000"/>
              </a:lnSpc>
            </a:pPr>
            <a:r>
              <a:rPr lang="cs-CZ" altLang="cs-CZ" sz="2200" dirty="0"/>
              <a:t>pokrývá všechny služby</a:t>
            </a:r>
          </a:p>
          <a:p>
            <a:pPr>
              <a:lnSpc>
                <a:spcPct val="80000"/>
              </a:lnSpc>
            </a:pPr>
            <a:r>
              <a:rPr lang="cs-CZ" altLang="cs-CZ" sz="2200" dirty="0"/>
              <a:t>4 mody poskytování služeb: Obchod službami tak je definován jako dodávka služeb:</a:t>
            </a:r>
          </a:p>
          <a:p>
            <a:pPr marL="1257300" lvl="2" indent="-342900" eaLnBrk="1" hangingPunct="1">
              <a:lnSpc>
                <a:spcPct val="80000"/>
              </a:lnSpc>
              <a:buFont typeface="+mj-lt"/>
              <a:buAutoNum type="arabicPeriod"/>
            </a:pPr>
            <a:r>
              <a:rPr lang="cs-CZ" altLang="cs-CZ" sz="1800" dirty="0"/>
              <a:t>z území jednoho smluvního státu GATS (dále jen „člen“) na území kteréhokoli jiného člena = </a:t>
            </a:r>
            <a:r>
              <a:rPr lang="cs-CZ" altLang="cs-CZ" sz="1800" i="1" dirty="0"/>
              <a:t>přeshraniční dodávka</a:t>
            </a:r>
          </a:p>
          <a:p>
            <a:pPr marL="1257300" lvl="2" indent="-342900" eaLnBrk="1" hangingPunct="1">
              <a:lnSpc>
                <a:spcPct val="80000"/>
              </a:lnSpc>
              <a:buFont typeface="+mj-lt"/>
              <a:buAutoNum type="arabicPeriod"/>
            </a:pPr>
            <a:r>
              <a:rPr lang="cs-CZ" altLang="cs-CZ" sz="1800" dirty="0"/>
              <a:t>na území jednoho člena spotřebiteli služby kteréhokoli jiného člena = </a:t>
            </a:r>
            <a:r>
              <a:rPr lang="cs-CZ" altLang="cs-CZ" sz="1800" i="1" dirty="0"/>
              <a:t>spotřeba v zahraničí </a:t>
            </a:r>
          </a:p>
          <a:p>
            <a:pPr marL="1257300" lvl="2" indent="-342900" eaLnBrk="1" hangingPunct="1">
              <a:lnSpc>
                <a:spcPct val="80000"/>
              </a:lnSpc>
              <a:buFont typeface="+mj-lt"/>
              <a:buAutoNum type="arabicPeriod"/>
            </a:pPr>
            <a:r>
              <a:rPr lang="cs-CZ" altLang="cs-CZ" sz="1800" dirty="0"/>
              <a:t>dodavatelem služby jednoho člena prostřednictvím komerční přítomnosti na území kteréhokoli jiného člena = </a:t>
            </a:r>
            <a:r>
              <a:rPr lang="cs-CZ" altLang="cs-CZ" sz="1800" i="1" dirty="0"/>
              <a:t>komerční přítomnost</a:t>
            </a:r>
          </a:p>
          <a:p>
            <a:pPr marL="1257300" lvl="2" indent="-342900" eaLnBrk="1" hangingPunct="1">
              <a:lnSpc>
                <a:spcPct val="80000"/>
              </a:lnSpc>
              <a:buFont typeface="+mj-lt"/>
              <a:buAutoNum type="arabicPeriod"/>
            </a:pPr>
            <a:r>
              <a:rPr lang="cs-CZ" altLang="cs-CZ" sz="1800" dirty="0"/>
              <a:t>dodavatelem služby jednoho člena prostřednictvím přítomnosti fyzických osob člena na území kteréhokoli jiného člena = </a:t>
            </a:r>
            <a:r>
              <a:rPr lang="cs-CZ" altLang="cs-CZ" sz="1800" i="1" dirty="0"/>
              <a:t>přítomnost fyzické osoby</a:t>
            </a:r>
          </a:p>
        </p:txBody>
      </p:sp>
      <p:sp>
        <p:nvSpPr>
          <p:cNvPr id="2" name="Zástupný symbol pro zápatí 1"/>
          <p:cNvSpPr>
            <a:spLocks noGrp="1"/>
          </p:cNvSpPr>
          <p:nvPr>
            <p:ph type="ftr" sz="quarter" idx="10"/>
          </p:nvPr>
        </p:nvSpPr>
        <p:spPr/>
        <p:txBody>
          <a:bodyPr/>
          <a:lstStyle/>
          <a:p>
            <a:r>
              <a:rPr lang="cs-CZ" altLang="cs-CZ"/>
              <a:t>JUDr. Tereza Kyselovská, Ph.D.</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Tree>
    <p:extLst>
      <p:ext uri="{BB962C8B-B14F-4D97-AF65-F5344CB8AC3E}">
        <p14:creationId xmlns:p14="http://schemas.microsoft.com/office/powerpoint/2010/main" val="85332376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WTO – případ Antigua a Barbuda vs. USA (DS285)  </a:t>
            </a:r>
            <a:endParaRPr lang="en-US" dirty="0"/>
          </a:p>
        </p:txBody>
      </p:sp>
      <p:sp>
        <p:nvSpPr>
          <p:cNvPr id="3" name="Zástupný symbol pro obsah 2"/>
          <p:cNvSpPr>
            <a:spLocks noGrp="1"/>
          </p:cNvSpPr>
          <p:nvPr>
            <p:ph idx="1"/>
          </p:nvPr>
        </p:nvSpPr>
        <p:spPr/>
        <p:txBody>
          <a:bodyPr/>
          <a:lstStyle/>
          <a:p>
            <a:r>
              <a:rPr lang="cs-CZ" dirty="0"/>
              <a:t>Online </a:t>
            </a:r>
            <a:r>
              <a:rPr lang="cs-CZ" dirty="0" err="1"/>
              <a:t>gambling</a:t>
            </a:r>
            <a:endParaRPr lang="cs-CZ" dirty="0"/>
          </a:p>
          <a:p>
            <a:r>
              <a:rPr lang="cs-CZ" dirty="0"/>
              <a:t>Postavení rozvojových zemí v systému řešení sporů ve WTO – dodatečné nebo privilegované postupy?</a:t>
            </a:r>
          </a:p>
          <a:p>
            <a:endParaRPr lang="cs-CZ" dirty="0"/>
          </a:p>
          <a:p>
            <a:endParaRPr lang="cs-CZ" dirty="0"/>
          </a:p>
          <a:p>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70</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318173802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WTO – případ Antigua a Barbuda vs. USA (DS285)  </a:t>
            </a:r>
            <a:endParaRPr lang="en-US" dirty="0"/>
          </a:p>
        </p:txBody>
      </p:sp>
      <p:sp>
        <p:nvSpPr>
          <p:cNvPr id="3" name="Zástupný symbol pro obsah 2"/>
          <p:cNvSpPr>
            <a:spLocks noGrp="1"/>
          </p:cNvSpPr>
          <p:nvPr>
            <p:ph idx="1"/>
          </p:nvPr>
        </p:nvSpPr>
        <p:spPr/>
        <p:txBody>
          <a:bodyPr/>
          <a:lstStyle/>
          <a:p>
            <a:r>
              <a:rPr lang="cs-CZ" sz="2200" dirty="0"/>
              <a:t>Ekonomické souvislosti – karibský stát ve střední Americe, největší zdroj příjmu jsou služby, zemědělství omezeno nedostatkem vody a pracovní síly (větší příjmy jsou v oblasti turismu a stavebnictví)</a:t>
            </a:r>
          </a:p>
          <a:p>
            <a:r>
              <a:rPr lang="cs-CZ" sz="2200" dirty="0"/>
              <a:t>2003 - 2007 – stabilní ekonomický růst, </a:t>
            </a:r>
            <a:r>
              <a:rPr lang="cs-CZ" sz="2200" dirty="0" err="1"/>
              <a:t>Cricket</a:t>
            </a:r>
            <a:r>
              <a:rPr lang="cs-CZ" sz="2200" dirty="0"/>
              <a:t> </a:t>
            </a:r>
            <a:r>
              <a:rPr lang="cs-CZ" sz="2200" dirty="0" err="1"/>
              <a:t>World</a:t>
            </a:r>
            <a:r>
              <a:rPr lang="cs-CZ" sz="2200" dirty="0"/>
              <a:t> Cup </a:t>
            </a:r>
          </a:p>
          <a:p>
            <a:r>
              <a:rPr lang="cs-CZ" sz="2200" dirty="0"/>
              <a:t>2009 – silné dopady ekonomické krize, omezení cestovního ruchu </a:t>
            </a:r>
          </a:p>
          <a:p>
            <a:r>
              <a:rPr lang="cs-CZ" sz="2200" dirty="0"/>
              <a:t>-</a:t>
            </a:r>
            <a:r>
              <a:rPr lang="en-US" sz="2200" dirty="0"/>
              <a:t>&gt;</a:t>
            </a:r>
            <a:r>
              <a:rPr lang="cs-CZ" sz="2200" dirty="0"/>
              <a:t> podpora růstu v oblasti dopravy, komunikace,  internetového hazardu a finančních služeb</a:t>
            </a:r>
          </a:p>
          <a:p>
            <a:r>
              <a:rPr lang="cs-CZ" sz="2200" dirty="0"/>
              <a:t>2017 – následky hurikánu…</a:t>
            </a:r>
            <a:endParaRPr lang="en-US" sz="22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71</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38893122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WTO – případ Antigua a Barbuda vs. USA (DS285) </a:t>
            </a:r>
          </a:p>
        </p:txBody>
      </p:sp>
      <p:sp>
        <p:nvSpPr>
          <p:cNvPr id="3" name="Zástupný symbol pro obsah 2"/>
          <p:cNvSpPr>
            <a:spLocks noGrp="1"/>
          </p:cNvSpPr>
          <p:nvPr>
            <p:ph idx="1"/>
          </p:nvPr>
        </p:nvSpPr>
        <p:spPr/>
        <p:txBody>
          <a:bodyPr/>
          <a:lstStyle/>
          <a:p>
            <a:r>
              <a:rPr lang="cs-CZ" dirty="0"/>
              <a:t>1994 – Antigua přijala </a:t>
            </a:r>
            <a:r>
              <a:rPr lang="cs-CZ" i="1" dirty="0"/>
              <a:t>Free </a:t>
            </a:r>
            <a:r>
              <a:rPr lang="cs-CZ" i="1" dirty="0" err="1"/>
              <a:t>Trade</a:t>
            </a:r>
            <a:r>
              <a:rPr lang="cs-CZ" i="1" dirty="0"/>
              <a:t> and </a:t>
            </a:r>
            <a:r>
              <a:rPr lang="cs-CZ" i="1" dirty="0" err="1"/>
              <a:t>Processing</a:t>
            </a:r>
            <a:r>
              <a:rPr lang="cs-CZ" i="1" dirty="0"/>
              <a:t> </a:t>
            </a:r>
            <a:r>
              <a:rPr lang="cs-CZ" i="1" dirty="0" err="1"/>
              <a:t>Act</a:t>
            </a:r>
            <a:r>
              <a:rPr lang="cs-CZ" i="1" dirty="0"/>
              <a:t> – </a:t>
            </a:r>
            <a:r>
              <a:rPr lang="cs-CZ" dirty="0"/>
              <a:t>povoloval udělení licencí společnostem v oblasti online kasin</a:t>
            </a:r>
          </a:p>
          <a:p>
            <a:r>
              <a:rPr lang="cs-CZ" dirty="0"/>
              <a:t>2000 – vrchol, podíl na světovém online sázení 60 %, zaměstnáno cca 1.900 osob (z celkových celosvětových příjmů z online sázení pochází cca 60 % od zákazníků z USA)</a:t>
            </a:r>
          </a:p>
          <a:p>
            <a:r>
              <a:rPr lang="cs-CZ" dirty="0"/>
              <a:t>Následuje pokles, spor před WTO</a:t>
            </a:r>
          </a:p>
          <a:p>
            <a:r>
              <a:rPr lang="cs-CZ" dirty="0"/>
              <a:t>2003 - podíl na světovém online sázení 21 %, cca 431 zaměstnanců</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72</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69388919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WTO – případ Antigua a Barbuda vs. USA (DS285) </a:t>
            </a:r>
          </a:p>
        </p:txBody>
      </p:sp>
      <p:sp>
        <p:nvSpPr>
          <p:cNvPr id="3" name="Zástupný symbol pro obsah 2"/>
          <p:cNvSpPr>
            <a:spLocks noGrp="1"/>
          </p:cNvSpPr>
          <p:nvPr>
            <p:ph idx="1"/>
          </p:nvPr>
        </p:nvSpPr>
        <p:spPr/>
        <p:txBody>
          <a:bodyPr/>
          <a:lstStyle/>
          <a:p>
            <a:r>
              <a:rPr lang="cs-CZ" dirty="0"/>
              <a:t>Situace v USA</a:t>
            </a:r>
          </a:p>
          <a:p>
            <a:pPr lvl="1"/>
            <a:r>
              <a:rPr lang="cs-CZ" dirty="0"/>
              <a:t>1998 USA omezily internetové sázky poskytované ze zahraničí, </a:t>
            </a:r>
            <a:r>
              <a:rPr lang="cs-CZ" i="1" dirty="0" err="1"/>
              <a:t>Wire</a:t>
            </a:r>
            <a:r>
              <a:rPr lang="cs-CZ" i="1" dirty="0"/>
              <a:t> </a:t>
            </a:r>
            <a:r>
              <a:rPr lang="cs-CZ" i="1" dirty="0" err="1"/>
              <a:t>Act</a:t>
            </a:r>
            <a:r>
              <a:rPr lang="cs-CZ" i="1" dirty="0"/>
              <a:t> – </a:t>
            </a:r>
            <a:r>
              <a:rPr lang="cs-CZ" dirty="0"/>
              <a:t>21 obviněných občanů, většina uznala vinu a uprchla mimo USA, jeden z nich (</a:t>
            </a:r>
            <a:r>
              <a:rPr lang="cs-CZ" dirty="0" err="1"/>
              <a:t>Jay</a:t>
            </a:r>
            <a:r>
              <a:rPr lang="cs-CZ" dirty="0"/>
              <a:t> </a:t>
            </a:r>
            <a:r>
              <a:rPr lang="cs-CZ" dirty="0" err="1"/>
              <a:t>Cohen</a:t>
            </a:r>
            <a:r>
              <a:rPr lang="cs-CZ" dirty="0"/>
              <a:t>), který působil na Světové sportovní burze v Antigue se bránil, v roce 2000 odsouzen k trestu odnětí svobody a pokutě – první odsouzený v USA za působení na zahraničních sázkařských internetových stránkách</a:t>
            </a:r>
          </a:p>
          <a:p>
            <a:pPr lvl="1"/>
            <a:r>
              <a:rPr lang="cs-CZ" dirty="0"/>
              <a:t>To zaujalo právníky z Antiguy – zahájení řízení před WTO – rozpor práva USA s GATS</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73</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5510804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WTO – případ Antigua a Barbuda vs. USA (DS285)  </a:t>
            </a:r>
            <a:endParaRPr lang="en-US" dirty="0"/>
          </a:p>
        </p:txBody>
      </p:sp>
      <p:sp>
        <p:nvSpPr>
          <p:cNvPr id="3" name="Zástupný symbol pro obsah 2"/>
          <p:cNvSpPr>
            <a:spLocks noGrp="1"/>
          </p:cNvSpPr>
          <p:nvPr>
            <p:ph idx="1"/>
          </p:nvPr>
        </p:nvSpPr>
        <p:spPr/>
        <p:txBody>
          <a:bodyPr/>
          <a:lstStyle/>
          <a:p>
            <a:r>
              <a:rPr lang="cs-CZ" sz="2100" dirty="0"/>
              <a:t>13.3 2003 - žádost o konzultace</a:t>
            </a:r>
          </a:p>
          <a:p>
            <a:pPr lvl="1"/>
            <a:r>
              <a:rPr lang="cs-CZ" sz="2100" dirty="0"/>
              <a:t>Antigua zahájila řízení u WTO proti zákazu poskytování přeshraničních služeb v oblasti hazardu v USA</a:t>
            </a:r>
          </a:p>
          <a:p>
            <a:pPr lvl="1"/>
            <a:r>
              <a:rPr lang="cs-CZ" sz="2100" dirty="0"/>
              <a:t>Rozpor s články II, VIII, XVI a XVII GATS a speciálních dohod ke GATS uzavřených s USA</a:t>
            </a:r>
          </a:p>
          <a:p>
            <a:pPr lvl="1"/>
            <a:r>
              <a:rPr lang="cs-CZ" sz="2100" dirty="0"/>
              <a:t>USA – federální právo zcela zakázalo veškeré sázkové a hazardní služby, tedy i ty, které by mohly být nabízeny z Antiguy do USA</a:t>
            </a:r>
          </a:p>
          <a:p>
            <a:pPr lvl="1"/>
            <a:r>
              <a:rPr lang="cs-CZ" sz="2100" dirty="0"/>
              <a:t>USA se odmítlo účastnit jednání</a:t>
            </a:r>
          </a:p>
          <a:p>
            <a:r>
              <a:rPr lang="cs-CZ" sz="2100" dirty="0"/>
              <a:t>21.7. 2003 – stanovení Panelu (3 soudci), Kanada, EU, Mexiko, Tchaj-wan a Japonsko si vyhradily práva třetích stran</a:t>
            </a:r>
          </a:p>
          <a:p>
            <a:endParaRPr lang="cs-CZ" sz="1800" i="1" dirty="0"/>
          </a:p>
          <a:p>
            <a:pPr marL="457200" lvl="1" indent="0">
              <a:buNone/>
            </a:pPr>
            <a:r>
              <a:rPr lang="cs-CZ" sz="1800" i="1" dirty="0"/>
              <a:t> </a:t>
            </a:r>
          </a:p>
          <a:p>
            <a:endParaRPr lang="en-US" sz="22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74</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269046716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WTO – případ Antigua a Barbuda vs. USA (DS285) </a:t>
            </a:r>
          </a:p>
        </p:txBody>
      </p:sp>
      <p:sp>
        <p:nvSpPr>
          <p:cNvPr id="3" name="Zástupný symbol pro obsah 2"/>
          <p:cNvSpPr>
            <a:spLocks noGrp="1"/>
          </p:cNvSpPr>
          <p:nvPr>
            <p:ph idx="1"/>
          </p:nvPr>
        </p:nvSpPr>
        <p:spPr/>
        <p:txBody>
          <a:bodyPr/>
          <a:lstStyle/>
          <a:p>
            <a:r>
              <a:rPr lang="cs-CZ" dirty="0"/>
              <a:t>10.11. 2004 – zpráva Panelu</a:t>
            </a:r>
          </a:p>
          <a:p>
            <a:pPr lvl="1"/>
            <a:r>
              <a:rPr lang="cs-CZ" dirty="0"/>
              <a:t>Antigua vítězí – online kasina a spol. mohou vstoupit na americký sázkařský trh</a:t>
            </a:r>
          </a:p>
          <a:p>
            <a:pPr lvl="1"/>
            <a:r>
              <a:rPr lang="cs-CZ" dirty="0"/>
              <a:t>Závazek USA v příloze GATS – specifické závazky pro hazardní a sázkové služby – sekce „Ostatní rekreační služby (vyjma sportovních)“</a:t>
            </a:r>
          </a:p>
          <a:p>
            <a:pPr lvl="1"/>
            <a:r>
              <a:rPr lang="cs-CZ" dirty="0"/>
              <a:t>Tři federální zákony USA (</a:t>
            </a:r>
            <a:r>
              <a:rPr lang="cs-CZ" dirty="0" err="1"/>
              <a:t>Wire</a:t>
            </a:r>
            <a:r>
              <a:rPr lang="cs-CZ" dirty="0"/>
              <a:t> </a:t>
            </a:r>
            <a:r>
              <a:rPr lang="cs-CZ" dirty="0" err="1"/>
              <a:t>Act</a:t>
            </a:r>
            <a:r>
              <a:rPr lang="cs-CZ" dirty="0"/>
              <a:t>, </a:t>
            </a:r>
            <a:r>
              <a:rPr lang="cs-CZ" dirty="0" err="1"/>
              <a:t>Travel</a:t>
            </a:r>
            <a:r>
              <a:rPr lang="cs-CZ" dirty="0"/>
              <a:t> </a:t>
            </a:r>
            <a:r>
              <a:rPr lang="cs-CZ" dirty="0" err="1"/>
              <a:t>Act</a:t>
            </a:r>
            <a:r>
              <a:rPr lang="cs-CZ" dirty="0"/>
              <a:t>, </a:t>
            </a:r>
            <a:r>
              <a:rPr lang="cs-CZ" dirty="0" err="1"/>
              <a:t>Illegal</a:t>
            </a:r>
            <a:r>
              <a:rPr lang="cs-CZ" dirty="0"/>
              <a:t> </a:t>
            </a:r>
            <a:r>
              <a:rPr lang="cs-CZ" dirty="0" err="1"/>
              <a:t>Gambling</a:t>
            </a:r>
            <a:r>
              <a:rPr lang="cs-CZ" dirty="0"/>
              <a:t> Business </a:t>
            </a:r>
            <a:r>
              <a:rPr lang="cs-CZ" dirty="0" err="1"/>
              <a:t>Act</a:t>
            </a:r>
            <a:r>
              <a:rPr lang="cs-CZ" dirty="0"/>
              <a:t>) </a:t>
            </a:r>
            <a:r>
              <a:rPr lang="en-US" dirty="0"/>
              <a:t>+</a:t>
            </a:r>
            <a:r>
              <a:rPr lang="cs-CZ" dirty="0"/>
              <a:t> právo čtyř států zakazovalo dodání služeb přes hranice</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75</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10763609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WTO – případ Antigua a Barbuda vs. USA (DS285) </a:t>
            </a:r>
          </a:p>
        </p:txBody>
      </p:sp>
      <p:sp>
        <p:nvSpPr>
          <p:cNvPr id="3" name="Zástupný symbol pro obsah 2"/>
          <p:cNvSpPr>
            <a:spLocks noGrp="1"/>
          </p:cNvSpPr>
          <p:nvPr>
            <p:ph idx="1"/>
          </p:nvPr>
        </p:nvSpPr>
        <p:spPr/>
        <p:txBody>
          <a:bodyPr/>
          <a:lstStyle/>
          <a:p>
            <a:r>
              <a:rPr lang="cs-CZ" dirty="0"/>
              <a:t>7.4. 2005 – zpráva Odvolacího orgánu</a:t>
            </a:r>
          </a:p>
          <a:p>
            <a:pPr lvl="1"/>
            <a:r>
              <a:rPr lang="cs-CZ" sz="2000" dirty="0"/>
              <a:t>většina ustanovení Panelu podpořena, USA požádány o uvedené legislativy do souladu s GATS</a:t>
            </a:r>
          </a:p>
          <a:p>
            <a:pPr lvl="1"/>
            <a:r>
              <a:rPr lang="cs-CZ" sz="2000" dirty="0"/>
              <a:t>USA narušily volný obchod v oblasti online sázkařských a hráčských služeb v seznamu závazků GATS</a:t>
            </a:r>
          </a:p>
          <a:p>
            <a:pPr lvl="1"/>
            <a:r>
              <a:rPr lang="cs-CZ" sz="2000" dirty="0"/>
              <a:t>Výklad pojmu „ostatní rekreační služby (kromě sportovních) – sice není nikde výslovně interpretováno, ale na základě Vídeňské úmluvy o smluvním právu – čl. 31/1 (výklad běžného významu slova) </a:t>
            </a:r>
            <a:r>
              <a:rPr lang="en-US" sz="2000" dirty="0"/>
              <a:t>+</a:t>
            </a:r>
            <a:r>
              <a:rPr lang="cs-CZ" sz="2000" dirty="0"/>
              <a:t> centrální klasifikace produktů CPC</a:t>
            </a:r>
          </a:p>
          <a:p>
            <a:pPr lvl="1">
              <a:buFont typeface="Wingdings" panose="05000000000000000000" pitchFamily="2" charset="2"/>
              <a:buChar char="Ø"/>
            </a:pPr>
            <a:r>
              <a:rPr lang="cs-CZ" sz="2000" dirty="0"/>
              <a:t>Hazard a sázkařské služby nejsou zařazeny mezi sportovní služby, ale sázení spadá pod sekci, u které USA učinily závazek, že nebudou omezovat dodávku těchto služeb přes hranice</a:t>
            </a:r>
          </a:p>
          <a:p>
            <a:pPr lvl="1">
              <a:buFont typeface="Wingdings" panose="05000000000000000000" pitchFamily="2" charset="2"/>
              <a:buChar char="Ø"/>
            </a:pPr>
            <a:r>
              <a:rPr lang="cs-CZ" sz="2000" dirty="0"/>
              <a:t>Porušení článku XVI:2 – pokud nejsou omezení výslovně uvedená v seznamu závazků, nejsou povolena</a:t>
            </a:r>
          </a:p>
          <a:p>
            <a:endParaRPr lang="cs-CZ" sz="20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76</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123605211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WTO – případ Antigua a Barbuda vs. USA (DS285) </a:t>
            </a:r>
          </a:p>
        </p:txBody>
      </p:sp>
      <p:sp>
        <p:nvSpPr>
          <p:cNvPr id="3" name="Zástupný symbol pro obsah 2"/>
          <p:cNvSpPr>
            <a:spLocks noGrp="1"/>
          </p:cNvSpPr>
          <p:nvPr>
            <p:ph idx="1"/>
          </p:nvPr>
        </p:nvSpPr>
        <p:spPr/>
        <p:txBody>
          <a:bodyPr/>
          <a:lstStyle/>
          <a:p>
            <a:r>
              <a:rPr lang="cs-CZ" sz="2000" dirty="0"/>
              <a:t>…</a:t>
            </a:r>
          </a:p>
          <a:p>
            <a:pPr lvl="1"/>
            <a:r>
              <a:rPr lang="cs-CZ" sz="2000" dirty="0"/>
              <a:t>USA se nemohou dovolávat ochrany morálky, aby obhájily své porušení GATS (čl. XIV GATS – země může porušit podmínky dohody, pokud je to nezbytné k ochraně veřejných mravů nebo pro udržení veřejného pořádku)</a:t>
            </a:r>
          </a:p>
          <a:p>
            <a:pPr marL="1371600" lvl="2" indent="-457200">
              <a:buFont typeface="+mj-lt"/>
              <a:buAutoNum type="arabicPeriod"/>
            </a:pPr>
            <a:r>
              <a:rPr lang="cs-CZ" sz="2000" dirty="0"/>
              <a:t>Zákony nutné k ochraně morálky</a:t>
            </a:r>
          </a:p>
          <a:p>
            <a:pPr marL="1371600" lvl="2" indent="-457200">
              <a:buFont typeface="+mj-lt"/>
              <a:buAutoNum type="arabicPeriod"/>
            </a:pPr>
            <a:r>
              <a:rPr lang="cs-CZ" sz="2000" dirty="0"/>
              <a:t>Test rovnováhy (neoprávněně nediskriminovat)</a:t>
            </a:r>
          </a:p>
          <a:p>
            <a:pPr lvl="1">
              <a:buFont typeface="Wingdings" panose="05000000000000000000" pitchFamily="2" charset="2"/>
              <a:buChar char="Ø"/>
            </a:pPr>
            <a:r>
              <a:rPr lang="cs-CZ" sz="2000" dirty="0"/>
              <a:t>Ad 1. tři federální zákony byly nezbytné k ochraně morálky nebo udržení veřejného pořádku</a:t>
            </a:r>
          </a:p>
          <a:p>
            <a:pPr lvl="1">
              <a:buFont typeface="Wingdings" panose="05000000000000000000" pitchFamily="2" charset="2"/>
              <a:buChar char="Ø"/>
            </a:pPr>
            <a:r>
              <a:rPr lang="cs-CZ" sz="2000" dirty="0"/>
              <a:t>Ad 2. USA neprokázalo, některé americké společnosti mohly poskytovat telefonní a internetové sázkové služby na koňské dostihy</a:t>
            </a:r>
          </a:p>
          <a:p>
            <a:pPr>
              <a:buFont typeface="Wingdings" panose="05000000000000000000" pitchFamily="2" charset="2"/>
              <a:buChar char="Ø"/>
            </a:pPr>
            <a:r>
              <a:rPr lang="cs-CZ" sz="2200" dirty="0"/>
              <a:t>Kdo</a:t>
            </a:r>
            <a:r>
              <a:rPr lang="cs-CZ" sz="2000" dirty="0"/>
              <a:t> </a:t>
            </a:r>
            <a:r>
              <a:rPr lang="cs-CZ" sz="2200" dirty="0"/>
              <a:t>vyhrál?</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77</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39006662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WTO – případ Antigua a Barbuda vs. USA (DS285) </a:t>
            </a:r>
          </a:p>
        </p:txBody>
      </p:sp>
      <p:sp>
        <p:nvSpPr>
          <p:cNvPr id="3" name="Zástupný symbol pro obsah 2"/>
          <p:cNvSpPr>
            <a:spLocks noGrp="1"/>
          </p:cNvSpPr>
          <p:nvPr>
            <p:ph idx="1"/>
          </p:nvPr>
        </p:nvSpPr>
        <p:spPr/>
        <p:txBody>
          <a:bodyPr/>
          <a:lstStyle/>
          <a:p>
            <a:r>
              <a:rPr lang="cs-CZ" dirty="0"/>
              <a:t>2005 </a:t>
            </a:r>
          </a:p>
          <a:p>
            <a:pPr lvl="1"/>
            <a:r>
              <a:rPr lang="cs-CZ" sz="2000" dirty="0"/>
              <a:t>Strany se nedohodly na době k implementaci – posudek ke stanovení doby</a:t>
            </a:r>
          </a:p>
          <a:p>
            <a:pPr lvl="1"/>
            <a:r>
              <a:rPr lang="cs-CZ" sz="2000" dirty="0"/>
              <a:t>USA je rozhodcem stanoveno období 11 měsíců a 2 týdny k uvedení jejich legislativy do souladu s rozhodnutím</a:t>
            </a:r>
          </a:p>
          <a:p>
            <a:r>
              <a:rPr lang="cs-CZ" dirty="0"/>
              <a:t>3.4. 2006 – přiměřené období vypršelo</a:t>
            </a:r>
          </a:p>
          <a:p>
            <a:r>
              <a:rPr lang="cs-CZ" dirty="0"/>
              <a:t>16.8. 2006 – Stanovení Panelu dle článku 21.5. DSU</a:t>
            </a:r>
          </a:p>
          <a:p>
            <a:r>
              <a:rPr lang="cs-CZ" dirty="0"/>
              <a:t>30.3. 2007 – zpráva Panelu podle čl. 21.5 – USA neuspělo ve vykonání doporučení od DSB</a:t>
            </a:r>
          </a:p>
          <a:p>
            <a:pPr lvl="1"/>
            <a:r>
              <a:rPr lang="cs-CZ" sz="2000" dirty="0"/>
              <a:t>Antigua může na USA uvalovat obchodní sankce, USA se nesmí tvářit, že „vyhrály“</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78</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295194266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WTO – případ Antigua a Barbuda vs. USA (DS285) </a:t>
            </a:r>
          </a:p>
        </p:txBody>
      </p:sp>
      <p:sp>
        <p:nvSpPr>
          <p:cNvPr id="3" name="Zástupný symbol pro obsah 2"/>
          <p:cNvSpPr>
            <a:spLocks noGrp="1"/>
          </p:cNvSpPr>
          <p:nvPr>
            <p:ph idx="1"/>
          </p:nvPr>
        </p:nvSpPr>
        <p:spPr/>
        <p:txBody>
          <a:bodyPr/>
          <a:lstStyle/>
          <a:p>
            <a:r>
              <a:rPr lang="cs-CZ" dirty="0"/>
              <a:t>2007 – USA se snaží vyhnout svému závazku GATS v oblasti sázení, aby nemusely povolit přeshraniční poskytování hazardu</a:t>
            </a:r>
          </a:p>
          <a:p>
            <a:pPr lvl="1"/>
            <a:r>
              <a:rPr lang="cs-CZ" sz="2000" dirty="0"/>
              <a:t>Podle WTO musí stát před opuštěním svého závazku najít prostředky ke kompenzaci člena, který tímto bude ovlivněn</a:t>
            </a:r>
          </a:p>
          <a:p>
            <a:pPr lvl="1"/>
            <a:r>
              <a:rPr lang="cs-CZ" sz="2000" dirty="0"/>
              <a:t>Pokud se nedohodnou – arbitráž</a:t>
            </a:r>
          </a:p>
          <a:p>
            <a:pPr lvl="1"/>
            <a:r>
              <a:rPr lang="cs-CZ" sz="2000" dirty="0"/>
              <a:t>Požadavky vznesly kromě Antiguy také EU, Kostarika, Kanada, Makao a Austrálie</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79</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480116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13105" y="1146804"/>
            <a:ext cx="8086635" cy="647700"/>
          </a:xfrm>
          <a:noFill/>
        </p:spPr>
        <p:txBody>
          <a:bodyPr/>
          <a:lstStyle/>
          <a:p>
            <a:pPr eaLnBrk="1" hangingPunct="1">
              <a:defRPr/>
            </a:pPr>
            <a:r>
              <a:rPr lang="cs-CZ" dirty="0">
                <a:solidFill>
                  <a:srgbClr val="002060"/>
                </a:solidFill>
              </a:rPr>
              <a:t>EU a WTO?</a:t>
            </a:r>
          </a:p>
        </p:txBody>
      </p:sp>
      <p:sp>
        <p:nvSpPr>
          <p:cNvPr id="22531" name="Rectangle 3"/>
          <p:cNvSpPr>
            <a:spLocks noGrp="1" noChangeArrowheads="1"/>
          </p:cNvSpPr>
          <p:nvPr>
            <p:ph type="body" idx="1"/>
          </p:nvPr>
        </p:nvSpPr>
        <p:spPr/>
        <p:txBody>
          <a:bodyPr/>
          <a:lstStyle/>
          <a:p>
            <a:pPr eaLnBrk="1" hangingPunct="1"/>
            <a:r>
              <a:rPr lang="cs-CZ" altLang="cs-CZ" dirty="0"/>
              <a:t>ano, ale…!</a:t>
            </a:r>
          </a:p>
          <a:p>
            <a:pPr eaLnBrk="1" hangingPunct="1"/>
            <a:r>
              <a:rPr lang="cs-CZ" altLang="cs-CZ" dirty="0"/>
              <a:t>členem WTO:</a:t>
            </a:r>
          </a:p>
          <a:p>
            <a:pPr lvl="1" eaLnBrk="1" hangingPunct="1"/>
            <a:r>
              <a:rPr lang="cs-CZ" altLang="cs-CZ" dirty="0"/>
              <a:t>EU (důsledek výlučnosti SOP)</a:t>
            </a:r>
          </a:p>
          <a:p>
            <a:pPr lvl="1" eaLnBrk="1" hangingPunct="1"/>
            <a:r>
              <a:rPr lang="cs-CZ" altLang="cs-CZ" dirty="0"/>
              <a:t>členské státy EU také</a:t>
            </a:r>
          </a:p>
          <a:p>
            <a:pPr lvl="1" eaLnBrk="1" hangingPunct="1"/>
            <a:r>
              <a:rPr lang="cs-CZ" altLang="cs-CZ" dirty="0"/>
              <a:t>Stanovisko ESD č. 1/94</a:t>
            </a:r>
          </a:p>
          <a:p>
            <a:pPr eaLnBrk="1" hangingPunct="1"/>
            <a:r>
              <a:rPr lang="cs-CZ" altLang="cs-CZ" dirty="0"/>
              <a:t>rozhodování na půdě WTO</a:t>
            </a:r>
          </a:p>
          <a:p>
            <a:pPr lvl="1" eaLnBrk="1" hangingPunct="1"/>
            <a:r>
              <a:rPr lang="cs-CZ" altLang="cs-CZ" dirty="0"/>
              <a:t>oblast výlučných pravomocí – EU namísto čl. států</a:t>
            </a:r>
          </a:p>
          <a:p>
            <a:pPr eaLnBrk="1" hangingPunct="1"/>
            <a:endParaRPr lang="cs-CZ" altLang="cs-CZ" dirty="0"/>
          </a:p>
          <a:p>
            <a:pPr eaLnBrk="1" hangingPunct="1"/>
            <a:endParaRPr lang="cs-CZ" altLang="cs-CZ" dirty="0"/>
          </a:p>
        </p:txBody>
      </p:sp>
      <p:sp>
        <p:nvSpPr>
          <p:cNvPr id="2" name="Zástupný symbol pro zápatí 1"/>
          <p:cNvSpPr>
            <a:spLocks noGrp="1"/>
          </p:cNvSpPr>
          <p:nvPr>
            <p:ph type="ftr" sz="quarter" idx="10"/>
          </p:nvPr>
        </p:nvSpPr>
        <p:spPr/>
        <p:txBody>
          <a:bodyPr/>
          <a:lstStyle/>
          <a:p>
            <a:r>
              <a:rPr lang="cs-CZ" altLang="cs-CZ"/>
              <a:t>JUDr. Tereza Kyselovská, Ph.D.</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val="45122677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WTO – případ Antigua a Barbuda vs. USA (DS285) </a:t>
            </a:r>
          </a:p>
        </p:txBody>
      </p:sp>
      <p:sp>
        <p:nvSpPr>
          <p:cNvPr id="3" name="Zástupný symbol pro obsah 2"/>
          <p:cNvSpPr>
            <a:spLocks noGrp="1"/>
          </p:cNvSpPr>
          <p:nvPr>
            <p:ph idx="1"/>
          </p:nvPr>
        </p:nvSpPr>
        <p:spPr/>
        <p:txBody>
          <a:bodyPr/>
          <a:lstStyle/>
          <a:p>
            <a:r>
              <a:rPr lang="cs-CZ" sz="2200" dirty="0"/>
              <a:t>21.6. 2007 – Antigua požaduje oprávnění k protiopatření - pozastavení koncesí </a:t>
            </a:r>
          </a:p>
          <a:p>
            <a:pPr lvl="1"/>
            <a:r>
              <a:rPr lang="cs-CZ" sz="2000" dirty="0"/>
              <a:t>Požadavek přes koncese pozastavit 3,4 </a:t>
            </a:r>
            <a:r>
              <a:rPr lang="cs-CZ" sz="2000" dirty="0" err="1"/>
              <a:t>mld</a:t>
            </a:r>
            <a:r>
              <a:rPr lang="cs-CZ" sz="2000" dirty="0"/>
              <a:t> USD ročně v oblasti PDV vzhledem k americkému zboží chráněnému autorským právem nebo opatřených ochrannou známkou na základě TRIPS</a:t>
            </a:r>
          </a:p>
          <a:p>
            <a:r>
              <a:rPr lang="cs-CZ" sz="2200" dirty="0"/>
              <a:t>Červenec 2007 – námitky USA proti úrovni pozastavení koncesí, rozpor s 22.3 DSU</a:t>
            </a:r>
          </a:p>
          <a:p>
            <a:r>
              <a:rPr lang="cs-CZ" sz="2200" dirty="0"/>
              <a:t>21.12. 2007 – rozhodnutí rozhodce – oprávnění uděleno</a:t>
            </a:r>
          </a:p>
          <a:p>
            <a:pPr lvl="1"/>
            <a:r>
              <a:rPr lang="cs-CZ" sz="2000" dirty="0"/>
              <a:t>Roční úroveň postihu jako odškodné ve výši 21 </a:t>
            </a:r>
            <a:r>
              <a:rPr lang="cs-CZ" sz="2000" dirty="0" err="1"/>
              <a:t>mld</a:t>
            </a:r>
            <a:r>
              <a:rPr lang="cs-CZ" sz="2000" dirty="0"/>
              <a:t> USD ročně</a:t>
            </a:r>
          </a:p>
          <a:p>
            <a:pPr lvl="1"/>
            <a:r>
              <a:rPr lang="cs-CZ" sz="2000" dirty="0"/>
              <a:t>Antigua může žádat oprávnění od Orgánu pro řešení sporů k pozastavení závazků podle TRIPS na úrovni nepřevyšující 21 mld. USD ročně</a:t>
            </a:r>
          </a:p>
          <a:p>
            <a:endParaRPr lang="cs-CZ" sz="22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80</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60568274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WTO – případ Antigua a Barbuda vs. USA (DS285) </a:t>
            </a:r>
          </a:p>
        </p:txBody>
      </p:sp>
      <p:sp>
        <p:nvSpPr>
          <p:cNvPr id="3" name="Zástupný symbol pro obsah 2"/>
          <p:cNvSpPr>
            <a:spLocks noGrp="1"/>
          </p:cNvSpPr>
          <p:nvPr>
            <p:ph idx="1"/>
          </p:nvPr>
        </p:nvSpPr>
        <p:spPr/>
        <p:txBody>
          <a:bodyPr/>
          <a:lstStyle/>
          <a:p>
            <a:r>
              <a:rPr lang="cs-CZ" sz="2000" dirty="0"/>
              <a:t>Závěr</a:t>
            </a:r>
          </a:p>
          <a:p>
            <a:pPr lvl="1"/>
            <a:r>
              <a:rPr lang="cs-CZ" sz="2000" dirty="0"/>
              <a:t>Argumentace USA – nikdy nezamýšlely pokrytí online </a:t>
            </a:r>
            <a:r>
              <a:rPr lang="cs-CZ" sz="2000" dirty="0" err="1"/>
              <a:t>gamblingu</a:t>
            </a:r>
            <a:r>
              <a:rPr lang="cs-CZ" sz="2000" dirty="0"/>
              <a:t> svým závazkem v GATS, jde o důsledek nepřesnosti</a:t>
            </a:r>
          </a:p>
          <a:p>
            <a:pPr lvl="1"/>
            <a:r>
              <a:rPr lang="cs-CZ" sz="2000" dirty="0"/>
              <a:t>Podle Panelu ale náleží na tom, co stát měl či neměl v úmyslu v době jednání, cílem interpretace je zjistit společný úmysl stran</a:t>
            </a:r>
          </a:p>
          <a:p>
            <a:pPr lvl="1"/>
            <a:r>
              <a:rPr lang="cs-CZ" sz="2000" dirty="0"/>
              <a:t>Společné úmysly nelze zjišťovat na základě subjektivních a jednostranně určených očekávání jedné ze stran smlouvy – </a:t>
            </a:r>
            <a:r>
              <a:rPr lang="cs-CZ" sz="2000" i="1" dirty="0"/>
              <a:t>žádné opatření ve smlouvě WTO neumožňuje zkoumat a určovat úmysly člena jinak, než je určeno jazykem smluv</a:t>
            </a:r>
          </a:p>
          <a:p>
            <a:pPr lvl="1"/>
            <a:r>
              <a:rPr lang="cs-CZ" sz="2000" dirty="0"/>
              <a:t>Obchodní závazky mohou mít nečekané důsledky… v roce 1994 služba – poskytování hazardu – neexistovala</a:t>
            </a:r>
          </a:p>
          <a:p>
            <a:pPr lvl="1"/>
            <a:r>
              <a:rPr lang="cs-CZ" sz="2000" dirty="0"/>
              <a:t>Liberalizace obchodu tlačí na státy, aby jednostranně neměnily nebo neopouštěly své závazky</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81</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362781682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WTO – případ Antigua a Barbuda vs. USA (DS285) </a:t>
            </a:r>
          </a:p>
        </p:txBody>
      </p:sp>
      <p:sp>
        <p:nvSpPr>
          <p:cNvPr id="3" name="Zástupný symbol pro obsah 2"/>
          <p:cNvSpPr>
            <a:spLocks noGrp="1"/>
          </p:cNvSpPr>
          <p:nvPr>
            <p:ph idx="1"/>
          </p:nvPr>
        </p:nvSpPr>
        <p:spPr/>
        <p:txBody>
          <a:bodyPr/>
          <a:lstStyle/>
          <a:p>
            <a:r>
              <a:rPr lang="cs-CZ" dirty="0"/>
              <a:t>Nejednoznačný výsledek</a:t>
            </a:r>
          </a:p>
          <a:p>
            <a:r>
              <a:rPr lang="cs-CZ" dirty="0"/>
              <a:t>I malé země se mohou bránit</a:t>
            </a:r>
          </a:p>
          <a:p>
            <a:pPr lvl="1"/>
            <a:r>
              <a:rPr lang="cs-CZ" dirty="0"/>
              <a:t>Od 1995 rozvojové země stěžovateli v cca 1/3 sporů</a:t>
            </a:r>
          </a:p>
          <a:p>
            <a:r>
              <a:rPr lang="cs-CZ" dirty="0"/>
              <a:t>I pro velké a silné země platí právo WTO</a:t>
            </a:r>
          </a:p>
          <a:p>
            <a:r>
              <a:rPr lang="cs-CZ" dirty="0"/>
              <a:t>USA se vyhnuly nepříznivým ustanovením pod podmínkou poskytnutí kompenzace</a:t>
            </a:r>
          </a:p>
          <a:p>
            <a:r>
              <a:rPr lang="cs-CZ" dirty="0"/>
              <a:t>USA se podařilo obhájit veřejnou morálku a zájem na omezení podvodů, praní špinavých peněz sázení mladistvých</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82</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224938672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WTO – případ Antigua a Barbuda vs. USA (DS285) </a:t>
            </a:r>
          </a:p>
        </p:txBody>
      </p:sp>
      <p:sp>
        <p:nvSpPr>
          <p:cNvPr id="3" name="Zástupný symbol pro obsah 2"/>
          <p:cNvSpPr>
            <a:spLocks noGrp="1"/>
          </p:cNvSpPr>
          <p:nvPr>
            <p:ph idx="1"/>
          </p:nvPr>
        </p:nvSpPr>
        <p:spPr/>
        <p:txBody>
          <a:bodyPr/>
          <a:lstStyle/>
          <a:p>
            <a:r>
              <a:rPr lang="cs-CZ" sz="2200" dirty="0"/>
              <a:t>29. 9. 2017 </a:t>
            </a:r>
            <a:r>
              <a:rPr lang="cs-CZ" sz="2200" dirty="0">
                <a:hlinkClick r:id="rId2"/>
              </a:rPr>
              <a:t>http://wp.caribbeannewsnow.com/2017/09/29/antigua-barbuda-not-letting-us-off-hook-wto-case/</a:t>
            </a:r>
            <a:endParaRPr lang="cs-CZ" sz="2200" dirty="0"/>
          </a:p>
          <a:p>
            <a:pPr lvl="1"/>
            <a:r>
              <a:rPr lang="cs-CZ" sz="2200" i="1" dirty="0"/>
              <a:t>i</a:t>
            </a:r>
            <a:r>
              <a:rPr lang="en-US" sz="2200" i="1" dirty="0"/>
              <a:t>t would not let the United States off the hook over its internationally binding obligation to allow internet gaming into the country until fair compensation is paid for the 14 years of damage done to the Antigua and Barbuda economy</a:t>
            </a:r>
            <a:r>
              <a:rPr lang="cs-CZ" sz="2200" i="1" dirty="0"/>
              <a:t> (</a:t>
            </a:r>
            <a:r>
              <a:rPr lang="cs-CZ" sz="2200" i="1" dirty="0" err="1"/>
              <a:t>over</a:t>
            </a:r>
            <a:r>
              <a:rPr lang="cs-CZ" sz="2200" i="1" dirty="0"/>
              <a:t> 200 mil USD)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83</a:t>
            </a:fld>
            <a:endParaRPr lang="cs-CZ" altLang="cs-CZ" dirty="0"/>
          </a:p>
        </p:txBody>
      </p:sp>
      <p:sp>
        <p:nvSpPr>
          <p:cNvPr id="4" name="Zástupný symbol pro zápatí 3"/>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268771891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WTO – případ Antigua a Barbuda vs. USA (DS285) </a:t>
            </a:r>
          </a:p>
        </p:txBody>
      </p:sp>
      <p:sp>
        <p:nvSpPr>
          <p:cNvPr id="3" name="Zástupný symbol pro obsah 2"/>
          <p:cNvSpPr>
            <a:spLocks noGrp="1"/>
          </p:cNvSpPr>
          <p:nvPr>
            <p:ph idx="1"/>
          </p:nvPr>
        </p:nvSpPr>
        <p:spPr/>
        <p:txBody>
          <a:bodyPr/>
          <a:lstStyle/>
          <a:p>
            <a:r>
              <a:rPr lang="cs-CZ" dirty="0"/>
              <a:t>2018</a:t>
            </a:r>
          </a:p>
          <a:p>
            <a:pPr lvl="1"/>
            <a:r>
              <a:rPr lang="cs-CZ" sz="2200" dirty="0">
                <a:hlinkClick r:id="rId2"/>
              </a:rPr>
              <a:t>https://www.telesurtv.net/english/news/Antigua-Losing-All-Hope-as-US-Fails-to-Honour-WTO-Payout-Ruling-in-Online-Gambling-Dispute-20180626-0014.html</a:t>
            </a:r>
            <a:endParaRPr lang="cs-CZ" sz="2200" dirty="0"/>
          </a:p>
          <a:p>
            <a:pPr lvl="1"/>
            <a:r>
              <a:rPr lang="cs-CZ" sz="2200" i="1" dirty="0"/>
              <a:t>„</a:t>
            </a:r>
            <a:r>
              <a:rPr lang="en-US" sz="2200" i="1" dirty="0"/>
              <a:t>The government and citizens of Antigua and Barbuda are losing hope that “a sense of justice and fairness would prevail” in its 15 year-long dispute with the United States and it may ask the head of the World Trade Organization (WTO) to mediate</a:t>
            </a:r>
            <a:r>
              <a:rPr lang="cs-CZ" sz="2200" i="1" dirty="0"/>
              <a:t>.“</a:t>
            </a:r>
          </a:p>
          <a:p>
            <a:pPr lvl="1"/>
            <a:r>
              <a:rPr lang="cs-CZ" sz="2200" i="1" dirty="0"/>
              <a:t>„</a:t>
            </a:r>
            <a:r>
              <a:rPr lang="en-US" sz="2200" i="1" dirty="0"/>
              <a:t>Trade experts say the case highlights a weakness in the WTO system because small nations have little leverage to enforce rulings against the world's big powers.</a:t>
            </a:r>
            <a:r>
              <a:rPr lang="cs-CZ" sz="2200" i="1" dirty="0"/>
              <a:t>“</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84</a:t>
            </a:fld>
            <a:endParaRPr lang="cs-CZ" altLang="cs-CZ" dirty="0"/>
          </a:p>
        </p:txBody>
      </p:sp>
      <p:sp>
        <p:nvSpPr>
          <p:cNvPr id="5" name="Zástupný symbol pro zápatí 4"/>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155461230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Děkuji za pozornost.</a:t>
            </a:r>
          </a:p>
        </p:txBody>
      </p:sp>
    </p:spTree>
    <p:extLst>
      <p:ext uri="{BB962C8B-B14F-4D97-AF65-F5344CB8AC3E}">
        <p14:creationId xmlns:p14="http://schemas.microsoft.com/office/powerpoint/2010/main" val="3108406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pPr>
              <a:defRPr/>
            </a:pPr>
            <a:fld id="{90B3E530-B0E6-4E78-B5BC-47F2E55D5CF9}" type="slidenum">
              <a:rPr lang="cs-CZ" altLang="cs-CZ"/>
              <a:pPr>
                <a:defRPr/>
              </a:pPr>
              <a:t>9</a:t>
            </a:fld>
            <a:endParaRPr lang="cs-CZ" altLang="cs-CZ"/>
          </a:p>
        </p:txBody>
      </p:sp>
      <p:sp>
        <p:nvSpPr>
          <p:cNvPr id="9219" name="Rectangle 2"/>
          <p:cNvSpPr>
            <a:spLocks noGrp="1" noChangeArrowheads="1"/>
          </p:cNvSpPr>
          <p:nvPr>
            <p:ph type="title"/>
          </p:nvPr>
        </p:nvSpPr>
        <p:spPr/>
        <p:txBody>
          <a:bodyPr/>
          <a:lstStyle/>
          <a:p>
            <a:pPr eaLnBrk="1" hangingPunct="1"/>
            <a:r>
              <a:rPr lang="cs-CZ" altLang="cs-CZ"/>
              <a:t>Závaznost dohod</a:t>
            </a:r>
          </a:p>
        </p:txBody>
      </p:sp>
      <p:sp>
        <p:nvSpPr>
          <p:cNvPr id="9220" name="Rectangle 3"/>
          <p:cNvSpPr>
            <a:spLocks noGrp="1" noChangeArrowheads="1"/>
          </p:cNvSpPr>
          <p:nvPr>
            <p:ph type="body" idx="1"/>
          </p:nvPr>
        </p:nvSpPr>
        <p:spPr/>
        <p:txBody>
          <a:bodyPr/>
          <a:lstStyle/>
          <a:p>
            <a:pPr eaLnBrk="1" hangingPunct="1">
              <a:lnSpc>
                <a:spcPct val="90000"/>
              </a:lnSpc>
            </a:pPr>
            <a:r>
              <a:rPr lang="cs-CZ" altLang="cs-CZ" dirty="0"/>
              <a:t>Členové WTO jsou povinni přijmout </a:t>
            </a:r>
          </a:p>
          <a:p>
            <a:pPr lvl="1">
              <a:lnSpc>
                <a:spcPct val="90000"/>
              </a:lnSpc>
              <a:buFont typeface="Wingdings" pitchFamily="2" charset="2"/>
              <a:buChar char="Ø"/>
            </a:pPr>
            <a:r>
              <a:rPr lang="cs-CZ" altLang="cs-CZ" dirty="0"/>
              <a:t>Dohodu o zřízení WTO a její Přílohy </a:t>
            </a:r>
          </a:p>
          <a:p>
            <a:pPr lvl="1">
              <a:lnSpc>
                <a:spcPct val="90000"/>
              </a:lnSpc>
              <a:buFont typeface="Wingdings" pitchFamily="2" charset="2"/>
              <a:buChar char="Ø"/>
            </a:pPr>
            <a:r>
              <a:rPr lang="cs-CZ" altLang="cs-CZ" dirty="0"/>
              <a:t>Příloha 1A – GATT + přílohy + speciální dohody</a:t>
            </a:r>
          </a:p>
          <a:p>
            <a:pPr lvl="1">
              <a:lnSpc>
                <a:spcPct val="90000"/>
              </a:lnSpc>
              <a:buFont typeface="Wingdings" pitchFamily="2" charset="2"/>
              <a:buChar char="Ø"/>
            </a:pPr>
            <a:r>
              <a:rPr lang="cs-CZ" altLang="cs-CZ" dirty="0"/>
              <a:t>Příloha 1B – GATS </a:t>
            </a:r>
          </a:p>
          <a:p>
            <a:pPr lvl="1">
              <a:lnSpc>
                <a:spcPct val="90000"/>
              </a:lnSpc>
              <a:buFont typeface="Wingdings" pitchFamily="2" charset="2"/>
              <a:buChar char="Ø"/>
            </a:pPr>
            <a:r>
              <a:rPr lang="cs-CZ" altLang="cs-CZ" dirty="0"/>
              <a:t>Příloha 1C – TRIPS</a:t>
            </a:r>
          </a:p>
          <a:p>
            <a:pPr lvl="1">
              <a:lnSpc>
                <a:spcPct val="90000"/>
              </a:lnSpc>
              <a:buFont typeface="Wingdings" pitchFamily="2" charset="2"/>
              <a:buChar char="Ø"/>
            </a:pPr>
            <a:r>
              <a:rPr lang="cs-CZ" altLang="cs-CZ" dirty="0"/>
              <a:t>Příloha 2 – Ujednání o řešení sporů</a:t>
            </a:r>
          </a:p>
        </p:txBody>
      </p:sp>
      <p:sp>
        <p:nvSpPr>
          <p:cNvPr id="2" name="Zástupný symbol pro zápatí 1"/>
          <p:cNvSpPr>
            <a:spLocks noGrp="1"/>
          </p:cNvSpPr>
          <p:nvPr>
            <p:ph type="ftr" sz="quarter" idx="10"/>
          </p:nvPr>
        </p:nvSpPr>
        <p:spPr/>
        <p:txBody>
          <a:bodyPr/>
          <a:lstStyle/>
          <a:p>
            <a:r>
              <a:rPr lang="cs-CZ" altLang="cs-CZ"/>
              <a:t>JUDr. Tereza Kyselovská, Ph.D.</a:t>
            </a:r>
            <a:endParaRPr lang="cs-CZ" altLang="cs-CZ" dirty="0"/>
          </a:p>
        </p:txBody>
      </p:sp>
    </p:spTree>
    <p:extLst>
      <p:ext uri="{BB962C8B-B14F-4D97-AF65-F5344CB8AC3E}">
        <p14:creationId xmlns:p14="http://schemas.microsoft.com/office/powerpoint/2010/main" val="1977723594"/>
      </p:ext>
    </p:extLst>
  </p:cSld>
  <p:clrMapOvr>
    <a:masterClrMapping/>
  </p:clrMapOvr>
  <p:transition/>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law_sablona_cz</Template>
  <TotalTime>953</TotalTime>
  <Words>5821</Words>
  <Application>Microsoft Office PowerPoint</Application>
  <PresentationFormat>Předvádění na obrazovce (4:3)</PresentationFormat>
  <Paragraphs>665</Paragraphs>
  <Slides>85</Slides>
  <Notes>6</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85</vt:i4>
      </vt:variant>
    </vt:vector>
  </HeadingPairs>
  <TitlesOfParts>
    <vt:vector size="89" baseType="lpstr">
      <vt:lpstr>Arial</vt:lpstr>
      <vt:lpstr>Tahoma</vt:lpstr>
      <vt:lpstr>Wingdings</vt:lpstr>
      <vt:lpstr>Prezentace_MU_CZ</vt:lpstr>
      <vt:lpstr>Světová obchodní organizace - TRIPS  Řešení sporů ve WTO </vt:lpstr>
      <vt:lpstr>Osnova přednášky</vt:lpstr>
      <vt:lpstr> Globální rámec mezinárodního obchodu</vt:lpstr>
      <vt:lpstr>Struktura dohod WTO</vt:lpstr>
      <vt:lpstr>Struktura dohod WTO</vt:lpstr>
      <vt:lpstr>GATT - připomenutí</vt:lpstr>
      <vt:lpstr>GATS - připomenutí</vt:lpstr>
      <vt:lpstr>EU a WTO?</vt:lpstr>
      <vt:lpstr>Závaznost dohod</vt:lpstr>
      <vt:lpstr>Vztahy mezi dohodami</vt:lpstr>
      <vt:lpstr>Vztah mezi dohodami</vt:lpstr>
      <vt:lpstr>TRIPS </vt:lpstr>
      <vt:lpstr>TRIPS</vt:lpstr>
      <vt:lpstr>TRIPS</vt:lpstr>
      <vt:lpstr>TRIPS </vt:lpstr>
      <vt:lpstr>1. Obecná ustanovení a základní zásady</vt:lpstr>
      <vt:lpstr>TRIPS - cíle </vt:lpstr>
      <vt:lpstr>TRIPS a WIPO</vt:lpstr>
      <vt:lpstr>TRIPS - obsah</vt:lpstr>
      <vt:lpstr>1. Obecná ustanovení a základní zásady</vt:lpstr>
      <vt:lpstr>1. Obecná ustanovení a základní zásady</vt:lpstr>
      <vt:lpstr>1. Obecná ustanovení a základní zásady</vt:lpstr>
      <vt:lpstr>1. Obecná ustanovení a základní zásady</vt:lpstr>
      <vt:lpstr>2. Pravidla týkající se dostupnosti, rozsahu a užití PDV = standard ochrany</vt:lpstr>
      <vt:lpstr>2. Standard ochrany</vt:lpstr>
      <vt:lpstr>3. Prostředky k dodržování práv k DV</vt:lpstr>
      <vt:lpstr>3. Prostředky k dodržování práv k DV</vt:lpstr>
      <vt:lpstr>3. Prostředky k dodržování práv k DV</vt:lpstr>
      <vt:lpstr>3. Prostředky k dodržování práv k DV</vt:lpstr>
      <vt:lpstr>4. Získání a uržování PDV a s tím související řízení inter partes</vt:lpstr>
      <vt:lpstr>5. Předcházení a řešení sporů</vt:lpstr>
      <vt:lpstr>6. Přechodná ustanovení</vt:lpstr>
      <vt:lpstr>Postavení rozvojových států</vt:lpstr>
      <vt:lpstr>Dodatek k TRIPS</vt:lpstr>
      <vt:lpstr>Trendy týkající se TRIPS</vt:lpstr>
      <vt:lpstr>Další MS v oblasti PDV</vt:lpstr>
      <vt:lpstr>Řešení sporů ve WTO</vt:lpstr>
      <vt:lpstr>Řešení sporů </vt:lpstr>
      <vt:lpstr>Řešení sporů – význam (čl. 2 Ujednání)</vt:lpstr>
      <vt:lpstr>Řešení sporů – základní rysy</vt:lpstr>
      <vt:lpstr>Řešení sporů - orgány</vt:lpstr>
      <vt:lpstr>Statistiky 2017</vt:lpstr>
      <vt:lpstr>Řešení sporů - způsoby</vt:lpstr>
      <vt:lpstr>Řešení sporů – základní verze</vt:lpstr>
      <vt:lpstr>Statistiky</vt:lpstr>
      <vt:lpstr>Statistiky 2018</vt:lpstr>
      <vt:lpstr>Jak dlouho spory trvají</vt:lpstr>
      <vt:lpstr>„Neformální“ konzultace</vt:lpstr>
      <vt:lpstr>Povinné konzultace – čl. 4</vt:lpstr>
      <vt:lpstr>Třetí stát – účast na konzultacích – čl. 4</vt:lpstr>
      <vt:lpstr>Žádost o ustavení panelu – čl. 4 </vt:lpstr>
      <vt:lpstr>Konciliace a mediace – čl. 5</vt:lpstr>
      <vt:lpstr>Ustavení panelu – čl. 6, 7</vt:lpstr>
      <vt:lpstr>Složení panelu – čl. 8</vt:lpstr>
      <vt:lpstr>Více stížností – čl. 9</vt:lpstr>
      <vt:lpstr>Třetí strany – čl. 10</vt:lpstr>
      <vt:lpstr>Role panelu – čl. 11</vt:lpstr>
      <vt:lpstr>Proces před panelem – čl. 13</vt:lpstr>
      <vt:lpstr>Zpráva panelu – čl. 12, 14</vt:lpstr>
      <vt:lpstr>Přijetí zprávy panelu – čl. 16</vt:lpstr>
      <vt:lpstr>Odvolání – čl. 17</vt:lpstr>
      <vt:lpstr>Stálý odvolací orgán – čl. 17</vt:lpstr>
      <vt:lpstr>Doporučení ve zprávě – čl. 19</vt:lpstr>
      <vt:lpstr>Implementace doporučení – čl. 21</vt:lpstr>
      <vt:lpstr>Implementace opatření – čl. 21</vt:lpstr>
      <vt:lpstr>Sankce – čl. 22</vt:lpstr>
      <vt:lpstr>Arbitráž – sankce </vt:lpstr>
      <vt:lpstr>Počet aktivních spor EU (2018)</vt:lpstr>
      <vt:lpstr>Příklad sporu</vt:lpstr>
      <vt:lpstr>WTO – případ Antigua a Barbuda vs. USA (DS285)  </vt:lpstr>
      <vt:lpstr>WTO – případ Antigua a Barbuda vs. USA (DS285)  </vt:lpstr>
      <vt:lpstr>WTO – případ Antigua a Barbuda vs. USA (DS285) </vt:lpstr>
      <vt:lpstr>WTO – případ Antigua a Barbuda vs. USA (DS285) </vt:lpstr>
      <vt:lpstr>WTO – případ Antigua a Barbuda vs. USA (DS285)  </vt:lpstr>
      <vt:lpstr>WTO – případ Antigua a Barbuda vs. USA (DS285) </vt:lpstr>
      <vt:lpstr>WTO – případ Antigua a Barbuda vs. USA (DS285) </vt:lpstr>
      <vt:lpstr>WTO – případ Antigua a Barbuda vs. USA (DS285) </vt:lpstr>
      <vt:lpstr>WTO – případ Antigua a Barbuda vs. USA (DS285) </vt:lpstr>
      <vt:lpstr>WTO – případ Antigua a Barbuda vs. USA (DS285) </vt:lpstr>
      <vt:lpstr>WTO – případ Antigua a Barbuda vs. USA (DS285) </vt:lpstr>
      <vt:lpstr>WTO – případ Antigua a Barbuda vs. USA (DS285) </vt:lpstr>
      <vt:lpstr>WTO – případ Antigua a Barbuda vs. USA (DS285) </vt:lpstr>
      <vt:lpstr>WTO – případ Antigua a Barbuda vs. USA (DS285) </vt:lpstr>
      <vt:lpstr>WTO – případ Antigua a Barbuda vs. USA (DS285) </vt:lpstr>
      <vt:lpstr>Děkuji za pozornost.</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Obchodní aspekty práv duševního vlastnictví – dohoda TRIPS.  Další aspekty regulace. Vazby smluv chránících duševní vlastnictví a TRIPS. Řešení sporů WTO</dc:title>
  <dc:creator>107801</dc:creator>
  <cp:lastModifiedBy>§ K</cp:lastModifiedBy>
  <cp:revision>80</cp:revision>
  <cp:lastPrinted>1601-01-01T00:00:00Z</cp:lastPrinted>
  <dcterms:created xsi:type="dcterms:W3CDTF">2017-10-15T11:44:05Z</dcterms:created>
  <dcterms:modified xsi:type="dcterms:W3CDTF">2021-10-20T19:22:10Z</dcterms:modified>
</cp:coreProperties>
</file>