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57" r:id="rId5"/>
    <p:sldId id="267" r:id="rId6"/>
    <p:sldId id="268" r:id="rId7"/>
    <p:sldId id="269" r:id="rId8"/>
    <p:sldId id="270" r:id="rId9"/>
    <p:sldId id="271" r:id="rId10"/>
    <p:sldId id="272" r:id="rId11"/>
    <p:sldId id="265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7" d="100"/>
          <a:sy n="67" d="100"/>
        </p:scale>
        <p:origin x="68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procesní 5.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C921EB-F8C8-4BB4-BC5F-B40DA7C18A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9F9399-EC90-4C12-B655-B00962DF9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C622B1-5C3D-4281-9042-EE4B5D811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86350" indent="-514350" algn="just">
              <a:buAutoNum type="arabicPeriod"/>
            </a:pPr>
            <a:r>
              <a:rPr lang="cs-CZ" dirty="0"/>
              <a:t>Kdy nastává právní moc a účinnost rozhodnutí, jehož existence se osvědčuje zákonem stanoveným dokladem?</a:t>
            </a:r>
          </a:p>
          <a:p>
            <a:pPr marL="586350" indent="-514350" algn="just">
              <a:buAutoNum type="arabicPeriod"/>
            </a:pPr>
            <a:r>
              <a:rPr lang="cs-CZ" dirty="0"/>
              <a:t>Jaká jsou specifika usnesení, která se pouze poznamenávají do spisu?</a:t>
            </a:r>
          </a:p>
          <a:p>
            <a:pPr marL="586350" indent="-514350" algn="just">
              <a:buAutoNum type="arabicPeriod"/>
            </a:pPr>
            <a:r>
              <a:rPr lang="cs-CZ" dirty="0"/>
              <a:t>Jaký je rozdíl mezi rozhodnutím v části věci a mezitímním rozhodnutím?</a:t>
            </a:r>
          </a:p>
          <a:p>
            <a:pPr marL="586350" indent="-514350" algn="just">
              <a:buAutoNum type="arabicPeriod"/>
            </a:pPr>
            <a:r>
              <a:rPr lang="cs-CZ" dirty="0"/>
              <a:t>V jakých případech správní orgán vydává usnesení?</a:t>
            </a:r>
          </a:p>
          <a:p>
            <a:pPr marL="586350" indent="-514350" algn="just">
              <a:buAutoNum type="arabicPeriod"/>
            </a:pPr>
            <a:r>
              <a:rPr lang="cs-CZ" dirty="0"/>
              <a:t>Jaký je rozdíl mezi nesprávností, nezákonností a nicotností správního rozhodnutí?</a:t>
            </a:r>
          </a:p>
          <a:p>
            <a:pPr marL="586350" indent="-514350" algn="just">
              <a:buAutoNum type="arabicPeriod"/>
            </a:pPr>
            <a:r>
              <a:rPr lang="cs-CZ" dirty="0"/>
              <a:t>Co se rozumí vydáním rozhodnutí?</a:t>
            </a:r>
          </a:p>
          <a:p>
            <a:pPr marL="586350" indent="-514350" algn="just">
              <a:buAutoNum type="arabicPeriod"/>
            </a:pPr>
            <a:r>
              <a:rPr lang="cs-CZ" dirty="0"/>
              <a:t>Jaká je povaha lhůt podle § 71 správního řádu? Jak se může účastník řízení bránit, pokud správní orgán tyto lhůty nedodržuje?</a:t>
            </a:r>
          </a:p>
          <a:p>
            <a:pPr marL="586350" indent="-514350" algn="just">
              <a:buAutoNum type="arabicPeriod"/>
            </a:pPr>
            <a:r>
              <a:rPr lang="cs-CZ" dirty="0"/>
              <a:t> V jakých případech nastává nicotnost správního rozhodnutí?</a:t>
            </a:r>
          </a:p>
          <a:p>
            <a:pPr marL="586350" indent="-514350" algn="just">
              <a:buAutoNum type="arabicPeriod"/>
            </a:pPr>
            <a:r>
              <a:rPr lang="cs-CZ" dirty="0"/>
              <a:t>Co je to presumpce správnosti správních rozhodnutí?</a:t>
            </a:r>
          </a:p>
        </p:txBody>
      </p:sp>
    </p:spTree>
    <p:extLst>
      <p:ext uri="{BB962C8B-B14F-4D97-AF65-F5344CB8AC3E}">
        <p14:creationId xmlns:p14="http://schemas.microsoft.com/office/powerpoint/2010/main" val="3748283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48982A-5284-40E7-8E46-19DD51943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FE8784-CB96-4DE7-BB0E-2160C8FF9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Calibri" panose="020F0502020204030204" pitchFamily="34" charset="0"/>
                <a:cs typeface="Garamond-Bold"/>
              </a:rPr>
              <a:t>Příklad IV.</a:t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CA82E9-ABEB-4000-AB75-D4A24565F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Zastupitelstvo Ústeckého kraje usnesením ze dne 10. 5. 2018, č. 7Z/15, schválilo zásady územního rozvoje, které se ovšem nelíbí jimi dotčené obci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Břehoryje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.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a) </a:t>
            </a:r>
            <a:r>
              <a:rPr lang="cs-CZ" sz="1800" i="1" dirty="0">
                <a:effectLst/>
                <a:latin typeface="+mj-lt"/>
                <a:ea typeface="Calibri" panose="020F0502020204030204" pitchFamily="34" charset="0"/>
                <a:cs typeface="Garamond-Italic"/>
              </a:rPr>
              <a:t>Jaký akt z hlediska správního řádu představují zásady územního rozvoje?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b) </a:t>
            </a:r>
            <a:r>
              <a:rPr lang="cs-CZ" sz="1800" i="1" dirty="0">
                <a:effectLst/>
                <a:latin typeface="+mj-lt"/>
                <a:ea typeface="Calibri" panose="020F0502020204030204" pitchFamily="34" charset="0"/>
                <a:cs typeface="Garamond-Italic"/>
              </a:rPr>
              <a:t>Může se obec </a:t>
            </a:r>
            <a:r>
              <a:rPr lang="cs-CZ" sz="1800" i="1" dirty="0" err="1">
                <a:effectLst/>
                <a:latin typeface="+mj-lt"/>
                <a:ea typeface="Calibri" panose="020F0502020204030204" pitchFamily="34" charset="0"/>
                <a:cs typeface="Garamond-Italic"/>
              </a:rPr>
              <a:t>Břehoryje</a:t>
            </a:r>
            <a:r>
              <a:rPr lang="cs-CZ" sz="1800" i="1" dirty="0">
                <a:effectLst/>
                <a:latin typeface="+mj-lt"/>
                <a:ea typeface="Calibri" panose="020F0502020204030204" pitchFamily="34" charset="0"/>
                <a:cs typeface="Garamond-Italic"/>
              </a:rPr>
              <a:t> domáhat soudní ochrany proti zásadám územního rozvoje?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00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hodiny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/>
              <a:t>Opakování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Rozhodnutí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45B951-FB4F-4341-AEC0-82249DC035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2FB503-FA27-4166-8D40-64722B935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" panose="020F0502020204030204" pitchFamily="34" charset="0"/>
                <a:cs typeface="Garamond-Bold"/>
              </a:rPr>
              <a:t>Která konkrétní ustanovení správního řádu upravují následující instituty?</a:t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6F6A95-BEEC-4765-9E48-14280C00E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63427"/>
            <a:ext cx="10753200" cy="4139998"/>
          </a:xfrm>
        </p:spPr>
        <p:txBody>
          <a:bodyPr/>
          <a:lstStyle/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Garamond" panose="02020404030301010803" pitchFamily="18" charset="0"/>
            </a:endParaRP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a) zásada rychlosti ___________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b) stanovení přiměřené lhůty ___________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c) lhůta pro vydání rozhodnutí ___________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d) lhůta pro zahájení řízení z moci úřední ___________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strike="sngStrik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079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a typeface="Calibri" panose="020F0502020204030204" pitchFamily="34" charset="0"/>
                <a:cs typeface="Garamond-Bold"/>
              </a:rPr>
              <a:t>Příklad I.</a:t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2084" y="1533525"/>
            <a:ext cx="10753200" cy="4972243"/>
          </a:xfrm>
        </p:spPr>
        <p:txBody>
          <a:bodyPr/>
          <a:lstStyle/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Městský úřad Bruntál vydal dle § 12 odst. 2 zákona č. 114/1992 Sb., o ochraně přírody a krajiny, nesouhlasné závazné stanovisko týkající se stavby větrné elektrárny.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a) </a:t>
            </a:r>
            <a:r>
              <a:rPr lang="cs-CZ" sz="2400" i="1" dirty="0">
                <a:effectLst/>
                <a:latin typeface="+mj-lt"/>
                <a:ea typeface="Calibri" panose="020F0502020204030204" pitchFamily="34" charset="0"/>
                <a:cs typeface="Garamond-Italic"/>
              </a:rPr>
              <a:t>Lze považovat závazné stanovisko za správní rozhodnutí podle § 67 správního řádu?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b) </a:t>
            </a:r>
            <a:r>
              <a:rPr lang="cs-CZ" sz="2400" i="1" dirty="0">
                <a:effectLst/>
                <a:latin typeface="+mj-lt"/>
                <a:ea typeface="Calibri" panose="020F0502020204030204" pitchFamily="34" charset="0"/>
                <a:cs typeface="Garamond-Italic"/>
              </a:rPr>
              <a:t>Jaké náležitosti má obsahovat závazné stanovisko?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Garamond" panose="02020404030301010803" pitchFamily="18" charset="0"/>
              </a:rPr>
              <a:t>d) </a:t>
            </a:r>
            <a:r>
              <a:rPr lang="cs-CZ" sz="2400" i="1" dirty="0">
                <a:effectLst/>
                <a:latin typeface="+mj-lt"/>
                <a:ea typeface="Calibri" panose="020F0502020204030204" pitchFamily="34" charset="0"/>
                <a:cs typeface="Garamond-Italic"/>
              </a:rPr>
              <a:t>Co rozhoduje o tom, zda lze určitý úkon správního orgánu považovat za závazné stanovisko?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4F2614-9941-476A-8F42-07C00EEC1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0CB7F6-867E-49FA-BEC6-F13679233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F84135-6BF1-4B96-A07D-3B5C9A2B0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 algn="just">
              <a:buFont typeface="+mj-lt"/>
              <a:buAutoNum type="arabicPeriod"/>
            </a:pPr>
            <a:r>
              <a:rPr lang="cs-CZ" dirty="0"/>
              <a:t>Co je podstatou námitky podjatosti, vůči komu a kdy ji lze uplatnit?</a:t>
            </a:r>
          </a:p>
          <a:p>
            <a:pPr marL="586350" indent="-514350" algn="just">
              <a:buFont typeface="+mj-lt"/>
              <a:buAutoNum type="arabicPeriod"/>
            </a:pPr>
            <a:r>
              <a:rPr lang="cs-CZ" dirty="0"/>
              <a:t>Jaký bude následek, pokud správní orgán opomene podle § 36 odst. 3 správního řádu účastníka před vydáním rozhodnutí vyzvat, aby se seznámil s podklady a vyjádřil se k nim?</a:t>
            </a:r>
          </a:p>
        </p:txBody>
      </p:sp>
    </p:spTree>
    <p:extLst>
      <p:ext uri="{BB962C8B-B14F-4D97-AF65-F5344CB8AC3E}">
        <p14:creationId xmlns:p14="http://schemas.microsoft.com/office/powerpoint/2010/main" val="390887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60CB56-1D54-4F9F-BFD1-BDC9FEA649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just"/>
            <a:fld id="{0970407D-EE58-4A0B-824B-1D3AE42DD9CF}" type="slidenum">
              <a:rPr lang="cs-CZ" altLang="cs-CZ" smtClean="0"/>
              <a:pPr algn="just"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16CD7-F435-4C50-9685-C4ABA232D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DD085F-C720-4439-874E-446716FC0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72000" indent="0" algn="just">
              <a:buNone/>
            </a:pPr>
            <a:r>
              <a:rPr lang="cs-CZ" dirty="0"/>
              <a:t>1. Lze při nahlížení do spisu uplatňovat zákon o svobodném přístupu k informacím?</a:t>
            </a:r>
          </a:p>
          <a:p>
            <a:pPr marL="72000" indent="0" algn="just">
              <a:buNone/>
            </a:pPr>
            <a:r>
              <a:rPr lang="cs-CZ" dirty="0"/>
              <a:t>2. Může účastník řízení nahlížet do spisu i po pravomocném skončení správního řízení?</a:t>
            </a:r>
          </a:p>
          <a:p>
            <a:pPr marL="72000" indent="0" algn="just">
              <a:buNone/>
            </a:pPr>
            <a:r>
              <a:rPr lang="cs-CZ" dirty="0"/>
              <a:t>3. Který správní orgán je třeba požádat o nahlédnutí do prvoinstančního spisu, který již byl předán odvolacímu správnímu orgánu?</a:t>
            </a:r>
          </a:p>
          <a:p>
            <a:pPr marL="72000" indent="0" algn="just">
              <a:buNone/>
            </a:pPr>
            <a:r>
              <a:rPr lang="cs-CZ" dirty="0"/>
              <a:t>4. Jsou z možnosti nahlížení do spisu podle § 38 odst. 6 správního řádu vyloučeny části obsahující utajované informace, pokud slouží k provedení důkazu?</a:t>
            </a:r>
          </a:p>
        </p:txBody>
      </p:sp>
    </p:spTree>
    <p:extLst>
      <p:ext uri="{BB962C8B-B14F-4D97-AF65-F5344CB8AC3E}">
        <p14:creationId xmlns:p14="http://schemas.microsoft.com/office/powerpoint/2010/main" val="777445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BB86DE-D900-4E53-84F6-7A6D73173E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251982-A405-46F3-9587-288628616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II.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6FA30F2-84B2-4EE4-A10E-DDC048147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72000" indent="0" algn="just">
              <a:buNone/>
            </a:pPr>
            <a:r>
              <a:rPr lang="cs-CZ" dirty="0"/>
              <a:t>Správní orgán v průběhu správního řízení dospěl k závěru, že rozhodnutí v projednávané věci závisí na posouzení skutečnosti, k níž je třeba odborných znalostí. Vzhledem k tomu, že tyto znalosti neměl, obrátil se na soudní znalkyni, paní Miladu Hruškovou a bez dalšího ji předvolal k ústnímu jednání, aby poskytla vyjádření k posuzované skutečnosti.</a:t>
            </a:r>
          </a:p>
          <a:p>
            <a:pPr marL="72000" indent="0" algn="just">
              <a:buNone/>
            </a:pPr>
            <a:r>
              <a:rPr lang="cs-CZ" i="1" dirty="0"/>
              <a:t>a) Lze považovat výše uvedený postup správního orgánu za provedení znaleckého posudku? Mohou být účastníci řízení tímto postupem nějak zkráceni? Vysvětlete.</a:t>
            </a:r>
          </a:p>
          <a:p>
            <a:pPr marL="72000" indent="0" algn="just">
              <a:buNone/>
            </a:pPr>
            <a:r>
              <a:rPr lang="cs-CZ" i="1" dirty="0"/>
              <a:t>b) Za jakých okolností by měl správní orgán přistoupit k provedení důkazu znaleckým posudkem? Za jakých okolností to naopak není nutné? </a:t>
            </a:r>
          </a:p>
        </p:txBody>
      </p:sp>
    </p:spTree>
    <p:extLst>
      <p:ext uri="{BB962C8B-B14F-4D97-AF65-F5344CB8AC3E}">
        <p14:creationId xmlns:p14="http://schemas.microsoft.com/office/powerpoint/2010/main" val="2448295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0DB16E-4C14-4A41-9383-5DE8D4DC12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2E1238-C38B-4999-9CE7-59C5A0BF2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Vytvořte správné dvojice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66A1FCD-A1AB-4BC5-B581-C7ED07597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0175"/>
            <a:ext cx="10753200" cy="4431825"/>
          </a:xfrm>
        </p:spPr>
        <p:txBody>
          <a:bodyPr numCol="2">
            <a:noAutofit/>
          </a:bodyPr>
          <a:lstStyle/>
          <a:p>
            <a:pPr marL="72000" indent="0" algn="just">
              <a:buNone/>
            </a:pPr>
            <a:r>
              <a:rPr lang="cs-CZ" sz="1500" dirty="0"/>
              <a:t>1. Externí správní akt</a:t>
            </a:r>
          </a:p>
          <a:p>
            <a:pPr marL="72000" indent="0" algn="just">
              <a:buNone/>
            </a:pPr>
            <a:r>
              <a:rPr lang="cs-CZ" sz="1500" dirty="0"/>
              <a:t>2. Konstitutivní správní rozhodnutí</a:t>
            </a:r>
          </a:p>
          <a:p>
            <a:pPr marL="72000" indent="0" algn="just">
              <a:buNone/>
            </a:pPr>
            <a:r>
              <a:rPr lang="cs-CZ" sz="1500" dirty="0"/>
              <a:t>3. Deklaratorní správní rozhodnutí</a:t>
            </a:r>
          </a:p>
          <a:p>
            <a:pPr marL="72000" indent="0" algn="just">
              <a:buNone/>
            </a:pPr>
            <a:r>
              <a:rPr lang="cs-CZ" sz="1500" dirty="0"/>
              <a:t>4. Meritorní správní rozhodnutí</a:t>
            </a:r>
          </a:p>
          <a:p>
            <a:pPr marL="72000" indent="0" algn="just">
              <a:buNone/>
            </a:pPr>
            <a:r>
              <a:rPr lang="cs-CZ" sz="1500" dirty="0"/>
              <a:t>5. Procesní správní rozhodnutí</a:t>
            </a:r>
          </a:p>
          <a:p>
            <a:pPr marL="72000" indent="0" algn="just">
              <a:buNone/>
            </a:pPr>
            <a:r>
              <a:rPr lang="cs-CZ" sz="1500" dirty="0"/>
              <a:t>6. Exekuční výzva podle správního řádu</a:t>
            </a:r>
          </a:p>
          <a:p>
            <a:pPr marL="72000" indent="0" algn="just">
              <a:buNone/>
            </a:pPr>
            <a:r>
              <a:rPr lang="cs-CZ" sz="1500" dirty="0"/>
              <a:t>7. Exekuční příkaz podle správního řádu</a:t>
            </a:r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  <a:p>
            <a:pPr marL="72000" indent="0" algn="just">
              <a:buNone/>
            </a:pPr>
            <a:r>
              <a:rPr lang="cs-CZ" sz="1500" dirty="0"/>
              <a:t>a) Usnesení, jímž správní orgán vyzve povinného ke splnění </a:t>
            </a:r>
          </a:p>
          <a:p>
            <a:pPr marL="72000" indent="0" algn="just">
              <a:buNone/>
            </a:pPr>
            <a:r>
              <a:rPr lang="cs-CZ" sz="1500" dirty="0"/>
              <a:t>nepeněžité povinnosti a určí mu k tomu náhradní lhůtu.</a:t>
            </a:r>
          </a:p>
          <a:p>
            <a:pPr marL="72000" indent="0" algn="just">
              <a:buNone/>
            </a:pPr>
            <a:r>
              <a:rPr lang="cs-CZ" sz="1500" dirty="0"/>
              <a:t>b) Rozhodnutí ve věci, která je předmětem řízení</a:t>
            </a:r>
          </a:p>
          <a:p>
            <a:pPr marL="72000" indent="0" algn="just">
              <a:buNone/>
            </a:pPr>
            <a:r>
              <a:rPr lang="cs-CZ" sz="1500" dirty="0"/>
              <a:t>c) Usnesení, jímž správní orgán nařídí exekuci k vymožení nepeněžité povinnosti.</a:t>
            </a:r>
          </a:p>
          <a:p>
            <a:pPr marL="72000" indent="0" algn="just">
              <a:buNone/>
            </a:pPr>
            <a:r>
              <a:rPr lang="cs-CZ" sz="1500" dirty="0"/>
              <a:t>d) Rozhodnutí, kterým se autoritativně stvrzují, zjišťují, či prohlašují existující sporná práva nebo povinnosti jmenovitě určených osob.</a:t>
            </a:r>
          </a:p>
          <a:p>
            <a:pPr marL="72000" indent="0" algn="just">
              <a:buNone/>
            </a:pPr>
            <a:r>
              <a:rPr lang="cs-CZ" sz="1500" dirty="0"/>
              <a:t>e) Akt vyvolávající právně závazné důsledky mimo vztahy podřízenosti a nadřízenosti.</a:t>
            </a:r>
          </a:p>
          <a:p>
            <a:pPr marL="72000" indent="0" algn="just">
              <a:buNone/>
            </a:pPr>
            <a:r>
              <a:rPr lang="cs-CZ" sz="1500" dirty="0"/>
              <a:t>f) Rozhodnutí, jimiž se nerozhoduje ve věci, ale upravuje se vedení správního řízení, případně zajišťuje průběh a účel správního řízení.</a:t>
            </a:r>
          </a:p>
          <a:p>
            <a:pPr marL="72000" indent="0" algn="just">
              <a:buNone/>
            </a:pPr>
            <a:r>
              <a:rPr lang="cs-CZ" sz="1500" dirty="0"/>
              <a:t>g) Rozhodnutí, kterým se zakládají, mění nebo ruší práva nebo povinnosti jmenovitě určených osob.</a:t>
            </a:r>
          </a:p>
        </p:txBody>
      </p:sp>
    </p:spTree>
    <p:extLst>
      <p:ext uri="{BB962C8B-B14F-4D97-AF65-F5344CB8AC3E}">
        <p14:creationId xmlns:p14="http://schemas.microsoft.com/office/powerpoint/2010/main" val="1449285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248AE9-E43E-4B28-B524-EECB09983C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06C0CA-7C7A-4579-B64B-51C309B89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III.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0389C1-14A5-4ACA-A1CD-7A5AD05E8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2000" indent="0" algn="just">
              <a:buNone/>
            </a:pPr>
            <a:r>
              <a:rPr lang="cs-CZ" dirty="0"/>
              <a:t>Magistrát města Brna, jako odvolací orgán, zrušil územní rozhodnutí Úřadu městské části Brno – střed, o umístění stavby obchodního centra, a věc mu vrátil k dalšímu projednání.</a:t>
            </a:r>
          </a:p>
          <a:p>
            <a:pPr marL="72000" indent="0" algn="just">
              <a:buNone/>
            </a:pPr>
            <a:r>
              <a:rPr lang="cs-CZ" i="1" dirty="0"/>
              <a:t>a) Představuje rozhodnutí odvolacího orgánu rozhodnutí ve smyslu § 67 správního řádu?</a:t>
            </a:r>
          </a:p>
          <a:p>
            <a:pPr marL="72000" indent="0" algn="just">
              <a:buNone/>
            </a:pPr>
            <a:r>
              <a:rPr lang="cs-CZ" i="1" dirty="0"/>
              <a:t>b) Představuje rozhodnutí odvolacího orgánu rozhodnutí ve smyslu § 65 zákona č. 150/2002 Sb., soudní řád správní?</a:t>
            </a:r>
          </a:p>
        </p:txBody>
      </p:sp>
    </p:spTree>
    <p:extLst>
      <p:ext uri="{BB962C8B-B14F-4D97-AF65-F5344CB8AC3E}">
        <p14:creationId xmlns:p14="http://schemas.microsoft.com/office/powerpoint/2010/main" val="1839697722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</Template>
  <TotalTime>34</TotalTime>
  <Words>786</Words>
  <Application>Microsoft Office PowerPoint</Application>
  <PresentationFormat>Širokoúhlá obrazovka</PresentationFormat>
  <Paragraphs>82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šablona prezentace</vt:lpstr>
      <vt:lpstr>Správní právo procesní 5. seminář</vt:lpstr>
      <vt:lpstr>Osnova hodiny</vt:lpstr>
      <vt:lpstr>Která konkrétní ustanovení správního řádu upravují následující instituty? </vt:lpstr>
      <vt:lpstr>Příklad I. </vt:lpstr>
      <vt:lpstr>Otázky</vt:lpstr>
      <vt:lpstr>Otázky</vt:lpstr>
      <vt:lpstr>Příklad II.</vt:lpstr>
      <vt:lpstr>Vytvořte správné dvojice</vt:lpstr>
      <vt:lpstr>Příklad III.</vt:lpstr>
      <vt:lpstr>Otázky</vt:lpstr>
      <vt:lpstr>Příklad IV.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 2. seminář</dc:title>
  <dc:creator>Radislav Bražina</dc:creator>
  <cp:lastModifiedBy>Radislav Bražina</cp:lastModifiedBy>
  <cp:revision>7</cp:revision>
  <cp:lastPrinted>1601-01-01T00:00:00Z</cp:lastPrinted>
  <dcterms:created xsi:type="dcterms:W3CDTF">2019-11-06T07:26:37Z</dcterms:created>
  <dcterms:modified xsi:type="dcterms:W3CDTF">2020-11-08T14:14:17Z</dcterms:modified>
</cp:coreProperties>
</file>