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73" r:id="rId4"/>
    <p:sldId id="274" r:id="rId5"/>
    <p:sldId id="275" r:id="rId6"/>
    <p:sldId id="276" r:id="rId7"/>
    <p:sldId id="277" r:id="rId8"/>
    <p:sldId id="283" r:id="rId9"/>
    <p:sldId id="284" r:id="rId10"/>
    <p:sldId id="285" r:id="rId11"/>
    <p:sldId id="28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6" d="100"/>
          <a:sy n="116" d="100"/>
        </p:scale>
        <p:origin x="-456" y="-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právo </a:t>
            </a:r>
            <a:r>
              <a:rPr lang="cs-CZ" smtClean="0"/>
              <a:t>procesní </a:t>
            </a:r>
            <a:r>
              <a:rPr lang="cs-CZ" smtClean="0"/>
              <a:t>8. </a:t>
            </a:r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Radislav Bražina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7915" y="1178654"/>
            <a:ext cx="10753200" cy="5679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 smtClean="0"/>
              <a:t>Předseda Úřadu pro ochranu hospodářské soutěže rozhodl o rozkladu proti prvostupňovému rozhodnutí Úřadu pro ochranu hospodářské soutěže tak, že napadené rozhodnutí úřadu zrušil a věc mu vrátil k novému projednání a rozhodnutí. S tímto zrušovacím rozhodnutím je však hrubě nespokojen účastník řízení.</a:t>
            </a:r>
          </a:p>
          <a:p>
            <a:pPr>
              <a:buNone/>
            </a:pPr>
            <a:r>
              <a:rPr lang="cs-CZ" sz="2000" dirty="0" smtClean="0"/>
              <a:t>a) </a:t>
            </a:r>
            <a:r>
              <a:rPr lang="cs-CZ" sz="2000" i="1" dirty="0" smtClean="0"/>
              <a:t>Může účastník správního řízení napadenou žalobou uvedené rozhodnutí předsedy Úřadu pro ochranu hospodářské soutěže o rozkladu?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b) </a:t>
            </a:r>
            <a:r>
              <a:rPr lang="cs-CZ" sz="2000" i="1" dirty="0" smtClean="0"/>
              <a:t>Kdo bude v tomto případě žalovaným?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c) </a:t>
            </a:r>
            <a:r>
              <a:rPr lang="cs-CZ" sz="2000" i="1" dirty="0" smtClean="0"/>
              <a:t>Který soud bude věcně a místně příslušný k projednání a rozhodnutí takové žaloby?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7915" y="1178654"/>
            <a:ext cx="10753200" cy="5679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 smtClean="0"/>
              <a:t>1. Definujte, kdo všechno může podat žalobu proti rozhodnutí správního orgánu? Za jakých podmínek je tak možné učinit? </a:t>
            </a:r>
          </a:p>
          <a:p>
            <a:pPr>
              <a:buNone/>
            </a:pPr>
            <a:r>
              <a:rPr lang="cs-CZ" sz="2000" dirty="0" smtClean="0"/>
              <a:t>2. Jak se liší aktivní žalobní legitimace podle § 65 odst. 1 a 2 soudního řádu správního?</a:t>
            </a:r>
          </a:p>
          <a:p>
            <a:pPr>
              <a:buNone/>
            </a:pPr>
            <a:r>
              <a:rPr lang="cs-CZ" sz="2000" dirty="0" smtClean="0"/>
              <a:t>3. Co je podstatou nepřípustnosti žaloby? Jaký je důsledek podání žaloby, která je nepřípustná?</a:t>
            </a:r>
          </a:p>
          <a:p>
            <a:pPr>
              <a:buNone/>
            </a:pPr>
            <a:r>
              <a:rPr lang="cs-CZ" sz="2000" dirty="0" smtClean="0"/>
              <a:t>4. Kdo všechno je účastníkem řízení o žalobě proti rozhodnutí správního orgánu?</a:t>
            </a:r>
          </a:p>
          <a:p>
            <a:pPr>
              <a:buNone/>
            </a:pPr>
            <a:r>
              <a:rPr lang="cs-CZ" sz="2000" dirty="0" smtClean="0"/>
              <a:t>5. Jaká je role tzv. osoby zúčastněné na řízení v řízení o žalobě proti rozhodnutí správního orgánu?</a:t>
            </a:r>
          </a:p>
          <a:p>
            <a:pPr>
              <a:buNone/>
            </a:pPr>
            <a:r>
              <a:rPr lang="cs-CZ" sz="2000" dirty="0" smtClean="0"/>
              <a:t>6. Jaké jsou náležitosti žaloby?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hodiny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3600" dirty="0" smtClean="0"/>
              <a:t>Správní soudnictví. Řízení o žalobě proti rozhodnutí správního orgánu.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500" dirty="0" smtClean="0"/>
              <a:t>Vůči které z následujících forem činnosti veřejné správy se lze domáhat poskytnutí ochrany ve správním soudnictví? Současně uveďte název, resp. možnost ochrany a kde je upravena.</a:t>
            </a:r>
            <a:endParaRPr lang="cs-CZ" sz="2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23747" y="2205349"/>
            <a:ext cx="10753200" cy="41399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normativní správní akt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správní rozhodnutí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tzv. jiný úkon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veřejnoprávní smlouva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opatření obecné povahy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faktické úkony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1495"/>
            <a:ext cx="10753200" cy="4796589"/>
          </a:xfrm>
        </p:spPr>
        <p:txBody>
          <a:bodyPr>
            <a:noAutofit/>
          </a:bodyPr>
          <a:lstStyle/>
          <a:p>
            <a:pPr marL="586350" lvl="0" indent="-514350" algn="just">
              <a:buFont typeface="+mj-lt"/>
              <a:buAutoNum type="arabicPeriod"/>
            </a:pPr>
            <a:r>
              <a:rPr lang="cs-CZ" sz="1900" dirty="0" smtClean="0"/>
              <a:t>Jaký právní předpis upravuje správní soudnictví a řízení před správními soudy? Jaký je jeho vztah k obecným právním předpisům o soudech a soudcích a k občanskému soudnímu řádu?</a:t>
            </a:r>
          </a:p>
          <a:p>
            <a:pPr marL="586350" lvl="0" indent="-514350" algn="just">
              <a:buFont typeface="+mj-lt"/>
              <a:buAutoNum type="arabicPeriod"/>
            </a:pPr>
            <a:r>
              <a:rPr lang="cs-CZ" sz="1900" dirty="0" smtClean="0"/>
              <a:t>Jaké soudy působí (jednají a rozhodují) ve správním soudnictví?</a:t>
            </a:r>
          </a:p>
          <a:p>
            <a:pPr marL="586350" lvl="0" indent="-514350" algn="just">
              <a:buFont typeface="+mj-lt"/>
              <a:buAutoNum type="arabicPeriod"/>
            </a:pPr>
            <a:r>
              <a:rPr lang="cs-CZ" sz="1900" dirty="0" smtClean="0"/>
              <a:t>Čím se obecně zahajuje řízení před správními soudy a kdy je takové řízení zahájeno?</a:t>
            </a:r>
          </a:p>
          <a:p>
            <a:pPr marL="586350" lvl="0" indent="-514350" algn="just">
              <a:buFont typeface="+mj-lt"/>
              <a:buAutoNum type="arabicPeriod"/>
            </a:pPr>
            <a:r>
              <a:rPr lang="cs-CZ" sz="1900" dirty="0" smtClean="0"/>
              <a:t>Na jakých zásadách je vystavěno správní soudnictví? Uveďte a charakterizujte alespoň 3 z nich.</a:t>
            </a:r>
          </a:p>
          <a:p>
            <a:pPr marL="586350" lvl="0" indent="-514350" algn="just">
              <a:buFont typeface="+mj-lt"/>
              <a:buAutoNum type="arabicPeriod"/>
            </a:pPr>
            <a:r>
              <a:rPr lang="cs-CZ" sz="1900" dirty="0" smtClean="0"/>
              <a:t>Jaká jsou pravidla pro určení věcné příslušnosti?</a:t>
            </a:r>
          </a:p>
          <a:p>
            <a:pPr marL="586350" lvl="0" indent="-514350" algn="just">
              <a:buFont typeface="+mj-lt"/>
              <a:buAutoNum type="arabicPeriod"/>
            </a:pPr>
            <a:r>
              <a:rPr lang="cs-CZ" sz="1900" dirty="0" smtClean="0"/>
              <a:t>Který soud je obecně věcně příslušný k řízení ve správním soudnictví?</a:t>
            </a:r>
          </a:p>
          <a:p>
            <a:pPr marL="586350" lvl="0" indent="-514350" algn="just">
              <a:buFont typeface="+mj-lt"/>
              <a:buAutoNum type="arabicPeriod"/>
            </a:pPr>
            <a:r>
              <a:rPr lang="cs-CZ" sz="1900" dirty="0" smtClean="0"/>
              <a:t>Kdo všechno může být účastníkem řízení ve správním soudnictví?</a:t>
            </a:r>
          </a:p>
          <a:p>
            <a:pPr marL="586350" lvl="0" indent="-514350" algn="just">
              <a:buFont typeface="+mj-lt"/>
              <a:buAutoNum type="arabicPeriod"/>
            </a:pPr>
            <a:r>
              <a:rPr lang="cs-CZ" sz="1900" dirty="0" smtClean="0"/>
              <a:t>Co je podstatou odmítnutí návrhu? Jakou procesní formou se návrh odmítá?</a:t>
            </a:r>
          </a:p>
          <a:p>
            <a:pPr marL="586350" lvl="0" indent="-514350" algn="just">
              <a:buFont typeface="+mj-lt"/>
              <a:buAutoNum type="arabicPeriod"/>
            </a:pPr>
            <a:r>
              <a:rPr lang="cs-CZ" sz="1900" dirty="0" smtClean="0"/>
              <a:t>Jakými způsoby soudy ve správním soudnictví rozhodují?</a:t>
            </a:r>
            <a:endParaRPr lang="cs-CZ" sz="1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5453"/>
            <a:ext cx="10753200" cy="5542547"/>
          </a:xfrm>
        </p:spPr>
        <p:txBody>
          <a:bodyPr>
            <a:normAutofit fontScale="70000" lnSpcReduction="20000"/>
          </a:bodyPr>
          <a:lstStyle/>
          <a:p>
            <a:pPr marL="586350" lvl="0" indent="-514350">
              <a:buFont typeface="+mj-lt"/>
              <a:buAutoNum type="arabicPeriod" startAt="10"/>
            </a:pPr>
            <a:r>
              <a:rPr lang="cs-CZ" dirty="0" smtClean="0"/>
              <a:t>Co je podstatou tzv. odlišného stanoviska? Kdy jej lze uplatnit a k čemu slouží?</a:t>
            </a:r>
          </a:p>
          <a:p>
            <a:pPr marL="586350" lvl="0" indent="-514350">
              <a:buFont typeface="+mj-lt"/>
              <a:buAutoNum type="arabicPeriod" startAt="10"/>
            </a:pPr>
            <a:r>
              <a:rPr lang="cs-CZ" dirty="0" smtClean="0"/>
              <a:t>Co je podstatou tzv. uspokojení navrhovatele?</a:t>
            </a:r>
          </a:p>
          <a:p>
            <a:pPr marL="586350" lvl="0" indent="-514350">
              <a:buFont typeface="+mj-lt"/>
              <a:buAutoNum type="arabicPeriod" startAt="10"/>
            </a:pPr>
            <a:r>
              <a:rPr lang="cs-CZ" dirty="0" smtClean="0"/>
              <a:t>Je možné v rámci nahlížení do soudního spisu v řízení před správním soudem nahlédnout i do správního spisu?</a:t>
            </a:r>
          </a:p>
          <a:p>
            <a:pPr marL="586350" lvl="0" indent="-514350">
              <a:buFont typeface="+mj-lt"/>
              <a:buAutoNum type="arabicPeriod" startAt="10"/>
            </a:pPr>
            <a:r>
              <a:rPr lang="cs-CZ" dirty="0" smtClean="0"/>
              <a:t>Jaké jsou podmínky pro ustanovení zástupce účastníkovi řízení před správním soudem?</a:t>
            </a:r>
          </a:p>
          <a:p>
            <a:pPr marL="586350" lvl="0" indent="-514350">
              <a:buFont typeface="+mj-lt"/>
              <a:buAutoNum type="arabicPeriod" startAt="10"/>
            </a:pPr>
            <a:r>
              <a:rPr lang="cs-CZ" dirty="0" smtClean="0"/>
              <a:t>Je možné podat žádost o ustanovení zástupce ještě před tím, než je věci podána kupř. žaloba?</a:t>
            </a:r>
          </a:p>
          <a:p>
            <a:pPr marL="586350" lvl="0" indent="-514350">
              <a:buFont typeface="+mj-lt"/>
              <a:buAutoNum type="arabicPeriod" startAt="10"/>
            </a:pPr>
            <a:r>
              <a:rPr lang="cs-CZ" dirty="0" smtClean="0"/>
              <a:t>S jakými soudními poplatky se lze ve správním soudnictví setkat? Kde nalezneme jejich právní úpravu?</a:t>
            </a:r>
          </a:p>
          <a:p>
            <a:pPr marL="586350" lvl="0" indent="-514350">
              <a:buFont typeface="+mj-lt"/>
              <a:buAutoNum type="arabicPeriod" startAt="10"/>
            </a:pPr>
            <a:r>
              <a:rPr lang="cs-CZ" dirty="0" smtClean="0"/>
              <a:t>V jakém pořadí soudy ve správním soudnictví projednávají a rozhodují věci, které jim tzv. napadly?</a:t>
            </a:r>
          </a:p>
          <a:p>
            <a:pPr marL="586350" lvl="0" indent="-514350" algn="just">
              <a:buFont typeface="+mj-lt"/>
              <a:buAutoNum type="arabicPeriod" startAt="10"/>
            </a:pPr>
            <a:r>
              <a:rPr lang="cs-CZ" dirty="0" smtClean="0"/>
              <a:t>Jaký je vztah správního řádu a soudního řádu správního?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03958" y="447284"/>
            <a:ext cx="10753200" cy="451576"/>
          </a:xfrm>
        </p:spPr>
        <p:txBody>
          <a:bodyPr/>
          <a:lstStyle/>
          <a:p>
            <a:r>
              <a:rPr lang="cs-CZ" dirty="0" smtClean="0"/>
              <a:t>Výroky rozhodnutí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34276"/>
            <a:ext cx="10753200" cy="4740882"/>
          </a:xfrm>
        </p:spPr>
        <p:txBody>
          <a:bodyPr numCol="1">
            <a:noAutofit/>
          </a:bodyPr>
          <a:lstStyle/>
          <a:p>
            <a:pPr marL="414900" lvl="0" indent="-342900" algn="just">
              <a:buFont typeface="+mj-lt"/>
              <a:buAutoNum type="alphaUcPeriod"/>
            </a:pPr>
            <a:r>
              <a:rPr lang="cs-CZ" sz="1800" b="1" i="1" dirty="0" smtClean="0"/>
              <a:t>Uveďte, jak konkrétně bude znít výrok rozhodnutí soudu v případě uplatnění tzv. moderačního práva soudu, jestliže žaloba napadala rozhodnutí Krajského úřadu Jihomoravského kraje ze dne 19. 1. 2018, č. j. JÚMK/OSS/18/HY-25/</a:t>
            </a:r>
            <a:r>
              <a:rPr lang="cs-CZ" sz="1800" b="1" i="1" dirty="0" err="1" smtClean="0"/>
              <a:t>Kr</a:t>
            </a:r>
            <a:r>
              <a:rPr lang="cs-CZ" sz="1800" b="1" i="1" dirty="0" smtClean="0"/>
              <a:t>, kterým byla (v rámci změny rozhodnutí prvního stupně) uložena pokuta ve výši 25 000 Kč?</a:t>
            </a:r>
            <a:endParaRPr lang="cs-CZ" sz="1800" b="1" dirty="0" smtClean="0"/>
          </a:p>
          <a:p>
            <a:pPr marL="414900" indent="-342900" algn="just">
              <a:buFont typeface="+mj-lt"/>
              <a:buAutoNum type="alphaUcPeriod"/>
            </a:pPr>
            <a:endParaRPr lang="cs-CZ" sz="1800" b="1" dirty="0" smtClean="0"/>
          </a:p>
          <a:p>
            <a:pPr marL="414900" lvl="0" indent="-342900" algn="just">
              <a:buFont typeface="+mj-lt"/>
              <a:buAutoNum type="alphaUcPeriod"/>
            </a:pPr>
            <a:r>
              <a:rPr lang="cs-CZ" sz="1800" b="1" i="1" dirty="0" smtClean="0"/>
              <a:t>Uveďte, jak konkrétně bude znít výrok rozhodnutí soudu v případě vyslovení nicotnosti žalobou napadeného rozhodnutí? </a:t>
            </a:r>
          </a:p>
          <a:p>
            <a:pPr marL="414900" lvl="0" indent="-342900" algn="just">
              <a:buFont typeface="+mj-lt"/>
              <a:buAutoNum type="alphaUcPeriod"/>
            </a:pPr>
            <a:endParaRPr lang="cs-CZ" sz="1800" b="1" dirty="0" smtClean="0"/>
          </a:p>
          <a:p>
            <a:pPr marL="414900" lvl="0" indent="-342900" algn="just">
              <a:buFont typeface="+mj-lt"/>
              <a:buAutoNum type="alphaUcPeriod"/>
            </a:pPr>
            <a:r>
              <a:rPr lang="cs-CZ" sz="1800" b="1" i="1" dirty="0" smtClean="0"/>
              <a:t>Uveďte, jak konkrétně bude znít výrok rozhodnutí soudu v případě, že žaloba proti rozhodnutí správního orgánu není důvodná?</a:t>
            </a:r>
            <a:endParaRPr lang="cs-CZ" sz="1800" b="1" dirty="0" smtClean="0"/>
          </a:p>
          <a:p>
            <a:pPr marL="414900" indent="-342900" algn="just">
              <a:buFont typeface="+mj-lt"/>
              <a:buAutoNum type="alphaUcPeriod"/>
            </a:pPr>
            <a:endParaRPr lang="cs-CZ" sz="1800" b="1" dirty="0" smtClean="0"/>
          </a:p>
          <a:p>
            <a:pPr marL="414900" lvl="0" indent="-342900" algn="just">
              <a:buFont typeface="+mj-lt"/>
              <a:buAutoNum type="alphaUcPeriod"/>
            </a:pPr>
            <a:r>
              <a:rPr lang="cs-CZ" sz="1800" b="1" i="1" dirty="0" smtClean="0"/>
              <a:t>Uveďte, jak konkrétně bude znít výrok rozhodnutí soudu, jestliže je žaloba důvodná a směřuje proti rozhodnutí Krajského úřadu Jihomoravského kraje ze dne 19. 1. 2018, č. j. JÚMK/OSS/18/HY-25/</a:t>
            </a:r>
            <a:r>
              <a:rPr lang="cs-CZ" sz="1800" b="1" i="1" dirty="0" err="1" smtClean="0"/>
              <a:t>Kr</a:t>
            </a:r>
            <a:r>
              <a:rPr lang="cs-CZ" sz="1800" b="1" i="1" dirty="0" smtClean="0"/>
              <a:t>?</a:t>
            </a:r>
            <a:endParaRPr lang="cs-CZ" sz="1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7915" y="1178654"/>
            <a:ext cx="10753200" cy="567934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1900" dirty="0" smtClean="0"/>
              <a:t>V pondělí 14. 5. 2018 podal student právnické fakulty Jiří Zvídavý žalobu proti rozhodnutí Krajského úřadu Zlínského kraje ze dne 2. 3. 2018, č. j. KUZL/PŘ/NOV/2017/35. Tímto rozhodnutím krajský úřad podle § 90 odst. 5 zákona č. 500/2004 Sb., správního řádu, ve znění pozdějších předpisů, zamítl odvolání Jiřího Zvídavého a současně potvrdil napadené rozhodnutí Městského úřadu Uherský Brod ze dne 16. 11. 2017, č. j. MUUB/SPR/NV/3-21/</a:t>
            </a:r>
            <a:r>
              <a:rPr lang="cs-CZ" sz="1900" dirty="0" err="1" smtClean="0"/>
              <a:t>Dř</a:t>
            </a:r>
            <a:r>
              <a:rPr lang="cs-CZ" sz="1900" dirty="0" smtClean="0"/>
              <a:t>. Uvedené rozhodnutí krajského úřadu bylo Jiřímu Zvídavému doručeno do datové schránky v sobotu 10. 3. 2018. Toto rozhodnutí posléze nabylo právní moci v pátek 23. 3. 2018.</a:t>
            </a:r>
          </a:p>
          <a:p>
            <a:pPr algn="just">
              <a:buNone/>
            </a:pPr>
            <a:r>
              <a:rPr lang="cs-CZ" sz="1900" dirty="0" smtClean="0"/>
              <a:t>a) </a:t>
            </a:r>
            <a:r>
              <a:rPr lang="cs-CZ" sz="1900" i="1" dirty="0" smtClean="0"/>
              <a:t>Od jakého okamžiku a od kdy počala běžet lhůta pro podání žaloby a kolik tato lhůta činí? Kdy by měla lhůta pro podání žaloby uplynout/skončit?</a:t>
            </a:r>
            <a:endParaRPr lang="cs-CZ" sz="1900" dirty="0" smtClean="0"/>
          </a:p>
          <a:p>
            <a:pPr algn="just">
              <a:buNone/>
            </a:pPr>
            <a:r>
              <a:rPr lang="cs-CZ" sz="1900" dirty="0" smtClean="0"/>
              <a:t>b) </a:t>
            </a:r>
            <a:r>
              <a:rPr lang="cs-CZ" sz="1900" i="1" dirty="0" smtClean="0"/>
              <a:t>Který soud je věcně a místně příslušný k podání takové žaloby?</a:t>
            </a:r>
            <a:endParaRPr lang="cs-CZ" sz="1900" dirty="0" smtClean="0"/>
          </a:p>
          <a:p>
            <a:pPr algn="just">
              <a:buNone/>
            </a:pPr>
            <a:r>
              <a:rPr lang="cs-CZ" sz="1900" dirty="0" smtClean="0"/>
              <a:t>c) </a:t>
            </a:r>
            <a:r>
              <a:rPr lang="cs-CZ" sz="1900" i="1" dirty="0" smtClean="0"/>
              <a:t>Bylo by možné podat žalobu prostřednictvím (u) správního orgánu s účinky zachování lhůty pro podání žaloby?</a:t>
            </a:r>
            <a:endParaRPr lang="cs-CZ" sz="1900" dirty="0" smtClean="0"/>
          </a:p>
          <a:p>
            <a:pPr algn="just">
              <a:buNone/>
            </a:pPr>
            <a:r>
              <a:rPr lang="cs-CZ" sz="1900" dirty="0" smtClean="0"/>
              <a:t>d) </a:t>
            </a:r>
            <a:r>
              <a:rPr lang="cs-CZ" sz="1900" i="1" dirty="0" smtClean="0"/>
              <a:t>Objasněte, kdo a z jakého důvodu je v dané věci žalovaným?</a:t>
            </a:r>
            <a:endParaRPr lang="cs-CZ" sz="1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7915" y="1178654"/>
            <a:ext cx="10753200" cy="567934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000" dirty="0" smtClean="0"/>
              <a:t>V případě podání žaloby Jiřím Zvídavým, který je nespokojen s postupem a posouzením správních orgánů obou stupňů.</a:t>
            </a:r>
          </a:p>
          <a:p>
            <a:pPr algn="just">
              <a:buNone/>
            </a:pPr>
            <a:r>
              <a:rPr lang="cs-CZ" sz="2000" dirty="0" smtClean="0"/>
              <a:t>e) </a:t>
            </a:r>
            <a:r>
              <a:rPr lang="cs-CZ" sz="2000" i="1" dirty="0" smtClean="0"/>
              <a:t>Nastanou účinky rozhodnutí, pokud bude podána žaloba? Proč? Mohl by případně takové účinky nějak zvrátit žalobce Jiří Zvídavý? Čím?</a:t>
            </a: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f) </a:t>
            </a:r>
            <a:r>
              <a:rPr lang="cs-CZ" sz="2000" i="1" dirty="0" smtClean="0"/>
              <a:t>Jak obecně zní výrok rozhodnutí správního soudu (a v jaké formě) v případě, kdy soud žalobu posoudí po věcné stránce, neshledá ji důvodnou a naopak se ztotožní s názorem a hodnocením správních orgánů? Formulujte zcela konkrétní výrok.</a:t>
            </a: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g) </a:t>
            </a:r>
            <a:r>
              <a:rPr lang="cs-CZ" sz="2000" i="1" dirty="0" smtClean="0"/>
              <a:t>Jak by soud (a v jaké formě) mohl rozhodnout v případě uvedené žaloby podané Jiřím Zvídavým?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7915" y="1178654"/>
            <a:ext cx="10753200" cy="567934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 smtClean="0"/>
              <a:t>Proti rozhodnutí krajského úřadu podal žalobu David Hus, spolužák a guru Jiřího Zvídavého, kterému se nelíbilo, že by měl Jiří dostat a platit pokutu. David Hus tak učinil a podal žalobu dne 16. 4. 2018.</a:t>
            </a:r>
          </a:p>
          <a:p>
            <a:pPr>
              <a:buNone/>
            </a:pPr>
            <a:r>
              <a:rPr lang="cs-CZ" sz="2000" dirty="0" smtClean="0"/>
              <a:t>h) </a:t>
            </a:r>
            <a:r>
              <a:rPr lang="cs-CZ" sz="2000" i="1" dirty="0" smtClean="0"/>
              <a:t>Jak by o této žalobě (a v jaké formě) rozhodl soud, a proč?</a:t>
            </a:r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ablona prezentace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prezentace</Template>
  <TotalTime>42</TotalTime>
  <Words>680</Words>
  <Application>Microsoft Office PowerPoint</Application>
  <PresentationFormat>Vlastní</PresentationFormat>
  <Paragraphs>75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šablona prezentace</vt:lpstr>
      <vt:lpstr>Správní právo procesní 8. seminář</vt:lpstr>
      <vt:lpstr>Osnova hodiny</vt:lpstr>
      <vt:lpstr>Vůči které z následujících forem činnosti veřejné správy se lze domáhat poskytnutí ochrany ve správním soudnictví? Současně uveďte název, resp. možnost ochrany a kde je upravena.</vt:lpstr>
      <vt:lpstr>Otázky </vt:lpstr>
      <vt:lpstr>Otázky</vt:lpstr>
      <vt:lpstr>Výroky rozhodnutí</vt:lpstr>
      <vt:lpstr>Příklad I. </vt:lpstr>
      <vt:lpstr>Příklad I. </vt:lpstr>
      <vt:lpstr>Příklad I. </vt:lpstr>
      <vt:lpstr>Příklad II. </vt:lpstr>
      <vt:lpstr>Otázky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procesní 2. seminář</dc:title>
  <dc:creator>Radislav Bražina</dc:creator>
  <cp:lastModifiedBy>Admin</cp:lastModifiedBy>
  <cp:revision>11</cp:revision>
  <cp:lastPrinted>1601-01-01T00:00:00Z</cp:lastPrinted>
  <dcterms:created xsi:type="dcterms:W3CDTF">2019-11-06T07:26:37Z</dcterms:created>
  <dcterms:modified xsi:type="dcterms:W3CDTF">2021-11-15T14:42:00Z</dcterms:modified>
</cp:coreProperties>
</file>