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96" r:id="rId9"/>
    <p:sldId id="280" r:id="rId10"/>
    <p:sldId id="295" r:id="rId11"/>
    <p:sldId id="285" r:id="rId12"/>
    <p:sldId id="283" r:id="rId13"/>
    <p:sldId id="284" r:id="rId14"/>
    <p:sldId id="286" r:id="rId15"/>
    <p:sldId id="288" r:id="rId16"/>
    <p:sldId id="289" r:id="rId17"/>
    <p:sldId id="290" r:id="rId18"/>
    <p:sldId id="291" r:id="rId19"/>
    <p:sldId id="292" r:id="rId20"/>
    <p:sldId id="260" r:id="rId21"/>
    <p:sldId id="262" r:id="rId22"/>
    <p:sldId id="263" r:id="rId23"/>
    <p:sldId id="264" r:id="rId24"/>
    <p:sldId id="265" r:id="rId25"/>
    <p:sldId id="266" r:id="rId26"/>
    <p:sldId id="297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94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E7B47BE-BE74-4B68-B841-616E6E3F4FAD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527F5A8-BA64-42E3-ACFB-ECF1F961ABF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21D12912-D069-4200-8C92-1FCD1459AD2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3C88C330-A569-4E43-8FF6-48CBD034772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36F2F7A-AFEB-45C4-A125-6561A1B9056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8D78065-2839-4838-ABBE-9D8CC1162F2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04ED3C15-41C1-4A30-A6C0-0594B3FBAB9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A0F68A73-2D4B-4B43-ACB5-27CE7693060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808772E5-55AA-496E-9C92-C116E1EABA6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C0A48BDD-8B0A-4E28-90A4-F9AA2E15C9E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9CDFDEE-D836-4661-9B74-155C7FC1024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5DE8F36-B81E-4BC2-8219-9DA055316E7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73F8D67-57B5-45E7-97D7-E9E3D77C571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E29BE10-F9B2-4E60-9A87-896B807AF0C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0445C22-7D3F-4B8C-8050-13420962915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14485B4-9869-404D-9053-E114BCBF82D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F01A5EE-2C0A-4880-94E8-274FD5B6C74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5375C6E-963B-4847-86EB-2D325117818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536DA23-DE60-4B2A-AFE5-8EA3AD8F780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7EAED218-4109-403D-AB3F-4336D1A66A2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B53CF670-FF3A-4F1A-95E6-7D84360C322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42696326-D8DF-448F-A6B5-95578628E6E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E4F5C352-179D-4292-8169-BF135B25BFE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E279745-25BB-4CCD-A7D1-7C8BE65A9A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F18C32E1-44D6-4660-9C3C-BB469EB06C6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B827A227-3CAD-4640-A5B7-56A97485AA5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C74FB860-A6DC-47F7-9DB9-C5D0A7C111D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175E3B0E-3CE6-45C5-A824-DF3430E4897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1BB59D72-D313-41E2-9342-E8FC1DC2AA6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8BB03DA1-D09F-4E59-9FC5-E98BB786EE3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5698CDB8-5D0C-47C1-960D-FDDFBBCD318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7DD9A957-52AB-4AA3-94D0-1D8DFCB7217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B579E393-535C-4AF7-B19C-8BDB5AA1FF3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4E7837C-5170-4884-8059-D14929DBA32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031087E9-4166-423D-9F39-8289D6BAC6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1879F55E-95E8-4C4B-9A82-F3766A3DC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C27E4D1C-8300-4142-9114-4D788E8A5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8C273125-C7F1-4D4C-AC43-C8C7BD6194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89679-C4F0-4BC9-9C1E-837AC8644F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331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C2D931C-7592-4FE0-A11E-1D91CF76F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0215859E-DFCB-4460-A0A9-D12FC658E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D7C7C1A-B0ED-4E68-B198-97DC05741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B9DCC-A489-475A-846B-25018DD5D0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36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790CE1B5-B681-4E85-A850-6616143E43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B2EAB5CC-1946-4106-8305-CA1B4F9BE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31272D4-7D83-48BD-9D16-ECF4F120A4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8DD38-356E-453C-9498-D31870233C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088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8FDF5B52-78E5-41E1-A782-E784D958B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98A360D6-E370-4A6F-8CA3-A94542940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66F61DF7-82E7-4A2D-9349-FA4B29C93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AA7A1-5950-48C2-A1BB-C6FD2A62C0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004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8D3E7540-66F3-4007-A042-07CDB22D8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A204571-FD7D-4B14-9908-6EF4AA14E8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2FD12701-38F4-4E59-92A7-76495823C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222C0-E41E-4B16-8C43-85DEC70412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749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A8F65979-14D8-4B00-8584-E45352F1A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281AEF99-34D0-4B47-8649-42D3BD7E6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56324AEA-34B6-4565-A8DD-4D0292056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1C44D-690E-4FB5-AF09-49D68BC0DC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86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2038D6A1-BEAA-4765-ACEE-6E4B59306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786FF935-0BFA-44D8-AC88-F2B080E514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FFF37C78-C66B-41FE-98DF-D7028CE213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D41D7-D396-442B-966C-B39319ABF5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76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059A0D23-E349-40C5-85D5-996447C4E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4485F847-8569-4193-B7DF-1F64A2779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038DFEBD-9EAA-4A57-BAD1-562F0E1BB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DD8A8-E77C-4DF6-880C-941930A6FA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76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72A9EE21-4C48-47A7-86A7-B599EA53A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49EC200D-223E-4D2A-9CF4-C4B2280A95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879F93F-9986-4402-9401-2C77360C1F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21380-1394-4E2F-A67E-AD84F12346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64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D625C51B-47E9-4CFE-9F03-598F6A7A1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E7D70E9D-C038-4C41-8877-DD244CA8DA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B040E9C6-4079-4605-83B9-B69AC5476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BA8F2-0EE6-4C4E-AC32-C1BEBE1C0E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15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FE226598-E068-44F1-AF3B-697C5AA7AB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FC7ECFE7-CA8D-4226-B453-0DAD793076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03705A70-2277-41B3-B7DC-D402B47687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B86CA-8A2B-455D-8D44-377119F265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9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02B7D494-37B3-46ED-9E4A-6BDD5E5DDECA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8790164D-9D12-470B-AFBC-EFA97F80745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2A1E55D0-99E9-4AD2-9243-CCC88A8CAD1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EC84FAB1-9D5B-4CBA-BD00-189E3BCD2DE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0DA855F8-7BC9-49FE-9354-53920C7CE12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B99935FD-F712-4C2C-8F63-433DE45A854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48AAD5BF-E357-4458-A563-FB932ED16D7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D1784454-0436-4C38-A540-B75E46092DC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F8994B53-8E4C-47F9-B943-7DF6ECEE693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8E2AEE72-1A29-4524-B5CC-9990C7BC0FE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6E887852-DC63-4037-BB26-B0F29B7C640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6696991B-1183-43C5-BF06-F649951DD36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5940ED60-5B84-4E58-B105-D51F814FFEC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2B5CE173-5753-4541-BA93-79D2F726B9F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730CE3AE-790E-4A1E-BBA3-9F08DEEC00C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02023C2B-E8D2-4B89-B7EB-58AAFC8F85B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F3C083F9-C0CD-4F8F-BD14-3C8CD308FD2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3933A415-021F-4840-AD2F-AFBCF078C60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6" name="Freeform 20">
              <a:extLst>
                <a:ext uri="{FF2B5EF4-FFF2-40B4-BE49-F238E27FC236}">
                  <a16:creationId xmlns:a16="http://schemas.microsoft.com/office/drawing/2014/main" id="{B0513B04-9B81-41CF-BCD2-1C17A0B7156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7" name="Freeform 21">
              <a:extLst>
                <a:ext uri="{FF2B5EF4-FFF2-40B4-BE49-F238E27FC236}">
                  <a16:creationId xmlns:a16="http://schemas.microsoft.com/office/drawing/2014/main" id="{32B20974-DF72-49C7-A92C-BC2191945D8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8" name="Freeform 22">
              <a:extLst>
                <a:ext uri="{FF2B5EF4-FFF2-40B4-BE49-F238E27FC236}">
                  <a16:creationId xmlns:a16="http://schemas.microsoft.com/office/drawing/2014/main" id="{634914B8-3D8B-4A17-A29F-CE9A86518A0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DECF1F47-193A-465F-850C-7373F736F6B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3D26D4C6-492D-429A-8A95-86784CC6294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1" name="Freeform 25">
              <a:extLst>
                <a:ext uri="{FF2B5EF4-FFF2-40B4-BE49-F238E27FC236}">
                  <a16:creationId xmlns:a16="http://schemas.microsoft.com/office/drawing/2014/main" id="{A5EFE1DB-871D-44C0-B9F7-0B4624E4D78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2" name="Freeform 26">
              <a:extLst>
                <a:ext uri="{FF2B5EF4-FFF2-40B4-BE49-F238E27FC236}">
                  <a16:creationId xmlns:a16="http://schemas.microsoft.com/office/drawing/2014/main" id="{A78DF3A6-EF40-497D-9F69-058AC5AF03F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A334402D-84CA-42E8-9230-16FC6998BB2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982AEA9C-2A8A-4552-8F1E-714F68DB3E5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9A13023E-C8BC-4E4A-BCE9-D5795767532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6" name="Freeform 30">
              <a:extLst>
                <a:ext uri="{FF2B5EF4-FFF2-40B4-BE49-F238E27FC236}">
                  <a16:creationId xmlns:a16="http://schemas.microsoft.com/office/drawing/2014/main" id="{91BD474B-EDA1-4F08-B2AC-DE479943AE4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7" name="Freeform 31">
              <a:extLst>
                <a:ext uri="{FF2B5EF4-FFF2-40B4-BE49-F238E27FC236}">
                  <a16:creationId xmlns:a16="http://schemas.microsoft.com/office/drawing/2014/main" id="{87277C8E-AC45-469A-BB20-47C346819C8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5BCBF001-35C0-4F60-8B4D-0616C70AACD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69A8E26F-642D-4A76-9105-7929E7FC420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0" name="AutoShape 34">
              <a:extLst>
                <a:ext uri="{FF2B5EF4-FFF2-40B4-BE49-F238E27FC236}">
                  <a16:creationId xmlns:a16="http://schemas.microsoft.com/office/drawing/2014/main" id="{2AFA91AC-3E5F-4C2F-B8B0-24D919CF051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1" name="Freeform 35">
              <a:extLst>
                <a:ext uri="{FF2B5EF4-FFF2-40B4-BE49-F238E27FC236}">
                  <a16:creationId xmlns:a16="http://schemas.microsoft.com/office/drawing/2014/main" id="{00F7A225-16D8-42BE-B6A8-9E73C75AC3A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2" name="Freeform 36">
              <a:extLst>
                <a:ext uri="{FF2B5EF4-FFF2-40B4-BE49-F238E27FC236}">
                  <a16:creationId xmlns:a16="http://schemas.microsoft.com/office/drawing/2014/main" id="{C2352539-E9A2-42C9-8697-EAAEA0261A4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ahoma" charset="0"/>
              </a:endParaRPr>
            </a:p>
          </p:txBody>
        </p:sp>
      </p:grpSp>
      <p:sp>
        <p:nvSpPr>
          <p:cNvPr id="4133" name="Rectangle 37">
            <a:extLst>
              <a:ext uri="{FF2B5EF4-FFF2-40B4-BE49-F238E27FC236}">
                <a16:creationId xmlns:a16="http://schemas.microsoft.com/office/drawing/2014/main" id="{6ACFD2D0-B285-47EF-BEBE-462AC76B0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B1214C4A-253F-4E1F-B6A2-5501152A8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7B93D01F-CFAA-4CCB-89B8-FA2610DDF9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76A1D72C-7405-4D83-AEA8-FEA036273A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B3CCE428-2221-4DFD-B6FB-29393B2590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CA86A12-3EDB-4FE0-9962-DDAAEE1CAE3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40A33D-E8D9-4A70-A4D9-536AF0F731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2988" y="21336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dirty="0"/>
              <a:t>Právní interpretace a argumentace IX. semestr</a:t>
            </a:r>
            <a:br>
              <a:rPr lang="cs-CZ" altLang="cs-CZ" sz="3600" dirty="0"/>
            </a:br>
            <a:br>
              <a:rPr lang="cs-CZ" altLang="cs-CZ" sz="4800" dirty="0"/>
            </a:br>
            <a:r>
              <a:rPr lang="cs-CZ" altLang="cs-CZ" sz="3600" dirty="0"/>
              <a:t>PI. Úvod do předmětu. Právní metodologie. Úvod do teorie právní argumentace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FAFE30C-794D-4020-B4D7-EF368DA317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19250" y="46529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JUDr. Lukáš </a:t>
            </a:r>
            <a:r>
              <a:rPr lang="cs-CZ" altLang="cs-CZ" sz="2800" dirty="0" err="1"/>
              <a:t>Hlouch</a:t>
            </a:r>
            <a:r>
              <a:rPr lang="cs-CZ" altLang="cs-CZ" sz="2800" dirty="0"/>
              <a:t>, Ph.D.</a:t>
            </a:r>
          </a:p>
          <a:p>
            <a:pPr eaLnBrk="1" hangingPunct="1">
              <a:defRPr/>
            </a:pPr>
            <a:r>
              <a:rPr lang="cs-CZ" altLang="cs-CZ" sz="2800" dirty="0"/>
              <a:t>Katedra právní teorie </a:t>
            </a:r>
            <a:r>
              <a:rPr lang="cs-CZ" altLang="cs-CZ" sz="2800" dirty="0" err="1"/>
              <a:t>PrF</a:t>
            </a:r>
            <a:r>
              <a:rPr lang="cs-CZ" altLang="cs-CZ" sz="2800" dirty="0"/>
              <a:t> MU</a:t>
            </a:r>
          </a:p>
          <a:p>
            <a:pPr eaLnBrk="1" hangingPunct="1">
              <a:defRPr/>
            </a:pPr>
            <a:r>
              <a:rPr lang="cs-CZ" altLang="cs-CZ" sz="2800" dirty="0"/>
              <a:t>Nejvyšší správní soud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E28F6-72A5-4F31-A333-EA2C94FF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Současné výzvy právní metodologie v českém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8EF47E-BC7F-4E48-947C-DF786633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Hledání optimální (plausibilní) interpretace ústavního pořádku</a:t>
            </a:r>
          </a:p>
          <a:p>
            <a:pPr lvl="1">
              <a:defRPr/>
            </a:pPr>
            <a:r>
              <a:rPr lang="cs-CZ" sz="2000" dirty="0" err="1"/>
              <a:t>Malenovský</a:t>
            </a:r>
            <a:r>
              <a:rPr lang="cs-CZ" sz="2000" dirty="0"/>
              <a:t>, J. O legitimitě výkladu české ústavy na konci století existence moderního českého státu. S. 745 – 772 In. Právník č. 8, 2013.</a:t>
            </a:r>
          </a:p>
          <a:p>
            <a:pPr lvl="2">
              <a:defRPr/>
            </a:pPr>
            <a:r>
              <a:rPr lang="cs-CZ" sz="2000" dirty="0"/>
              <a:t>Absence „</a:t>
            </a:r>
            <a:r>
              <a:rPr lang="cs-CZ" sz="2000" dirty="0" err="1"/>
              <a:t>předporozumění</a:t>
            </a:r>
            <a:r>
              <a:rPr lang="cs-CZ" sz="2000" dirty="0"/>
              <a:t>“ české Ústavě</a:t>
            </a:r>
          </a:p>
          <a:p>
            <a:pPr>
              <a:defRPr/>
            </a:pPr>
            <a:r>
              <a:rPr lang="cs-CZ" sz="2000" dirty="0"/>
              <a:t>Revoluce v soukromém právu – NOZ</a:t>
            </a:r>
          </a:p>
          <a:p>
            <a:pPr lvl="1">
              <a:defRPr/>
            </a:pPr>
            <a:r>
              <a:rPr lang="cs-CZ" sz="2000" dirty="0"/>
              <a:t>Relativně nové vymezení pravidel interpretace + dotváření práva v soukromém právu</a:t>
            </a:r>
          </a:p>
          <a:p>
            <a:pPr lvl="1">
              <a:defRPr/>
            </a:pPr>
            <a:r>
              <a:rPr lang="cs-CZ" sz="2000" dirty="0"/>
              <a:t>Nové pojmové instrumentárium a otázka nezávislosti uplatňování práva veřejného</a:t>
            </a:r>
          </a:p>
          <a:p>
            <a:pPr>
              <a:defRPr/>
            </a:pPr>
            <a:r>
              <a:rPr lang="cs-CZ" sz="2000" dirty="0"/>
              <a:t>Problém hierarchie pramenů práva v různých subsystémech právního řádu </a:t>
            </a:r>
          </a:p>
          <a:p>
            <a:pPr lvl="1">
              <a:defRPr/>
            </a:pPr>
            <a:r>
              <a:rPr lang="cs-CZ" sz="1600" dirty="0"/>
              <a:t>Právo EU</a:t>
            </a:r>
          </a:p>
          <a:p>
            <a:pPr lvl="1">
              <a:defRPr/>
            </a:pPr>
            <a:r>
              <a:rPr lang="cs-CZ" sz="1600" dirty="0"/>
              <a:t>Judikatura vnitrostátních soudů</a:t>
            </a:r>
          </a:p>
          <a:p>
            <a:pPr lvl="1"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BC9A0BA-DDEB-4B0A-9759-EC65E7AA4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Rozměry právní metodologie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9C1AD68-C1AF-4F6A-A90A-457FBDA97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Vědecký (normativní)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Právní metodologie se snaží předepisovat správné postupy, jak nalézat právo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nalézt objektivní test správnosti úsudku o obsahu platného práva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Praktický (deskriptivní)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Jak se skutečně v praxi právo nalézá (soudní a správní praxe)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Deskriptivní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popsat skutečné fungování interpretačních procesů v právu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7397336-076B-4CA5-ABD7-465FD1109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Úvod do teorie právní argumentace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5FEFF0A-583B-40B9-8F5C-A23205C74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problematika argumentace je předmětem studia mnoha vědních oborů</a:t>
            </a:r>
          </a:p>
          <a:p>
            <a:pPr lvl="1" eaLnBrk="1" hangingPunct="1">
              <a:defRPr/>
            </a:pPr>
            <a:r>
              <a:rPr lang="cs-CZ" altLang="cs-CZ" sz="2400"/>
              <a:t>sémiotika (sémantika, syntax, pragmatika), filosofie, hermeneutika, logika, lingvistika, rétorika atd. </a:t>
            </a:r>
          </a:p>
          <a:p>
            <a:pPr eaLnBrk="1" hangingPunct="1">
              <a:defRPr/>
            </a:pPr>
            <a:r>
              <a:rPr lang="cs-CZ" altLang="cs-CZ" sz="2800"/>
              <a:t>průnik těchto disciplín tvoří tzv. teorie argumentace</a:t>
            </a:r>
          </a:p>
          <a:p>
            <a:pPr lvl="1" eaLnBrk="1" hangingPunct="1">
              <a:defRPr/>
            </a:pPr>
            <a:r>
              <a:rPr lang="cs-CZ" altLang="cs-CZ" sz="2400"/>
              <a:t>Předmětem zkoumání jsou otázky přípustnosti právních argumentů, jejich relevance a hodnoty v odůvodňování otázky quid iuris (co je právem)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8B0F979-E0E4-4285-94F9-74BE56C6E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I.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693028C-6BA3-47B3-ACC8-D6C6A2ED2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Argumentace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myšlenková sekvence, kde předkládáme určitá tvrzení (premisy) jako dobré důvody pro akceptaci z nich vyplývajícího tvrzení (závěr argumentu)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Rozměry (O. </a:t>
            </a:r>
            <a:r>
              <a:rPr lang="cs-CZ" altLang="cs-CZ" dirty="0" err="1"/>
              <a:t>Weinberger</a:t>
            </a:r>
            <a:r>
              <a:rPr lang="cs-CZ" altLang="cs-CZ" dirty="0"/>
              <a:t>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</a:t>
            </a:r>
            <a:r>
              <a:rPr lang="cs-CZ" altLang="cs-CZ" dirty="0" err="1"/>
              <a:t>rem</a:t>
            </a:r>
            <a:r>
              <a:rPr lang="cs-CZ" altLang="cs-CZ" dirty="0"/>
              <a:t> (k věci)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personam (k osobě)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logický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přesvědčovací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19425FC-D47A-4ACB-BE66-A704F5DA4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II.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83203FE-DDFF-431F-9032-F37A50074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komunikativní chápání argumentace</a:t>
            </a:r>
            <a:endParaRPr lang="cs-CZ" altLang="cs-CZ" b="1"/>
          </a:p>
          <a:p>
            <a:pPr lvl="1" eaLnBrk="1" hangingPunct="1">
              <a:defRPr/>
            </a:pPr>
            <a:r>
              <a:rPr lang="cs-CZ" altLang="cs-CZ" b="1"/>
              <a:t>premisy</a:t>
            </a:r>
            <a:r>
              <a:rPr lang="cs-CZ" altLang="cs-CZ"/>
              <a:t> = řečové akty (tvrzení, výrok, normativní věta)</a:t>
            </a:r>
          </a:p>
          <a:p>
            <a:pPr lvl="1" eaLnBrk="1" hangingPunct="1">
              <a:defRPr/>
            </a:pPr>
            <a:r>
              <a:rPr lang="cs-CZ" altLang="cs-CZ"/>
              <a:t>přechody (logické vazby mezi premisami) = </a:t>
            </a:r>
            <a:r>
              <a:rPr lang="cs-CZ" altLang="cs-CZ" b="1"/>
              <a:t>inference </a:t>
            </a:r>
            <a:r>
              <a:rPr lang="cs-CZ" altLang="cs-CZ"/>
              <a:t>(podřazení, vyplývání)</a:t>
            </a:r>
          </a:p>
          <a:p>
            <a:pPr lvl="2" eaLnBrk="1" hangingPunct="1">
              <a:defRPr/>
            </a:pPr>
            <a:r>
              <a:rPr lang="cs-CZ" altLang="cs-CZ"/>
              <a:t>jsou zároveň druhem jednání (může být správné, či nesprávné)</a:t>
            </a:r>
          </a:p>
          <a:p>
            <a:pPr lvl="2" eaLnBrk="1" hangingPunct="1">
              <a:defRPr/>
            </a:pPr>
            <a:r>
              <a:rPr lang="cs-CZ" altLang="cs-CZ"/>
              <a:t>kritériem jsou tzv. uznávaná pravidla inference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B9ABC36-3EB8-4A90-9959-5AA461808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Inference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EE51293-4769-4A0E-8531-280A7623C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typy uznávaných inferenčních schémat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DEDUKCE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ke zvláštnímu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 obecnému závěru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INDUKCE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 obecnému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ke zvláštnímu závěru (ANALOGIE)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ABDUKCE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Návrh hypotézy, která má vysvětlit určité faktické tvrzení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Deduktivní odvození důsledků platnosti takové hypotézy + formulace experimentu k ověření platnosti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Cílem je generovat různé teorie (vědecké myšlení)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FBA0356-A013-4DF3-A93F-B760989F9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Argument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8351D50-8D2E-4602-9BD3-B7A8F8FA7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syntaktické pojetí (myšlenkový pochod v mysli aktéra – výrok, normativní věta)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sémantické pojetí (překlad do konkrétního jazyka – jazykové vyjádření)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různé významy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1) dílčí část argumentačního řetězce tvořená:	       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					    inference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		P1, P2…</a:t>
            </a:r>
            <a:r>
              <a:rPr lang="cs-CZ" altLang="cs-CZ" dirty="0" err="1"/>
              <a:t>Pn</a:t>
            </a:r>
            <a:r>
              <a:rPr lang="cs-CZ" altLang="cs-CZ" dirty="0"/>
              <a:t> →→→→→→ Z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2) ve smyslu konkrétní premisy </a:t>
            </a:r>
            <a:r>
              <a:rPr lang="cs-CZ" altLang="cs-CZ" sz="2000" dirty="0" err="1"/>
              <a:t>Pn</a:t>
            </a:r>
            <a:r>
              <a:rPr lang="cs-CZ" altLang="cs-CZ" sz="2000" dirty="0"/>
              <a:t> bez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Tvrzení, jehož cílem je prokázat platnost určité dokazované teze (</a:t>
            </a:r>
            <a:r>
              <a:rPr lang="cs-CZ" altLang="cs-CZ" sz="1800" dirty="0" err="1"/>
              <a:t>probandum</a:t>
            </a:r>
            <a:r>
              <a:rPr lang="cs-CZ" altLang="cs-CZ" sz="1800" dirty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A4A42A9-D3A6-458D-83FC-B1657A3B41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I.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988FA8D-B47E-4A9B-B30A-A3BA1BD9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Pravdivost a platnost v argumentaci</a:t>
            </a:r>
          </a:p>
          <a:p>
            <a:pPr lvl="1" eaLnBrk="1" hangingPunct="1">
              <a:defRPr/>
            </a:pPr>
            <a:r>
              <a:rPr lang="cs-CZ" altLang="cs-CZ" sz="2400" dirty="0"/>
              <a:t>Logika studuje pouze formu argumentace a platnost vztahů vyplývání – proto se jí říká „formální logika“</a:t>
            </a:r>
          </a:p>
          <a:p>
            <a:pPr lvl="1" eaLnBrk="1" hangingPunct="1">
              <a:defRPr/>
            </a:pPr>
            <a:r>
              <a:rPr lang="cs-CZ" altLang="cs-CZ" sz="2400" dirty="0"/>
              <a:t>Pravdivostní hodnotu mají pouze </a:t>
            </a:r>
            <a:r>
              <a:rPr lang="cs-CZ" altLang="cs-CZ" sz="2400" b="1" dirty="0"/>
              <a:t>propozice (výroky)</a:t>
            </a:r>
          </a:p>
          <a:p>
            <a:pPr lvl="2" eaLnBrk="1" hangingPunct="1">
              <a:defRPr/>
            </a:pPr>
            <a:r>
              <a:rPr lang="cs-CZ" altLang="cs-CZ" sz="2000" dirty="0"/>
              <a:t>Problém s jinými formami vět (příkazy, otázky) – nemají pravdivostní hodnotu</a:t>
            </a:r>
          </a:p>
          <a:p>
            <a:pPr lvl="1" eaLnBrk="1" hangingPunct="1">
              <a:defRPr/>
            </a:pPr>
            <a:r>
              <a:rPr lang="cs-CZ" altLang="cs-CZ" sz="2400" dirty="0"/>
              <a:t>Formálně platný argument je takový argument, jehož platnost je odvozena z platnosti logických konstant (kvantifikátory, logické spojky)</a:t>
            </a:r>
          </a:p>
          <a:p>
            <a:pPr lvl="1" eaLnBrk="1" hangingPunct="1"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3C0303C-8C74-4C6C-A9CA-7427133EB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II.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621D604-773F-4623-9745-085F192F1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Typy platnosti – různá pojetí:</a:t>
            </a:r>
          </a:p>
          <a:p>
            <a:pPr lvl="1" eaLnBrk="1" hangingPunct="1">
              <a:defRPr/>
            </a:pPr>
            <a:r>
              <a:rPr lang="cs-CZ" altLang="cs-CZ" sz="2400" dirty="0"/>
              <a:t>DEDUKTIVNÍ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argument je deduktivně platný, pokud závěr vyplývá z premis</a:t>
            </a:r>
          </a:p>
          <a:p>
            <a:pPr lvl="2" eaLnBrk="1" hangingPunct="1">
              <a:defRPr/>
            </a:pPr>
            <a:r>
              <a:rPr lang="cs-CZ" altLang="cs-CZ" sz="2000" dirty="0"/>
              <a:t>není možné, aby všechny premisy byly pravdivé a zároveň byl závěr nepravdivý</a:t>
            </a:r>
          </a:p>
          <a:p>
            <a:pPr lvl="2" eaLnBrk="1" hangingPunct="1">
              <a:defRPr/>
            </a:pPr>
            <a:r>
              <a:rPr lang="cs-CZ" altLang="cs-CZ" sz="2000" dirty="0"/>
              <a:t>typický pro vědecké myšlení</a:t>
            </a:r>
          </a:p>
          <a:p>
            <a:pPr lvl="1" eaLnBrk="1" hangingPunct="1">
              <a:defRPr/>
            </a:pPr>
            <a:r>
              <a:rPr lang="cs-CZ" altLang="cs-CZ" sz="2400" dirty="0"/>
              <a:t>INDUKTIVNÍ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Pravděpodobnostní platnost, síla argumentu spočívá v empirické ověřitelnosti či přesvědčivosti jeho premis</a:t>
            </a:r>
          </a:p>
          <a:p>
            <a:pPr lvl="2" eaLnBrk="1" hangingPunct="1">
              <a:defRPr/>
            </a:pPr>
            <a:r>
              <a:rPr lang="cs-CZ" altLang="cs-CZ" sz="2000" dirty="0"/>
              <a:t>Tyto úsudky jsou v každodenním usuzování zcela běžné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21E7A59-1545-4400-A2CD-D38CDC537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/>
              <a:t>Reálná argumentace 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F5EE0AA-35B4-4BBF-A471-8F66C4EE8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Jednota formy (jazykový projev) a obsahu (myšlenková sekvence)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Argumentace neprobíhá na platformě schémat formální logiky, nýbrž ve formě přirozeného jazyka (rétorický charakter)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Většina prakticky užívaných argumentů je deduktivně neplatných, neboť obsahují tzv. zamlčené premisy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V argumentačním schématu chybí premisy, které jsou logicky nutné, aby byl závěr argumentu platný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Tzv. </a:t>
            </a:r>
            <a:r>
              <a:rPr lang="cs-CZ" altLang="cs-CZ" sz="2000" dirty="0" err="1"/>
              <a:t>enthymemata</a:t>
            </a:r>
            <a:r>
              <a:rPr lang="cs-CZ" altLang="cs-CZ" sz="2000" dirty="0"/>
              <a:t> (Aristoteles), nebo také isomorfismy (</a:t>
            </a:r>
            <a:r>
              <a:rPr lang="cs-CZ" altLang="cs-CZ" sz="2000" dirty="0" err="1"/>
              <a:t>Makkonen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Aarnio</a:t>
            </a:r>
            <a:r>
              <a:rPr lang="cs-CZ" altLang="cs-CZ" sz="20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Úsudky, které u adresáta (účastníka komunikace) předpokládají porozumění samo sebou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Jde o funkcionálně a pragmaticky podmíněné úsudky – význam je dán konvencí užití jazyka a situací, v níž je úsudek užit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B73244B-E47B-4930-A86B-9B622E5EF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Smysl a cíle předmětu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1F77ECC-CCFB-40A7-B06B-D6B56DB5C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20813"/>
            <a:ext cx="8229600" cy="5321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 předmětu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Návaznost na výuku Teorie práva I., II.; Dějiny právního myšlení, Právní filosofie…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Doplnění a prohloubení znalostí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200" dirty="0"/>
              <a:t>Základní teze: PRÁVO JE ARGUMENTATIVNÍ POVAHY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„Vyšší“ teorie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Není dogmatická, nýbrž polemická a relativní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Propojenost s právní filosofií (jurisprudence)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Vazba na realitu právní praxe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Advokacie, soudnictví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Otázky interpretace a aplikace práva z různých pohledů</a:t>
            </a:r>
            <a:endParaRPr lang="cs-CZ" altLang="cs-CZ" sz="22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Tři větve předmětu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Morální problémy v právu (doc. Sobek)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altLang="cs-CZ" sz="1600" dirty="0"/>
              <a:t>porozumění významu etiky v právním myšlení (meta-etika); schopnost etické analýzy právního případu; schopnost etické argumentace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Metodologické problémy právní praxe (JUDr. </a:t>
            </a:r>
            <a:r>
              <a:rPr lang="cs-CZ" altLang="cs-CZ" sz="1800" dirty="0" err="1"/>
              <a:t>Hlouch</a:t>
            </a:r>
            <a:r>
              <a:rPr lang="cs-CZ" altLang="cs-CZ" sz="1800" dirty="0"/>
              <a:t>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altLang="cs-CZ" sz="1600" dirty="0"/>
              <a:t>Demonstrace praktických ukázek aplikace právní metodologie v právní praxi (advokacie, soudnictví)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pt-BR" altLang="cs-CZ" sz="2000" dirty="0"/>
              <a:t>Právní argumentace v profesní etice právníků</a:t>
            </a:r>
            <a:r>
              <a:rPr lang="cs-CZ" altLang="cs-CZ" sz="2000" dirty="0"/>
              <a:t> (JUDr. </a:t>
            </a:r>
            <a:r>
              <a:rPr lang="cs-CZ" altLang="cs-CZ" sz="2000" dirty="0" err="1"/>
              <a:t>Hapla</a:t>
            </a:r>
            <a:r>
              <a:rPr lang="cs-CZ" altLang="cs-CZ" sz="2000" dirty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1CC575D-451E-40D5-A347-E2895A0AB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Právní argumentace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19948ED-31E7-4B76-A7B2-6CDEF8686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Jeden ze způsobů, jakým probíhá právní komunikace ve společnosti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F. Haft: „</a:t>
            </a:r>
            <a:r>
              <a:rPr lang="cs-CZ" altLang="cs-CZ" sz="2800" i="1"/>
              <a:t>vrchol juristické činnosti“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Jedná se o způsob právního poznávání (porozumění), a proto úzce souvisí s těmito problémy: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Právním jazykem (právní sémiotika)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Logikou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Dialektikou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Rétorikou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Hermeneutikou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F6B8401-842A-4EFD-9A37-542272C18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Současné teorie právní argumentace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61198FF-6FC9-4631-8CCE-F2A0FACD5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Orientované na různé směry filosofického myšlení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Tři hlavní proudy: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Analytické teorie (G. H. von </a:t>
            </a:r>
            <a:r>
              <a:rPr lang="cs-CZ" altLang="cs-CZ" dirty="0" err="1"/>
              <a:t>Wright</a:t>
            </a:r>
            <a:r>
              <a:rPr lang="cs-CZ" altLang="cs-CZ" dirty="0"/>
              <a:t>, S. </a:t>
            </a:r>
            <a:r>
              <a:rPr lang="cs-CZ" altLang="cs-CZ" dirty="0" err="1"/>
              <a:t>Toulmin</a:t>
            </a:r>
            <a:r>
              <a:rPr lang="cs-CZ" altLang="cs-CZ" dirty="0"/>
              <a:t>, O. </a:t>
            </a:r>
            <a:r>
              <a:rPr lang="cs-CZ" altLang="cs-CZ" dirty="0" err="1"/>
              <a:t>Weinberger</a:t>
            </a:r>
            <a:r>
              <a:rPr lang="cs-CZ" altLang="cs-CZ" dirty="0"/>
              <a:t>, A. </a:t>
            </a:r>
            <a:r>
              <a:rPr lang="cs-CZ" altLang="cs-CZ" dirty="0" err="1"/>
              <a:t>Aarnio</a:t>
            </a:r>
            <a:r>
              <a:rPr lang="cs-CZ" altLang="cs-CZ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Inspirace filosofií jazyka a logikou (J. Locke, R. </a:t>
            </a:r>
            <a:r>
              <a:rPr lang="cs-CZ" altLang="cs-CZ" dirty="0" err="1"/>
              <a:t>Carnap</a:t>
            </a:r>
            <a:r>
              <a:rPr lang="cs-CZ" altLang="cs-CZ" dirty="0"/>
              <a:t>, G. </a:t>
            </a:r>
            <a:r>
              <a:rPr lang="cs-CZ" altLang="cs-CZ" dirty="0" err="1"/>
              <a:t>Frege</a:t>
            </a:r>
            <a:r>
              <a:rPr lang="cs-CZ" altLang="cs-CZ" dirty="0"/>
              <a:t>, L. </a:t>
            </a:r>
            <a:r>
              <a:rPr lang="cs-CZ" altLang="cs-CZ" dirty="0" err="1"/>
              <a:t>Wittgenstein</a:t>
            </a:r>
            <a:r>
              <a:rPr lang="cs-CZ" altLang="cs-CZ" dirty="0"/>
              <a:t>, Ch. </a:t>
            </a:r>
            <a:r>
              <a:rPr lang="cs-CZ" altLang="cs-CZ" dirty="0" err="1"/>
              <a:t>Peirce</a:t>
            </a:r>
            <a:r>
              <a:rPr lang="cs-CZ" altLang="cs-CZ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„Tvrdé“ a „měkké“ analytické teorie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Hlavním objektem zkoumání je analýza argumentů jako útvarů přirozeného jazyka, příp. institucionálních stránek argumentace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8376413-865A-43AB-A787-5D19A83EB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Současné teorie právní argumentace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0A0CB93-DF5D-4060-8030-1AEB7F490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err="1"/>
              <a:t>Topicko</a:t>
            </a:r>
            <a:r>
              <a:rPr lang="cs-CZ" altLang="cs-CZ" dirty="0"/>
              <a:t> – rétorické teorie (A. </a:t>
            </a:r>
            <a:r>
              <a:rPr lang="cs-CZ" altLang="cs-CZ" dirty="0" err="1"/>
              <a:t>Kaufmann</a:t>
            </a:r>
            <a:r>
              <a:rPr lang="cs-CZ" altLang="cs-CZ" dirty="0"/>
              <a:t>, T. </a:t>
            </a:r>
            <a:r>
              <a:rPr lang="cs-CZ" altLang="cs-CZ" dirty="0" err="1"/>
              <a:t>Viewegh</a:t>
            </a:r>
            <a:r>
              <a:rPr lang="cs-CZ" altLang="cs-CZ" dirty="0"/>
              <a:t>, Ch. </a:t>
            </a:r>
            <a:r>
              <a:rPr lang="cs-CZ" altLang="cs-CZ" dirty="0" err="1"/>
              <a:t>Perelman</a:t>
            </a:r>
            <a:r>
              <a:rPr lang="cs-CZ" altLang="cs-CZ" dirty="0"/>
              <a:t>)</a:t>
            </a:r>
          </a:p>
          <a:p>
            <a:pPr lvl="1" eaLnBrk="1" hangingPunct="1">
              <a:defRPr/>
            </a:pPr>
            <a:r>
              <a:rPr lang="cs-CZ" altLang="cs-CZ" dirty="0"/>
              <a:t>rozvíjí pragmatickou stránku právní argumentace, tj. vazbu na lidské jednání</a:t>
            </a:r>
          </a:p>
          <a:p>
            <a:pPr lvl="1" eaLnBrk="1" hangingPunct="1">
              <a:defRPr/>
            </a:pPr>
            <a:r>
              <a:rPr lang="cs-CZ" altLang="cs-CZ" dirty="0"/>
              <a:t>Základní problém: zkoumání užité argumentace vzhledem k osobě interpreta a konkrétnímu právnímu případu a komunikativnímu společenství, k němuž interpret náleží</a:t>
            </a:r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lvl="4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D0E0EA4-BA17-4DAB-96FF-2472E60FF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Současné teorie právní argumentace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2DC08A9-730C-48CD-AC5B-DD96BC5CB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Diskursivní teorie (J. </a:t>
            </a:r>
            <a:r>
              <a:rPr lang="cs-CZ" altLang="cs-CZ" sz="2800" dirty="0" err="1"/>
              <a:t>Habermas</a:t>
            </a:r>
            <a:r>
              <a:rPr lang="cs-CZ" altLang="cs-CZ" sz="2800" dirty="0"/>
              <a:t>, R. Alexy)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/>
              <a:t>hlavním předmětem zkoumání už nejsou jen útvary právního jazyka, nýbrž samotné lidské jednání, které je pragmatickým východiskem právní argumentace.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/>
              <a:t>Cílem je vymezit pravidla fungování diskursu (tzn. argumentační řeči), proto jsou tyto teorie nazývány jako „procedurální“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 směry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Law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Economics</a:t>
            </a:r>
            <a:r>
              <a:rPr lang="cs-CZ" altLang="cs-CZ" sz="2400" dirty="0"/>
              <a:t> (tzv. ekonomická analýza práva)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err="1"/>
              <a:t>F.A.Hayek</a:t>
            </a:r>
            <a:r>
              <a:rPr lang="cs-CZ" altLang="cs-CZ" sz="2000" dirty="0"/>
              <a:t>, R. </a:t>
            </a:r>
            <a:r>
              <a:rPr lang="cs-CZ" altLang="cs-CZ" sz="2000" dirty="0" err="1"/>
              <a:t>Posner</a:t>
            </a:r>
            <a:endParaRPr lang="cs-CZ" altLang="cs-CZ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Critical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Legal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Studies</a:t>
            </a:r>
            <a:r>
              <a:rPr lang="cs-CZ" altLang="cs-CZ" sz="2400" dirty="0"/>
              <a:t> (návaznost na právní realismus)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Law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Literature</a:t>
            </a:r>
            <a:endParaRPr lang="cs-CZ" altLang="cs-CZ" sz="24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26FC746-48E0-4259-8532-DE1780B99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 I.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E9BB254-AF11-4C36-9FB3-8478B8641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Pro právní usuzování je typické tzv. </a:t>
            </a:r>
            <a:r>
              <a:rPr lang="cs-CZ" altLang="cs-CZ" sz="2400" b="1" dirty="0"/>
              <a:t>případové myšlení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normy jsou typizovaná pravidla pro řešení obdobných případů téhož druhu (tzn. typu)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J. </a:t>
            </a:r>
            <a:r>
              <a:rPr lang="cs-CZ" altLang="cs-CZ" sz="2000" dirty="0" err="1"/>
              <a:t>Hruschka</a:t>
            </a:r>
            <a:r>
              <a:rPr lang="cs-CZ" altLang="cs-CZ" sz="2000" dirty="0"/>
              <a:t>, W. </a:t>
            </a:r>
            <a:r>
              <a:rPr lang="cs-CZ" altLang="cs-CZ" sz="2000" dirty="0" err="1"/>
              <a:t>Hassemer</a:t>
            </a:r>
            <a:r>
              <a:rPr lang="cs-CZ" altLang="cs-CZ" sz="2000" dirty="0"/>
              <a:t>, N. </a:t>
            </a:r>
            <a:r>
              <a:rPr lang="cs-CZ" altLang="cs-CZ" sz="2000" dirty="0" err="1"/>
              <a:t>MacCormick</a:t>
            </a:r>
            <a:endParaRPr lang="cs-CZ" altLang="cs-CZ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PŘÍPAD (kvalifikační schéma):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b="1" dirty="0"/>
              <a:t>SKUTKOVÁ PODSTATA </a:t>
            </a:r>
            <a:r>
              <a:rPr lang="cs-CZ" altLang="cs-CZ" sz="1800" dirty="0"/>
              <a:t>(TYP) </a:t>
            </a:r>
            <a:r>
              <a:rPr lang="en-US" altLang="cs-CZ" sz="1800" dirty="0">
                <a:cs typeface="Tahoma" charset="0"/>
              </a:rPr>
              <a:t>&lt;=&gt;</a:t>
            </a:r>
            <a:r>
              <a:rPr lang="cs-CZ" altLang="cs-CZ" sz="1800" dirty="0"/>
              <a:t>  </a:t>
            </a:r>
            <a:r>
              <a:rPr lang="cs-CZ" altLang="cs-CZ" sz="1800" b="1" dirty="0"/>
              <a:t>SKUTEK</a:t>
            </a:r>
            <a:r>
              <a:rPr lang="cs-CZ" altLang="cs-CZ" sz="1800" dirty="0"/>
              <a:t> (konkrétní případ)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Základní jednotkou je právní argument (či argumentační výpověď)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argument = normativní věta (příp. výpověď)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Právní argumentační tvrzení (právní argument) v zásadě může vypovídat o obsahu právní normy, právního principu, právní zásady, tedy souhrnně vzato o obsahu práva.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Skutkový argument = deskriptivní věta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skutečnostech světa bytí (tzv. skutkových dějích, okolnostech, tedy o právně relevantních skutečnostech)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Tyto argumenty vypovídají o tzv. skutkovém stavu (SKUTKU)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721A6D7-4386-48C6-836C-4F600C3D7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Struktura právní argumentace II.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2CA6438-57A2-4E65-8DB8-CDC4652CF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Vlastnosti argumentu: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Skutkový argument: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dirty="0"/>
              <a:t>Věcná správnost</a:t>
            </a:r>
            <a:r>
              <a:rPr lang="cs-CZ" altLang="cs-CZ" sz="1800" dirty="0"/>
              <a:t>, pravdivost (tzn. korespondence tvrzení  s jeho propozicí - objektivně zjistitelným stavem věcí) – zásady objektivní pravdy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Nebo alespoň vysoká pravděpodobnost (vyloučení rozumných pochybností)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probíhá v procesu </a:t>
            </a:r>
            <a:r>
              <a:rPr lang="cs-CZ" altLang="cs-CZ" sz="1800" b="1" dirty="0"/>
              <a:t>dokazování</a:t>
            </a:r>
            <a:r>
              <a:rPr lang="cs-CZ" altLang="cs-CZ" sz="1800" dirty="0"/>
              <a:t> (interpretace skutkových okolností)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Právní argument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dirty="0"/>
              <a:t>Právní správnost </a:t>
            </a:r>
            <a:r>
              <a:rPr lang="cs-CZ" altLang="cs-CZ" sz="1800" dirty="0"/>
              <a:t>(tzn. musí být </a:t>
            </a:r>
            <a:r>
              <a:rPr lang="cs-CZ" altLang="cs-CZ" sz="1800" dirty="0" err="1"/>
              <a:t>dovoditelný</a:t>
            </a:r>
            <a:r>
              <a:rPr lang="cs-CZ" altLang="cs-CZ" sz="1800" dirty="0"/>
              <a:t> z pramenů práva, které jsou součástí předmětného systému práva – přináležitost argumentu k systému práva a k pravidlům vedení právní argumentace)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err="1"/>
              <a:t>Plausibilita</a:t>
            </a:r>
            <a:r>
              <a:rPr lang="cs-CZ" altLang="cs-CZ" sz="1800" dirty="0"/>
              <a:t> (hodnověrnost, přesvědčivost)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(Rektifikace – O. </a:t>
            </a:r>
            <a:r>
              <a:rPr lang="cs-CZ" altLang="cs-CZ" sz="1800" dirty="0" err="1"/>
              <a:t>Weinberger</a:t>
            </a:r>
            <a:r>
              <a:rPr lang="cs-CZ" altLang="cs-CZ" sz="1800" dirty="0"/>
              <a:t>) probíhá v procesu </a:t>
            </a:r>
            <a:r>
              <a:rPr lang="cs-CZ" altLang="cs-CZ" sz="1800" b="1" dirty="0"/>
              <a:t>právní interpretace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Argumentační řetězec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Spojení (řazení) jednotlivých argumentů (výpovědí) souvislého komunikačního toku (textu)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F5CFA-B25B-4C07-8138-73C217D7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právní argumentace III.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77072-D077-4E64-89EF-F3D8BA4A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Typologie zdrojů právních argumentů (R. </a:t>
            </a:r>
            <a:r>
              <a:rPr lang="cs-CZ" dirty="0" err="1"/>
              <a:t>Zippelius</a:t>
            </a:r>
            <a:r>
              <a:rPr lang="cs-CZ" dirty="0"/>
              <a:t>, R. Alexy) - výkladové argumenty</a:t>
            </a:r>
          </a:p>
          <a:p>
            <a:pPr lvl="1"/>
            <a:r>
              <a:rPr lang="cs-CZ" sz="2400" dirty="0"/>
              <a:t>Argumentace zněním (dikcí) normativního textu = jazykový (sémantický) argument</a:t>
            </a:r>
          </a:p>
          <a:p>
            <a:pPr lvl="1"/>
            <a:r>
              <a:rPr lang="cs-CZ" sz="2400" dirty="0"/>
              <a:t>Argumentace účelem NT = teleologický argument</a:t>
            </a:r>
          </a:p>
          <a:p>
            <a:pPr lvl="1"/>
            <a:r>
              <a:rPr lang="cs-CZ" sz="2400" dirty="0"/>
              <a:t>Argumentace kontextem NT = systematický argument</a:t>
            </a:r>
          </a:p>
          <a:p>
            <a:pPr lvl="1"/>
            <a:r>
              <a:rPr lang="cs-CZ" sz="2400" dirty="0"/>
              <a:t>Argumentace historií (tradicí)</a:t>
            </a:r>
          </a:p>
          <a:p>
            <a:pPr lvl="1"/>
            <a:r>
              <a:rPr lang="cs-CZ" sz="2400" dirty="0"/>
              <a:t>Argumentace spravedlností </a:t>
            </a:r>
          </a:p>
          <a:p>
            <a:pPr lvl="1"/>
            <a:r>
              <a:rPr lang="cs-CZ" sz="2400" dirty="0"/>
              <a:t>Argumentace hodnotami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482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31800F7-DE42-4467-BADF-F25F68FD3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E4C70DD-169C-471A-B21E-FE47A2295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Ad argumentační řetězec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Typy řetězců: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Lineární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řadí do jednoduchého nevětveného řetězce za sebe, aniž by docházelo k nějakým myšlenkovým odbočkám či zvažování různých variant. Jeden argument logicky vyplývá z druhého, přičemž o ostatních možných argumentech není řeč (nejsou explicitně použity)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Dialektický (též dialogický, diskursivní)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je založen na rozporu jednotlivých argumentačních tvrzení a jeho odstraňování. Při snaze nalézt řešení mohou vznikat další rozpory mezi argumentačními tvrzeními. Dialektická argumentace má své kořeny v antické filosofii dialogu.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Další typologie (S. </a:t>
            </a:r>
            <a:r>
              <a:rPr lang="cs-CZ" altLang="cs-CZ" dirty="0" err="1"/>
              <a:t>Toulmin</a:t>
            </a:r>
            <a:r>
              <a:rPr lang="cs-CZ" altLang="cs-CZ" dirty="0"/>
              <a:t> atd.)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D00236F-A34A-476D-A94F-7208C5919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Struktura argumentu v právní argumentaci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0039624-57EB-4F1A-BC07-77B834FDE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Argument má podobu úsudkového schématu (sylogismu), který může mít různé dílčí formy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Model sylogismu: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P1 + P2 + …. Pn (premisy) </a:t>
            </a:r>
            <a:r>
              <a:rPr lang="en-US" altLang="cs-CZ">
                <a:cs typeface="Tahoma" charset="0"/>
              </a:rPr>
              <a:t>=&gt;</a:t>
            </a:r>
            <a:r>
              <a:rPr lang="cs-CZ" altLang="cs-CZ">
                <a:cs typeface="Tahoma" charset="0"/>
              </a:rPr>
              <a:t> Z (argumentační závěr)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Závěr vyplývá z premis, nejde však vždy o nutné vyplývání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Některé premisy mohou být skryté (zejména tzv. isomorfismy)</a:t>
            </a:r>
            <a:endParaRPr lang="en-US" altLang="cs-CZ">
              <a:cs typeface="Tahoma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6569732-A748-494A-B258-88B4D22DA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Typologie argumentů užívaných v právní argumentaci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2D8A2EE-6291-409E-8DA1-2FB459C7D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Pragmatické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ex </a:t>
            </a:r>
            <a:r>
              <a:rPr lang="cs-CZ" altLang="cs-CZ" sz="2000" dirty="0" err="1"/>
              <a:t>autoritate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Rétorické (</a:t>
            </a:r>
            <a:r>
              <a:rPr lang="cs-CZ" altLang="cs-CZ" sz="2400" dirty="0" err="1"/>
              <a:t>eristické</a:t>
            </a:r>
            <a:r>
              <a:rPr lang="cs-CZ" altLang="cs-CZ" sz="2400" dirty="0"/>
              <a:t>)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baculinum</a:t>
            </a:r>
            <a:r>
              <a:rPr lang="cs-CZ" altLang="cs-CZ" sz="2000" dirty="0"/>
              <a:t> (důkaz holí)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populum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veritatem</a:t>
            </a:r>
            <a:r>
              <a:rPr lang="cs-CZ" altLang="cs-CZ" sz="2000" dirty="0"/>
              <a:t> (notoriety)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Topické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communi</a:t>
            </a:r>
            <a:r>
              <a:rPr lang="cs-CZ" altLang="cs-CZ" sz="2000" dirty="0"/>
              <a:t> (obecné právní topiky)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specifici</a:t>
            </a:r>
            <a:r>
              <a:rPr lang="cs-CZ" altLang="cs-CZ" sz="2000" dirty="0"/>
              <a:t> (zvláštní právní topiky)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Tzv. zvláštní právně-logické argumenty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Argumenty základními principy argumentace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Bezespornost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Koherence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Úplnost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E460295-27C2-49ED-A3C5-EF5DE59F1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Základní literatura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1A78D2B-AE8F-46F0-8B33-44996996C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Sobek, T., </a:t>
            </a:r>
            <a:r>
              <a:rPr lang="cs-CZ" altLang="cs-CZ" sz="2400" dirty="0" err="1"/>
              <a:t>Hapla</a:t>
            </a:r>
            <a:r>
              <a:rPr lang="cs-CZ" altLang="cs-CZ" sz="2400" dirty="0"/>
              <a:t>, M. a kol. Filosofie práva. </a:t>
            </a:r>
            <a:r>
              <a:rPr lang="cs-CZ" altLang="cs-CZ" sz="2400" dirty="0" err="1"/>
              <a:t>Iurium</a:t>
            </a:r>
            <a:r>
              <a:rPr lang="cs-CZ" altLang="cs-CZ" sz="2400" dirty="0"/>
              <a:t> Handbook </a:t>
            </a:r>
            <a:r>
              <a:rPr lang="cs-CZ" altLang="cs-CZ" sz="2400" dirty="0" err="1"/>
              <a:t>Series</a:t>
            </a:r>
            <a:r>
              <a:rPr lang="cs-CZ" altLang="cs-CZ" sz="2400" dirty="0"/>
              <a:t>. Brno: </a:t>
            </a:r>
            <a:r>
              <a:rPr lang="cs-CZ" altLang="cs-CZ" sz="2400" dirty="0" err="1"/>
              <a:t>Nugis</a:t>
            </a:r>
            <a:r>
              <a:rPr lang="cs-CZ" altLang="cs-CZ" sz="2400" dirty="0"/>
              <a:t> Finem </a:t>
            </a:r>
            <a:r>
              <a:rPr lang="cs-CZ" altLang="cs-CZ" sz="2400" dirty="0" err="1"/>
              <a:t>Publishing</a:t>
            </a:r>
            <a:r>
              <a:rPr lang="cs-CZ" altLang="cs-CZ" sz="2400" dirty="0"/>
              <a:t>, 2020.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Sobek, T. Právní myšlení. Kritika moralismu. Plzeň: Vydavatelství a nakladatelství Aleš Čeněk, 2011.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Hlouch</a:t>
            </a:r>
            <a:r>
              <a:rPr lang="cs-CZ" altLang="cs-CZ" sz="2400" dirty="0"/>
              <a:t>, L. Teorie a realita právní interpretace. Plzeň: Vydavatelství a nakladatelství Aleš Čeněk, 2011.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Další literatura uvedena v </a:t>
            </a:r>
            <a:r>
              <a:rPr lang="cs-CZ" altLang="cs-CZ" sz="2400" dirty="0" err="1"/>
              <a:t>ISu</a:t>
            </a:r>
            <a:r>
              <a:rPr lang="cs-CZ" altLang="cs-CZ" sz="24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dirty="0"/>
              <a:t>Zejména: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err="1"/>
              <a:t>Melzer</a:t>
            </a:r>
            <a:r>
              <a:rPr lang="cs-CZ" altLang="cs-CZ" sz="2000" dirty="0"/>
              <a:t>, F. Metodologie nalézání práva. Praha: C. </a:t>
            </a:r>
            <a:r>
              <a:rPr lang="cs-CZ" altLang="cs-CZ" sz="2000" dirty="0" err="1"/>
              <a:t>H.Beck</a:t>
            </a:r>
            <a:r>
              <a:rPr lang="cs-CZ" altLang="cs-CZ" sz="2000" dirty="0"/>
              <a:t>, 2011.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/>
              <a:t>Wintr, J. Metody a zásady právní interpretace. Praha: Auditorium, 2012.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383138B-BC90-4C2D-9E3D-699123DE4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B79F64A-D924-4705-A58E-44B259331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Oproti svému názvu mají spíše topicko-rétorický charakter</a:t>
            </a:r>
          </a:p>
          <a:p>
            <a:pPr eaLnBrk="1" hangingPunct="1">
              <a:defRPr/>
            </a:pPr>
            <a:r>
              <a:rPr lang="cs-CZ" altLang="cs-CZ"/>
              <a:t>Samostatný systém právní logiky neexistuje, existují však logické systémy konstruované pro popis vztahů mezi normami (tzv. deontická logika) </a:t>
            </a:r>
          </a:p>
          <a:p>
            <a:pPr eaLnBrk="1" hangingPunct="1">
              <a:defRPr/>
            </a:pPr>
            <a:r>
              <a:rPr lang="cs-CZ" altLang="cs-CZ"/>
              <a:t>Neexistuje žádný jednoznačná metoda, kdy použít který argument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19C3366-0271-4703-A921-9A93D0098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Zvláštní právně-logické argumenty</a:t>
            </a:r>
            <a:br>
              <a:rPr lang="cs-CZ" altLang="cs-CZ" sz="4000" dirty="0"/>
            </a:br>
            <a:r>
              <a:rPr lang="cs-CZ" altLang="cs-CZ" sz="4000" dirty="0"/>
              <a:t>Analogické argumenty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10D31D1-B8FA-4F28-B8EE-00E3898A1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Obecně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odvození „zvláštního“ od „zvláštního“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je hlavním nástrojem právního myšlení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Při použití analogie, Z nutně </a:t>
            </a:r>
            <a:r>
              <a:rPr lang="cs-CZ" altLang="cs-CZ" sz="1800" b="1" i="1" dirty="0"/>
              <a:t>nevyplývá z premis P1, P2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Platnost argumentu je založena na bázi pravděpodobnosti a principů jednotlivých právních odvětví, které regulují přípustnost tohoto argumentu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Analogie </a:t>
            </a:r>
            <a:r>
              <a:rPr lang="cs-CZ" altLang="cs-CZ" sz="2000" dirty="0" err="1"/>
              <a:t>stricto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sensu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Intra legem (intra verba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iuris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 </a:t>
            </a:r>
            <a:r>
              <a:rPr lang="cs-CZ" altLang="cs-CZ" sz="2000" dirty="0" err="1"/>
              <a:t>potiori</a:t>
            </a:r>
            <a:r>
              <a:rPr lang="cs-CZ" altLang="cs-CZ" sz="2000" dirty="0"/>
              <a:t> (tzv. argumenty síly)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minori</a:t>
            </a:r>
            <a:r>
              <a:rPr lang="cs-CZ" altLang="cs-CZ" sz="1600" dirty="0"/>
              <a:t> ad </a:t>
            </a:r>
            <a:r>
              <a:rPr lang="cs-CZ" altLang="cs-CZ" sz="1600" dirty="0" err="1"/>
              <a:t>maius</a:t>
            </a:r>
            <a:r>
              <a:rPr lang="cs-CZ" altLang="cs-CZ" sz="1600" dirty="0"/>
              <a:t> (od menšího k většímu)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maiori</a:t>
            </a:r>
            <a:r>
              <a:rPr lang="cs-CZ" altLang="cs-CZ" sz="1600" dirty="0"/>
              <a:t> ad minus (od většího k menšímu)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Ab </a:t>
            </a:r>
            <a:r>
              <a:rPr lang="cs-CZ" altLang="cs-CZ" sz="2000" dirty="0" err="1"/>
              <a:t>exemplo</a:t>
            </a:r>
            <a:r>
              <a:rPr lang="cs-CZ" altLang="cs-CZ" sz="2000" dirty="0"/>
              <a:t> (demonstrace příkladu)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 simile (důkaz podobnosti)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49AC298-2E7E-4CAE-8F81-CEEEEC008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Vylučující argumenty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2F4598C-3096-460C-8CC8-9958A5EC4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Argumenty vylučující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negace možného závěru – odvození jiného možného závěru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Logický opak metody analogie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A contrario (důkaz opaku)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Výběr ze dvou možných závěrů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Per </a:t>
            </a:r>
            <a:r>
              <a:rPr lang="cs-CZ" altLang="cs-CZ" sz="2400" dirty="0" err="1"/>
              <a:t>eliminationem</a:t>
            </a:r>
            <a:r>
              <a:rPr lang="cs-CZ" altLang="cs-CZ" sz="2400" dirty="0"/>
              <a:t> (důkaz vyloučením)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Výběr z více možností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reductionis</a:t>
            </a:r>
            <a:r>
              <a:rPr lang="cs-CZ" altLang="cs-CZ" sz="2400" dirty="0"/>
              <a:t> ad absurdum (tzv. teleologická redukce)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Užití teleologického výkladu ad absurdum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Fikce racionálního zákonodárce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D6CF019-13C3-4E07-A76B-E5E3BAB08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Vztah mezi analogií a vylučujícími argumenty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28E5915-3CD6-479A-A796-5BBE94CEDD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Tyto argumenty </a:t>
            </a:r>
            <a:r>
              <a:rPr lang="cs-CZ" altLang="cs-CZ" b="1" dirty="0"/>
              <a:t>nelze</a:t>
            </a:r>
            <a:r>
              <a:rPr lang="cs-CZ" altLang="cs-CZ" dirty="0"/>
              <a:t> užít v rámci jednoho argumentačního řetězce pro odůvodnění téhož argumentačního závěru </a:t>
            </a:r>
          </a:p>
          <a:p>
            <a:pPr eaLnBrk="1" hangingPunct="1">
              <a:defRPr/>
            </a:pPr>
            <a:r>
              <a:rPr lang="cs-CZ" altLang="cs-CZ" dirty="0"/>
              <a:t>Analogie je typická pro soukromé právo</a:t>
            </a:r>
          </a:p>
          <a:p>
            <a:pPr eaLnBrk="1" hangingPunct="1">
              <a:defRPr/>
            </a:pPr>
            <a:r>
              <a:rPr lang="cs-CZ" altLang="cs-CZ" dirty="0"/>
              <a:t>A contrario je typické pro právo veřejné</a:t>
            </a:r>
          </a:p>
          <a:p>
            <a:pPr eaLnBrk="1" hangingPunct="1">
              <a:defRPr/>
            </a:pPr>
            <a:r>
              <a:rPr lang="cs-CZ" altLang="cs-CZ" dirty="0"/>
              <a:t>Konflikt těchto dvou argumentačních přístupů je zdrojem velkého množství interpretačních sporů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>
            <a:extLst>
              <a:ext uri="{FF2B5EF4-FFF2-40B4-BE49-F238E27FC236}">
                <a16:creationId xmlns:a16="http://schemas.microsoft.com/office/drawing/2014/main" id="{C65E23A7-056B-4634-BC9B-FEC421BFF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4209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Děkuji Vám za pozornost.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79056D4-C611-4B86-B7E3-DF37F1544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Způsob ukončení předmětu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754A300-66FA-474D-A097-6C5448696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Kolokvium</a:t>
            </a:r>
          </a:p>
          <a:p>
            <a:pPr lvl="1" eaLnBrk="1" hangingPunct="1">
              <a:defRPr/>
            </a:pPr>
            <a:r>
              <a:rPr lang="cs-CZ" altLang="cs-CZ" dirty="0"/>
              <a:t>Aktivní účast v seminární výuce</a:t>
            </a:r>
          </a:p>
          <a:p>
            <a:pPr lvl="1" eaLnBrk="1" hangingPunct="1">
              <a:defRPr/>
            </a:pPr>
            <a:r>
              <a:rPr lang="cs-CZ" altLang="cs-CZ" dirty="0"/>
              <a:t>Testování znalostí</a:t>
            </a:r>
          </a:p>
          <a:p>
            <a:pPr lvl="2" eaLnBrk="1" hangingPunct="1">
              <a:defRPr/>
            </a:pPr>
            <a:r>
              <a:rPr lang="cs-CZ" altLang="cs-CZ" dirty="0"/>
              <a:t>V konkrétní seminární větvi u jejího garanta</a:t>
            </a:r>
          </a:p>
          <a:p>
            <a:pPr lvl="1" eaLnBrk="1" hangingPunct="1">
              <a:defRPr/>
            </a:pPr>
            <a:r>
              <a:rPr lang="cs-CZ" altLang="cs-CZ" dirty="0"/>
              <a:t>Součástí znalostí testovaných v kolokviu je i orientace v odpřednášených tématech !!!</a:t>
            </a:r>
          </a:p>
          <a:p>
            <a:pPr lvl="2" eaLnBrk="1" hangingPunct="1">
              <a:defRPr/>
            </a:pPr>
            <a:r>
              <a:rPr lang="cs-CZ" altLang="cs-CZ" dirty="0"/>
              <a:t>Spojujícím momentem všech tří větví je snaha ukázat právní argumentaci v různých pohledech a kontextech</a:t>
            </a:r>
          </a:p>
          <a:p>
            <a:pPr lvl="1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E5B20B2-BFA8-4313-B362-A5FB567E8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Právní metodologie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3018B46-CCE9-45A8-898B-3CF0291CF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Jurisprudence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Právní ontologie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Právní gnoseologie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Nauka o poznávání (porozumění) právu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Právní metodologie je její součástí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Právní metodologie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Hlavním předmětem je zkoumání metod interpretace a aplikace práva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Metody právní vědy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Nejsou čistě právní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Jde o hraniční oblast právní vědy – využívá poznatků filosofie, logiky, rétoriky, hermeneutiky, jazykovědy, ekonomie apod.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3791488-60B4-4FFE-AD0D-AA7D26AFB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Pojetí právní metodologie a vývoj právního myšlení I.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E7ADB98-09AE-4160-ABF5-21A7C1150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Až do 19. století byla právní věda v Evropě považována za knihovědu, jejímž předmětem bylo zejména studium římského práva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Metodologie v roli jakési pomocné disciplíny právní vědy vycházela z tohoto pojetí práva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Pojmová jurisprudence (G. </a:t>
            </a:r>
            <a:r>
              <a:rPr lang="cs-CZ" altLang="cs-CZ" sz="1800" dirty="0" err="1"/>
              <a:t>Puchta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Historicko-právní škola (</a:t>
            </a:r>
            <a:r>
              <a:rPr lang="cs-CZ" altLang="cs-CZ" sz="1800" b="1" dirty="0"/>
              <a:t>F. C. von </a:t>
            </a:r>
            <a:r>
              <a:rPr lang="cs-CZ" altLang="cs-CZ" sz="1800" b="1" dirty="0" err="1"/>
              <a:t>Savigny</a:t>
            </a:r>
            <a:r>
              <a:rPr lang="cs-CZ" altLang="cs-CZ" sz="18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Od 19. století - obratu právní vědy směrem k živému právu  (</a:t>
            </a:r>
            <a:r>
              <a:rPr lang="cs-CZ" altLang="cs-CZ" sz="2000" dirty="0" err="1"/>
              <a:t>Ehrlich</a:t>
            </a:r>
            <a:r>
              <a:rPr lang="cs-CZ" altLang="cs-CZ" sz="2000" dirty="0"/>
              <a:t>), sociologické směry, právní realismus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zájmová jurisprudence (</a:t>
            </a:r>
            <a:r>
              <a:rPr lang="cs-CZ" altLang="cs-CZ" sz="1800" dirty="0" err="1"/>
              <a:t>Jhering</a:t>
            </a:r>
            <a:r>
              <a:rPr lang="cs-CZ" altLang="cs-CZ" sz="1800" dirty="0"/>
              <a:t>), </a:t>
            </a:r>
            <a:r>
              <a:rPr lang="cs-CZ" altLang="cs-CZ" sz="1800" dirty="0" err="1"/>
              <a:t>volnoprávní</a:t>
            </a:r>
            <a:r>
              <a:rPr lang="cs-CZ" altLang="cs-CZ" sz="1800" dirty="0"/>
              <a:t> škola (</a:t>
            </a:r>
            <a:r>
              <a:rPr lang="cs-CZ" altLang="cs-CZ" sz="1800" dirty="0" err="1"/>
              <a:t>Kantorowicz</a:t>
            </a:r>
            <a:r>
              <a:rPr lang="cs-CZ" altLang="cs-CZ" sz="1800" dirty="0"/>
              <a:t>), hodnotová jurisprudence(K. </a:t>
            </a:r>
            <a:r>
              <a:rPr lang="cs-CZ" altLang="cs-CZ" sz="1800" dirty="0" err="1"/>
              <a:t>Larenz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Pozornost metodologie se obrací více k právní praxi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Počátek 20. století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Odklon od sociologických směrů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 err="1"/>
              <a:t>Normativistické</a:t>
            </a:r>
            <a:r>
              <a:rPr lang="cs-CZ" altLang="cs-CZ" sz="1800" dirty="0"/>
              <a:t> směry (ryzí nauka právní, brněnská normativní škola)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Možnost poznání živého práva byla považována za nereálnou, šlo o teorii systému práva a jeho pramenů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CEEB23-8855-4806-BF33-2E8674886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Pojetí právní metodologie a vývoj právního myšlení II.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9716AFF-A824-4D04-8B99-C18E95D43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Po nástupu socialismu se metodologie dostala pod vliv státní ideologie (50. léta)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Marxismus-leninismus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Na poznání práva hraje hlavní roli vůle vládnoucí třídy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Socialistický normativismus (od 60. – 80. léta)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Zjednodušená verze </a:t>
            </a:r>
            <a:r>
              <a:rPr lang="cs-CZ" altLang="cs-CZ" sz="2000" dirty="0" err="1"/>
              <a:t>normativistického</a:t>
            </a:r>
            <a:r>
              <a:rPr lang="cs-CZ" altLang="cs-CZ" sz="2000" dirty="0"/>
              <a:t> právního pozitivismu spojeného s formalistickým vnímáním práva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Objektivistické paradigma metodologie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Představa interpretace jako formálně-logické operace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2000" dirty="0"/>
              <a:t>Metodologie právní praxe a hermeneutika byla  na okraji zájmu právní vědy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D5F2B-916E-4CD5-9D71-35289268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Pojetí právní metodologie a vývoj právního myšlení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38F664-2A0C-4CDF-9E65-1B60DE71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Proč právní metodologie dnes?</a:t>
            </a:r>
          </a:p>
          <a:p>
            <a:pPr lvl="1">
              <a:defRPr/>
            </a:pPr>
            <a:r>
              <a:rPr lang="cs-CZ" dirty="0"/>
              <a:t>Robert Alexy – 4 důvody, proč právní případ nelze řešit pouhým logickým odvozením z pramenů práva:</a:t>
            </a:r>
          </a:p>
          <a:p>
            <a:pPr lvl="2">
              <a:defRPr/>
            </a:pPr>
            <a:r>
              <a:rPr lang="cs-CZ" dirty="0"/>
              <a:t>Neurčitost právního jazyka</a:t>
            </a:r>
          </a:p>
          <a:p>
            <a:pPr lvl="2">
              <a:defRPr/>
            </a:pPr>
            <a:r>
              <a:rPr lang="cs-CZ" dirty="0"/>
              <a:t>Konflikty norem (tzv. </a:t>
            </a:r>
            <a:r>
              <a:rPr lang="cs-CZ" dirty="0" err="1"/>
              <a:t>normologický</a:t>
            </a:r>
            <a:r>
              <a:rPr lang="cs-CZ" dirty="0"/>
              <a:t> konflikt)</a:t>
            </a:r>
          </a:p>
          <a:p>
            <a:pPr lvl="2">
              <a:defRPr/>
            </a:pPr>
            <a:r>
              <a:rPr lang="cs-CZ" dirty="0"/>
              <a:t>Mezery v právní regulaci</a:t>
            </a:r>
          </a:p>
          <a:p>
            <a:pPr lvl="2">
              <a:defRPr/>
            </a:pPr>
            <a:r>
              <a:rPr lang="cs-CZ" dirty="0"/>
              <a:t>Rozpor normativního textu s účelem zákona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1B553F5-C8D6-4C20-84D3-A9876B90F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Pojetí právní metodologie a vývoj právního myšlení IV.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15C8449-6C70-4B47-B972-5A54A3431A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Česká právní metodologie dnes</a:t>
            </a:r>
          </a:p>
          <a:p>
            <a:pPr lvl="1" eaLnBrk="1" hangingPunct="1">
              <a:defRPr/>
            </a:pPr>
            <a:r>
              <a:rPr lang="cs-CZ" altLang="cs-CZ" dirty="0"/>
              <a:t>Vliv různých směrů právního myšlení, zejména angloamerické právní filosofie</a:t>
            </a:r>
          </a:p>
          <a:p>
            <a:pPr lvl="1" eaLnBrk="1" hangingPunct="1">
              <a:defRPr/>
            </a:pPr>
            <a:r>
              <a:rPr lang="cs-CZ" altLang="cs-CZ" dirty="0"/>
              <a:t>Po r. 1989 dochází postupně k renesanci metodologického myšlení, a to zásluhou zájmu právní praxe i doktríny</a:t>
            </a:r>
          </a:p>
          <a:p>
            <a:pPr lvl="2" eaLnBrk="1" hangingPunct="1">
              <a:defRPr/>
            </a:pPr>
            <a:r>
              <a:rPr lang="cs-CZ" altLang="cs-CZ" dirty="0" err="1"/>
              <a:t>Judikatorní</a:t>
            </a:r>
            <a:r>
              <a:rPr lang="cs-CZ" altLang="cs-CZ" dirty="0"/>
              <a:t> činnost Ústavního soudu ČR</a:t>
            </a:r>
          </a:p>
          <a:p>
            <a:pPr lvl="2" eaLnBrk="1" hangingPunct="1">
              <a:defRPr/>
            </a:pPr>
            <a:r>
              <a:rPr lang="cs-CZ" altLang="cs-CZ" dirty="0"/>
              <a:t>Re-formulace základních metodologických přístupů </a:t>
            </a:r>
          </a:p>
          <a:p>
            <a:pPr lvl="1" eaLnBrk="1" hangingPunct="1">
              <a:defRPr/>
            </a:pPr>
            <a:r>
              <a:rPr lang="cs-CZ" altLang="cs-CZ" dirty="0"/>
              <a:t>Metodologie se snaží nalézt objektivní kritéria  pro právní rozhodování v zájmu zamezení libovůle (svévole)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419</TotalTime>
  <Words>2496</Words>
  <Application>Microsoft Office PowerPoint</Application>
  <PresentationFormat>Předvádění na obrazovce (4:3)</PresentationFormat>
  <Paragraphs>300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Tahoma</vt:lpstr>
      <vt:lpstr>Arial</vt:lpstr>
      <vt:lpstr>Wingdings</vt:lpstr>
      <vt:lpstr>Calibri</vt:lpstr>
      <vt:lpstr>Váhy</vt:lpstr>
      <vt:lpstr>Právní interpretace a argumentace IX. semestr  PI. Úvod do předmětu. Právní metodologie. Úvod do teorie právní argumentace</vt:lpstr>
      <vt:lpstr>Smysl a cíle předmětu</vt:lpstr>
      <vt:lpstr>Základní literatura</vt:lpstr>
      <vt:lpstr>Způsob ukončení předmětu</vt:lpstr>
      <vt:lpstr>Právní metodologie</vt:lpstr>
      <vt:lpstr>Pojetí právní metodologie a vývoj právního myšlení I.</vt:lpstr>
      <vt:lpstr>Pojetí právní metodologie a vývoj právního myšlení II.</vt:lpstr>
      <vt:lpstr>Pojetí právní metodologie a vývoj právního myšlení III.</vt:lpstr>
      <vt:lpstr>Pojetí právní metodologie a vývoj právního myšlení IV.</vt:lpstr>
      <vt:lpstr>Současné výzvy právní metodologie v českém prostředí</vt:lpstr>
      <vt:lpstr>Rozměry právní metodologie</vt:lpstr>
      <vt:lpstr>Úvod do teorie právní argumentace</vt:lpstr>
      <vt:lpstr>Pojem argumentace I.</vt:lpstr>
      <vt:lpstr>Pojem argumentace II.</vt:lpstr>
      <vt:lpstr>Inference</vt:lpstr>
      <vt:lpstr>Argument</vt:lpstr>
      <vt:lpstr>Kritéria správnosti argumentace I.</vt:lpstr>
      <vt:lpstr>Kritéria správnosti argumentace II.</vt:lpstr>
      <vt:lpstr>Reálná argumentace  </vt:lpstr>
      <vt:lpstr>Právní argumentace</vt:lpstr>
      <vt:lpstr>Současné teorie právní argumentace</vt:lpstr>
      <vt:lpstr>Současné teorie právní argumentace</vt:lpstr>
      <vt:lpstr>Současné teorie právní argumentace</vt:lpstr>
      <vt:lpstr>Struktura právní argumentace I.</vt:lpstr>
      <vt:lpstr>Struktura právní argumentace II.</vt:lpstr>
      <vt:lpstr>Struktura právní argumentace III. </vt:lpstr>
      <vt:lpstr>Struktura právní argumentace</vt:lpstr>
      <vt:lpstr>Struktura argumentu v právní argumentaci</vt:lpstr>
      <vt:lpstr>Typologie argumentů užívaných v právní argumentaci</vt:lpstr>
      <vt:lpstr>Zvláštní právně-logické argumenty</vt:lpstr>
      <vt:lpstr>Zvláštní právně-logické argumenty Analogické argumenty</vt:lpstr>
      <vt:lpstr>Zvláštní právně-logické argumenty Vylučující argumenty</vt:lpstr>
      <vt:lpstr>Vztah mezi analogií a vylučujícími argumenty</vt:lpstr>
      <vt:lpstr>Děkuji Vám za pozornost.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problémy právní teorie – IX. semestr  PI. Úvod do předmětu. Právní metodologie. Úvod do teorie právní argumentace</dc:title>
  <dc:creator>41242</dc:creator>
  <cp:lastModifiedBy>Hlousik</cp:lastModifiedBy>
  <cp:revision>28</cp:revision>
  <dcterms:created xsi:type="dcterms:W3CDTF">2012-09-25T08:16:02Z</dcterms:created>
  <dcterms:modified xsi:type="dcterms:W3CDTF">2020-10-06T21:47:53Z</dcterms:modified>
</cp:coreProperties>
</file>