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BE00FF"/>
        </a:fontRef>
        <a:srgbClr val="BE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a:tcStyle>
        <a:tcBdr/>
        <a:fill>
          <a:solidFill>
            <a:srgbClr val="E6EB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BE00FF"/>
        </a:fontRef>
        <a:srgbClr val="BE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a:tcStyle>
        <a:tcBdr/>
        <a:fill>
          <a:solidFill>
            <a:srgbClr val="E7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BE00FF"/>
        </a:fontRef>
        <a:srgbClr val="BE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a:tcStyle>
        <a:tcBdr/>
        <a:fill>
          <a:solidFill>
            <a:srgbClr val="F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BE00FF"/>
        </a:fontRef>
        <a:srgbClr val="BE00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4E6FF"/>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BE00FF"/>
        </a:fontRef>
        <a:srgbClr val="BE00FF"/>
      </a:tcTxStyle>
      <a:tcStyle>
        <a:tcBdr>
          <a:left>
            <a:ln w="12700" cap="flat">
              <a:noFill/>
              <a:miter lim="400000"/>
            </a:ln>
          </a:left>
          <a:right>
            <a:ln w="12700" cap="flat">
              <a:noFill/>
              <a:miter lim="400000"/>
            </a:ln>
          </a:right>
          <a:top>
            <a:ln w="50800" cap="flat">
              <a:solidFill>
                <a:srgbClr val="BE00FF"/>
              </a:solidFill>
              <a:prstDash val="solid"/>
              <a:round/>
            </a:ln>
          </a:top>
          <a:bottom>
            <a:ln w="25400" cap="flat">
              <a:solidFill>
                <a:srgbClr val="BE00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BE00FF"/>
              </a:solidFill>
              <a:prstDash val="solid"/>
              <a:round/>
            </a:ln>
          </a:top>
          <a:bottom>
            <a:ln w="25400" cap="flat">
              <a:solidFill>
                <a:srgbClr val="BE00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BE00FF"/>
        </a:fontRef>
        <a:srgbClr val="BE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CAFF"/>
          </a:solidFill>
        </a:fill>
      </a:tcStyle>
    </a:wholeTbl>
    <a:band2H>
      <a:tcTxStyle/>
      <a:tcStyle>
        <a:tcBdr/>
        <a:fill>
          <a:solidFill>
            <a:srgbClr val="F4E6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E00FF"/>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E00FF"/>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E00FF"/>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138"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6497" y="11839047"/>
            <a:ext cx="21971005" cy="636980"/>
          </a:xfrm>
          <a:prstGeom prst="rect">
            <a:avLst/>
          </a:prstGeom>
        </p:spPr>
        <p:txBody>
          <a:bodyPr lIns="45718" tIns="45718" rIns="45718" bIns="45718" numCol="1" spcCol="38100" anchor="b"/>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6500" y="7196865"/>
            <a:ext cx="21971000"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6" name="Body Level One…"/>
          <p:cNvSpPr txBox="1">
            <a:spLocks noGrp="1"/>
          </p:cNvSpPr>
          <p:nvPr>
            <p:ph type="body" sz="quarter" idx="1" hasCustomPrompt="1"/>
          </p:nvPr>
        </p:nvSpPr>
        <p:spPr>
          <a:xfrm>
            <a:off x="1206500" y="8262180"/>
            <a:ext cx="21971000" cy="934781"/>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vl2pPr marL="1308100" indent="-698500" algn="ctr" defTabSz="825500">
              <a:lnSpc>
                <a:spcPct val="100000"/>
              </a:lnSpc>
              <a:spcBef>
                <a:spcPts val="0"/>
              </a:spcBef>
              <a:defRPr sz="5500" b="1"/>
            </a:lvl2pPr>
            <a:lvl3pPr marL="1917700" indent="-698500" algn="ctr" defTabSz="825500">
              <a:lnSpc>
                <a:spcPct val="100000"/>
              </a:lnSpc>
              <a:spcBef>
                <a:spcPts val="0"/>
              </a:spcBef>
              <a:defRPr sz="5500" b="1"/>
            </a:lvl3pPr>
            <a:lvl4pPr marL="2527300" indent="-698500" algn="ctr" defTabSz="825500">
              <a:lnSpc>
                <a:spcPct val="100000"/>
              </a:lnSpc>
              <a:spcBef>
                <a:spcPts val="0"/>
              </a:spcBef>
              <a:defRPr sz="5500" b="1"/>
            </a:lvl4pPr>
            <a:lvl5pPr marL="3136900" indent="-698500" algn="ctr" defTabSz="825500">
              <a:lnSpc>
                <a:spcPct val="100000"/>
              </a:lnSpc>
              <a:spcBef>
                <a:spcPts val="0"/>
              </a:spcBef>
              <a:defRPr sz="5500" b="1"/>
            </a:lvl5pPr>
          </a:lstStyle>
          <a:p>
            <a:r>
              <a:t>Fact information</a:t>
            </a:r>
          </a:p>
          <a:p>
            <a:pPr lvl="1"/>
            <a:endParaRPr/>
          </a:p>
          <a:p>
            <a:pPr lvl="2"/>
            <a:endParaRPr/>
          </a:p>
          <a:p>
            <a:pPr lvl="3"/>
            <a:endParaRPr/>
          </a:p>
          <a:p>
            <a:pPr lvl="4"/>
            <a:endParaRPr/>
          </a:p>
        </p:txBody>
      </p:sp>
      <p:sp>
        <p:nvSpPr>
          <p:cNvPr id="107" name="Body Level One…"/>
          <p:cNvSpPr txBox="1">
            <a:spLocks noGrp="1"/>
          </p:cNvSpPr>
          <p:nvPr>
            <p:ph type="body" idx="21" hasCustomPrompt="1"/>
          </p:nvPr>
        </p:nvSpPr>
        <p:spPr>
          <a:xfrm>
            <a:off x="1206500" y="935257"/>
            <a:ext cx="21971000" cy="7359065"/>
          </a:xfrm>
          <a:prstGeom prst="rect">
            <a:avLst/>
          </a:prstGeom>
        </p:spPr>
        <p:txBody>
          <a:bodyPr numCol="1" spcCol="38100" anchor="b"/>
          <a:lstStyle/>
          <a:p>
            <a:pPr marL="0" lvl="4" indent="1207008" algn="ctr" defTabSz="1072868">
              <a:lnSpc>
                <a:spcPct val="80000"/>
              </a:lnSpc>
              <a:spcBef>
                <a:spcPts val="0"/>
              </a:spcBef>
              <a:buSzTx/>
              <a:buNone/>
              <a:defRPr sz="11000" b="1" spc="-132"/>
            </a:pPr>
            <a:r>
              <a:t>100%
</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80824" y="10675453"/>
            <a:ext cx="201492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nchor="ctr"/>
          <a:lstStyle/>
          <a:p>
            <a:pPr marL="0" lvl="4" indent="1409446" defTabSz="1511769">
              <a:spcBef>
                <a:spcPts val="0"/>
              </a:spcBef>
              <a:buSzTx/>
              <a:buNone/>
              <a:defRPr sz="5270" spc="-124">
                <a:latin typeface="Helvetica Neue Medium"/>
                <a:ea typeface="Helvetica Neue Medium"/>
                <a:cs typeface="Helvetica Neue Medium"/>
                <a:sym typeface="Helvetica Neue Medium"/>
              </a:defRPr>
            </a:pPr>
            <a:r>
              <a:t>“Notable Quote”
</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Low-angle black and white photo of a futuristic apartment building under a cloudy sky"/>
          <p:cNvSpPr>
            <a:spLocks noGrp="1"/>
          </p:cNvSpPr>
          <p:nvPr>
            <p:ph type="pic" idx="21"/>
          </p:nvPr>
        </p:nvSpPr>
        <p:spPr>
          <a:xfrm>
            <a:off x="-120803" y="1270000"/>
            <a:ext cx="16840203" cy="11226800"/>
          </a:xfrm>
          <a:prstGeom prst="rect">
            <a:avLst/>
          </a:prstGeom>
        </p:spPr>
        <p:txBody>
          <a:bodyPr lIns="91439" tIns="45719" rIns="91439" bIns="45719" numCol="1" spcCol="38100">
            <a:noAutofit/>
          </a:bodyPr>
          <a:lstStyle/>
          <a:p>
            <a:endParaRPr/>
          </a:p>
        </p:txBody>
      </p:sp>
      <p:sp>
        <p:nvSpPr>
          <p:cNvPr id="125" name="Black and white photo of the outside of a modern office building "/>
          <p:cNvSpPr>
            <a:spLocks noGrp="1"/>
          </p:cNvSpPr>
          <p:nvPr>
            <p:ph type="pic" sz="quarter" idx="22"/>
          </p:nvPr>
        </p:nvSpPr>
        <p:spPr>
          <a:xfrm>
            <a:off x="15443200" y="1270000"/>
            <a:ext cx="8102600" cy="5410200"/>
          </a:xfrm>
          <a:prstGeom prst="rect">
            <a:avLst/>
          </a:prstGeom>
        </p:spPr>
        <p:txBody>
          <a:bodyPr lIns="91439" tIns="45719" rIns="91439" bIns="45719" numCol="1" spcCol="38100">
            <a:noAutofit/>
          </a:bodyPr>
          <a:lstStyle/>
          <a:p>
            <a:endParaRPr/>
          </a:p>
        </p:txBody>
      </p:sp>
      <p:sp>
        <p:nvSpPr>
          <p:cNvPr id="126" name="Black and white photo of lattice-like, modern architecture on a building"/>
          <p:cNvSpPr>
            <a:spLocks noGrp="1"/>
          </p:cNvSpPr>
          <p:nvPr>
            <p:ph type="pic" sz="half" idx="23"/>
          </p:nvPr>
        </p:nvSpPr>
        <p:spPr>
          <a:xfrm>
            <a:off x="15811500" y="4876800"/>
            <a:ext cx="7366000" cy="98298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bg>
      <p:bgPr>
        <a:solidFill>
          <a:srgbClr val="000000"/>
        </a:solidFill>
        <a:effectLst/>
      </p:bgPr>
    </p:bg>
    <p:spTree>
      <p:nvGrpSpPr>
        <p:cNvPr id="1" name=""/>
        <p:cNvGrpSpPr/>
        <p:nvPr/>
      </p:nvGrpSpPr>
      <p:grpSpPr>
        <a:xfrm>
          <a:off x="0" y="0"/>
          <a:ext cx="0" cy="0"/>
          <a:chOff x="0" y="0"/>
          <a:chExt cx="0" cy="0"/>
        </a:xfrm>
      </p:grpSpPr>
      <p:sp>
        <p:nvSpPr>
          <p:cNvPr id="134" name="Low-angle black and white photo of a modern building"/>
          <p:cNvSpPr>
            <a:spLocks noGrp="1"/>
          </p:cNvSpPr>
          <p:nvPr>
            <p:ph type="pic" idx="21"/>
          </p:nvPr>
        </p:nvSpPr>
        <p:spPr>
          <a:xfrm>
            <a:off x="0" y="-1270000"/>
            <a:ext cx="24384000" cy="162560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bg>
      <p:bgPr>
        <a:solidFill>
          <a:srgbClr val="000000"/>
        </a:solidFill>
        <a:effectLst/>
      </p:bgPr>
    </p:bg>
    <p:spTree>
      <p:nvGrpSpPr>
        <p:cNvPr id="1" name=""/>
        <p:cNvGrpSpPr/>
        <p:nvPr/>
      </p:nvGrpSpPr>
      <p:grpSpPr>
        <a:xfrm>
          <a:off x="0" y="0"/>
          <a:ext cx="0" cy="0"/>
          <a:chOff x="0" y="0"/>
          <a:chExt cx="0" cy="0"/>
        </a:xfrm>
      </p:grpSpPr>
      <p:sp>
        <p:nvSpPr>
          <p:cNvPr id="21" name="Black and white photo of light and shadows on a building"/>
          <p:cNvSpPr>
            <a:spLocks noGrp="1"/>
          </p:cNvSpPr>
          <p:nvPr>
            <p:ph type="pic" idx="21"/>
          </p:nvPr>
        </p:nvSpPr>
        <p:spPr>
          <a:xfrm>
            <a:off x="0" y="-1270000"/>
            <a:ext cx="24384000" cy="16256000"/>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1206500" y="11609909"/>
            <a:ext cx="21971000" cy="1144689"/>
          </a:xfrm>
          <a:prstGeom prst="rect">
            <a:avLst/>
          </a:prstGeom>
        </p:spPr>
        <p:txBody>
          <a:bodyPr numCol="1" spcCol="38100"/>
          <a:lstStyle>
            <a:lvl1pPr marL="0" indent="0" defTabSz="825500">
              <a:lnSpc>
                <a:spcPct val="100000"/>
              </a:lnSpc>
              <a:spcBef>
                <a:spcPts val="0"/>
              </a:spcBef>
              <a:buSzTx/>
              <a:buNone/>
              <a:defRPr sz="5500" b="1"/>
            </a:lvl1pPr>
          </a:lstStyle>
          <a:p>
            <a:r>
              <a:t>Presentation Subtitle </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Black and white photo of shadows cast on a concrete structure"/>
          <p:cNvSpPr>
            <a:spLocks noGrp="1"/>
          </p:cNvSpPr>
          <p:nvPr>
            <p:ph type="pic" idx="21"/>
          </p:nvPr>
        </p:nvSpPr>
        <p:spPr>
          <a:xfrm>
            <a:off x="9270651" y="1263650"/>
            <a:ext cx="16757662" cy="11188700"/>
          </a:xfrm>
          <a:prstGeom prst="rect">
            <a:avLst/>
          </a:prstGeom>
        </p:spPr>
        <p:txBody>
          <a:bodyPr lIns="91439" tIns="45719" rIns="91439" bIns="45719" numCol="1" spcCol="38100">
            <a:noAutofit/>
          </a:bodyPr>
          <a:lstStyle/>
          <a:p>
            <a:endParaRPr/>
          </a:p>
        </p:txBody>
      </p:sp>
      <p:sp>
        <p:nvSpPr>
          <p:cNvPr id="35"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952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1206500" y="4248503"/>
            <a:ext cx="21971000" cy="8256014"/>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Body Level One…"/>
          <p:cNvSpPr txBox="1">
            <a:spLocks noGrp="1"/>
          </p:cNvSpPr>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2" name="Body Level One…"/>
          <p:cNvSpPr txBox="1">
            <a:spLocks noGrp="1"/>
          </p:cNvSpPr>
          <p:nvPr>
            <p:ph type="body" sz="half" idx="21" hasCustomPrompt="1"/>
          </p:nvPr>
        </p:nvSpPr>
        <p:spPr>
          <a:xfrm>
            <a:off x="1206500" y="4248503"/>
            <a:ext cx="9779000" cy="8256014"/>
          </a:xfrm>
          <a:prstGeom prst="rect">
            <a:avLst/>
          </a:prstGeom>
        </p:spPr>
        <p:txBody>
          <a:bodyPr numCol="1" spcCol="38100"/>
          <a:lstStyle/>
          <a:p>
            <a:r>
              <a:t>Slide bullet text</a:t>
            </a:r>
          </a:p>
        </p:txBody>
      </p:sp>
      <p:sp>
        <p:nvSpPr>
          <p:cNvPr id="63" name="Close-up black and white photo of intricate building architecture"/>
          <p:cNvSpPr>
            <a:spLocks noGrp="1"/>
          </p:cNvSpPr>
          <p:nvPr>
            <p:ph type="pic" idx="22"/>
          </p:nvPr>
        </p:nvSpPr>
        <p:spPr>
          <a:xfrm>
            <a:off x="12192000" y="-1341968"/>
            <a:ext cx="10922000" cy="16399935"/>
          </a:xfrm>
          <a:prstGeom prst="rect">
            <a:avLst/>
          </a:prstGeom>
        </p:spPr>
        <p:txBody>
          <a:bodyPr lIns="91439" tIns="45719" rIns="91439" bIns="45719" numCol="1" spcCol="38100">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50"/>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1" name="Martin Abel (PhD candidate, Charles University, Faculty of Law)                                 GAUK No. 304521"/>
          <p:cNvSpPr txBox="1">
            <a:spLocks noGrp="1"/>
          </p:cNvSpPr>
          <p:nvPr>
            <p:ph type="body" sz="quarter" idx="1"/>
          </p:nvPr>
        </p:nvSpPr>
        <p:spPr>
          <a:xfrm>
            <a:off x="1206499" y="11839047"/>
            <a:ext cx="21971002" cy="636980"/>
          </a:xfrm>
          <a:prstGeom prst="rect">
            <a:avLst/>
          </a:prstGeom>
        </p:spPr>
        <p:txBody>
          <a:bodyPr/>
          <a:lstStyle>
            <a:lvl1pPr>
              <a:tabLst>
                <a:tab pos="15760700" algn="l"/>
              </a:tabLst>
            </a:lvl1pPr>
          </a:lstStyle>
          <a:p>
            <a:r>
              <a:t>Martin Abel (PhD candidate, Charles University, Faculty of Law)                                 GAUK No. 304521 </a:t>
            </a:r>
          </a:p>
        </p:txBody>
      </p:sp>
      <p:sp>
        <p:nvSpPr>
          <p:cNvPr id="152" name="Symmetrical…"/>
          <p:cNvSpPr txBox="1">
            <a:spLocks noGrp="1"/>
          </p:cNvSpPr>
          <p:nvPr>
            <p:ph type="title"/>
          </p:nvPr>
        </p:nvSpPr>
        <p:spPr>
          <a:xfrm>
            <a:off x="1206495" y="2574990"/>
            <a:ext cx="21971006" cy="4648203"/>
          </a:xfrm>
          <a:prstGeom prst="rect">
            <a:avLst/>
          </a:prstGeom>
        </p:spPr>
        <p:txBody>
          <a:bodyPr/>
          <a:lstStyle/>
          <a:p>
            <a:pPr>
              <a:defRPr spc="-300"/>
            </a:pPr>
            <a:r>
              <a:t>Symmetrical </a:t>
            </a:r>
          </a:p>
          <a:p>
            <a:pPr>
              <a:defRPr spc="-300"/>
            </a:pPr>
            <a:r>
              <a:t>Proportionality Test</a:t>
            </a:r>
          </a:p>
        </p:txBody>
      </p:sp>
      <p:sp>
        <p:nvSpPr>
          <p:cNvPr id="153" name="PFUK, 31th October 2022"/>
          <p:cNvSpPr txBox="1"/>
          <p:nvPr/>
        </p:nvSpPr>
        <p:spPr>
          <a:xfrm>
            <a:off x="1206500" y="7196865"/>
            <a:ext cx="21971000" cy="190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5500" b="1">
                <a:solidFill>
                  <a:srgbClr val="FFFFFF"/>
                </a:solidFill>
              </a:defRPr>
            </a:lvl1pPr>
          </a:lstStyle>
          <a:p>
            <a:r>
              <a:t>Brno, 24th November 2022</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5" name="John Locke"/>
          <p:cNvSpPr txBox="1">
            <a:spLocks noGrp="1"/>
          </p:cNvSpPr>
          <p:nvPr>
            <p:ph type="title"/>
          </p:nvPr>
        </p:nvSpPr>
        <p:spPr>
          <a:prstGeom prst="rect">
            <a:avLst/>
          </a:prstGeom>
        </p:spPr>
        <p:txBody>
          <a:bodyPr/>
          <a:lstStyle>
            <a:lvl1pPr>
              <a:defRPr spc="-200"/>
            </a:lvl1pPr>
          </a:lstStyle>
          <a:p>
            <a:r>
              <a:t>John Locke</a:t>
            </a:r>
          </a:p>
        </p:txBody>
      </p:sp>
      <p:sp>
        <p:nvSpPr>
          <p:cNvPr id="186" name="J. Locke, Second Treatise on Government (1691)"/>
          <p:cNvSpPr txBox="1">
            <a:spLocks noGrp="1"/>
          </p:cNvSpPr>
          <p:nvPr>
            <p:ph type="body" sz="quarter" idx="1"/>
          </p:nvPr>
        </p:nvSpPr>
        <p:spPr>
          <a:xfrm>
            <a:off x="1187777" y="11866860"/>
            <a:ext cx="9779001" cy="934780"/>
          </a:xfrm>
          <a:prstGeom prst="rect">
            <a:avLst/>
          </a:prstGeom>
        </p:spPr>
        <p:txBody>
          <a:bodyPr/>
          <a:lstStyle>
            <a:lvl1pPr defTabSz="511809">
              <a:defRPr sz="3400" b="0">
                <a:latin typeface="Century Schoolbook"/>
                <a:ea typeface="Century Schoolbook"/>
                <a:cs typeface="Century Schoolbook"/>
                <a:sym typeface="Century Schoolbook"/>
              </a:defRPr>
            </a:lvl1pPr>
          </a:lstStyle>
          <a:p>
            <a:r>
              <a:t>J. Locke, Second Treatise on Government (1691)</a:t>
            </a:r>
          </a:p>
        </p:txBody>
      </p:sp>
      <p:sp>
        <p:nvSpPr>
          <p:cNvPr id="187" name="„The state of nature has a law of nature to govern it, which obliges every one: and reason, which is that law, teaches all mankind, who will but consult it, that being all equal and independent, no one ought to harm another in his life, health, liberty, "/>
          <p:cNvSpPr txBox="1">
            <a:spLocks noGrp="1"/>
          </p:cNvSpPr>
          <p:nvPr>
            <p:ph type="body" idx="21"/>
          </p:nvPr>
        </p:nvSpPr>
        <p:spPr>
          <a:xfrm>
            <a:off x="1206500" y="3182147"/>
            <a:ext cx="10447289" cy="82560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nSpc>
                <a:spcPct val="100000"/>
              </a:lnSpc>
              <a:buSzTx/>
              <a:buNone/>
              <a:defRPr>
                <a:latin typeface="Century Schoolbook"/>
                <a:ea typeface="Century Schoolbook"/>
                <a:cs typeface="Century Schoolbook"/>
                <a:sym typeface="Century Schoolbook"/>
              </a:defRPr>
            </a:lvl1pPr>
          </a:lstStyle>
          <a:p>
            <a:r>
              <a:t>„The state of nature has a law of nature to govern it, which obliges every one: and reason, which is that law, teaches all mankind, who will but consult it, that being all equal and independent, no one ought to harm another in his life, health, liberty, or possessions.” (sec. 6)</a:t>
            </a:r>
          </a:p>
        </p:txBody>
      </p:sp>
      <p:pic>
        <p:nvPicPr>
          <p:cNvPr id="188" name="Close-up black and white photo of intricate building architecture" descr="Close-up black and white photo of intricate building architecture"/>
          <p:cNvPicPr>
            <a:picLocks noGrp="1" noChangeAspect="1"/>
          </p:cNvPicPr>
          <p:nvPr>
            <p:ph type="pic" idx="22"/>
          </p:nvPr>
        </p:nvPicPr>
        <p:blipFill>
          <a:blip r:embed="rId3"/>
          <a:stretch>
            <a:fillRect/>
          </a:stretch>
        </p:blipFill>
        <p:spPr>
          <a:xfrm>
            <a:off x="12230100" y="1276350"/>
            <a:ext cx="10871201" cy="11150601"/>
          </a:xfrm>
          <a:prstGeom prst="rect">
            <a:avLst/>
          </a:prstGeom>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Limitations on rights in the law of nature"/>
          <p:cNvSpPr txBox="1">
            <a:spLocks noGrp="1"/>
          </p:cNvSpPr>
          <p:nvPr>
            <p:ph type="title"/>
          </p:nvPr>
        </p:nvSpPr>
        <p:spPr>
          <a:xfrm>
            <a:off x="1206500" y="558143"/>
            <a:ext cx="21971000" cy="2218597"/>
          </a:xfrm>
          <a:prstGeom prst="rect">
            <a:avLst/>
          </a:prstGeom>
        </p:spPr>
        <p:txBody>
          <a:bodyPr/>
          <a:lstStyle>
            <a:lvl1pPr>
              <a:defRPr spc="-200"/>
            </a:lvl1pPr>
          </a:lstStyle>
          <a:p>
            <a:r>
              <a:t>Limitations on rights in the law of nature</a:t>
            </a:r>
          </a:p>
        </p:txBody>
      </p:sp>
      <p:sp>
        <p:nvSpPr>
          <p:cNvPr id="191" name="Men naturally owe each other not only reciprocal obligations, but also obligations that constitute rights:…"/>
          <p:cNvSpPr txBox="1">
            <a:spLocks noGrp="1"/>
          </p:cNvSpPr>
          <p:nvPr>
            <p:ph type="body" idx="1"/>
          </p:nvPr>
        </p:nvSpPr>
        <p:spPr>
          <a:xfrm>
            <a:off x="1206500" y="2776045"/>
            <a:ext cx="21971000" cy="9609988"/>
          </a:xfrm>
          <a:prstGeom prst="rect">
            <a:avLst/>
          </a:prstGeom>
        </p:spPr>
        <p:txBody>
          <a:bodyPr lIns="50800" tIns="50800" rIns="50800" bIns="50800"/>
          <a:lstStyle/>
          <a:p>
            <a:pPr defTabSz="726440">
              <a:spcBef>
                <a:spcPts val="1500"/>
              </a:spcBef>
              <a:defRPr sz="5100" b="0" spc="-100">
                <a:latin typeface="Century Schoolbook"/>
                <a:ea typeface="Century Schoolbook"/>
                <a:cs typeface="Century Schoolbook"/>
                <a:sym typeface="Century Schoolbook"/>
              </a:defRPr>
            </a:pPr>
            <a:r>
              <a:t>Men naturally owe each other not only reciprocal obligations, but also obligations that constitute rights:</a:t>
            </a:r>
            <a:endParaRPr spc="-51"/>
          </a:p>
          <a:p>
            <a:pPr defTabSz="726440">
              <a:spcBef>
                <a:spcPts val="1500"/>
              </a:spcBef>
              <a:defRPr sz="5100" b="0" spc="-100">
                <a:latin typeface="Century Schoolbook"/>
                <a:ea typeface="Century Schoolbook"/>
                <a:cs typeface="Century Schoolbook"/>
                <a:sym typeface="Century Schoolbook"/>
              </a:defRPr>
            </a:pPr>
            <a:r>
              <a:t>„As justice gives every man </a:t>
            </a:r>
            <a:r>
              <a:rPr i="1"/>
              <a:t>a title to the product of his honest industry</a:t>
            </a:r>
            <a:r>
              <a:t>, and </a:t>
            </a:r>
            <a:r>
              <a:rPr i="1"/>
              <a:t>the fair acquisitions of his ancestors descended to him</a:t>
            </a:r>
            <a:r>
              <a:t>; so charity gives every man</a:t>
            </a:r>
            <a:r>
              <a:rPr i="1"/>
              <a:t> a title to so much out of another’s plenty as will keep him from extreme want, where he has no means to subsist otherwise</a:t>
            </a:r>
            <a:r>
              <a:t>.” (I:42)</a:t>
            </a:r>
            <a:endParaRPr spc="-51"/>
          </a:p>
          <a:p>
            <a:pPr defTabSz="726440">
              <a:spcBef>
                <a:spcPts val="1500"/>
              </a:spcBef>
              <a:defRPr sz="5100" b="0" spc="-51">
                <a:latin typeface="Century Schoolbook"/>
                <a:ea typeface="Century Schoolbook"/>
                <a:cs typeface="Century Schoolbook"/>
                <a:sym typeface="Century Schoolbook"/>
              </a:defRPr>
            </a:pPr>
            <a:endParaRPr spc="-51"/>
          </a:p>
          <a:p>
            <a:pPr defTabSz="726440">
              <a:spcBef>
                <a:spcPts val="1500"/>
              </a:spcBef>
              <a:defRPr sz="5100" b="0" spc="-100">
                <a:latin typeface="Century Schoolbook"/>
                <a:ea typeface="Century Schoolbook"/>
                <a:cs typeface="Century Schoolbook"/>
                <a:sym typeface="Century Schoolbook"/>
              </a:defRPr>
            </a:pPr>
            <a:r>
              <a:t>Likewise, the right to unlimited acquisition is ultimately directed toward maximalisation of „the public good”, not individual preference.</a:t>
            </a:r>
            <a:endParaRPr spc="-51"/>
          </a:p>
          <a:p>
            <a:pPr defTabSz="726440">
              <a:spcBef>
                <a:spcPts val="1500"/>
              </a:spcBef>
              <a:defRPr sz="5100" b="0" spc="-100">
                <a:latin typeface="Century Schoolbook"/>
                <a:ea typeface="Century Schoolbook"/>
                <a:cs typeface="Century Schoolbook"/>
                <a:sym typeface="Century Schoolbook"/>
              </a:defRPr>
            </a:pPr>
            <a:r>
              <a:t>For Locke, like S. Pufendorf or J. Tyrrell, natural rights and obligations were justly distributed in the state of nature.</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Limitations on rights in the law of nature"/>
          <p:cNvSpPr txBox="1">
            <a:spLocks noGrp="1"/>
          </p:cNvSpPr>
          <p:nvPr>
            <p:ph type="title"/>
          </p:nvPr>
        </p:nvSpPr>
        <p:spPr>
          <a:xfrm>
            <a:off x="1206500" y="558143"/>
            <a:ext cx="21971000" cy="2218597"/>
          </a:xfrm>
          <a:prstGeom prst="rect">
            <a:avLst/>
          </a:prstGeom>
        </p:spPr>
        <p:txBody>
          <a:bodyPr/>
          <a:lstStyle>
            <a:lvl1pPr>
              <a:defRPr spc="-200"/>
            </a:lvl1pPr>
          </a:lstStyle>
          <a:p>
            <a:r>
              <a:t>Limitations on rights in the law of nature</a:t>
            </a:r>
          </a:p>
        </p:txBody>
      </p:sp>
      <p:sp>
        <p:nvSpPr>
          <p:cNvPr id="194" name="Men naturally owe each other not only reciprocal obligations, but also obligations that constitute rights:…"/>
          <p:cNvSpPr txBox="1">
            <a:spLocks noGrp="1"/>
          </p:cNvSpPr>
          <p:nvPr>
            <p:ph type="body" idx="1"/>
          </p:nvPr>
        </p:nvSpPr>
        <p:spPr>
          <a:xfrm>
            <a:off x="1206500" y="2776045"/>
            <a:ext cx="21971000" cy="9609988"/>
          </a:xfrm>
          <a:prstGeom prst="rect">
            <a:avLst/>
          </a:prstGeom>
        </p:spPr>
        <p:txBody>
          <a:bodyPr lIns="50800" tIns="50800" rIns="50800" bIns="50800"/>
          <a:lstStyle/>
          <a:p>
            <a:pPr defTabSz="569594">
              <a:spcBef>
                <a:spcPts val="1200"/>
              </a:spcBef>
              <a:defRPr sz="4000" b="0" spc="-100">
                <a:latin typeface="Century Schoolbook"/>
                <a:ea typeface="Century Schoolbook"/>
                <a:cs typeface="Century Schoolbook"/>
                <a:sym typeface="Century Schoolbook"/>
              </a:defRPr>
            </a:pPr>
            <a:r>
              <a:t>Men naturally owe each other not only reciprocal obligations, but also obligations that constitute rights:</a:t>
            </a:r>
            <a:endParaRPr spc="-39"/>
          </a:p>
          <a:p>
            <a:pPr defTabSz="569594">
              <a:spcBef>
                <a:spcPts val="1200"/>
              </a:spcBef>
              <a:defRPr sz="4000" b="0" spc="-100">
                <a:latin typeface="Century Schoolbook"/>
                <a:ea typeface="Century Schoolbook"/>
                <a:cs typeface="Century Schoolbook"/>
                <a:sym typeface="Century Schoolbook"/>
              </a:defRPr>
            </a:pPr>
            <a:r>
              <a:t>„As justice gives every man </a:t>
            </a:r>
            <a:r>
              <a:rPr i="1"/>
              <a:t>a title to the product of his honest industry</a:t>
            </a:r>
            <a:r>
              <a:t>, and </a:t>
            </a:r>
            <a:r>
              <a:rPr b="1" i="1"/>
              <a:t>the fair acquisitions of his ancestors descended to him</a:t>
            </a:r>
            <a:r>
              <a:t>; so charity gives every man</a:t>
            </a:r>
            <a:r>
              <a:rPr i="1"/>
              <a:t> a title to so much out of another’s plenty as will keep him from extreme want, where he has no means to subsist otherwise</a:t>
            </a:r>
            <a:r>
              <a:t>.” (I:42)</a:t>
            </a:r>
            <a:endParaRPr spc="-39"/>
          </a:p>
          <a:p>
            <a:pPr defTabSz="569594">
              <a:spcBef>
                <a:spcPts val="1200"/>
              </a:spcBef>
              <a:defRPr sz="4000" b="0" spc="-100">
                <a:latin typeface="Century Schoolbook"/>
                <a:ea typeface="Century Schoolbook"/>
                <a:cs typeface="Century Schoolbook"/>
                <a:sym typeface="Century Schoolbook"/>
              </a:defRPr>
            </a:pPr>
            <a:r>
              <a:t>„If the owner of a large manor bequests in his last will the whole estate to his first-born, leaving only a tiny annual rent to his wife and daughters, the bequest is void by natural law.” (Kendrick 2011)</a:t>
            </a:r>
            <a:endParaRPr spc="-39"/>
          </a:p>
          <a:p>
            <a:pPr defTabSz="569594">
              <a:spcBef>
                <a:spcPts val="1200"/>
              </a:spcBef>
              <a:defRPr sz="4000" b="0" spc="-39">
                <a:latin typeface="Century Schoolbook"/>
                <a:ea typeface="Century Schoolbook"/>
                <a:cs typeface="Century Schoolbook"/>
                <a:sym typeface="Century Schoolbook"/>
              </a:defRPr>
            </a:pPr>
            <a:endParaRPr spc="-39"/>
          </a:p>
          <a:p>
            <a:pPr defTabSz="569594">
              <a:spcBef>
                <a:spcPts val="1200"/>
              </a:spcBef>
              <a:defRPr sz="4000" b="0" spc="-100">
                <a:latin typeface="Century Schoolbook"/>
                <a:ea typeface="Century Schoolbook"/>
                <a:cs typeface="Century Schoolbook"/>
                <a:sym typeface="Century Schoolbook"/>
              </a:defRPr>
            </a:pPr>
            <a:r>
              <a:t>Likewise, the right to unlimited acquisition is ultimately directed toward maximalisation of „the public good”, not individual preference.</a:t>
            </a:r>
            <a:endParaRPr spc="-39"/>
          </a:p>
          <a:p>
            <a:pPr defTabSz="569594">
              <a:spcBef>
                <a:spcPts val="1200"/>
              </a:spcBef>
              <a:defRPr sz="4000" b="0" spc="-100">
                <a:latin typeface="Century Schoolbook"/>
                <a:ea typeface="Century Schoolbook"/>
                <a:cs typeface="Century Schoolbook"/>
                <a:sym typeface="Century Schoolbook"/>
              </a:defRPr>
            </a:pPr>
            <a:r>
              <a:t>For Locke, like S. Pufendorf or J. Tyrrell, natural rights and obligations were justly distributed in the state of nature.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6" name="For the founding generation, rights were anchored in the moral order and limited by their communal purpose.…"/>
          <p:cNvSpPr txBox="1">
            <a:spLocks noGrp="1"/>
          </p:cNvSpPr>
          <p:nvPr>
            <p:ph type="body" idx="1"/>
          </p:nvPr>
        </p:nvSpPr>
        <p:spPr>
          <a:xfrm>
            <a:off x="1206500" y="3156862"/>
            <a:ext cx="21971000" cy="11519559"/>
          </a:xfrm>
          <a:prstGeom prst="rect">
            <a:avLst/>
          </a:prstGeom>
        </p:spPr>
        <p:txBody>
          <a:bodyPr lIns="50800" tIns="50800" rIns="50800" bIns="50800"/>
          <a:lstStyle/>
          <a:p>
            <a:pPr marL="749300" indent="-749300">
              <a:spcBef>
                <a:spcPts val="1800"/>
              </a:spcBef>
              <a:buSzPct val="123000"/>
              <a:buChar char="•"/>
              <a:defRPr sz="5900" b="0" spc="-100">
                <a:latin typeface="Century Schoolbook"/>
                <a:ea typeface="Century Schoolbook"/>
                <a:cs typeface="Century Schoolbook"/>
                <a:sym typeface="Century Schoolbook"/>
              </a:defRPr>
            </a:pPr>
            <a:r>
              <a:t>For the founding generation, rights were anchored in the moral order and limited by their communal purpose.</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This is consistent with the communitarian ethic typical for the colonies and based on shared religious beliefs.</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The conception survived the 19th century.</a:t>
            </a:r>
          </a:p>
        </p:txBody>
      </p:sp>
      <p:sp>
        <p:nvSpPr>
          <p:cNvPr id="197" name="US Bill of Rights: a different conception"/>
          <p:cNvSpPr txBox="1">
            <a:spLocks noGrp="1"/>
          </p:cNvSpPr>
          <p:nvPr>
            <p:ph type="title"/>
          </p:nvPr>
        </p:nvSpPr>
        <p:spPr>
          <a:xfrm>
            <a:off x="1206500" y="558143"/>
            <a:ext cx="21971000" cy="2218597"/>
          </a:xfrm>
          <a:prstGeom prst="rect">
            <a:avLst/>
          </a:prstGeom>
        </p:spPr>
        <p:txBody>
          <a:bodyPr/>
          <a:lstStyle>
            <a:lvl1pPr>
              <a:defRPr spc="-200"/>
            </a:lvl1pPr>
          </a:lstStyle>
          <a:p>
            <a:r>
              <a:t>US Bill of Rights: a different conception</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9" name="1900s: US courts balanced rights against public policy objectives.…"/>
          <p:cNvSpPr txBox="1">
            <a:spLocks noGrp="1"/>
          </p:cNvSpPr>
          <p:nvPr>
            <p:ph type="body" idx="1"/>
          </p:nvPr>
        </p:nvSpPr>
        <p:spPr>
          <a:xfrm>
            <a:off x="1206500" y="3156862"/>
            <a:ext cx="21971000" cy="11519559"/>
          </a:xfrm>
          <a:prstGeom prst="rect">
            <a:avLst/>
          </a:prstGeom>
        </p:spPr>
        <p:txBody>
          <a:bodyPr lIns="50800" tIns="50800" rIns="50800" bIns="50800"/>
          <a:lstStyle/>
          <a:p>
            <a:pPr marL="749300" indent="-749300">
              <a:spcBef>
                <a:spcPts val="1800"/>
              </a:spcBef>
              <a:buSzPct val="123000"/>
              <a:buChar char="•"/>
              <a:defRPr sz="5900" b="0" spc="-100">
                <a:latin typeface="Century Schoolbook"/>
                <a:ea typeface="Century Schoolbook"/>
                <a:cs typeface="Century Schoolbook"/>
                <a:sym typeface="Century Schoolbook"/>
              </a:defRPr>
            </a:pPr>
            <a:r>
              <a:t>1900s: US courts balanced rights against public policy objectives.</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But the deontological limits remained</a:t>
            </a:r>
            <a:endParaRPr spc="-58"/>
          </a:p>
          <a:p>
            <a:pPr marL="1968500" lvl="2" indent="-749300">
              <a:spcBef>
                <a:spcPts val="1800"/>
              </a:spcBef>
              <a:defRPr sz="5900" b="0" spc="-100">
                <a:latin typeface="Century Schoolbook"/>
                <a:ea typeface="Century Schoolbook"/>
                <a:cs typeface="Century Schoolbook"/>
                <a:sym typeface="Century Schoolbook"/>
              </a:defRPr>
            </a:pPr>
            <a:r>
              <a:t>First Amendment (free speech clause): unprotected speech </a:t>
            </a:r>
            <a:endParaRPr spc="-58"/>
          </a:p>
          <a:p>
            <a:pPr marL="1968500" lvl="2" indent="-749300">
              <a:spcBef>
                <a:spcPts val="1800"/>
              </a:spcBef>
              <a:defRPr sz="5900" b="0" spc="-100">
                <a:latin typeface="Century Schoolbook"/>
                <a:ea typeface="Century Schoolbook"/>
                <a:cs typeface="Century Schoolbook"/>
                <a:sym typeface="Century Schoolbook"/>
              </a:defRPr>
            </a:pPr>
            <a:r>
              <a:t>Fifth Amendment (due process clause): limited by </a:t>
            </a:r>
            <a:br/>
            <a:r>
              <a:t>the police power (</a:t>
            </a:r>
            <a:r>
              <a:rPr i="1"/>
              <a:t>West Coast Hotel</a:t>
            </a:r>
            <a:r>
              <a:t>) </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Rights need not be realized to the greatest possible extent, but to the extent that is just.</a:t>
            </a:r>
          </a:p>
        </p:txBody>
      </p:sp>
      <p:sp>
        <p:nvSpPr>
          <p:cNvPr id="200" name="US Bill of Rights: a different conception"/>
          <p:cNvSpPr txBox="1">
            <a:spLocks noGrp="1"/>
          </p:cNvSpPr>
          <p:nvPr>
            <p:ph type="title"/>
          </p:nvPr>
        </p:nvSpPr>
        <p:spPr>
          <a:xfrm>
            <a:off x="1206500" y="558143"/>
            <a:ext cx="21971000" cy="2218597"/>
          </a:xfrm>
          <a:prstGeom prst="rect">
            <a:avLst/>
          </a:prstGeom>
        </p:spPr>
        <p:txBody>
          <a:bodyPr/>
          <a:lstStyle>
            <a:lvl1pPr>
              <a:defRPr spc="-200"/>
            </a:lvl1pPr>
          </a:lstStyle>
          <a:p>
            <a:r>
              <a:t>US Bill of Rights: a different conception</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In continental Europe, the I-conception unleashed the individual from moral bonds in the law of nature (teleological limits), except for those recognised by law as the expression of general will.…"/>
          <p:cNvSpPr txBox="1">
            <a:spLocks noGrp="1"/>
          </p:cNvSpPr>
          <p:nvPr>
            <p:ph type="body" idx="1"/>
          </p:nvPr>
        </p:nvSpPr>
        <p:spPr>
          <a:xfrm>
            <a:off x="1206500" y="2611835"/>
            <a:ext cx="21971000" cy="11519560"/>
          </a:xfrm>
          <a:prstGeom prst="rect">
            <a:avLst/>
          </a:prstGeom>
        </p:spPr>
        <p:txBody>
          <a:bodyPr lIns="50800" tIns="50800" rIns="50800" bIns="50800"/>
          <a:lstStyle/>
          <a:p>
            <a:pPr marL="749300" indent="-749300">
              <a:spcBef>
                <a:spcPts val="1800"/>
              </a:spcBef>
              <a:buSzPct val="123000"/>
              <a:buChar char="•"/>
              <a:defRPr sz="5900" b="0" spc="-100">
                <a:latin typeface="Century Schoolbook"/>
                <a:ea typeface="Century Schoolbook"/>
                <a:cs typeface="Century Schoolbook"/>
                <a:sym typeface="Century Schoolbook"/>
              </a:defRPr>
            </a:pPr>
            <a:r>
              <a:t>In continental Europe, the I-conception unleashed the individual from moral bonds in the law of nature (teleological limits), except for those recognised by law as the expression of general will.</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In USA, the We-conception did not release the right-holder from moral bonds in the law of nature and the government serves both to protect and police the boundaries of natural rights.</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Both can be worked out as rules and/or principles.</a:t>
            </a:r>
          </a:p>
        </p:txBody>
      </p:sp>
      <p:sp>
        <p:nvSpPr>
          <p:cNvPr id="203" name="Two conceptions of rights"/>
          <p:cNvSpPr txBox="1">
            <a:spLocks noGrp="1"/>
          </p:cNvSpPr>
          <p:nvPr>
            <p:ph type="title"/>
          </p:nvPr>
        </p:nvSpPr>
        <p:spPr>
          <a:xfrm>
            <a:off x="1206500" y="558143"/>
            <a:ext cx="21971000" cy="2218597"/>
          </a:xfrm>
          <a:prstGeom prst="rect">
            <a:avLst/>
          </a:prstGeom>
        </p:spPr>
        <p:txBody>
          <a:bodyPr/>
          <a:lstStyle>
            <a:lvl1pPr>
              <a:defRPr spc="-200"/>
            </a:lvl1pPr>
          </a:lstStyle>
          <a:p>
            <a:r>
              <a:t>Two conceptions of rights</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5" name="Compatibility  of Alexy’s and Moller’s theories with the two conceptions"/>
          <p:cNvSpPr txBox="1">
            <a:spLocks noGrp="1"/>
          </p:cNvSpPr>
          <p:nvPr>
            <p:ph type="title"/>
          </p:nvPr>
        </p:nvSpPr>
        <p:spPr>
          <a:xfrm>
            <a:off x="1206495" y="4533900"/>
            <a:ext cx="21971006" cy="4648200"/>
          </a:xfrm>
          <a:prstGeom prst="rect">
            <a:avLst/>
          </a:prstGeom>
        </p:spPr>
        <p:txBody>
          <a:bodyPr/>
          <a:lstStyle/>
          <a:p>
            <a:pPr defTabSz="2389571">
              <a:defRPr sz="11300" spc="-300">
                <a:latin typeface="Century Schoolbook"/>
                <a:ea typeface="Century Schoolbook"/>
                <a:cs typeface="Century Schoolbook"/>
                <a:sym typeface="Century Schoolbook"/>
              </a:defRPr>
            </a:pPr>
            <a:r>
              <a:t>Compatibility </a:t>
            </a:r>
            <a:br/>
            <a:r>
              <a:t>of Alexy’s and Moller’s theories with the two conceptions</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7" name="Möller’s compatible only with the I-conception…"/>
          <p:cNvSpPr txBox="1">
            <a:spLocks noGrp="1"/>
          </p:cNvSpPr>
          <p:nvPr>
            <p:ph type="body" idx="1"/>
          </p:nvPr>
        </p:nvSpPr>
        <p:spPr>
          <a:xfrm>
            <a:off x="1206500" y="2611835"/>
            <a:ext cx="21971000" cy="11519560"/>
          </a:xfrm>
          <a:prstGeom prst="rect">
            <a:avLst/>
          </a:prstGeom>
        </p:spPr>
        <p:txBody>
          <a:bodyPr lIns="50800" tIns="50800" rIns="50800" bIns="50800"/>
          <a:lstStyle/>
          <a:p>
            <a:pPr marL="749300" indent="-749300">
              <a:spcBef>
                <a:spcPts val="1800"/>
              </a:spcBef>
              <a:buSzPct val="123000"/>
              <a:buChar char="•"/>
              <a:defRPr sz="5900" b="0" spc="-100">
                <a:latin typeface="Century Schoolbook"/>
                <a:ea typeface="Century Schoolbook"/>
                <a:cs typeface="Century Schoolbook"/>
                <a:sym typeface="Century Schoolbook"/>
              </a:defRPr>
            </a:pPr>
            <a:r>
              <a:t>Möller’s compatible only with the I-conception</a:t>
            </a:r>
            <a:endParaRPr spc="-58"/>
          </a:p>
          <a:p>
            <a:pPr marL="1358900" lvl="1" indent="-749300">
              <a:spcBef>
                <a:spcPts val="1800"/>
              </a:spcBef>
              <a:defRPr sz="5900" b="0" spc="-100">
                <a:latin typeface="Century Schoolbook"/>
                <a:ea typeface="Century Schoolbook"/>
                <a:cs typeface="Century Schoolbook"/>
                <a:sym typeface="Century Schoolbook"/>
              </a:defRPr>
            </a:pPr>
            <a:r>
              <a:t>the first-person perspective</a:t>
            </a:r>
            <a:endParaRPr spc="-58"/>
          </a:p>
          <a:p>
            <a:pPr marL="1358900" lvl="1" indent="-749300">
              <a:spcBef>
                <a:spcPts val="1800"/>
              </a:spcBef>
              <a:defRPr sz="5900" b="0" spc="-100">
                <a:latin typeface="Century Schoolbook"/>
                <a:ea typeface="Century Schoolbook"/>
                <a:cs typeface="Century Schoolbook"/>
                <a:sym typeface="Century Schoolbook"/>
              </a:defRPr>
            </a:pPr>
            <a:r>
              <a:t>admits that his model does not fit the US constitutionalism</a:t>
            </a:r>
            <a:endParaRPr spc="-58"/>
          </a:p>
          <a:p>
            <a:pPr marL="749300" indent="-749300">
              <a:spcBef>
                <a:spcPts val="1800"/>
              </a:spcBef>
              <a:buSzPct val="123000"/>
              <a:buChar char="•"/>
              <a:defRPr sz="5900" b="0" spc="-58">
                <a:latin typeface="Century Schoolbook"/>
                <a:ea typeface="Century Schoolbook"/>
                <a:cs typeface="Century Schoolbook"/>
                <a:sym typeface="Century Schoolbook"/>
              </a:defRPr>
            </a:pP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Alexy - neutral perspective? </a:t>
            </a:r>
          </a:p>
        </p:txBody>
      </p:sp>
      <p:sp>
        <p:nvSpPr>
          <p:cNvPr id="208" name="Conceptions of rights in Alexy and Möller"/>
          <p:cNvSpPr txBox="1">
            <a:spLocks noGrp="1"/>
          </p:cNvSpPr>
          <p:nvPr>
            <p:ph type="title"/>
          </p:nvPr>
        </p:nvSpPr>
        <p:spPr>
          <a:xfrm>
            <a:off x="1206500" y="558143"/>
            <a:ext cx="21971000" cy="2218597"/>
          </a:xfrm>
          <a:prstGeom prst="rect">
            <a:avLst/>
          </a:prstGeom>
        </p:spPr>
        <p:txBody>
          <a:bodyPr/>
          <a:lstStyle>
            <a:lvl1pPr>
              <a:defRPr spc="-200"/>
            </a:lvl1pPr>
          </a:lstStyle>
          <a:p>
            <a:r>
              <a:t>Conceptions of rights in Alexy and Möller</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0" name="The I-conception conceives of rights as resources of abstracted right-holders that ought to be maximised.…"/>
          <p:cNvSpPr txBox="1">
            <a:spLocks noGrp="1"/>
          </p:cNvSpPr>
          <p:nvPr>
            <p:ph type="body" idx="1"/>
          </p:nvPr>
        </p:nvSpPr>
        <p:spPr>
          <a:xfrm>
            <a:off x="1206499" y="2611835"/>
            <a:ext cx="21716904" cy="10099472"/>
          </a:xfrm>
          <a:prstGeom prst="rect">
            <a:avLst/>
          </a:prstGeom>
        </p:spPr>
        <p:txBody>
          <a:bodyPr lIns="50800" tIns="50800" rIns="50800" bIns="50800"/>
          <a:lstStyle/>
          <a:p>
            <a:pPr marL="696848" indent="-696848" defTabSz="767715">
              <a:spcBef>
                <a:spcPts val="1600"/>
              </a:spcBef>
              <a:buSzPct val="123000"/>
              <a:buChar char="•"/>
              <a:defRPr sz="5400" b="0" spc="-100">
                <a:latin typeface="Century Schoolbook"/>
                <a:ea typeface="Century Schoolbook"/>
                <a:cs typeface="Century Schoolbook"/>
                <a:sym typeface="Century Schoolbook"/>
              </a:defRPr>
            </a:pPr>
            <a:r>
              <a:t>The I-conception conceives of rights as resources of abstracted right-holders that ought to be maximised.</a:t>
            </a:r>
            <a:endParaRPr spc="-54"/>
          </a:p>
          <a:p>
            <a:pPr marL="696848" indent="-696848" defTabSz="767715">
              <a:spcBef>
                <a:spcPts val="1600"/>
              </a:spcBef>
              <a:buSzPct val="123000"/>
              <a:buChar char="•"/>
              <a:defRPr sz="5400" b="0" spc="-100">
                <a:latin typeface="Century Schoolbook"/>
                <a:ea typeface="Century Schoolbook"/>
                <a:cs typeface="Century Schoolbook"/>
                <a:sym typeface="Century Schoolbook"/>
              </a:defRPr>
            </a:pPr>
            <a:r>
              <a:t>This is exactly what the structural theory’s optimisation is about.  </a:t>
            </a:r>
            <a:br/>
            <a:r>
              <a:t>It means to make the best or most effective use of resources.</a:t>
            </a:r>
            <a:endParaRPr spc="-54"/>
          </a:p>
          <a:p>
            <a:pPr marL="696848" indent="-696848" defTabSz="767715">
              <a:spcBef>
                <a:spcPts val="1600"/>
              </a:spcBef>
              <a:buSzPct val="123000"/>
              <a:buChar char="•"/>
              <a:defRPr sz="5400" b="0" i="1" spc="-100">
                <a:latin typeface="Century Schoolbook"/>
                <a:ea typeface="Century Schoolbook"/>
                <a:cs typeface="Century Schoolbook"/>
                <a:sym typeface="Century Schoolbook"/>
              </a:defRPr>
            </a:pPr>
            <a:r>
              <a:t>Optimisation</a:t>
            </a:r>
            <a:r>
              <a:rPr i="0"/>
              <a:t> vs. </a:t>
            </a:r>
            <a:r>
              <a:t>moral</a:t>
            </a:r>
            <a:r>
              <a:rPr i="0"/>
              <a:t> requirement: morally </a:t>
            </a:r>
            <a:r>
              <a:t>right</a:t>
            </a:r>
            <a:r>
              <a:rPr i="0"/>
              <a:t> solution must be found</a:t>
            </a:r>
            <a:endParaRPr spc="-54"/>
          </a:p>
          <a:p>
            <a:pPr marL="696848" indent="-696848" defTabSz="767715">
              <a:spcBef>
                <a:spcPts val="1600"/>
              </a:spcBef>
              <a:buSzPct val="123000"/>
              <a:buChar char="•"/>
              <a:defRPr sz="5400" b="0" spc="-100">
                <a:latin typeface="Century Schoolbook"/>
                <a:ea typeface="Century Schoolbook"/>
                <a:cs typeface="Century Schoolbook"/>
                <a:sym typeface="Century Schoolbook"/>
              </a:defRPr>
            </a:pPr>
            <a:r>
              <a:t>„[J]ustice is not about aggregating or maximizing preferences or interests effectively or efficiently, but about distribution, i.e., about who is entitled to what.” (Urbina 2012, see also Tsakyrakis 2009, Webber 2013, Kyritsis 2014, Letsas 2018, Zanghellini 2019) </a:t>
            </a:r>
          </a:p>
        </p:txBody>
      </p:sp>
      <p:sp>
        <p:nvSpPr>
          <p:cNvPr id="211" name="Conceptions of rights in Alexy and Möller"/>
          <p:cNvSpPr txBox="1">
            <a:spLocks noGrp="1"/>
          </p:cNvSpPr>
          <p:nvPr>
            <p:ph type="title"/>
          </p:nvPr>
        </p:nvSpPr>
        <p:spPr>
          <a:xfrm>
            <a:off x="1206500" y="558143"/>
            <a:ext cx="21971000" cy="2218597"/>
          </a:xfrm>
          <a:prstGeom prst="rect">
            <a:avLst/>
          </a:prstGeom>
        </p:spPr>
        <p:txBody>
          <a:bodyPr/>
          <a:lstStyle>
            <a:lvl1pPr>
              <a:defRPr spc="-200"/>
            </a:lvl1pPr>
          </a:lstStyle>
          <a:p>
            <a:r>
              <a:t>Conceptions of rights in Alexy and Möller</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3" name="For Locke, it makes no sense to think of two abstracted individuals as right-holders whose interests the law serves  to protect, no matter the moral obligations they have toward each other.…"/>
          <p:cNvSpPr txBox="1">
            <a:spLocks noGrp="1"/>
          </p:cNvSpPr>
          <p:nvPr>
            <p:ph type="body" idx="1"/>
          </p:nvPr>
        </p:nvSpPr>
        <p:spPr>
          <a:xfrm>
            <a:off x="1206499" y="2611836"/>
            <a:ext cx="21874468" cy="9820842"/>
          </a:xfrm>
          <a:prstGeom prst="rect">
            <a:avLst/>
          </a:prstGeom>
        </p:spPr>
        <p:txBody>
          <a:bodyPr lIns="50800" tIns="50800" rIns="50800" bIns="50800"/>
          <a:lstStyle/>
          <a:p>
            <a:pPr marL="749300" indent="-749300">
              <a:spcBef>
                <a:spcPts val="1800"/>
              </a:spcBef>
              <a:buSzPct val="123000"/>
              <a:buChar char="•"/>
              <a:defRPr sz="5900" b="0" spc="-100">
                <a:latin typeface="Century Schoolbook"/>
                <a:ea typeface="Century Schoolbook"/>
                <a:cs typeface="Century Schoolbook"/>
                <a:sym typeface="Century Schoolbook"/>
              </a:defRPr>
            </a:pPr>
            <a:r>
              <a:t>For Locke, it makes no sense to think of two abstracted individuals as right-holders whose interests the law serves </a:t>
            </a:r>
            <a:br/>
            <a:r>
              <a:t>to protect, </a:t>
            </a:r>
            <a:r>
              <a:rPr i="1"/>
              <a:t>no matter the moral obligations they have toward each other</a:t>
            </a:r>
            <a:r>
              <a:t>. </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The objections against the optimisation requirement are an attack on the I-conception, because the proportionality test serves first and foremost for evaluating the constitutionality of legal restrictions of </a:t>
            </a:r>
            <a:r>
              <a:rPr b="1"/>
              <a:t>preference satisfaction</a:t>
            </a:r>
            <a:r>
              <a:t>, rather than for finding what justice demands.</a:t>
            </a:r>
          </a:p>
        </p:txBody>
      </p:sp>
      <p:sp>
        <p:nvSpPr>
          <p:cNvPr id="214" name="Optimisation ~ I-conception"/>
          <p:cNvSpPr txBox="1">
            <a:spLocks noGrp="1"/>
          </p:cNvSpPr>
          <p:nvPr>
            <p:ph type="title"/>
          </p:nvPr>
        </p:nvSpPr>
        <p:spPr>
          <a:xfrm>
            <a:off x="1206500" y="558143"/>
            <a:ext cx="21971000" cy="2218597"/>
          </a:xfrm>
          <a:prstGeom prst="rect">
            <a:avLst/>
          </a:prstGeom>
        </p:spPr>
        <p:txBody>
          <a:bodyPr/>
          <a:lstStyle>
            <a:lvl1pPr>
              <a:defRPr spc="-200"/>
            </a:lvl1pPr>
          </a:lstStyle>
          <a:p>
            <a:r>
              <a:t>Optimisation ~ I-conception </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Claims"/>
          <p:cNvSpPr txBox="1">
            <a:spLocks noGrp="1"/>
          </p:cNvSpPr>
          <p:nvPr>
            <p:ph type="title"/>
          </p:nvPr>
        </p:nvSpPr>
        <p:spPr>
          <a:xfrm>
            <a:off x="1206500" y="952500"/>
            <a:ext cx="21971000" cy="2218597"/>
          </a:xfrm>
          <a:prstGeom prst="rect">
            <a:avLst/>
          </a:prstGeom>
        </p:spPr>
        <p:txBody>
          <a:bodyPr/>
          <a:lstStyle>
            <a:lvl1pPr>
              <a:defRPr spc="-200"/>
            </a:lvl1pPr>
          </a:lstStyle>
          <a:p>
            <a:r>
              <a:t>Claims</a:t>
            </a:r>
          </a:p>
        </p:txBody>
      </p:sp>
      <p:sp>
        <p:nvSpPr>
          <p:cNvPr id="156" name="Agenda Subtitle"/>
          <p:cNvSpPr txBox="1">
            <a:spLocks noGrp="1"/>
          </p:cNvSpPr>
          <p:nvPr>
            <p:ph type="body" sz="quarter" idx="1"/>
          </p:nvPr>
        </p:nvSpPr>
        <p:spPr>
          <a:xfrm>
            <a:off x="1206500" y="2245961"/>
            <a:ext cx="21971000" cy="934780"/>
          </a:xfrm>
          <a:prstGeom prst="rect">
            <a:avLst/>
          </a:prstGeom>
        </p:spPr>
        <p:txBody>
          <a:bodyPr/>
          <a:lstStyle/>
          <a:p>
            <a:endParaRPr/>
          </a:p>
        </p:txBody>
      </p:sp>
      <p:sp>
        <p:nvSpPr>
          <p:cNvPr id="157" name="A. There are at least two conceptions of rights (as principl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sz="5900" spc="-100">
                <a:latin typeface="Century Schoolbook"/>
                <a:ea typeface="Century Schoolbook"/>
                <a:cs typeface="Century Schoolbook"/>
                <a:sym typeface="Century Schoolbook"/>
              </a:defRPr>
            </a:pPr>
            <a:r>
              <a:t>A. There are at least two conceptions of rights (as principles).</a:t>
            </a:r>
            <a:endParaRPr spc="-58"/>
          </a:p>
          <a:p>
            <a:pPr>
              <a:defRPr sz="5900" spc="-58">
                <a:latin typeface="Century Schoolbook"/>
                <a:ea typeface="Century Schoolbook"/>
                <a:cs typeface="Century Schoolbook"/>
                <a:sym typeface="Century Schoolbook"/>
              </a:defRPr>
            </a:pPr>
            <a:endParaRPr spc="-58"/>
          </a:p>
          <a:p>
            <a:pPr>
              <a:defRPr sz="5900" spc="-100">
                <a:latin typeface="Century Schoolbook"/>
                <a:ea typeface="Century Schoolbook"/>
                <a:cs typeface="Century Schoolbook"/>
                <a:sym typeface="Century Schoolbook"/>
              </a:defRPr>
            </a:pPr>
            <a:r>
              <a:t>B. The proportionality test can effectuate the conception which respects deontological limits of rights.</a:t>
            </a:r>
            <a:br/>
            <a:r>
              <a:t>(the Third Way Thesis)</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 name="Proportionality = I-conception?"/>
          <p:cNvSpPr txBox="1">
            <a:spLocks noGrp="1"/>
          </p:cNvSpPr>
          <p:nvPr>
            <p:ph type="body" sz="half" idx="1"/>
          </p:nvPr>
        </p:nvSpPr>
        <p:spPr>
          <a:xfrm>
            <a:off x="1206500" y="4920843"/>
            <a:ext cx="21971000" cy="3874314"/>
          </a:xfrm>
          <a:prstGeom prst="rect">
            <a:avLst/>
          </a:prstGeom>
        </p:spPr>
        <p:txBody>
          <a:bodyPr/>
          <a:lstStyle>
            <a:lvl1pPr>
              <a:defRPr spc="-300">
                <a:latin typeface="Century Schoolbook"/>
                <a:ea typeface="Century Schoolbook"/>
                <a:cs typeface="Century Schoolbook"/>
                <a:sym typeface="Century Schoolbook"/>
              </a:defRPr>
            </a:lvl1pPr>
          </a:lstStyle>
          <a:p>
            <a:r>
              <a:t>Proportionality = I-conception?</a:t>
            </a:r>
          </a:p>
        </p:txBody>
      </p:sp>
      <p:sp>
        <p:nvSpPr>
          <p:cNvPr id="217" name="B. The proportionality test can be construed from the conception which respects deontological limits of rights."/>
          <p:cNvSpPr txBox="1"/>
          <p:nvPr/>
        </p:nvSpPr>
        <p:spPr>
          <a:xfrm>
            <a:off x="1206500" y="5181508"/>
            <a:ext cx="21971000" cy="387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1975054">
              <a:lnSpc>
                <a:spcPct val="80000"/>
              </a:lnSpc>
              <a:defRPr sz="9300" spc="-200">
                <a:solidFill>
                  <a:srgbClr val="FFFFFF"/>
                </a:solidFill>
                <a:latin typeface="Century Schoolbook"/>
                <a:ea typeface="Century Schoolbook"/>
                <a:cs typeface="Century Schoolbook"/>
                <a:sym typeface="Century Schoolbook"/>
              </a:defRPr>
            </a:lvl1pPr>
          </a:lstStyle>
          <a:p>
            <a:r>
              <a:t>B. The proportionality test can be construed from the conception which respects deontological limits of rights. </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2" nodeType="clickEffect">
                                  <p:stCondLst>
                                    <p:cond delay="0"/>
                                  </p:stCondLst>
                                  <p:iterate>
                                    <p:tmAbs val="0"/>
                                  </p:iterate>
                                  <p:childTnLst>
                                    <p:set>
                                      <p:cBhvr>
                                        <p:cTn id="10" fill="hold"/>
                                        <p:tgtEl>
                                          <p:spTgt spid="217"/>
                                        </p:tgtEl>
                                        <p:attrNameLst>
                                          <p:attrName>style.visibility</p:attrName>
                                        </p:attrNameLst>
                                      </p:cBhvr>
                                      <p:to>
                                        <p:strVal val="visible"/>
                                      </p:to>
                                    </p:set>
                                    <p:anim calcmode="lin" valueType="num">
                                      <p:cBhvr>
                                        <p:cTn id="11" dur="3000" fill="hold"/>
                                        <p:tgtEl>
                                          <p:spTgt spid="217"/>
                                        </p:tgtEl>
                                        <p:attrNameLst>
                                          <p:attrName>ppt_x</p:attrName>
                                        </p:attrNameLst>
                                      </p:cBhvr>
                                      <p:tavLst>
                                        <p:tav tm="0">
                                          <p:val>
                                            <p:strVal val="#ppt_x"/>
                                          </p:val>
                                        </p:tav>
                                        <p:tav tm="100000">
                                          <p:val>
                                            <p:strVal val="#ppt_x"/>
                                          </p:val>
                                        </p:tav>
                                      </p:tavLst>
                                    </p:anim>
                                    <p:anim calcmode="lin" valueType="num">
                                      <p:cBhvr>
                                        <p:cTn id="12" dur="3000" fill="hold"/>
                                        <p:tgtEl>
                                          <p:spTgt spid="2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1" animBg="1" advAuto="0"/>
      <p:bldP spid="217"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 name="Asymmetrical Proportionality Test:…"/>
          <p:cNvSpPr txBox="1">
            <a:spLocks noGrp="1"/>
          </p:cNvSpPr>
          <p:nvPr>
            <p:ph type="body" sz="half" idx="1"/>
          </p:nvPr>
        </p:nvSpPr>
        <p:spPr>
          <a:xfrm>
            <a:off x="1206500" y="4304726"/>
            <a:ext cx="21971000" cy="4376147"/>
          </a:xfrm>
          <a:prstGeom prst="rect">
            <a:avLst/>
          </a:prstGeom>
        </p:spPr>
        <p:txBody>
          <a:bodyPr/>
          <a:lstStyle/>
          <a:p>
            <a:pPr defTabSz="1170402">
              <a:defRPr sz="5500" b="1" spc="-199">
                <a:latin typeface="Century Schoolbook"/>
                <a:ea typeface="Century Schoolbook"/>
                <a:cs typeface="Century Schoolbook"/>
                <a:sym typeface="Century Schoolbook"/>
              </a:defRPr>
            </a:pPr>
            <a:r>
              <a:t>Asymmetrical Proportionality Test:</a:t>
            </a:r>
            <a:endParaRPr spc="-111"/>
          </a:p>
          <a:p>
            <a:pPr defTabSz="1170402">
              <a:defRPr sz="5500" spc="-111">
                <a:latin typeface="Century Schoolbook"/>
                <a:ea typeface="Century Schoolbook"/>
                <a:cs typeface="Century Schoolbook"/>
                <a:sym typeface="Century Schoolbook"/>
              </a:defRPr>
            </a:pPr>
            <a:endParaRPr spc="-111"/>
          </a:p>
          <a:p>
            <a:pPr defTabSz="1170402">
              <a:defRPr sz="5500" spc="-199">
                <a:latin typeface="Century Schoolbook"/>
                <a:ea typeface="Century Schoolbook"/>
                <a:cs typeface="Century Schoolbook"/>
                <a:sym typeface="Century Schoolbook"/>
              </a:defRPr>
            </a:pPr>
            <a:r>
              <a:t>Stage I (Interference): Does the policy infringe upon one of the rights? </a:t>
            </a:r>
            <a:br/>
            <a:r>
              <a:t> </a:t>
            </a:r>
            <a:br/>
            <a:endParaRPr/>
          </a:p>
        </p:txBody>
      </p:sp>
      <p:sp>
        <p:nvSpPr>
          <p:cNvPr id="220" name="Stage II (Justification): Was the interference in accordance with law?  Did it pursue a legitimate aim? Was it proportionate?"/>
          <p:cNvSpPr txBox="1"/>
          <p:nvPr/>
        </p:nvSpPr>
        <p:spPr>
          <a:xfrm>
            <a:off x="717382" y="6523718"/>
            <a:ext cx="22949236" cy="3064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1316702">
              <a:lnSpc>
                <a:spcPct val="80000"/>
              </a:lnSpc>
              <a:defRPr sz="5600" spc="-200">
                <a:solidFill>
                  <a:srgbClr val="FFFFFF"/>
                </a:solidFill>
                <a:latin typeface="Century Schoolbook"/>
                <a:ea typeface="Century Schoolbook"/>
                <a:cs typeface="Century Schoolbook"/>
                <a:sym typeface="Century Schoolbook"/>
              </a:defRPr>
            </a:pPr>
            <a:r>
              <a:t> </a:t>
            </a:r>
            <a:br/>
            <a:endParaRPr spc="-113"/>
          </a:p>
          <a:p>
            <a:pPr defTabSz="1316702">
              <a:lnSpc>
                <a:spcPct val="80000"/>
              </a:lnSpc>
              <a:defRPr sz="5600" spc="-200">
                <a:solidFill>
                  <a:srgbClr val="FFFFFF"/>
                </a:solidFill>
                <a:latin typeface="Century Schoolbook"/>
                <a:ea typeface="Century Schoolbook"/>
                <a:cs typeface="Century Schoolbook"/>
                <a:sym typeface="Century Schoolbook"/>
              </a:defRPr>
            </a:pPr>
            <a:r>
              <a:t>Stage II (Justification): Was the interference in accordance with law? </a:t>
            </a:r>
            <a:br/>
            <a:r>
              <a:t>Did it pursue a legitimate aim? Was it proportionate? </a:t>
            </a:r>
          </a:p>
        </p:txBody>
      </p:sp>
      <p:sp>
        <p:nvSpPr>
          <p:cNvPr id="221" name="Symmetrical Proportionality Test:…"/>
          <p:cNvSpPr txBox="1"/>
          <p:nvPr/>
        </p:nvSpPr>
        <p:spPr>
          <a:xfrm>
            <a:off x="-1" y="4644997"/>
            <a:ext cx="24384004" cy="3064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1194785">
              <a:lnSpc>
                <a:spcPct val="80000"/>
              </a:lnSpc>
              <a:defRPr sz="5600" b="1" spc="-200">
                <a:solidFill>
                  <a:srgbClr val="FFFFFF"/>
                </a:solidFill>
                <a:latin typeface="Century Schoolbook"/>
                <a:ea typeface="Century Schoolbook"/>
                <a:cs typeface="Century Schoolbook"/>
                <a:sym typeface="Century Schoolbook"/>
              </a:defRPr>
            </a:pPr>
            <a:r>
              <a:t>Symmetrical Proportionality Test:</a:t>
            </a:r>
            <a:endParaRPr spc="-113"/>
          </a:p>
          <a:p>
            <a:pPr defTabSz="1194785">
              <a:lnSpc>
                <a:spcPct val="80000"/>
              </a:lnSpc>
              <a:defRPr sz="5600" spc="-113">
                <a:solidFill>
                  <a:srgbClr val="FFFFFF"/>
                </a:solidFill>
                <a:latin typeface="Century Schoolbook"/>
                <a:ea typeface="Century Schoolbook"/>
                <a:cs typeface="Century Schoolbook"/>
                <a:sym typeface="Century Schoolbook"/>
              </a:defRPr>
            </a:pPr>
            <a:endParaRPr spc="-113"/>
          </a:p>
          <a:p>
            <a:pPr defTabSz="1194785">
              <a:lnSpc>
                <a:spcPct val="80000"/>
              </a:lnSpc>
              <a:defRPr sz="5600" spc="-200">
                <a:solidFill>
                  <a:srgbClr val="FFFFFF"/>
                </a:solidFill>
                <a:latin typeface="Century Schoolbook"/>
                <a:ea typeface="Century Schoolbook"/>
                <a:cs typeface="Century Schoolbook"/>
                <a:sym typeface="Century Schoolbook"/>
              </a:defRPr>
            </a:pPr>
            <a:r>
              <a:t>Stage I (Interference): Does the policy infringe upon one of the rights? </a:t>
            </a:r>
            <a:br/>
            <a:r>
              <a:rPr b="1"/>
              <a:t>Was the right exercised for a legitimate reason?</a:t>
            </a:r>
            <a:r>
              <a:t>  </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1" nodeType="clickEffect">
                                  <p:stCondLst>
                                    <p:cond delay="0"/>
                                  </p:stCondLst>
                                  <p:iterate>
                                    <p:tmAbs val="0"/>
                                  </p:iterate>
                                  <p:childTnLst>
                                    <p:animEffect transition="out" filter="fade">
                                      <p:cBhvr>
                                        <p:cTn id="6" dur="1000" fill="hold"/>
                                        <p:tgtEl>
                                          <p:spTgt spid="219"/>
                                        </p:tgtEl>
                                      </p:cBhvr>
                                    </p:animEffect>
                                    <p:set>
                                      <p:cBhvr>
                                        <p:cTn id="7" fill="hold">
                                          <p:stCondLst>
                                            <p:cond delay="999"/>
                                          </p:stCondLst>
                                        </p:cTn>
                                        <p:tgtEl>
                                          <p:spTgt spid="2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21"/>
                                        </p:tgtEl>
                                        <p:attrNameLst>
                                          <p:attrName>style.visibility</p:attrName>
                                        </p:attrNameLst>
                                      </p:cBhvr>
                                      <p:to>
                                        <p:strVal val="visible"/>
                                      </p:to>
                                    </p:set>
                                    <p:animEffect transition="in" filter="fade">
                                      <p:cBhvr>
                                        <p:cTn id="12" dur="1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animBg="1" advAuto="0"/>
      <p:bldP spid="221"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3" name="The Single Conception Thesis is wrong. There are at least two conceptions of rights. Neither conception necessarily follows from the nature of principles. One could be morally superior.…"/>
          <p:cNvSpPr txBox="1">
            <a:spLocks noGrp="1"/>
          </p:cNvSpPr>
          <p:nvPr>
            <p:ph type="body" idx="1"/>
          </p:nvPr>
        </p:nvSpPr>
        <p:spPr>
          <a:xfrm>
            <a:off x="1206499" y="2611836"/>
            <a:ext cx="21874468" cy="9820842"/>
          </a:xfrm>
          <a:prstGeom prst="rect">
            <a:avLst/>
          </a:prstGeom>
        </p:spPr>
        <p:txBody>
          <a:bodyPr lIns="50800" tIns="50800" rIns="50800" bIns="50800"/>
          <a:lstStyle/>
          <a:p>
            <a:pPr marL="1092729" indent="-1092729">
              <a:spcBef>
                <a:spcPts val="1800"/>
              </a:spcBef>
              <a:buSzPct val="100000"/>
              <a:buAutoNum type="arabicPeriod"/>
              <a:defRPr sz="5900" b="0" spc="-100">
                <a:latin typeface="Century Schoolbook"/>
                <a:ea typeface="Century Schoolbook"/>
                <a:cs typeface="Century Schoolbook"/>
                <a:sym typeface="Century Schoolbook"/>
              </a:defRPr>
            </a:pPr>
            <a:r>
              <a:t>The Single Conception Thesis is wrong. There are at least two conceptions of rights. Neither conception necessarily follows from the nature of principles. One could be morally superior.</a:t>
            </a:r>
            <a:endParaRPr spc="-58"/>
          </a:p>
          <a:p>
            <a:pPr marL="1092729" indent="-1092729">
              <a:spcBef>
                <a:spcPts val="1800"/>
              </a:spcBef>
              <a:buSzPct val="100000"/>
              <a:buAutoNum type="arabicPeriod"/>
              <a:defRPr sz="5900" b="0" spc="-100">
                <a:latin typeface="Century Schoolbook"/>
                <a:ea typeface="Century Schoolbook"/>
                <a:cs typeface="Century Schoolbook"/>
                <a:sym typeface="Century Schoolbook"/>
              </a:defRPr>
            </a:pPr>
            <a:r>
              <a:t>Abandoning the I-conception does not mean abandoning the model of principles and proportionality. The symmetrical proportionality test gives effect to the We-conception of rights.</a:t>
            </a:r>
            <a:endParaRPr spc="-58"/>
          </a:p>
          <a:p>
            <a:pPr marL="1092729" indent="-1092729">
              <a:spcBef>
                <a:spcPts val="1800"/>
              </a:spcBef>
              <a:buSzPct val="100000"/>
              <a:buAutoNum type="arabicPeriod"/>
              <a:defRPr sz="5900" b="0" spc="-100">
                <a:latin typeface="Century Schoolbook"/>
                <a:ea typeface="Century Schoolbook"/>
                <a:cs typeface="Century Schoolbook"/>
                <a:sym typeface="Century Schoolbook"/>
              </a:defRPr>
            </a:pPr>
            <a:r>
              <a:t>Question remains what the illegitimate/excluded reasons should be? </a:t>
            </a:r>
          </a:p>
        </p:txBody>
      </p:sp>
      <p:sp>
        <p:nvSpPr>
          <p:cNvPr id="224" name="Conclusion"/>
          <p:cNvSpPr txBox="1">
            <a:spLocks noGrp="1"/>
          </p:cNvSpPr>
          <p:nvPr>
            <p:ph type="title"/>
          </p:nvPr>
        </p:nvSpPr>
        <p:spPr>
          <a:xfrm>
            <a:off x="1206500" y="558143"/>
            <a:ext cx="21971000" cy="2218597"/>
          </a:xfrm>
          <a:prstGeom prst="rect">
            <a:avLst/>
          </a:prstGeom>
        </p:spPr>
        <p:txBody>
          <a:bodyPr/>
          <a:lstStyle>
            <a:lvl1pPr>
              <a:defRPr spc="-200"/>
            </a:lvl1pPr>
          </a:lstStyle>
          <a:p>
            <a:r>
              <a:t>Conclusion</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6" name="R. Alexy, A Theory of Constitutional Law (1985/2003)…"/>
          <p:cNvSpPr txBox="1">
            <a:spLocks noGrp="1"/>
          </p:cNvSpPr>
          <p:nvPr>
            <p:ph type="body" idx="1"/>
          </p:nvPr>
        </p:nvSpPr>
        <p:spPr>
          <a:xfrm>
            <a:off x="424505" y="365355"/>
            <a:ext cx="21874468" cy="14640609"/>
          </a:xfrm>
          <a:prstGeom prst="rect">
            <a:avLst/>
          </a:prstGeom>
        </p:spPr>
        <p:txBody>
          <a:bodyPr lIns="50800" tIns="50800" rIns="50800" bIns="50800"/>
          <a:lstStyle/>
          <a:p>
            <a:pPr>
              <a:spcBef>
                <a:spcPts val="300"/>
              </a:spcBef>
              <a:defRPr sz="2400" b="0" spc="-100">
                <a:latin typeface="Century Schoolbook"/>
                <a:ea typeface="Century Schoolbook"/>
                <a:cs typeface="Century Schoolbook"/>
                <a:sym typeface="Century Schoolbook"/>
              </a:defRPr>
            </a:pPr>
            <a:r>
              <a:t>R. Alexy, A Theory of Constitutional Law (1985/2003)</a:t>
            </a:r>
            <a:endParaRPr spc="-24"/>
          </a:p>
          <a:p>
            <a:pPr>
              <a:spcBef>
                <a:spcPts val="300"/>
              </a:spcBef>
              <a:defRPr sz="2400" b="0" spc="-100">
                <a:latin typeface="Century Schoolbook"/>
                <a:ea typeface="Century Schoolbook"/>
                <a:cs typeface="Century Schoolbook"/>
                <a:sym typeface="Century Schoolbook"/>
              </a:defRPr>
            </a:pPr>
            <a:r>
              <a:t>A. Barak, Proportionality (2012)</a:t>
            </a:r>
            <a:endParaRPr spc="-24"/>
          </a:p>
          <a:p>
            <a:pPr>
              <a:spcBef>
                <a:spcPts val="300"/>
              </a:spcBef>
              <a:defRPr sz="2400" b="0" spc="-100">
                <a:latin typeface="Century Schoolbook"/>
                <a:ea typeface="Century Schoolbook"/>
                <a:cs typeface="Century Schoolbook"/>
                <a:sym typeface="Century Schoolbook"/>
              </a:defRPr>
            </a:pPr>
            <a:r>
              <a:t>S. Banner, The Decline of Natural Law. How American Lawyers Once Used Natural Law and Why They Stopped (2020)</a:t>
            </a:r>
            <a:endParaRPr spc="-24"/>
          </a:p>
          <a:p>
            <a:pPr>
              <a:spcBef>
                <a:spcPts val="300"/>
              </a:spcBef>
              <a:defRPr sz="2400" b="0" spc="-100">
                <a:latin typeface="Century Schoolbook"/>
                <a:ea typeface="Century Schoolbook"/>
                <a:cs typeface="Century Schoolbook"/>
                <a:sym typeface="Century Schoolbook"/>
              </a:defRPr>
            </a:pPr>
            <a:r>
              <a:t>R. Boyd, The Calvinist Origins of Lockean Political Economy (2002)</a:t>
            </a:r>
            <a:endParaRPr spc="-24"/>
          </a:p>
          <a:p>
            <a:pPr>
              <a:spcBef>
                <a:spcPts val="300"/>
              </a:spcBef>
              <a:defRPr sz="2400" b="0" spc="-100">
                <a:latin typeface="Century Schoolbook"/>
                <a:ea typeface="Century Schoolbook"/>
                <a:cs typeface="Century Schoolbook"/>
                <a:sym typeface="Century Schoolbook"/>
              </a:defRPr>
            </a:pPr>
            <a:r>
              <a:t>K. Douzinas, The Radical Philosophy of Rights (2019)</a:t>
            </a:r>
            <a:endParaRPr spc="-24"/>
          </a:p>
          <a:p>
            <a:pPr>
              <a:spcBef>
                <a:spcPts val="300"/>
              </a:spcBef>
              <a:defRPr sz="2400" b="0" spc="-100">
                <a:latin typeface="Century Schoolbook"/>
                <a:ea typeface="Century Schoolbook"/>
                <a:cs typeface="Century Schoolbook"/>
                <a:sym typeface="Century Schoolbook"/>
              </a:defRPr>
            </a:pPr>
            <a:r>
              <a:t>P. J. Galie, B. Kirschner and C. Bopst, Bills of Rights Before the Bill of Rights: Early State Constitutions and the American Tradition of Rights, 1776-1790 (2020)</a:t>
            </a:r>
            <a:endParaRPr spc="-24"/>
          </a:p>
          <a:p>
            <a:pPr>
              <a:spcBef>
                <a:spcPts val="300"/>
              </a:spcBef>
              <a:defRPr sz="2400" b="0" spc="-100">
                <a:latin typeface="Century Schoolbook"/>
                <a:ea typeface="Century Schoolbook"/>
                <a:cs typeface="Century Schoolbook"/>
                <a:sym typeface="Century Schoolbook"/>
              </a:defRPr>
            </a:pPr>
            <a:r>
              <a:t>S. Gregg, Metaphysics and modernity: Natural law and natural rights in Gershom Carmichael and Francis Hutcheson (2009)</a:t>
            </a:r>
            <a:endParaRPr spc="-24"/>
          </a:p>
          <a:p>
            <a:pPr>
              <a:spcBef>
                <a:spcPts val="300"/>
              </a:spcBef>
              <a:defRPr sz="2400" b="0" spc="-100">
                <a:latin typeface="Century Schoolbook"/>
                <a:ea typeface="Century Schoolbook"/>
                <a:cs typeface="Century Schoolbook"/>
                <a:sym typeface="Century Schoolbook"/>
              </a:defRPr>
            </a:pPr>
            <a:r>
              <a:t>R. H. Helmolz, Natural Law in Court A History of Legal Theory in Practice (2015)</a:t>
            </a:r>
            <a:endParaRPr spc="-24"/>
          </a:p>
          <a:p>
            <a:pPr>
              <a:spcBef>
                <a:spcPts val="300"/>
              </a:spcBef>
              <a:defRPr sz="2400" b="0" spc="-100">
                <a:latin typeface="Century Schoolbook"/>
                <a:ea typeface="Century Schoolbook"/>
                <a:cs typeface="Century Schoolbook"/>
                <a:sym typeface="Century Schoolbook"/>
              </a:defRPr>
            </a:pPr>
            <a:r>
              <a:t>J. Hutson, The Emergence of the Modern Concept of a Right in America: The Contribution of Michel Villey (1994)</a:t>
            </a:r>
            <a:endParaRPr spc="-24"/>
          </a:p>
          <a:p>
            <a:pPr>
              <a:spcBef>
                <a:spcPts val="300"/>
              </a:spcBef>
              <a:defRPr sz="2400" b="0" spc="-100">
                <a:latin typeface="Century Schoolbook"/>
                <a:ea typeface="Century Schoolbook"/>
                <a:cs typeface="Century Schoolbook"/>
                <a:sym typeface="Century Schoolbook"/>
              </a:defRPr>
            </a:pPr>
            <a:r>
              <a:t>V. Jackson, Constitutional Law in an Age of Proportionality (2015)</a:t>
            </a:r>
            <a:endParaRPr spc="-24"/>
          </a:p>
          <a:p>
            <a:pPr>
              <a:spcBef>
                <a:spcPts val="300"/>
              </a:spcBef>
              <a:defRPr sz="2400" b="0" spc="-100">
                <a:latin typeface="Century Schoolbook"/>
                <a:ea typeface="Century Schoolbook"/>
                <a:cs typeface="Century Schoolbook"/>
                <a:sym typeface="Century Schoolbook"/>
              </a:defRPr>
            </a:pPr>
            <a:r>
              <a:t>L. Kendrick, The Lockean Rights of Bequest and Inheritance (2011)</a:t>
            </a:r>
            <a:endParaRPr spc="-24"/>
          </a:p>
          <a:p>
            <a:pPr>
              <a:spcBef>
                <a:spcPts val="300"/>
              </a:spcBef>
              <a:defRPr sz="2400" b="0" spc="-100">
                <a:latin typeface="Century Schoolbook"/>
                <a:ea typeface="Century Schoolbook"/>
                <a:cs typeface="Century Schoolbook"/>
                <a:sym typeface="Century Schoolbook"/>
              </a:defRPr>
            </a:pPr>
            <a:r>
              <a:t>D. Kyritsis, Whatever Works: Proportionality as a Constitutional Doctrine (2014)</a:t>
            </a:r>
            <a:endParaRPr spc="-24"/>
          </a:p>
          <a:p>
            <a:pPr>
              <a:spcBef>
                <a:spcPts val="300"/>
              </a:spcBef>
              <a:defRPr sz="2400" b="0" spc="-100">
                <a:latin typeface="Century Schoolbook"/>
                <a:ea typeface="Century Schoolbook"/>
                <a:cs typeface="Century Schoolbook"/>
                <a:sym typeface="Century Schoolbook"/>
              </a:defRPr>
            </a:pPr>
            <a:r>
              <a:t>M. Kumm, Political Liberalism and the Structures of Rights, in: George Pavlakos (ed.), Law, Rights and Discourse (2007)</a:t>
            </a:r>
            <a:endParaRPr spc="-24"/>
          </a:p>
          <a:p>
            <a:pPr>
              <a:spcBef>
                <a:spcPts val="300"/>
              </a:spcBef>
              <a:defRPr sz="2400" b="0" spc="-100">
                <a:latin typeface="Century Schoolbook"/>
                <a:ea typeface="Century Schoolbook"/>
                <a:cs typeface="Century Schoolbook"/>
                <a:sym typeface="Century Schoolbook"/>
              </a:defRPr>
            </a:pPr>
            <a:r>
              <a:t>G. Letsas, Proportionality as Fittingness (2018)</a:t>
            </a:r>
            <a:endParaRPr spc="-24"/>
          </a:p>
          <a:p>
            <a:pPr>
              <a:spcBef>
                <a:spcPts val="300"/>
              </a:spcBef>
              <a:defRPr sz="2400" b="0" spc="-100">
                <a:latin typeface="Century Schoolbook"/>
                <a:ea typeface="Century Schoolbook"/>
                <a:cs typeface="Century Schoolbook"/>
                <a:sym typeface="Century Schoolbook"/>
              </a:defRPr>
            </a:pPr>
            <a:r>
              <a:t>D. H. Mayer, The English Radical Whig Origins of American Constitutionalism (1992) </a:t>
            </a:r>
            <a:endParaRPr spc="-24"/>
          </a:p>
          <a:p>
            <a:pPr>
              <a:spcBef>
                <a:spcPts val="300"/>
              </a:spcBef>
              <a:defRPr sz="2400" b="0" spc="-100">
                <a:latin typeface="Century Schoolbook"/>
                <a:ea typeface="Century Schoolbook"/>
                <a:cs typeface="Century Schoolbook"/>
                <a:sym typeface="Century Schoolbook"/>
              </a:defRPr>
            </a:pPr>
            <a:r>
              <a:t>A. J. Menéndez, Some Elements of a Theory of European Fundamental Rights, in Menéndez &amp; Eriksen, Arguing Fundamental Rights, 2006)</a:t>
            </a:r>
            <a:endParaRPr spc="-24"/>
          </a:p>
          <a:p>
            <a:pPr>
              <a:spcBef>
                <a:spcPts val="300"/>
              </a:spcBef>
              <a:defRPr sz="2400" b="0" spc="-100">
                <a:latin typeface="Century Schoolbook"/>
                <a:ea typeface="Century Schoolbook"/>
                <a:cs typeface="Century Schoolbook"/>
                <a:sym typeface="Century Schoolbook"/>
              </a:defRPr>
            </a:pPr>
            <a:r>
              <a:t>K. Möller, Balancing and the Structure of Constitutional Rights (2007)</a:t>
            </a:r>
            <a:endParaRPr spc="-24"/>
          </a:p>
          <a:p>
            <a:pPr>
              <a:spcBef>
                <a:spcPts val="300"/>
              </a:spcBef>
              <a:defRPr sz="2400" b="0" spc="-100">
                <a:latin typeface="Century Schoolbook"/>
                <a:ea typeface="Century Schoolbook"/>
                <a:cs typeface="Century Schoolbook"/>
                <a:sym typeface="Century Schoolbook"/>
              </a:defRPr>
            </a:pPr>
            <a:r>
              <a:t>K. Möller, The Global Model of Constitutional Rights (2012)</a:t>
            </a:r>
            <a:endParaRPr spc="-24"/>
          </a:p>
          <a:p>
            <a:pPr>
              <a:spcBef>
                <a:spcPts val="300"/>
              </a:spcBef>
              <a:defRPr sz="2400" b="0" spc="-100">
                <a:latin typeface="Century Schoolbook"/>
                <a:ea typeface="Century Schoolbook"/>
                <a:cs typeface="Century Schoolbook"/>
                <a:sym typeface="Century Schoolbook"/>
              </a:defRPr>
            </a:pPr>
            <a:r>
              <a:t>S. Moyn, The Last Utopia (2011)</a:t>
            </a:r>
            <a:endParaRPr spc="-24"/>
          </a:p>
          <a:p>
            <a:pPr>
              <a:spcBef>
                <a:spcPts val="300"/>
              </a:spcBef>
              <a:defRPr sz="2400" b="0" spc="-100">
                <a:latin typeface="Century Schoolbook"/>
                <a:ea typeface="Century Schoolbook"/>
                <a:cs typeface="Century Schoolbook"/>
                <a:sym typeface="Century Schoolbook"/>
              </a:defRPr>
            </a:pPr>
            <a:r>
              <a:t>W. J. Novak, The Peoples Welfare Law and Regulation in Nineteenth-Century America (1996)</a:t>
            </a:r>
            <a:endParaRPr spc="-24"/>
          </a:p>
          <a:p>
            <a:pPr>
              <a:spcBef>
                <a:spcPts val="300"/>
              </a:spcBef>
              <a:defRPr sz="2400" b="0" spc="-100">
                <a:latin typeface="Century Schoolbook"/>
                <a:ea typeface="Century Schoolbook"/>
                <a:cs typeface="Century Schoolbook"/>
                <a:sym typeface="Century Schoolbook"/>
              </a:defRPr>
            </a:pPr>
            <a:r>
              <a:t>G. Pavlakos, Constitutional Rights, Balancing and the Structure of Autonomy (2011)</a:t>
            </a:r>
            <a:endParaRPr spc="-24"/>
          </a:p>
          <a:p>
            <a:pPr>
              <a:spcBef>
                <a:spcPts val="300"/>
              </a:spcBef>
              <a:defRPr sz="2400" b="0" spc="-100">
                <a:latin typeface="Century Schoolbook"/>
                <a:ea typeface="Century Schoolbook"/>
                <a:cs typeface="Century Schoolbook"/>
                <a:sym typeface="Century Schoolbook"/>
              </a:defRPr>
            </a:pPr>
            <a:r>
              <a:t>C. Pierson, Just Property: A History in the Latin West (2013)</a:t>
            </a:r>
            <a:endParaRPr spc="-24"/>
          </a:p>
          <a:p>
            <a:pPr>
              <a:spcBef>
                <a:spcPts val="300"/>
              </a:spcBef>
              <a:defRPr sz="2400" b="0" spc="-100">
                <a:latin typeface="Century Schoolbook"/>
                <a:ea typeface="Century Schoolbook"/>
                <a:cs typeface="Century Schoolbook"/>
                <a:sym typeface="Century Schoolbook"/>
              </a:defRPr>
            </a:pPr>
            <a:r>
              <a:t>R. H. Pildes, Avoiding Balancing (1994)</a:t>
            </a:r>
            <a:endParaRPr spc="-24"/>
          </a:p>
          <a:p>
            <a:pPr>
              <a:spcBef>
                <a:spcPts val="300"/>
              </a:spcBef>
              <a:defRPr sz="2400" b="0" spc="-100">
                <a:latin typeface="Century Schoolbook"/>
                <a:ea typeface="Century Schoolbook"/>
                <a:cs typeface="Century Schoolbook"/>
                <a:sym typeface="Century Schoolbook"/>
              </a:defRPr>
            </a:pPr>
            <a:r>
              <a:t>F. Schauer, A Comment on the Structure of Rights (1993)</a:t>
            </a:r>
            <a:endParaRPr spc="-24"/>
          </a:p>
          <a:p>
            <a:pPr>
              <a:spcBef>
                <a:spcPts val="300"/>
              </a:spcBef>
              <a:defRPr sz="2400" b="0" spc="-100">
                <a:latin typeface="Century Schoolbook"/>
                <a:ea typeface="Century Schoolbook"/>
                <a:cs typeface="Century Schoolbook"/>
                <a:sym typeface="Century Schoolbook"/>
              </a:defRPr>
            </a:pPr>
            <a:r>
              <a:t>L. Strauss, Natural Right and History (1953)</a:t>
            </a:r>
            <a:endParaRPr spc="-24"/>
          </a:p>
          <a:p>
            <a:pPr>
              <a:spcBef>
                <a:spcPts val="300"/>
              </a:spcBef>
              <a:defRPr sz="2400" b="0" spc="-100">
                <a:latin typeface="Century Schoolbook"/>
                <a:ea typeface="Century Schoolbook"/>
                <a:cs typeface="Century Schoolbook"/>
                <a:sym typeface="Century Schoolbook"/>
              </a:defRPr>
            </a:pPr>
            <a:r>
              <a:t>F. Urbina, A Critique of Proportionality (2009)</a:t>
            </a:r>
            <a:endParaRPr spc="-24"/>
          </a:p>
          <a:p>
            <a:pPr>
              <a:spcBef>
                <a:spcPts val="300"/>
              </a:spcBef>
              <a:defRPr sz="2400" b="0" spc="-100">
                <a:latin typeface="Century Schoolbook"/>
                <a:ea typeface="Century Schoolbook"/>
                <a:cs typeface="Century Schoolbook"/>
                <a:sym typeface="Century Schoolbook"/>
              </a:defRPr>
            </a:pPr>
            <a:r>
              <a:t>A. Vermeule, Common Good Constitutionalism (2022)</a:t>
            </a:r>
            <a:endParaRPr spc="-24"/>
          </a:p>
          <a:p>
            <a:pPr>
              <a:spcBef>
                <a:spcPts val="300"/>
              </a:spcBef>
              <a:defRPr sz="2400" b="0" spc="-100">
                <a:latin typeface="Century Schoolbook"/>
                <a:ea typeface="Century Schoolbook"/>
                <a:cs typeface="Century Schoolbook"/>
                <a:sym typeface="Century Schoolbook"/>
              </a:defRPr>
            </a:pPr>
            <a:r>
              <a:t>L. Ward, The Politics of Liberty in England and Revolutionary America (2004)</a:t>
            </a:r>
            <a:endParaRPr spc="-24"/>
          </a:p>
          <a:p>
            <a:pPr>
              <a:spcBef>
                <a:spcPts val="300"/>
              </a:spcBef>
              <a:defRPr sz="2400" b="0" spc="-100">
                <a:latin typeface="Century Schoolbook"/>
                <a:ea typeface="Century Schoolbook"/>
                <a:cs typeface="Century Schoolbook"/>
                <a:sym typeface="Century Schoolbook"/>
              </a:defRPr>
            </a:pPr>
            <a:r>
              <a:t>G. Webber, On the Loss of Rights (2013)</a:t>
            </a:r>
            <a:endParaRPr spc="-24"/>
          </a:p>
          <a:p>
            <a:pPr>
              <a:spcBef>
                <a:spcPts val="300"/>
              </a:spcBef>
              <a:defRPr sz="2400" b="0" spc="-100">
                <a:latin typeface="Century Schoolbook"/>
                <a:ea typeface="Century Schoolbook"/>
                <a:cs typeface="Century Schoolbook"/>
                <a:sym typeface="Century Schoolbook"/>
              </a:defRPr>
            </a:pPr>
            <a:r>
              <a:t>A. Zanghellini, Why rights are not optimisation requirements (2019)</a:t>
            </a:r>
            <a:endParaRPr spc="-24"/>
          </a:p>
          <a:p>
            <a:pPr>
              <a:spcBef>
                <a:spcPts val="300"/>
              </a:spcBef>
              <a:defRPr sz="2400" b="0" spc="-100">
                <a:latin typeface="Century Schoolbook"/>
                <a:ea typeface="Century Schoolbook"/>
                <a:cs typeface="Century Schoolbook"/>
                <a:sym typeface="Century Schoolbook"/>
              </a:defRPr>
            </a:pPr>
            <a:r>
              <a:t>M. Zuckert, Natural Rights and the New Republicanism (1994)</a:t>
            </a:r>
          </a:p>
        </p:txBody>
      </p:sp>
      <p:sp>
        <p:nvSpPr>
          <p:cNvPr id="227" name="Bibliography"/>
          <p:cNvSpPr txBox="1">
            <a:spLocks noGrp="1"/>
          </p:cNvSpPr>
          <p:nvPr>
            <p:ph type="title"/>
          </p:nvPr>
        </p:nvSpPr>
        <p:spPr>
          <a:xfrm>
            <a:off x="17794253" y="11695635"/>
            <a:ext cx="6204585" cy="2218598"/>
          </a:xfrm>
          <a:prstGeom prst="rect">
            <a:avLst/>
          </a:prstGeom>
        </p:spPr>
        <p:txBody>
          <a:bodyPr/>
          <a:lstStyle>
            <a:lvl1pPr defTabSz="2365187">
              <a:defRPr sz="8200" spc="-199"/>
            </a:lvl1pPr>
          </a:lstStyle>
          <a:p>
            <a:r>
              <a:t>Bibliography</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9" name="Objections"/>
          <p:cNvSpPr txBox="1">
            <a:spLocks noGrp="1"/>
          </p:cNvSpPr>
          <p:nvPr>
            <p:ph type="title"/>
          </p:nvPr>
        </p:nvSpPr>
        <p:spPr>
          <a:xfrm>
            <a:off x="1206495" y="4533900"/>
            <a:ext cx="21971006" cy="4648200"/>
          </a:xfrm>
          <a:prstGeom prst="rect">
            <a:avLst/>
          </a:prstGeom>
        </p:spPr>
        <p:txBody>
          <a:bodyPr/>
          <a:lstStyle>
            <a:lvl1pPr>
              <a:defRPr spc="-300">
                <a:latin typeface="Century Schoolbook"/>
                <a:ea typeface="Century Schoolbook"/>
                <a:cs typeface="Century Schoolbook"/>
                <a:sym typeface="Century Schoolbook"/>
              </a:defRPr>
            </a:lvl1pPr>
          </a:lstStyle>
          <a:p>
            <a:r>
              <a:t>Objections</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1" name="Who cares?"/>
          <p:cNvSpPr txBox="1">
            <a:spLocks noGrp="1"/>
          </p:cNvSpPr>
          <p:nvPr>
            <p:ph type="title"/>
          </p:nvPr>
        </p:nvSpPr>
        <p:spPr>
          <a:xfrm>
            <a:off x="7359185" y="3516194"/>
            <a:ext cx="9665629" cy="5801374"/>
          </a:xfrm>
          <a:prstGeom prst="rect">
            <a:avLst/>
          </a:prstGeom>
        </p:spPr>
        <p:txBody>
          <a:bodyPr/>
          <a:lstStyle>
            <a:lvl1pPr>
              <a:defRPr sz="14800" spc="-299">
                <a:latin typeface="Century Schoolbook"/>
                <a:ea typeface="Century Schoolbook"/>
                <a:cs typeface="Century Schoolbook"/>
                <a:sym typeface="Century Schoolbook"/>
              </a:defRPr>
            </a:lvl1pPr>
          </a:lstStyle>
          <a:p>
            <a:r>
              <a:t>Who cares?</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3" name="Thank you for your attention.…"/>
          <p:cNvSpPr txBox="1">
            <a:spLocks noGrp="1"/>
          </p:cNvSpPr>
          <p:nvPr>
            <p:ph type="body" idx="1"/>
          </p:nvPr>
        </p:nvSpPr>
        <p:spPr>
          <a:xfrm>
            <a:off x="1206500" y="4248503"/>
            <a:ext cx="21971000" cy="8256014"/>
          </a:xfrm>
          <a:prstGeom prst="rect">
            <a:avLst/>
          </a:prstGeom>
        </p:spPr>
        <p:txBody>
          <a:bodyPr/>
          <a:lstStyle/>
          <a:p>
            <a:pPr marL="0" indent="0">
              <a:buSzTx/>
              <a:buNone/>
              <a:defRPr>
                <a:latin typeface="Century Schoolbook"/>
                <a:ea typeface="Century Schoolbook"/>
                <a:cs typeface="Century Schoolbook"/>
                <a:sym typeface="Century Schoolbook"/>
              </a:defRPr>
            </a:pPr>
            <a:r>
              <a:t>Thank you for your attention.</a:t>
            </a:r>
          </a:p>
          <a:p>
            <a:pPr marL="0" indent="0">
              <a:buSzTx/>
              <a:buNone/>
              <a:defRPr>
                <a:latin typeface="Century Schoolbook"/>
                <a:ea typeface="Century Schoolbook"/>
                <a:cs typeface="Century Schoolbook"/>
                <a:sym typeface="Century Schoolbook"/>
              </a:defRPr>
            </a:pPr>
            <a:endParaRPr/>
          </a:p>
          <a:p>
            <a:pPr marL="0" indent="0">
              <a:buSzTx/>
              <a:buNone/>
              <a:defRPr>
                <a:latin typeface="Century Schoolbook"/>
                <a:ea typeface="Century Schoolbook"/>
                <a:cs typeface="Century Schoolbook"/>
                <a:sym typeface="Century Schoolbook"/>
              </a:defRPr>
            </a:pPr>
            <a:r>
              <a:t>abel@prf.cuni.cz</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9" name="The Structural Theory"/>
          <p:cNvSpPr txBox="1">
            <a:spLocks noGrp="1"/>
          </p:cNvSpPr>
          <p:nvPr>
            <p:ph type="title"/>
          </p:nvPr>
        </p:nvSpPr>
        <p:spPr>
          <a:prstGeom prst="rect">
            <a:avLst/>
          </a:prstGeom>
        </p:spPr>
        <p:txBody>
          <a:bodyPr/>
          <a:lstStyle>
            <a:lvl1pPr defTabSz="2194505">
              <a:defRPr sz="7600" spc="-200"/>
            </a:lvl1pPr>
          </a:lstStyle>
          <a:p>
            <a:r>
              <a:t>The Structural Theory</a:t>
            </a:r>
          </a:p>
        </p:txBody>
      </p:sp>
      <p:sp>
        <p:nvSpPr>
          <p:cNvPr id="160" name="R. Alexy, A Theory of Constitutional Rights (1985/2002)"/>
          <p:cNvSpPr txBox="1">
            <a:spLocks noGrp="1"/>
          </p:cNvSpPr>
          <p:nvPr>
            <p:ph type="body" sz="quarter" idx="1"/>
          </p:nvPr>
        </p:nvSpPr>
        <p:spPr>
          <a:xfrm>
            <a:off x="1206500" y="8311964"/>
            <a:ext cx="9779000" cy="934780"/>
          </a:xfrm>
          <a:prstGeom prst="rect">
            <a:avLst/>
          </a:prstGeom>
        </p:spPr>
        <p:txBody>
          <a:bodyPr/>
          <a:lstStyle>
            <a:lvl1pPr defTabSz="437513">
              <a:defRPr sz="2900" b="0">
                <a:latin typeface="Century Schoolbook"/>
                <a:ea typeface="Century Schoolbook"/>
                <a:cs typeface="Century Schoolbook"/>
                <a:sym typeface="Century Schoolbook"/>
              </a:defRPr>
            </a:lvl1pPr>
          </a:lstStyle>
          <a:p>
            <a:r>
              <a:t>R. Alexy, A Theory of Constitutional Rights (1985/2002)</a:t>
            </a:r>
          </a:p>
        </p:txBody>
      </p:sp>
      <p:sp>
        <p:nvSpPr>
          <p:cNvPr id="161" name="Rights are principles.…"/>
          <p:cNvSpPr txBox="1">
            <a:spLocks noGrp="1"/>
          </p:cNvSpPr>
          <p:nvPr>
            <p:ph type="body" idx="21"/>
          </p:nvPr>
        </p:nvSpPr>
        <p:spPr>
          <a:xfrm>
            <a:off x="1125191" y="3134754"/>
            <a:ext cx="20617024" cy="94904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889000" indent="-889000">
              <a:lnSpc>
                <a:spcPct val="100000"/>
              </a:lnSpc>
              <a:buSzPct val="100000"/>
              <a:buAutoNum type="arabicPeriod"/>
              <a:defRPr>
                <a:latin typeface="Century Schoolbook"/>
                <a:ea typeface="Century Schoolbook"/>
                <a:cs typeface="Century Schoolbook"/>
                <a:sym typeface="Century Schoolbook"/>
              </a:defRPr>
            </a:pPr>
            <a:r>
              <a:t>Rights are principles. </a:t>
            </a:r>
          </a:p>
          <a:p>
            <a:pPr marL="889000" indent="-889000">
              <a:lnSpc>
                <a:spcPct val="100000"/>
              </a:lnSpc>
              <a:buSzPct val="100000"/>
              <a:buAutoNum type="arabicPeriod"/>
              <a:defRPr>
                <a:latin typeface="Century Schoolbook"/>
                <a:ea typeface="Century Schoolbook"/>
                <a:cs typeface="Century Schoolbook"/>
                <a:sym typeface="Century Schoolbook"/>
              </a:defRPr>
            </a:pPr>
            <a:r>
              <a:t>Principles are norms that require that something be realized to the greatest extent possible given the legal and factual possibilities. </a:t>
            </a:r>
            <a:br/>
            <a:r>
              <a:t>(„the optimisation requirement”)</a:t>
            </a:r>
          </a:p>
          <a:p>
            <a:pPr marL="889000" indent="-889000">
              <a:lnSpc>
                <a:spcPct val="100000"/>
              </a:lnSpc>
              <a:buSzPct val="100000"/>
              <a:buAutoNum type="arabicPeriod"/>
              <a:defRPr>
                <a:latin typeface="Century Schoolbook"/>
                <a:ea typeface="Century Schoolbook"/>
                <a:cs typeface="Century Schoolbook"/>
                <a:sym typeface="Century Schoolbook"/>
              </a:defRPr>
            </a:pPr>
            <a:r>
              <a:t>The nature of principles implies the principle of proportionality.</a:t>
            </a:r>
          </a:p>
          <a:p>
            <a:pPr marL="889000" indent="-889000">
              <a:lnSpc>
                <a:spcPct val="100000"/>
              </a:lnSpc>
              <a:buSzPct val="100000"/>
              <a:buAutoNum type="arabicPeriod"/>
              <a:defRPr>
                <a:latin typeface="Century Schoolbook"/>
                <a:ea typeface="Century Schoolbook"/>
                <a:cs typeface="Century Schoolbook"/>
                <a:sym typeface="Century Schoolbook"/>
              </a:defRPr>
            </a:pPr>
            <a:endParaRPr/>
          </a:p>
          <a:p>
            <a:pPr marL="0" indent="0">
              <a:lnSpc>
                <a:spcPct val="100000"/>
              </a:lnSpc>
              <a:buSzTx/>
              <a:buNone/>
              <a:defRPr>
                <a:latin typeface="Century Schoolbook"/>
                <a:ea typeface="Century Schoolbook"/>
                <a:cs typeface="Century Schoolbook"/>
                <a:sym typeface="Century Schoolbook"/>
              </a:defRPr>
            </a:pPr>
            <a:endParaRPr/>
          </a:p>
          <a:p>
            <a:pPr marL="0" indent="0">
              <a:lnSpc>
                <a:spcPct val="100000"/>
              </a:lnSpc>
              <a:buSzTx/>
              <a:buNone/>
              <a:defRPr>
                <a:latin typeface="Century Schoolbook"/>
                <a:ea typeface="Century Schoolbook"/>
                <a:cs typeface="Century Schoolbook"/>
                <a:sym typeface="Century Schoolbook"/>
              </a:defRPr>
            </a:pPr>
            <a:r>
              <a:t> </a:t>
            </a:r>
          </a:p>
        </p:txBody>
      </p:sp>
      <p:sp>
        <p:nvSpPr>
          <p:cNvPr id="162" name="Alexy’s followers:  There is only one structure of constitutional rights clauses worldwide  („the Single Conception Thesis”)"/>
          <p:cNvSpPr txBox="1"/>
          <p:nvPr/>
        </p:nvSpPr>
        <p:spPr>
          <a:xfrm>
            <a:off x="1136315" y="9915682"/>
            <a:ext cx="19789082" cy="2273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spcBef>
                <a:spcPts val="4500"/>
              </a:spcBef>
              <a:defRPr sz="4800">
                <a:solidFill>
                  <a:srgbClr val="FFFFFF"/>
                </a:solidFill>
                <a:latin typeface="Century Schoolbook"/>
                <a:ea typeface="Century Schoolbook"/>
                <a:cs typeface="Century Schoolbook"/>
                <a:sym typeface="Century Schoolbook"/>
              </a:defRPr>
            </a:pPr>
            <a:r>
              <a:t>Alexy’s followers: </a:t>
            </a:r>
            <a:br/>
            <a:r>
              <a:t>There is only one structure of constitutional rights clauses worldwide </a:t>
            </a:r>
            <a:br/>
            <a:r>
              <a:t>(„the Single Conception Thesis”)</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62"/>
                                        </p:tgtEl>
                                        <p:attrNameLst>
                                          <p:attrName>style.visibility</p:attrName>
                                        </p:attrNameLst>
                                      </p:cBhvr>
                                      <p:to>
                                        <p:strVal val="visible"/>
                                      </p:to>
                                    </p:set>
                                    <p:animEffect transition="in" filter="fade">
                                      <p:cBhvr>
                                        <p:cTn id="7" dur="8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 name="Optimisation requirement"/>
          <p:cNvSpPr txBox="1">
            <a:spLocks noGrp="1"/>
          </p:cNvSpPr>
          <p:nvPr>
            <p:ph type="title"/>
          </p:nvPr>
        </p:nvSpPr>
        <p:spPr>
          <a:xfrm>
            <a:off x="1206500" y="558143"/>
            <a:ext cx="21971000" cy="2218597"/>
          </a:xfrm>
          <a:prstGeom prst="rect">
            <a:avLst/>
          </a:prstGeom>
        </p:spPr>
        <p:txBody>
          <a:bodyPr/>
          <a:lstStyle>
            <a:lvl1pPr>
              <a:defRPr spc="-200"/>
            </a:lvl1pPr>
          </a:lstStyle>
          <a:p>
            <a:r>
              <a:t>Optimisation requirement</a:t>
            </a:r>
          </a:p>
        </p:txBody>
      </p:sp>
      <p:sp>
        <p:nvSpPr>
          <p:cNvPr id="165" name="„On any sensible interpretation, the greatest possible extent can only mean the correct extent. If data protection and security come into conflict, and we know how to resolve the conflict correctly, then this resolution will realize both principles to th"/>
          <p:cNvSpPr txBox="1">
            <a:spLocks noGrp="1"/>
          </p:cNvSpPr>
          <p:nvPr>
            <p:ph type="body" idx="1"/>
          </p:nvPr>
        </p:nvSpPr>
        <p:spPr>
          <a:xfrm>
            <a:off x="1206500" y="2305366"/>
            <a:ext cx="21971000" cy="8256014"/>
          </a:xfrm>
          <a:prstGeom prst="rect">
            <a:avLst/>
          </a:prstGeom>
        </p:spPr>
        <p:txBody>
          <a:bodyPr lIns="50800" tIns="50800" rIns="50800" bIns="50800"/>
          <a:lstStyle/>
          <a:p>
            <a:pPr defTabSz="709930">
              <a:spcBef>
                <a:spcPts val="1500"/>
              </a:spcBef>
              <a:defRPr sz="5000" b="0" spc="-100">
                <a:latin typeface="Century Schoolbook"/>
                <a:ea typeface="Century Schoolbook"/>
                <a:cs typeface="Century Schoolbook"/>
                <a:sym typeface="Century Schoolbook"/>
              </a:defRPr>
            </a:pPr>
            <a:r>
              <a:t>„On any sensible interpretation, the greatest possible extent can only mean the correct extent. If data protection and security come into conflict, and we know how to resolve the conflict correctly, then this resolution will realize both principles to the greatest possible extent. This becomes clear in the negative hypothesis. When we resolve the conflict between data protection and security in any morally or legally </a:t>
            </a:r>
            <a:r>
              <a:rPr i="1"/>
              <a:t>wrong</a:t>
            </a:r>
            <a:r>
              <a:t> way, either or both will be realized to an extent less than what is possible.”</a:t>
            </a:r>
            <a:endParaRPr spc="-50"/>
          </a:p>
          <a:p>
            <a:pPr defTabSz="709930">
              <a:spcBef>
                <a:spcPts val="1500"/>
              </a:spcBef>
              <a:defRPr sz="5000" b="0" spc="-50">
                <a:latin typeface="Century Schoolbook"/>
                <a:ea typeface="Century Schoolbook"/>
                <a:cs typeface="Century Schoolbook"/>
                <a:sym typeface="Century Schoolbook"/>
              </a:defRPr>
            </a:pPr>
            <a:endParaRPr spc="-50"/>
          </a:p>
          <a:p>
            <a:pPr defTabSz="709930">
              <a:spcBef>
                <a:spcPts val="1500"/>
              </a:spcBef>
              <a:defRPr sz="5000" b="0" spc="-100">
                <a:latin typeface="Century Schoolbook"/>
                <a:ea typeface="Century Schoolbook"/>
                <a:cs typeface="Century Schoolbook"/>
                <a:sym typeface="Century Schoolbook"/>
              </a:defRPr>
            </a:pPr>
            <a:r>
              <a:t>„Alexy’s theory would hold true only if making the moral argument always implied balancing the two competing principles.“ (See Dworkin, Nozick, …)</a:t>
            </a:r>
          </a:p>
        </p:txBody>
      </p:sp>
      <p:sp>
        <p:nvSpPr>
          <p:cNvPr id="166" name="- K. Möller, Balancing and the Structure of Constitutional Rights (2007)"/>
          <p:cNvSpPr txBox="1"/>
          <p:nvPr/>
        </p:nvSpPr>
        <p:spPr>
          <a:xfrm>
            <a:off x="1187777" y="11866861"/>
            <a:ext cx="13134473" cy="934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defTabSz="462280">
              <a:defRPr sz="3000">
                <a:solidFill>
                  <a:srgbClr val="FFFFFF"/>
                </a:solidFill>
                <a:latin typeface="Century Schoolbook"/>
                <a:ea typeface="Century Schoolbook"/>
                <a:cs typeface="Century Schoolbook"/>
                <a:sym typeface="Century Schoolbook"/>
              </a:defRPr>
            </a:lvl1pPr>
          </a:lstStyle>
          <a:p>
            <a:r>
              <a:t>- K. Möller, Balancing and the Structure of Constitutional Rights (2007)</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 name="The Global Model"/>
          <p:cNvSpPr txBox="1">
            <a:spLocks noGrp="1"/>
          </p:cNvSpPr>
          <p:nvPr>
            <p:ph type="title"/>
          </p:nvPr>
        </p:nvSpPr>
        <p:spPr>
          <a:xfrm>
            <a:off x="1206500" y="1850612"/>
            <a:ext cx="21971000" cy="2218598"/>
          </a:xfrm>
          <a:prstGeom prst="rect">
            <a:avLst/>
          </a:prstGeom>
        </p:spPr>
        <p:txBody>
          <a:bodyPr/>
          <a:lstStyle>
            <a:lvl1pPr>
              <a:defRPr spc="-200"/>
            </a:lvl1pPr>
          </a:lstStyle>
          <a:p>
            <a:r>
              <a:t>The Global Model</a:t>
            </a:r>
          </a:p>
        </p:txBody>
      </p:sp>
      <p:sp>
        <p:nvSpPr>
          <p:cNvPr id="169" name="dominant narrative vs. global model…"/>
          <p:cNvSpPr txBox="1">
            <a:spLocks noGrp="1"/>
          </p:cNvSpPr>
          <p:nvPr>
            <p:ph type="body" idx="1"/>
          </p:nvPr>
        </p:nvSpPr>
        <p:spPr>
          <a:xfrm>
            <a:off x="1206500" y="4248503"/>
            <a:ext cx="21971000" cy="8256014"/>
          </a:xfrm>
          <a:prstGeom prst="rect">
            <a:avLst/>
          </a:prstGeom>
        </p:spPr>
        <p:txBody>
          <a:bodyPr lIns="50800" tIns="50800" rIns="50800" bIns="50800"/>
          <a:lstStyle/>
          <a:p>
            <a:pPr marL="749300" indent="-749300">
              <a:spcBef>
                <a:spcPts val="1800"/>
              </a:spcBef>
              <a:buSzPct val="123000"/>
              <a:buChar char="•"/>
              <a:defRPr sz="5900" b="0" spc="-100">
                <a:latin typeface="Century Schoolbook"/>
                <a:ea typeface="Century Schoolbook"/>
                <a:cs typeface="Century Schoolbook"/>
                <a:sym typeface="Century Schoolbook"/>
              </a:defRPr>
            </a:pPr>
            <a:r>
              <a:t>dominant narrative vs. global model</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moral reconstruction of the practice</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foundation of rights = right to personal autonomy</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against a ‘morality filter’ for evil activities</a:t>
            </a:r>
          </a:p>
        </p:txBody>
      </p:sp>
      <p:sp>
        <p:nvSpPr>
          <p:cNvPr id="170" name="- K. Möller, The Global Model of Constitutional Rights (2012)"/>
          <p:cNvSpPr txBox="1"/>
          <p:nvPr/>
        </p:nvSpPr>
        <p:spPr>
          <a:xfrm>
            <a:off x="1187777" y="11866861"/>
            <a:ext cx="13134473" cy="934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defTabSz="544830">
              <a:defRPr sz="3600">
                <a:solidFill>
                  <a:srgbClr val="FFFFFF"/>
                </a:solidFill>
                <a:latin typeface="Century Schoolbook"/>
                <a:ea typeface="Century Schoolbook"/>
                <a:cs typeface="Century Schoolbook"/>
                <a:sym typeface="Century Schoolbook"/>
              </a:defRPr>
            </a:lvl1pPr>
          </a:lstStyle>
          <a:p>
            <a:r>
              <a:t>- K. Möller, The Global Model of Constitutional Rights (2012)</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he Single Conception Thesis"/>
          <p:cNvSpPr txBox="1">
            <a:spLocks noGrp="1"/>
          </p:cNvSpPr>
          <p:nvPr>
            <p:ph type="body" sz="half" idx="1"/>
          </p:nvPr>
        </p:nvSpPr>
        <p:spPr>
          <a:xfrm>
            <a:off x="1206500" y="4920843"/>
            <a:ext cx="21971000" cy="3874314"/>
          </a:xfrm>
          <a:prstGeom prst="rect">
            <a:avLst/>
          </a:prstGeom>
        </p:spPr>
        <p:txBody>
          <a:bodyPr/>
          <a:lstStyle>
            <a:lvl1pPr>
              <a:defRPr spc="-300"/>
            </a:lvl1pPr>
          </a:lstStyle>
          <a:p>
            <a:r>
              <a:t>The Single Conception Thesis</a:t>
            </a:r>
          </a:p>
        </p:txBody>
      </p:sp>
      <p:sp>
        <p:nvSpPr>
          <p:cNvPr id="173" name="A. There are at least two conceptions of rights as principles (rather than one)."/>
          <p:cNvSpPr txBox="1"/>
          <p:nvPr/>
        </p:nvSpPr>
        <p:spPr>
          <a:xfrm>
            <a:off x="1380893" y="4920843"/>
            <a:ext cx="21971002" cy="3874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2072588">
              <a:lnSpc>
                <a:spcPct val="80000"/>
              </a:lnSpc>
              <a:defRPr sz="9800" spc="-200">
                <a:solidFill>
                  <a:srgbClr val="FFFFFF"/>
                </a:solidFill>
                <a:latin typeface="Helvetica Neue Medium"/>
                <a:ea typeface="Helvetica Neue Medium"/>
                <a:cs typeface="Helvetica Neue Medium"/>
                <a:sym typeface="Helvetica Neue Medium"/>
              </a:defRPr>
            </a:lvl1pPr>
          </a:lstStyle>
          <a:p>
            <a:r>
              <a:t>A. There are at least two conceptions of rights as principles (rather than one).</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7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2" nodeType="clickEffect">
                                  <p:stCondLst>
                                    <p:cond delay="0"/>
                                  </p:stCondLst>
                                  <p:iterate>
                                    <p:tmAbs val="0"/>
                                  </p:iterate>
                                  <p:childTnLst>
                                    <p:set>
                                      <p:cBhvr>
                                        <p:cTn id="10" fill="hold"/>
                                        <p:tgtEl>
                                          <p:spTgt spid="173"/>
                                        </p:tgtEl>
                                        <p:attrNameLst>
                                          <p:attrName>style.visibility</p:attrName>
                                        </p:attrNameLst>
                                      </p:cBhvr>
                                      <p:to>
                                        <p:strVal val="visible"/>
                                      </p:to>
                                    </p:set>
                                    <p:anim calcmode="lin" valueType="num">
                                      <p:cBhvr>
                                        <p:cTn id="11" dur="3000" fill="hold"/>
                                        <p:tgtEl>
                                          <p:spTgt spid="173"/>
                                        </p:tgtEl>
                                        <p:attrNameLst>
                                          <p:attrName>ppt_x</p:attrName>
                                        </p:attrNameLst>
                                      </p:cBhvr>
                                      <p:tavLst>
                                        <p:tav tm="0">
                                          <p:val>
                                            <p:strVal val="#ppt_x"/>
                                          </p:val>
                                        </p:tav>
                                        <p:tav tm="100000">
                                          <p:val>
                                            <p:strVal val="#ppt_x"/>
                                          </p:val>
                                        </p:tav>
                                      </p:tavLst>
                                    </p:anim>
                                    <p:anim calcmode="lin" valueType="num">
                                      <p:cBhvr>
                                        <p:cTn id="12" dur="3000" fill="hold"/>
                                        <p:tgtEl>
                                          <p:spTgt spid="1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1" animBg="1" advAuto="0"/>
      <p:bldP spid="173"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he French Declaration of the Rights of Man  and Citizen (1789)"/>
          <p:cNvSpPr txBox="1">
            <a:spLocks noGrp="1"/>
          </p:cNvSpPr>
          <p:nvPr>
            <p:ph type="title"/>
          </p:nvPr>
        </p:nvSpPr>
        <p:spPr>
          <a:xfrm>
            <a:off x="1206500" y="952500"/>
            <a:ext cx="21971000" cy="2218597"/>
          </a:xfrm>
          <a:prstGeom prst="rect">
            <a:avLst/>
          </a:prstGeom>
        </p:spPr>
        <p:txBody>
          <a:bodyPr/>
          <a:lstStyle/>
          <a:p>
            <a:pPr defTabSz="2170121">
              <a:defRPr sz="7500" spc="-200"/>
            </a:pPr>
            <a:r>
              <a:t>The French Declaration of the Rights of Man </a:t>
            </a:r>
            <a:br/>
            <a:r>
              <a:t>and Citizen (1789)</a:t>
            </a:r>
          </a:p>
        </p:txBody>
      </p:sp>
      <p:sp>
        <p:nvSpPr>
          <p:cNvPr id="176" name="Article 4…"/>
          <p:cNvSpPr txBox="1">
            <a:spLocks noGrp="1"/>
          </p:cNvSpPr>
          <p:nvPr>
            <p:ph type="body" idx="1"/>
          </p:nvPr>
        </p:nvSpPr>
        <p:spPr>
          <a:xfrm>
            <a:off x="1206500" y="4248503"/>
            <a:ext cx="21971000" cy="8256014"/>
          </a:xfrm>
          <a:prstGeom prst="rect">
            <a:avLst/>
          </a:prstGeom>
        </p:spPr>
        <p:txBody>
          <a:bodyPr lIns="50800" tIns="50800" rIns="50800" bIns="50800"/>
          <a:lstStyle/>
          <a:p>
            <a:pPr defTabSz="742950">
              <a:spcBef>
                <a:spcPts val="1600"/>
              </a:spcBef>
              <a:defRPr sz="5300" b="0" spc="-100">
                <a:latin typeface="Century Schoolbook"/>
                <a:ea typeface="Century Schoolbook"/>
                <a:cs typeface="Century Schoolbook"/>
                <a:sym typeface="Century Schoolbook"/>
              </a:defRPr>
            </a:pPr>
            <a:r>
              <a:t>Article 4</a:t>
            </a:r>
            <a:endParaRPr spc="-52"/>
          </a:p>
          <a:p>
            <a:pPr defTabSz="742950">
              <a:spcBef>
                <a:spcPts val="1600"/>
              </a:spcBef>
              <a:defRPr sz="5300" b="0" spc="-100">
                <a:latin typeface="Century Schoolbook"/>
                <a:ea typeface="Century Schoolbook"/>
                <a:cs typeface="Century Schoolbook"/>
                <a:sym typeface="Century Schoolbook"/>
              </a:defRPr>
            </a:pPr>
            <a:r>
              <a:t>„Liberty consists in being able to do anything that does not harm others: thus, the exercise of the natural rights of every man has no bounds other than those that ensure to the other members of society the enjoyment of these same rights. </a:t>
            </a:r>
            <a:r>
              <a:rPr i="1"/>
              <a:t>These bounds may be determined only by Law</a:t>
            </a:r>
            <a:r>
              <a:t>.”</a:t>
            </a:r>
            <a:endParaRPr spc="-52"/>
          </a:p>
          <a:p>
            <a:pPr defTabSz="742950">
              <a:spcBef>
                <a:spcPts val="1600"/>
              </a:spcBef>
              <a:defRPr sz="5300" b="0" spc="-52">
                <a:latin typeface="Century Schoolbook"/>
                <a:ea typeface="Century Schoolbook"/>
                <a:cs typeface="Century Schoolbook"/>
                <a:sym typeface="Century Schoolbook"/>
              </a:defRPr>
            </a:pPr>
            <a:endParaRPr spc="-52"/>
          </a:p>
          <a:p>
            <a:pPr defTabSz="742950">
              <a:spcBef>
                <a:spcPts val="1600"/>
              </a:spcBef>
              <a:defRPr sz="5300" b="0" spc="-100">
                <a:latin typeface="Century Schoolbook"/>
                <a:ea typeface="Century Schoolbook"/>
                <a:cs typeface="Century Schoolbook"/>
                <a:sym typeface="Century Schoolbook"/>
              </a:defRPr>
            </a:pPr>
            <a:r>
              <a:t>Individual will vs. General will</a:t>
            </a:r>
            <a:endParaRPr spc="-52"/>
          </a:p>
          <a:p>
            <a:pPr defTabSz="742950">
              <a:spcBef>
                <a:spcPts val="1600"/>
              </a:spcBef>
              <a:defRPr sz="5300" b="0" spc="-100">
                <a:latin typeface="Century Schoolbook"/>
                <a:ea typeface="Century Schoolbook"/>
                <a:cs typeface="Century Schoolbook"/>
                <a:sym typeface="Century Schoolbook"/>
              </a:defRPr>
            </a:pPr>
            <a:r>
              <a:t>=&gt; Rousseau’s footprint</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8" name="ECHR (the same structure)"/>
          <p:cNvSpPr txBox="1">
            <a:spLocks noGrp="1"/>
          </p:cNvSpPr>
          <p:nvPr>
            <p:ph type="title"/>
          </p:nvPr>
        </p:nvSpPr>
        <p:spPr>
          <a:xfrm>
            <a:off x="1206500" y="952500"/>
            <a:ext cx="21971000" cy="2218597"/>
          </a:xfrm>
          <a:prstGeom prst="rect">
            <a:avLst/>
          </a:prstGeom>
        </p:spPr>
        <p:txBody>
          <a:bodyPr/>
          <a:lstStyle>
            <a:lvl1pPr>
              <a:defRPr spc="-200"/>
            </a:lvl1pPr>
          </a:lstStyle>
          <a:p>
            <a:r>
              <a:t>ECHR (the same structure)</a:t>
            </a:r>
          </a:p>
        </p:txBody>
      </p:sp>
      <p:sp>
        <p:nvSpPr>
          <p:cNvPr id="179" name="Article 8…"/>
          <p:cNvSpPr txBox="1">
            <a:spLocks noGrp="1"/>
          </p:cNvSpPr>
          <p:nvPr>
            <p:ph type="body" idx="1"/>
          </p:nvPr>
        </p:nvSpPr>
        <p:spPr>
          <a:xfrm>
            <a:off x="1206500" y="3537599"/>
            <a:ext cx="21971000" cy="8256014"/>
          </a:xfrm>
          <a:prstGeom prst="rect">
            <a:avLst/>
          </a:prstGeom>
        </p:spPr>
        <p:txBody>
          <a:bodyPr lIns="50800" tIns="50800" rIns="50800" bIns="50800"/>
          <a:lstStyle/>
          <a:p>
            <a:pPr defTabSz="784225">
              <a:spcBef>
                <a:spcPts val="1700"/>
              </a:spcBef>
              <a:defRPr sz="5600" b="0" spc="-100">
                <a:latin typeface="Century Schoolbook"/>
                <a:ea typeface="Century Schoolbook"/>
                <a:cs typeface="Century Schoolbook"/>
                <a:sym typeface="Century Schoolbook"/>
              </a:defRPr>
            </a:pPr>
            <a:r>
              <a:t>Article 8</a:t>
            </a:r>
            <a:endParaRPr spc="-56"/>
          </a:p>
          <a:p>
            <a:pPr defTabSz="784225">
              <a:spcBef>
                <a:spcPts val="1700"/>
              </a:spcBef>
              <a:defRPr sz="5600" b="0" spc="-100">
                <a:latin typeface="Century Schoolbook"/>
                <a:ea typeface="Century Schoolbook"/>
                <a:cs typeface="Century Schoolbook"/>
                <a:sym typeface="Century Schoolbook"/>
              </a:defRPr>
            </a:pPr>
            <a:r>
              <a:t>„1. Everyone has the right to respect for his private and family life, his home and his correspondence.</a:t>
            </a:r>
            <a:endParaRPr spc="-56"/>
          </a:p>
          <a:p>
            <a:pPr defTabSz="784225">
              <a:spcBef>
                <a:spcPts val="1700"/>
              </a:spcBef>
              <a:defRPr sz="5600" b="0" spc="-100">
                <a:latin typeface="Century Schoolbook"/>
                <a:ea typeface="Century Schoolbook"/>
                <a:cs typeface="Century Schoolbook"/>
                <a:sym typeface="Century Schoolbook"/>
              </a:defRPr>
            </a:pPr>
            <a:r>
              <a:t>2. There shall be no interference by a public authority with the exercise of this right</a:t>
            </a:r>
            <a:r>
              <a:rPr i="1"/>
              <a:t> except such as is in accordance with the law </a:t>
            </a:r>
            <a:r>
              <a:t>and is necessary in a democratic society in the interests of national security, public safety or the economic wellbeing of the country, for the prevention of disorder or crime, for the protection of health or morals, or for the protection of the rights and freedoms of others.”</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US Bill of Rights (1791)"/>
          <p:cNvSpPr txBox="1">
            <a:spLocks noGrp="1"/>
          </p:cNvSpPr>
          <p:nvPr>
            <p:ph type="title"/>
          </p:nvPr>
        </p:nvSpPr>
        <p:spPr>
          <a:xfrm>
            <a:off x="1206500" y="952500"/>
            <a:ext cx="21971000" cy="2218597"/>
          </a:xfrm>
          <a:prstGeom prst="rect">
            <a:avLst/>
          </a:prstGeom>
        </p:spPr>
        <p:txBody>
          <a:bodyPr/>
          <a:lstStyle>
            <a:lvl1pPr>
              <a:defRPr spc="-200"/>
            </a:lvl1pPr>
          </a:lstStyle>
          <a:p>
            <a:r>
              <a:t>US Bill of Rights (1791)</a:t>
            </a:r>
          </a:p>
        </p:txBody>
      </p:sp>
      <p:sp>
        <p:nvSpPr>
          <p:cNvPr id="182" name="1950s: the liberal consensus…"/>
          <p:cNvSpPr txBox="1">
            <a:spLocks noGrp="1"/>
          </p:cNvSpPr>
          <p:nvPr>
            <p:ph type="body" idx="1"/>
          </p:nvPr>
        </p:nvSpPr>
        <p:spPr>
          <a:xfrm>
            <a:off x="1206500" y="4693849"/>
            <a:ext cx="21971000" cy="8256012"/>
          </a:xfrm>
          <a:prstGeom prst="rect">
            <a:avLst/>
          </a:prstGeom>
        </p:spPr>
        <p:txBody>
          <a:bodyPr lIns="50800" tIns="50800" rIns="50800" bIns="50800"/>
          <a:lstStyle/>
          <a:p>
            <a:pPr marL="749300" indent="-749300">
              <a:spcBef>
                <a:spcPts val="1800"/>
              </a:spcBef>
              <a:buSzPct val="123000"/>
              <a:buChar char="•"/>
              <a:defRPr sz="5900" b="0" spc="-100">
                <a:latin typeface="Century Schoolbook"/>
                <a:ea typeface="Century Schoolbook"/>
                <a:cs typeface="Century Schoolbook"/>
                <a:sym typeface="Century Schoolbook"/>
              </a:defRPr>
            </a:pPr>
            <a:r>
              <a:t>1950s: the liberal consensus</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1960s: rediscovery of classical republican politics (Bailyn, Wood, Pocock)</a:t>
            </a:r>
            <a:endParaRPr spc="-58"/>
          </a:p>
          <a:p>
            <a:pPr marL="749300" indent="-749300">
              <a:spcBef>
                <a:spcPts val="1800"/>
              </a:spcBef>
              <a:buSzPct val="123000"/>
              <a:buChar char="•"/>
              <a:defRPr sz="5900" b="0" spc="-100">
                <a:latin typeface="Century Schoolbook"/>
                <a:ea typeface="Century Schoolbook"/>
                <a:cs typeface="Century Schoolbook"/>
                <a:sym typeface="Century Schoolbook"/>
              </a:defRPr>
            </a:pPr>
            <a:r>
              <a:t>1980s onward: Locke’s comeback: the republican synthesis brought to light important features, but Locke was the most frequently cited author in the American political writings from 1760 to 1775.</a:t>
            </a:r>
          </a:p>
        </p:txBody>
      </p:sp>
      <p:sp>
        <p:nvSpPr>
          <p:cNvPr id="183" name="… the philosophical origins"/>
          <p:cNvSpPr txBox="1"/>
          <p:nvPr/>
        </p:nvSpPr>
        <p:spPr>
          <a:xfrm>
            <a:off x="1235171" y="2411840"/>
            <a:ext cx="9779001" cy="934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defTabSz="825500">
              <a:defRPr sz="5500">
                <a:solidFill>
                  <a:srgbClr val="FFFFFF"/>
                </a:solidFill>
                <a:latin typeface="Century Schoolbook"/>
                <a:ea typeface="Century Schoolbook"/>
                <a:cs typeface="Century Schoolbook"/>
                <a:sym typeface="Century Schoolbook"/>
              </a:defRPr>
            </a:lvl1pPr>
          </a:lstStyle>
          <a:p>
            <a:r>
              <a:t>… the philosophical origins</a:t>
            </a:r>
          </a:p>
        </p:txBody>
      </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theme/theme1.xml><?xml version="1.0" encoding="utf-8"?>
<a:theme xmlns:a="http://schemas.openxmlformats.org/drawingml/2006/main" name="32_DynamicDark">
  <a:themeElements>
    <a:clrScheme name="32_DynamicDark">
      <a:dk1>
        <a:srgbClr val="000000"/>
      </a:dk1>
      <a:lt1>
        <a:srgbClr val="BE00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a:ea typeface="Helvetica"/>
        <a:cs typeface="Helvetica"/>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2_DynamicDark">
  <a:themeElements>
    <a:clrScheme name="32_DynamicDar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a:ea typeface="Helvetica"/>
        <a:cs typeface="Helvetica"/>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BE00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2107</Words>
  <Application>Microsoft Office PowerPoint</Application>
  <PresentationFormat>Vlastní</PresentationFormat>
  <Paragraphs>141</Paragraphs>
  <Slides>26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Century Schoolbook</vt:lpstr>
      <vt:lpstr>Helvetica Neue</vt:lpstr>
      <vt:lpstr>Helvetica Neue Medium</vt:lpstr>
      <vt:lpstr>32_DynamicDark</vt:lpstr>
      <vt:lpstr>Symmetrical  Proportionality Test</vt:lpstr>
      <vt:lpstr>Claims</vt:lpstr>
      <vt:lpstr>The Structural Theory</vt:lpstr>
      <vt:lpstr>Optimisation requirement</vt:lpstr>
      <vt:lpstr>The Global Model</vt:lpstr>
      <vt:lpstr>Prezentace aplikace PowerPoint</vt:lpstr>
      <vt:lpstr>The French Declaration of the Rights of Man  and Citizen (1789)</vt:lpstr>
      <vt:lpstr>ECHR (the same structure)</vt:lpstr>
      <vt:lpstr>US Bill of Rights (1791)</vt:lpstr>
      <vt:lpstr>John Locke</vt:lpstr>
      <vt:lpstr>Limitations on rights in the law of nature</vt:lpstr>
      <vt:lpstr>Limitations on rights in the law of nature</vt:lpstr>
      <vt:lpstr>US Bill of Rights: a different conception</vt:lpstr>
      <vt:lpstr>US Bill of Rights: a different conception</vt:lpstr>
      <vt:lpstr>Two conceptions of rights</vt:lpstr>
      <vt:lpstr>Compatibility  of Alexy’s and Moller’s theories with the two conceptions</vt:lpstr>
      <vt:lpstr>Conceptions of rights in Alexy and Möller</vt:lpstr>
      <vt:lpstr>Conceptions of rights in Alexy and Möller</vt:lpstr>
      <vt:lpstr>Optimisation ~ I-conception </vt:lpstr>
      <vt:lpstr>Prezentace aplikace PowerPoint</vt:lpstr>
      <vt:lpstr>Prezentace aplikace PowerPoint</vt:lpstr>
      <vt:lpstr>Conclusion</vt:lpstr>
      <vt:lpstr>Bibliography</vt:lpstr>
      <vt:lpstr>Objections</vt:lpstr>
      <vt:lpstr>Who cares?</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Symmetrical  Proportionality Test</dc:title>
  <dc:creator>Lukáš Hlouch</dc:creator>
  <cp:lastModifiedBy>Lukáš Hlouch</cp:lastModifiedBy>
  <cp:revision>1</cp:revision>
  <dcterms:modified xsi:type="dcterms:W3CDTF">2022-11-24T08:54:29Z</dcterms:modified>
</cp:coreProperties>
</file>