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handoutMasterIdLst>
    <p:handoutMasterId r:id="rId1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951663" cy="10082213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3075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329" tIns="48664" rIns="97329" bIns="48664" numCol="1" anchor="t" anchorCtr="0" compatLnSpc="1">
            <a:prstTxWarp prst="textNoShape">
              <a:avLst/>
            </a:prstTxWarp>
          </a:bodyPr>
          <a:lstStyle>
            <a:lvl1pPr defTabSz="973138">
              <a:defRPr sz="130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7000" y="0"/>
            <a:ext cx="3013075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329" tIns="48664" rIns="97329" bIns="48664" numCol="1" anchor="t" anchorCtr="0" compatLnSpc="1">
            <a:prstTxWarp prst="textNoShape">
              <a:avLst/>
            </a:prstTxWarp>
          </a:bodyPr>
          <a:lstStyle>
            <a:lvl1pPr algn="r" defTabSz="973138">
              <a:defRPr sz="130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5800"/>
            <a:ext cx="3013075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329" tIns="48664" rIns="97329" bIns="48664" numCol="1" anchor="b" anchorCtr="0" compatLnSpc="1">
            <a:prstTxWarp prst="textNoShape">
              <a:avLst/>
            </a:prstTxWarp>
          </a:bodyPr>
          <a:lstStyle>
            <a:lvl1pPr defTabSz="973138">
              <a:defRPr sz="130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7000" y="9575800"/>
            <a:ext cx="3013075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329" tIns="48664" rIns="97329" bIns="48664" numCol="1" anchor="b" anchorCtr="0" compatLnSpc="1">
            <a:prstTxWarp prst="textNoShape">
              <a:avLst/>
            </a:prstTxWarp>
          </a:bodyPr>
          <a:lstStyle>
            <a:lvl1pPr algn="r" defTabSz="973138">
              <a:defRPr sz="1300"/>
            </a:lvl1pPr>
          </a:lstStyle>
          <a:p>
            <a:pPr>
              <a:defRPr/>
            </a:pPr>
            <a:fld id="{52CCF5A0-D39E-4337-8686-097FC8AF05E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/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94C0A0-73A6-406E-86DE-8336C813769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170FFE-FA0C-4AE6-9B0F-578836D7829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A136CA-8ABB-490A-9690-F95851C9007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87C3B4-A319-468D-BAF8-634CC77B782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6"/>
          <p:cNvSpPr/>
          <p:nvPr/>
        </p:nvSpPr>
        <p:spPr>
          <a:xfrm>
            <a:off x="4495800" y="3924300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val 7"/>
          <p:cNvSpPr/>
          <p:nvPr/>
        </p:nvSpPr>
        <p:spPr>
          <a:xfrm>
            <a:off x="4695825" y="3924300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val 8"/>
          <p:cNvSpPr/>
          <p:nvPr/>
        </p:nvSpPr>
        <p:spPr>
          <a:xfrm>
            <a:off x="4297363" y="3924300"/>
            <a:ext cx="84137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5AD901-DC19-448B-B7D1-FB9724BD3B7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B81121-09E4-4B33-81B9-A9CC27B5F56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67729C-2345-4C38-86DD-C5A21F3F7E2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B8AA56-E324-467B-8BFD-FC2F696CA88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778DBE-AA14-4DAC-A001-DEF5DD2049D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D7B7A8-1FC8-4CC4-B3D8-5E3B034B8E1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6020E-449E-44AB-BEB3-808FD476893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  <a:endParaRPr lang="en-US" alt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2700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8813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925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fld id="{5A596023-EA2E-46C1-A0A9-7882E4B7924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7" name="Oval 6"/>
          <p:cNvSpPr/>
          <p:nvPr/>
        </p:nvSpPr>
        <p:spPr>
          <a:xfrm>
            <a:off x="8458200" y="6499225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69913" y="6499225"/>
            <a:ext cx="84137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10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xStyles>
    <p:titleStyle>
      <a:lvl1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  <a:lvl2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2pPr>
      <a:lvl3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3pPr>
      <a:lvl4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4pPr>
      <a:lvl5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5pPr>
      <a:lvl6pPr marL="4572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6pPr>
      <a:lvl7pPr marL="9144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7pPr>
      <a:lvl8pPr marL="13716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8pPr>
      <a:lvl9pPr marL="18288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7F7F7F"/>
          </a:solidFill>
          <a:latin typeface="+mj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1600" kern="1200">
          <a:solidFill>
            <a:srgbClr val="7F7F7F"/>
          </a:solidFill>
          <a:latin typeface="+mj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rgbClr val="7F7F7F"/>
          </a:solidFill>
          <a:latin typeface="+mj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1600" kern="1200">
          <a:solidFill>
            <a:srgbClr val="7F7F7F"/>
          </a:solidFill>
          <a:latin typeface="+mj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rgbClr val="7F7F7F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8077200" cy="2286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6600" dirty="0"/>
              <a:t>Financování činnosti korporací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4852988"/>
            <a:ext cx="6248400" cy="862012"/>
          </a:xfrm>
        </p:spPr>
        <p:txBody>
          <a:bodyPr rtlCol="0"/>
          <a:lstStyle/>
          <a:p>
            <a:pPr algn="r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altLang="cs-CZ" sz="1800" b="1" dirty="0"/>
              <a:t>Eva Tomášková</a:t>
            </a:r>
          </a:p>
          <a:p>
            <a:pPr algn="r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altLang="cs-CZ" sz="1600" dirty="0"/>
              <a:t>Zpracováno dle prezentace Aleny </a:t>
            </a:r>
            <a:r>
              <a:rPr lang="cs-CZ" altLang="cs-CZ" sz="1600" dirty="0" err="1"/>
              <a:t>Kerlinové</a:t>
            </a:r>
            <a:endParaRPr lang="cs-CZ" altLang="cs-CZ" sz="1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/>
              <a:t>Poměr vlastního a cizího kapitálu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600"/>
              <a:t>„Cizí kapitál je levnější než vlastní“ – platí do určité míry</a:t>
            </a:r>
          </a:p>
          <a:p>
            <a:pPr lvl="1" eaLnBrk="1" hangingPunct="1"/>
            <a:r>
              <a:rPr lang="cs-CZ" altLang="cs-CZ" sz="2400"/>
              <a:t>S výší zadluženosti roste rizikovost společnosti i cena cizího kapitálu</a:t>
            </a:r>
          </a:p>
          <a:p>
            <a:pPr eaLnBrk="1" hangingPunct="1"/>
            <a:r>
              <a:rPr lang="cs-CZ" altLang="cs-CZ" sz="2600"/>
              <a:t>Tzv. bilanční pravidla – spíše doporučení</a:t>
            </a:r>
          </a:p>
          <a:p>
            <a:pPr lvl="1" eaLnBrk="1" hangingPunct="1"/>
            <a:r>
              <a:rPr lang="cs-CZ" altLang="cs-CZ" sz="2400"/>
              <a:t>Zlaté pravidlo financování</a:t>
            </a:r>
          </a:p>
          <a:p>
            <a:pPr lvl="1" eaLnBrk="1" hangingPunct="1"/>
            <a:r>
              <a:rPr lang="cs-CZ" altLang="cs-CZ" sz="2400"/>
              <a:t>Zlaté pravidlo vyrovnání rizika</a:t>
            </a:r>
          </a:p>
          <a:p>
            <a:pPr lvl="1" eaLnBrk="1" hangingPunct="1"/>
            <a:r>
              <a:rPr lang="cs-CZ" altLang="cs-CZ" sz="2400"/>
              <a:t>Zlaté pari pravidlo</a:t>
            </a:r>
          </a:p>
          <a:p>
            <a:pPr lvl="1" eaLnBrk="1" hangingPunct="1"/>
            <a:r>
              <a:rPr lang="cs-CZ" altLang="cs-CZ" sz="2400"/>
              <a:t>Zlaté poměrové pravidlo (růstové pravidlo)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/>
              <a:t>Zlaté pravidlo vyrovnání rizika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800" dirty="0"/>
              <a:t>Týká se pouze skladby kapitálu</a:t>
            </a:r>
          </a:p>
          <a:p>
            <a:pPr eaLnBrk="1" hangingPunct="1"/>
            <a:r>
              <a:rPr lang="cs-CZ" altLang="cs-CZ" sz="2800" dirty="0"/>
              <a:t>Vlastníci by měli nést minimálně stejné riziko jako věřitelé</a:t>
            </a:r>
          </a:p>
          <a:p>
            <a:pPr eaLnBrk="1" hangingPunct="1"/>
            <a:r>
              <a:rPr lang="cs-CZ" altLang="cs-CZ" sz="2800" dirty="0"/>
              <a:t>Při zadlužení více jak 50 % je společnost z pohledu bankovní instituce méně důvěryhodná</a:t>
            </a:r>
          </a:p>
          <a:p>
            <a:pPr lvl="1" eaLnBrk="1" hangingPunct="1"/>
            <a:r>
              <a:rPr lang="cs-CZ" altLang="cs-CZ" sz="1800" dirty="0"/>
              <a:t>Záleží ale i např. na velikosti, historii či vlastnících společnosti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/>
              <a:t>Zlaté pravidlo financování (bilanční)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dirty="0"/>
              <a:t>Poměřuje výši dlouhodobých aktiv s výší dlouhodobých pasiv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dirty="0"/>
              <a:t>Dlouhodobé zdroje není vhodné využít pro investice s rychlou návratností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dirty="0"/>
              <a:t>Krátkodobé zdroje poměrně drahé a časově omezené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dirty="0"/>
              <a:t>Novější verze pravidla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/>
              <a:t>Dlouhodobými zdroji má být financována i trvale vázaná část oběžného majetku (snahou snížit výši drahých cizích zdrojů na minimum)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/>
              <a:t>Zlaté pari pravidlo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800" dirty="0"/>
              <a:t>Doplňuje zlaté pravidlo financování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/>
              <a:t>Vlastní kapitál by měl být maximálně rovný dlouhodobému majetku, ale jen v případě, pokud společnost nevyužívá dlouhodobý cizí kapitál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/>
              <a:t>Financování činnosti z nerozděleného zisku není nejefektivnější – lépe vložit do nějaké jiné investice a získat vyšší výnos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/>
              <a:t>Zlaté poměrové pravidlo (růstové)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905000"/>
            <a:ext cx="8153400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600"/>
              <a:t>Poměřuje růst investic s růstem tržeb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600"/>
              <a:t>Vyšší tempo růstu tržeb než tempo růstu investic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/>
              <a:t>Stávající investice mají financovat investice nové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600"/>
              <a:t>Porušení pravidla často vede k: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/>
              <a:t>Snížení rentability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/>
              <a:t>Problémům s likviditou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/>
              <a:t>Ztrátě konkurenceschopnosti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/>
              <a:t>Existenci nevyužitých kapacit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600"/>
              <a:t>Přispívá ke stabilizaci společnosti a možnosti eliminovat špatné investice</a:t>
            </a:r>
          </a:p>
          <a:p>
            <a:pPr lvl="1" eaLnBrk="1" hangingPunct="1">
              <a:lnSpc>
                <a:spcPct val="80000"/>
              </a:lnSpc>
            </a:pPr>
            <a:endParaRPr lang="cs-CZ" altLang="cs-CZ" sz="24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/>
              <a:t>Další možná pravidla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3200" dirty="0"/>
              <a:t>Např. ukazatelé platební schopnosti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3200" dirty="0"/>
              <a:t>Pravidlo jedna ku jedné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/>
              <a:t>Stav peněžních prostředků (včetně pohledávek) nesmí být menší než krátkodobé cizí zdroje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3200" dirty="0"/>
              <a:t>Pravidlo dva ku jedné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/>
              <a:t>Oběžný majetek má být minimálně dvakrát větší než krátkodobé cizí zdroje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/>
              <a:t>Shrnutí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3200" dirty="0"/>
              <a:t>Neexistuje vždy platné pravidlo, poměr vlastního a cizího kapitálu</a:t>
            </a:r>
          </a:p>
          <a:p>
            <a:pPr eaLnBrk="1" hangingPunct="1"/>
            <a:r>
              <a:rPr lang="cs-CZ" altLang="cs-CZ" sz="3200" dirty="0"/>
              <a:t>Všechna pravidla pouze doporučení</a:t>
            </a:r>
          </a:p>
          <a:p>
            <a:pPr eaLnBrk="1" hangingPunct="1"/>
            <a:r>
              <a:rPr lang="cs-CZ" altLang="cs-CZ" sz="3200" dirty="0"/>
              <a:t>Odlišnosti a specifika:</a:t>
            </a:r>
          </a:p>
          <a:p>
            <a:pPr lvl="1" eaLnBrk="1" hangingPunct="1"/>
            <a:r>
              <a:rPr lang="cs-CZ" altLang="cs-CZ" sz="2000" dirty="0"/>
              <a:t>Zejména podnikatelská činnost (společnost výrobní nebo obchodní?)</a:t>
            </a:r>
          </a:p>
          <a:p>
            <a:pPr lvl="1" eaLnBrk="1" hangingPunct="1"/>
            <a:r>
              <a:rPr lang="cs-CZ" altLang="cs-CZ" sz="2000" dirty="0"/>
              <a:t>Velikost společnosti, historie, vlastníci, ale i např. zda vstupuje na nový trh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609600"/>
            <a:ext cx="7772400" cy="4267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/>
              <a:t>Děkuji za pozornost</a:t>
            </a:r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 rtlCol="0"/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alt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/>
              <a:t>Finanční zdroje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600" dirty="0"/>
              <a:t>Užší pojetí</a:t>
            </a:r>
          </a:p>
          <a:p>
            <a:pPr lvl="1" eaLnBrk="1" hangingPunct="1"/>
            <a:r>
              <a:rPr lang="cs-CZ" altLang="cs-CZ" sz="2400" dirty="0"/>
              <a:t>Zdroje krytí majetku</a:t>
            </a:r>
          </a:p>
          <a:p>
            <a:pPr eaLnBrk="1" hangingPunct="1"/>
            <a:r>
              <a:rPr lang="cs-CZ" altLang="cs-CZ" sz="2600" dirty="0"/>
              <a:t>Širší pojetí</a:t>
            </a:r>
          </a:p>
          <a:p>
            <a:pPr lvl="1" eaLnBrk="1" hangingPunct="1"/>
            <a:r>
              <a:rPr lang="cs-CZ" altLang="cs-CZ" sz="2400" i="1" dirty="0"/>
              <a:t>„souhrn peněz, který společnost získá za určité období inkasem za své realizované výrobky, služby, eventuálně za svůj nepeněžní majetek, dále růstem různých forem vlastního kapitálu, dluhů a výjimečně i nenávratných dotací“</a:t>
            </a:r>
            <a:r>
              <a:rPr lang="cs-CZ" altLang="cs-CZ" sz="2400" dirty="0"/>
              <a:t> (Valach, 2006)</a:t>
            </a:r>
          </a:p>
          <a:p>
            <a:pPr lvl="1" eaLnBrk="1" hangingPunct="1"/>
            <a:r>
              <a:rPr lang="cs-CZ" altLang="cs-CZ" sz="2400" dirty="0"/>
              <a:t>Součástí i odpisy a leasing</a:t>
            </a:r>
            <a:endParaRPr lang="cs-CZ" altLang="cs-CZ" sz="2400" i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/>
              <a:t>Rozdělení finančních zdrojů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600"/>
              <a:t>Z hlediska původu prostředků</a:t>
            </a:r>
          </a:p>
          <a:p>
            <a:pPr lvl="1" eaLnBrk="1" hangingPunct="1"/>
            <a:r>
              <a:rPr lang="cs-CZ" altLang="cs-CZ" sz="2400"/>
              <a:t>Interní (vnitřní)</a:t>
            </a:r>
          </a:p>
          <a:p>
            <a:pPr lvl="1" eaLnBrk="1" hangingPunct="1"/>
            <a:r>
              <a:rPr lang="cs-CZ" altLang="cs-CZ" sz="2400"/>
              <a:t>Externí (vnější)</a:t>
            </a:r>
          </a:p>
          <a:p>
            <a:pPr eaLnBrk="1" hangingPunct="1"/>
            <a:r>
              <a:rPr lang="cs-CZ" altLang="cs-CZ" sz="2600"/>
              <a:t>Z hlediska časového</a:t>
            </a:r>
          </a:p>
          <a:p>
            <a:pPr lvl="1" eaLnBrk="1" hangingPunct="1"/>
            <a:r>
              <a:rPr lang="cs-CZ" altLang="cs-CZ" sz="2400"/>
              <a:t>Krátkodobé</a:t>
            </a:r>
          </a:p>
          <a:p>
            <a:pPr lvl="1" eaLnBrk="1" hangingPunct="1"/>
            <a:r>
              <a:rPr lang="cs-CZ" altLang="cs-CZ" sz="2400"/>
              <a:t>Dlouhodobé</a:t>
            </a:r>
          </a:p>
          <a:p>
            <a:pPr eaLnBrk="1" hangingPunct="1"/>
            <a:r>
              <a:rPr lang="cs-CZ" altLang="cs-CZ" sz="2600"/>
              <a:t>Z hlediska vlastnictví</a:t>
            </a:r>
          </a:p>
          <a:p>
            <a:pPr lvl="1" eaLnBrk="1" hangingPunct="1"/>
            <a:r>
              <a:rPr lang="cs-CZ" altLang="cs-CZ" sz="2400"/>
              <a:t>Vlastní</a:t>
            </a:r>
          </a:p>
          <a:p>
            <a:pPr lvl="1" eaLnBrk="1" hangingPunct="1"/>
            <a:r>
              <a:rPr lang="cs-CZ" altLang="cs-CZ" sz="2400"/>
              <a:t>Cizí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/>
              <a:t>Finanční struktura (pasiva)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cs-CZ" altLang="cs-CZ" sz="2200"/>
              <a:t>Vlastní kapitál</a:t>
            </a:r>
          </a:p>
          <a:p>
            <a:pPr marL="1371600" lvl="2" indent="-457200" eaLnBrk="1" hangingPunct="1">
              <a:lnSpc>
                <a:spcPct val="80000"/>
              </a:lnSpc>
              <a:buClr>
                <a:schemeClr val="tx1"/>
              </a:buClr>
              <a:buFontTx/>
              <a:buAutoNum type="alphaLcParenR"/>
            </a:pPr>
            <a:r>
              <a:rPr lang="cs-CZ" altLang="cs-CZ" sz="2000"/>
              <a:t>Základní kapitál</a:t>
            </a:r>
          </a:p>
          <a:p>
            <a:pPr marL="1371600" lvl="2" indent="-457200" eaLnBrk="1" hangingPunct="1">
              <a:lnSpc>
                <a:spcPct val="80000"/>
              </a:lnSpc>
              <a:buClr>
                <a:schemeClr val="tx1"/>
              </a:buClr>
              <a:buFontTx/>
              <a:buAutoNum type="alphaLcParenR"/>
            </a:pPr>
            <a:r>
              <a:rPr lang="cs-CZ" altLang="cs-CZ" sz="2000"/>
              <a:t>Kapitálové fondy</a:t>
            </a:r>
          </a:p>
          <a:p>
            <a:pPr marL="1371600" lvl="2" indent="-457200" eaLnBrk="1" hangingPunct="1">
              <a:lnSpc>
                <a:spcPct val="80000"/>
              </a:lnSpc>
              <a:buClr>
                <a:schemeClr val="tx1"/>
              </a:buClr>
              <a:buFontTx/>
              <a:buAutoNum type="alphaLcParenR"/>
            </a:pPr>
            <a:r>
              <a:rPr lang="cs-CZ" altLang="cs-CZ" sz="2000"/>
              <a:t>Fondy ze zisku</a:t>
            </a:r>
          </a:p>
          <a:p>
            <a:pPr marL="1371600" lvl="2" indent="-457200" eaLnBrk="1" hangingPunct="1">
              <a:lnSpc>
                <a:spcPct val="80000"/>
              </a:lnSpc>
              <a:buClr>
                <a:schemeClr val="tx1"/>
              </a:buClr>
              <a:buFontTx/>
              <a:buAutoNum type="alphaLcParenR"/>
            </a:pPr>
            <a:r>
              <a:rPr lang="cs-CZ" altLang="cs-CZ" sz="2000"/>
              <a:t>Výsledek hospodaření minulých let</a:t>
            </a:r>
          </a:p>
          <a:p>
            <a:pPr marL="1371600" lvl="2" indent="-457200" eaLnBrk="1" hangingPunct="1">
              <a:lnSpc>
                <a:spcPct val="80000"/>
              </a:lnSpc>
              <a:buClr>
                <a:schemeClr val="tx1"/>
              </a:buClr>
              <a:buFontTx/>
              <a:buAutoNum type="alphaLcParenR"/>
            </a:pPr>
            <a:r>
              <a:rPr lang="cs-CZ" altLang="cs-CZ" sz="2000"/>
              <a:t>Výsledek hospodaření běžného účetního období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cs-CZ" altLang="cs-CZ" sz="2200"/>
              <a:t>Cizí zdroje</a:t>
            </a:r>
          </a:p>
          <a:p>
            <a:pPr marL="1371600" lvl="2" indent="-457200" eaLnBrk="1" hangingPunct="1">
              <a:lnSpc>
                <a:spcPct val="80000"/>
              </a:lnSpc>
              <a:buClr>
                <a:schemeClr val="tx1"/>
              </a:buClr>
              <a:buFontTx/>
              <a:buAutoNum type="alphaLcParenR"/>
            </a:pPr>
            <a:r>
              <a:rPr lang="cs-CZ" altLang="cs-CZ" sz="2000"/>
              <a:t>Rezervy</a:t>
            </a:r>
          </a:p>
          <a:p>
            <a:pPr marL="1371600" lvl="2" indent="-457200" eaLnBrk="1" hangingPunct="1">
              <a:lnSpc>
                <a:spcPct val="80000"/>
              </a:lnSpc>
              <a:buClr>
                <a:schemeClr val="tx1"/>
              </a:buClr>
              <a:buFontTx/>
              <a:buAutoNum type="alphaLcParenR"/>
            </a:pPr>
            <a:r>
              <a:rPr lang="cs-CZ" altLang="cs-CZ" sz="2000"/>
              <a:t>Dlouhodobé závazky</a:t>
            </a:r>
          </a:p>
          <a:p>
            <a:pPr marL="1371600" lvl="2" indent="-457200" eaLnBrk="1" hangingPunct="1">
              <a:lnSpc>
                <a:spcPct val="80000"/>
              </a:lnSpc>
              <a:buClr>
                <a:schemeClr val="tx1"/>
              </a:buClr>
              <a:buFontTx/>
              <a:buAutoNum type="alphaLcParenR"/>
            </a:pPr>
            <a:r>
              <a:rPr lang="cs-CZ" altLang="cs-CZ" sz="2000"/>
              <a:t>Krátkodobé závazky</a:t>
            </a:r>
          </a:p>
          <a:p>
            <a:pPr marL="1371600" lvl="2" indent="-457200" eaLnBrk="1" hangingPunct="1">
              <a:lnSpc>
                <a:spcPct val="80000"/>
              </a:lnSpc>
              <a:buClr>
                <a:schemeClr val="tx1"/>
              </a:buClr>
              <a:buFontTx/>
              <a:buAutoNum type="alphaLcParenR"/>
            </a:pPr>
            <a:r>
              <a:rPr lang="cs-CZ" altLang="cs-CZ" sz="2000"/>
              <a:t>Bankovní úvěry a výpomoci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cs-CZ" altLang="cs-CZ" sz="2200"/>
              <a:t>Časové rozlišení</a:t>
            </a:r>
            <a:endParaRPr lang="cs-CZ" altLang="cs-CZ" sz="26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/>
              <a:t>Složky vlastního kapitálu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100" dirty="0"/>
              <a:t>Základní kapitál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/>
              <a:t>Tvořen peněžitými i nepeněžitými vklady všech společníků – vyjádřený v penězích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/>
              <a:t>Majetek poskytnutý společníky, přechází do majetku obchodní společnosti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/>
              <a:t>Velikost podílu společníků na obchodní společnosti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100" dirty="0"/>
              <a:t>Kapitálové fondy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/>
              <a:t>Tvořeny peněžitými či nepeněžitými vklady společníků, které nezvyšují základní kapitál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/>
              <a:t>Tvořeny i přijatými dary nebo oceňovacími rozdíly z přecenění majetku a závazku (tedy i emisní ážio)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/>
              <a:t>Složky vlastního kapitálu (2)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dirty="0"/>
              <a:t>Fondy ze zisku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cs-CZ" sz="2400" dirty="0"/>
              <a:t>T</a:t>
            </a:r>
            <a:r>
              <a:rPr lang="cs-CZ" altLang="cs-CZ" sz="2400" dirty="0" err="1"/>
              <a:t>vorba</a:t>
            </a:r>
            <a:r>
              <a:rPr lang="cs-CZ" altLang="cs-CZ" sz="2400" dirty="0"/>
              <a:t> pouze dobrovolná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/>
              <a:t>Ke krytí ztrát společnosti, ale i např. fondy rozvoje, odměn nebo sociální fondy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dirty="0"/>
              <a:t>Nerozdělený zisk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/>
              <a:t>Zisk, který společnosti zůstal po zaplacení daní, přídělům do fondů a vyplacení dividend akcionářům či podílů společníkům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/>
              <a:t>Výsledek hospodaření běžného účetního období – výsledek hospodaření ve schvalovacím řízení – nerozdělený zisk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/>
              <a:t>Může být i neuhrazená ztráta minulých let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/>
              <a:t>Složky cizího kapitálu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dirty="0"/>
              <a:t>Rezervy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/>
              <a:t>Účelem je krýt budoucí výdaje a rizika, vznikající ze současných závazků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/>
              <a:t>Vytváří se k předem určenému účelu budoucího využití, částka není přesně známá, období k jejich čerpání nebývá vždy jisté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/>
              <a:t>Neprochází zdaněním daní z příjmů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dirty="0"/>
              <a:t>Dlouhodobé závazky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/>
              <a:t>Doba splatnosti delší než jeden rok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/>
              <a:t>Zejména z obchodních vztahů, z pronájmu, z emitovaných dluhopisů</a:t>
            </a:r>
          </a:p>
          <a:p>
            <a:pPr lvl="1" eaLnBrk="1" hangingPunct="1">
              <a:lnSpc>
                <a:spcPct val="80000"/>
              </a:lnSpc>
            </a:pPr>
            <a:endParaRPr lang="cs-CZ" altLang="cs-CZ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/>
              <a:t>Složky cizího kapitálu (2)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100" dirty="0"/>
              <a:t>Krátkodobé závazky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/>
              <a:t>Z obchodních vztahů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/>
              <a:t>K zaměstnancům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/>
              <a:t>Ze sociálního zabezpečení a zdravotního pojištění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/>
              <a:t>Ke státu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100" dirty="0"/>
              <a:t>Bankovní úvěry a výpomoci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/>
              <a:t>Dlouhodobé – např. hypoteční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/>
              <a:t>Krátkodobé – např. kontokorentní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altLang="cs-CZ" sz="2100" dirty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100" dirty="0"/>
              <a:t>(pozn.: Závazek = současná povinnost společnosti, která vznikla na základě minulých skutečností a od jehož vypořádání se očekává, že způsobí odtok zdrojů)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/>
              <a:t>Vztah vlastního a cizího kapitálu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Vlastní kapitál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dirty="0"/>
              <a:t>Měl by tvořit základ financování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dirty="0"/>
              <a:t>Nositelem tzv. podnikatelského rizika – společnost vnímána jako spolehlivý a silný partner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dirty="0"/>
              <a:t>Bezpečný zdroj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dirty="0"/>
              <a:t>Platí se za něj v závislosti na dosažení hospodářského výsledku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Cizí zdroje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dirty="0"/>
              <a:t>Cenou za půjčení je úrok – působí tzv. úrokový daňový štít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dirty="0"/>
              <a:t>Považován za méně rizikový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dirty="0"/>
              <a:t>Nevzniká žádné právo na přímém řízení společnosti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dirty="0"/>
              <a:t>Princip finanční páky – pozitivní působení, pokud placené úroky nižší než rentabilita aktiv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Úhly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Exekutivní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ivní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0</TotalTime>
  <Words>796</Words>
  <Application>Microsoft Office PowerPoint</Application>
  <PresentationFormat>Předvádění na obrazovce (4:3)</PresentationFormat>
  <Paragraphs>124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3" baseType="lpstr">
      <vt:lpstr>Arial</vt:lpstr>
      <vt:lpstr>Century Gothic</vt:lpstr>
      <vt:lpstr>Courier New</vt:lpstr>
      <vt:lpstr>Palatino Linotype</vt:lpstr>
      <vt:lpstr>Wingdings</vt:lpstr>
      <vt:lpstr>Exekutivní</vt:lpstr>
      <vt:lpstr>Financování činnosti korporací</vt:lpstr>
      <vt:lpstr>Finanční zdroje</vt:lpstr>
      <vt:lpstr>Rozdělení finančních zdrojů</vt:lpstr>
      <vt:lpstr>Finanční struktura (pasiva)</vt:lpstr>
      <vt:lpstr>Složky vlastního kapitálu</vt:lpstr>
      <vt:lpstr>Složky vlastního kapitálu (2)</vt:lpstr>
      <vt:lpstr>Složky cizího kapitálu</vt:lpstr>
      <vt:lpstr>Složky cizího kapitálu (2)</vt:lpstr>
      <vt:lpstr>Vztah vlastního a cizího kapitálu</vt:lpstr>
      <vt:lpstr>Poměr vlastního a cizího kapitálu</vt:lpstr>
      <vt:lpstr>Zlaté pravidlo vyrovnání rizika</vt:lpstr>
      <vt:lpstr>Zlaté pravidlo financování (bilanční)</vt:lpstr>
      <vt:lpstr>Zlaté pari pravidlo</vt:lpstr>
      <vt:lpstr>Zlaté poměrové pravidlo (růstové)</vt:lpstr>
      <vt:lpstr>Další možná pravidla</vt:lpstr>
      <vt:lpstr>Shrnutí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Alena Kerlinová</dc:creator>
  <cp:lastModifiedBy>Eva Tomášková</cp:lastModifiedBy>
  <cp:revision>26</cp:revision>
  <cp:lastPrinted>1601-01-01T00:00:00Z</cp:lastPrinted>
  <dcterms:created xsi:type="dcterms:W3CDTF">1601-01-01T00:00:00Z</dcterms:created>
  <dcterms:modified xsi:type="dcterms:W3CDTF">2022-10-02T19:17:50Z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