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63" r:id="rId2"/>
  </p:sldMasterIdLst>
  <p:notesMasterIdLst>
    <p:notesMasterId r:id="rId20"/>
  </p:notesMasterIdLst>
  <p:handoutMasterIdLst>
    <p:handoutMasterId r:id="rId21"/>
  </p:handoutMasterIdLst>
  <p:sldIdLst>
    <p:sldId id="444" r:id="rId3"/>
    <p:sldId id="397" r:id="rId4"/>
    <p:sldId id="418" r:id="rId5"/>
    <p:sldId id="447" r:id="rId6"/>
    <p:sldId id="448" r:id="rId7"/>
    <p:sldId id="445" r:id="rId8"/>
    <p:sldId id="416" r:id="rId9"/>
    <p:sldId id="421" r:id="rId10"/>
    <p:sldId id="435" r:id="rId11"/>
    <p:sldId id="438" r:id="rId12"/>
    <p:sldId id="422" r:id="rId13"/>
    <p:sldId id="423" r:id="rId14"/>
    <p:sldId id="441" r:id="rId15"/>
    <p:sldId id="446" r:id="rId16"/>
    <p:sldId id="442" r:id="rId17"/>
    <p:sldId id="424" r:id="rId18"/>
    <p:sldId id="425" r:id="rId19"/>
  </p:sldIdLst>
  <p:sldSz cx="9144000" cy="6858000" type="screen4x3"/>
  <p:notesSz cx="6797675" cy="992822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71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  <p15:guide id="17" pos="2857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6" userDrawn="1">
          <p15:clr>
            <a:srgbClr val="A4A3A4"/>
          </p15:clr>
        </p15:guide>
        <p15:guide id="2" pos="2274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DL" initials="MK" lastIdx="1" clrIdx="0">
    <p:extLst>
      <p:ext uri="{19B8F6BF-5375-455C-9EA6-DF929625EA0E}">
        <p15:presenceInfo xmlns:p15="http://schemas.microsoft.com/office/powerpoint/2012/main" userId="ADD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A2E"/>
    <a:srgbClr val="000000"/>
    <a:srgbClr val="FFCD00"/>
    <a:srgbClr val="ED8B00"/>
    <a:srgbClr val="DB291C"/>
    <a:srgbClr val="FF9900"/>
    <a:srgbClr val="C00000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7" autoAdjust="0"/>
    <p:restoredTop sz="94984" autoAdjust="0"/>
  </p:normalViewPr>
  <p:slideViewPr>
    <p:cSldViewPr snapToGrid="0" showGuides="1">
      <p:cViewPr varScale="1">
        <p:scale>
          <a:sx n="99" d="100"/>
          <a:sy n="99" d="100"/>
        </p:scale>
        <p:origin x="3252" y="72"/>
      </p:cViewPr>
      <p:guideLst>
        <p:guide pos="226"/>
        <p:guide pos="5511"/>
        <p:guide orient="horz" pos="1071"/>
        <p:guide orient="horz" pos="4020"/>
        <p:guide orient="horz" pos="187"/>
        <p:guide orient="horz" pos="890"/>
        <p:guide pos="2857"/>
        <p:guide orient="horz" pos="216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976" y="102"/>
      </p:cViewPr>
      <p:guideLst>
        <p:guide orient="horz" pos="2996"/>
        <p:guide pos="2274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3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10/19/2022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0816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30816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5" tIns="48696" rIns="97395" bIns="4869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7395" tIns="48696" rIns="97395" bIns="4869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1158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7800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7209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295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object 2"/>
          <p:cNvSpPr/>
          <p:nvPr userDrawn="1"/>
        </p:nvSpPr>
        <p:spPr>
          <a:xfrm>
            <a:off x="376238" y="343311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05501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987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7987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/>
        </p:blipFill>
        <p:spPr>
          <a:xfrm>
            <a:off x="370800" y="3124800"/>
            <a:ext cx="180513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E2828-9C0B-495B-894F-E81B4199F1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ACA8-0D71-4F67-ACD0-E4BA8155183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14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997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29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019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506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04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28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283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608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574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67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7775606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74491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114765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322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43474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973567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1770928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569440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7800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7209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341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66965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17403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7328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/>
          <a:lstStyle/>
          <a:p>
            <a:endParaRPr lang="cs-C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671731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7" b="29289"/>
          <a:stretch/>
        </p:blipFill>
        <p:spPr>
          <a:xfrm>
            <a:off x="370800" y="3123758"/>
            <a:ext cx="172277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/>
        </p:blipFill>
        <p:spPr>
          <a:xfrm>
            <a:off x="370800" y="3124800"/>
            <a:ext cx="180513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7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6999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err="1">
                <a:solidFill>
                  <a:schemeClr val="tx1"/>
                </a:solidFill>
              </a:rPr>
              <a:t>Akvizice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  <a:r>
              <a:rPr lang="en-US" sz="650" noProof="0" dirty="0" err="1">
                <a:solidFill>
                  <a:schemeClr val="tx1"/>
                </a:solidFill>
              </a:rPr>
              <a:t>společností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© 201</a:t>
            </a:r>
            <a:r>
              <a:rPr lang="cs-CZ" sz="650" noProof="0" dirty="0">
                <a:solidFill>
                  <a:schemeClr val="tx1"/>
                </a:solidFill>
              </a:rPr>
              <a:t>9</a:t>
            </a:r>
            <a:r>
              <a:rPr lang="en-US" sz="650" noProof="0" dirty="0">
                <a:solidFill>
                  <a:schemeClr val="tx1"/>
                </a:solidFill>
              </a:rPr>
              <a:t> Deloitte Legal s.r.o., </a:t>
            </a:r>
            <a:r>
              <a:rPr lang="en-US" sz="650" noProof="0" dirty="0" err="1">
                <a:solidFill>
                  <a:schemeClr val="tx1"/>
                </a:solidFill>
              </a:rPr>
              <a:t>advokátní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  <a:r>
              <a:rPr lang="en-US" sz="650" noProof="0" dirty="0" err="1">
                <a:solidFill>
                  <a:schemeClr val="tx1"/>
                </a:solidFill>
              </a:rPr>
              <a:t>kancelář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5" r:id="rId3"/>
    <p:sldLayoutId id="2147483703" r:id="rId4"/>
    <p:sldLayoutId id="2147483705" r:id="rId5"/>
    <p:sldLayoutId id="2147483707" r:id="rId6"/>
    <p:sldLayoutId id="2147483713" r:id="rId7"/>
    <p:sldLayoutId id="2147483754" r:id="rId8"/>
    <p:sldLayoutId id="2147483753" r:id="rId9"/>
    <p:sldLayoutId id="2147483678" r:id="rId10"/>
    <p:sldLayoutId id="2147483681" r:id="rId11"/>
    <p:sldLayoutId id="2147483735" r:id="rId12"/>
    <p:sldLayoutId id="2147483697" r:id="rId13"/>
    <p:sldLayoutId id="2147483715" r:id="rId14"/>
    <p:sldLayoutId id="2147483695" r:id="rId15"/>
    <p:sldLayoutId id="2147483725" r:id="rId16"/>
    <p:sldLayoutId id="2147483760" r:id="rId17"/>
    <p:sldLayoutId id="2147483762" r:id="rId18"/>
    <p:sldLayoutId id="2147483721" r:id="rId19"/>
    <p:sldLayoutId id="2147483758" r:id="rId20"/>
    <p:sldLayoutId id="2147483759" r:id="rId21"/>
    <p:sldLayoutId id="2147483761" r:id="rId22"/>
    <p:sldLayoutId id="2147483757" r:id="rId23"/>
    <p:sldLayoutId id="2147483788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456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1728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04700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6999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Presentation title</a:t>
            </a:r>
            <a:br>
              <a:rPr lang="en-US" sz="650" noProof="0" dirty="0">
                <a:solidFill>
                  <a:schemeClr val="tx1"/>
                </a:solidFill>
              </a:rPr>
            </a:br>
            <a:r>
              <a:rPr lang="en-US" sz="650" noProof="0" dirty="0">
                <a:solidFill>
                  <a:schemeClr val="tx1"/>
                </a:solidFill>
              </a:rPr>
              <a:t>[To edit, click View &gt; Slide Master &gt; Slide Master]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© 201</a:t>
            </a:r>
            <a:r>
              <a:rPr lang="cs-CZ" sz="650" noProof="0" dirty="0">
                <a:solidFill>
                  <a:schemeClr val="tx1"/>
                </a:solidFill>
              </a:rPr>
              <a:t>8</a:t>
            </a:r>
            <a:r>
              <a:rPr lang="en-US" sz="650" noProof="0" dirty="0">
                <a:solidFill>
                  <a:schemeClr val="tx1"/>
                </a:solidFill>
              </a:rPr>
              <a:t> Deloitte </a:t>
            </a:r>
            <a:r>
              <a:rPr lang="cs-CZ" sz="650" noProof="0" dirty="0">
                <a:solidFill>
                  <a:schemeClr val="tx1"/>
                </a:solidFill>
              </a:rPr>
              <a:t>Česká</a:t>
            </a:r>
            <a:r>
              <a:rPr lang="cs-CZ" sz="650" baseline="0" noProof="0" dirty="0">
                <a:solidFill>
                  <a:schemeClr val="tx1"/>
                </a:solidFill>
              </a:rPr>
              <a:t> republika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456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1728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AA4043E-8583-583D-08A3-50F859EA0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Seminář 2 (</a:t>
            </a:r>
            <a:r>
              <a:rPr lang="cs-CZ" dirty="0" err="1"/>
              <a:t>Due</a:t>
            </a:r>
            <a:r>
              <a:rPr lang="cs-CZ" dirty="0"/>
              <a:t> diligence – 1. část)</a:t>
            </a:r>
          </a:p>
          <a:p>
            <a:r>
              <a:rPr lang="cs-CZ" dirty="0"/>
              <a:t>19.10.2022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070063-3098-81CD-2036-326C003B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Fúze a akvizice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4AAFC29-C9BA-724C-ABE0-F11A62B71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1" y="1609082"/>
            <a:ext cx="7071188" cy="4769493"/>
          </a:xfrm>
        </p:spPr>
      </p:pic>
    </p:spTree>
    <p:extLst>
      <p:ext uri="{BB962C8B-B14F-4D97-AF65-F5344CB8AC3E}">
        <p14:creationId xmlns:p14="http://schemas.microsoft.com/office/powerpoint/2010/main" val="35775800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399533"/>
          </a:xfrm>
        </p:spPr>
        <p:txBody>
          <a:bodyPr/>
          <a:lstStyle/>
          <a:p>
            <a:r>
              <a:rPr lang="en-US" dirty="0"/>
              <a:t>Case stud</a:t>
            </a:r>
            <a:r>
              <a:rPr lang="cs-CZ" dirty="0"/>
              <a:t>y – NIPPON INVEST Ltd.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	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</p:spPr>
        <p:txBody>
          <a:bodyPr/>
          <a:lstStyle/>
          <a:p>
            <a:r>
              <a:rPr lang="cs-CZ" dirty="0"/>
              <a:t>O společnost APLHA REAL BRNO s.r.o. („ALPHA“ nebo „Společnost“) má zájem investor:</a:t>
            </a:r>
          </a:p>
          <a:p>
            <a:pPr marL="457200" lvl="1" indent="-285750"/>
            <a:r>
              <a:rPr lang="cs-CZ" dirty="0"/>
              <a:t>japonská společnost NIPPON INVEST Ltd. („NIPPON“)</a:t>
            </a:r>
          </a:p>
          <a:p>
            <a:pPr marL="457200" lvl="1" indent="-285750"/>
            <a:r>
              <a:rPr lang="cs-CZ" dirty="0"/>
              <a:t>společnost NIPPON má zájem zejména o budovu BOC, ostatní je k jednání (odštěpení tenisových kurtů, příp. </a:t>
            </a:r>
            <a:r>
              <a:rPr lang="cs-CZ" dirty="0" err="1"/>
              <a:t>property</a:t>
            </a:r>
            <a:r>
              <a:rPr lang="cs-CZ" dirty="0"/>
              <a:t> managementu)</a:t>
            </a:r>
          </a:p>
          <a:p>
            <a:pPr marL="457200" lvl="1" indent="-285750"/>
            <a:r>
              <a:rPr lang="cs-CZ" dirty="0"/>
              <a:t>k prodeji je 75% ve společnosti ALPHA</a:t>
            </a:r>
          </a:p>
          <a:p>
            <a:pPr marL="457200" lvl="1" indent="-285750"/>
            <a:endParaRPr lang="cs-CZ" dirty="0"/>
          </a:p>
          <a:p>
            <a:r>
              <a:rPr lang="cs-CZ" dirty="0"/>
              <a:t>Cena za společnost ALPHA:</a:t>
            </a:r>
          </a:p>
          <a:p>
            <a:pPr marL="457200" lvl="1" indent="-285750"/>
            <a:r>
              <a:rPr lang="cs-CZ" dirty="0"/>
              <a:t>společnost BOHEMIA požaduje za svůj podíl: </a:t>
            </a:r>
            <a:r>
              <a:rPr lang="cs-CZ" b="1" dirty="0"/>
              <a:t>300 mil. Kč</a:t>
            </a:r>
          </a:p>
          <a:p>
            <a:pPr marL="457200" lvl="1" indent="-285750"/>
            <a:endParaRPr lang="cs-CZ" b="1" dirty="0"/>
          </a:p>
          <a:p>
            <a:pPr marL="457200" lvl="1" indent="-285750"/>
            <a:r>
              <a:rPr lang="cs-CZ" b="1" dirty="0" err="1"/>
              <a:t>Letter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Intent</a:t>
            </a:r>
            <a:endParaRPr lang="cs-CZ" b="1" dirty="0"/>
          </a:p>
          <a:p>
            <a:pPr marL="457200" lvl="1" indent="-285750"/>
            <a:r>
              <a:rPr lang="cs-CZ" b="1" dirty="0"/>
              <a:t>Non </a:t>
            </a:r>
            <a:r>
              <a:rPr lang="cs-CZ" b="1" dirty="0" err="1"/>
              <a:t>Disclosure</a:t>
            </a:r>
            <a:r>
              <a:rPr lang="cs-CZ" b="1" dirty="0"/>
              <a:t> </a:t>
            </a:r>
            <a:r>
              <a:rPr lang="cs-CZ" b="1" dirty="0" err="1"/>
              <a:t>Agreement</a:t>
            </a:r>
            <a:r>
              <a:rPr lang="cs-CZ" b="1" dirty="0"/>
              <a:t> (NDA)</a:t>
            </a:r>
          </a:p>
          <a:p>
            <a:pPr marL="457200" lvl="1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0425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Korporátní oblast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 </a:t>
            </a:r>
            <a:r>
              <a:rPr lang="cs-CZ" dirty="0" err="1"/>
              <a:t>checklist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375683"/>
              </p:ext>
            </p:extLst>
          </p:nvPr>
        </p:nvGraphicFramePr>
        <p:xfrm>
          <a:off x="3563609" y="145299"/>
          <a:ext cx="4553049" cy="5802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954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800" kern="0" dirty="0">
                          <a:effectLst/>
                        </a:rPr>
                        <a:t> </a:t>
                      </a:r>
                      <a:endParaRPr lang="cs-CZ" sz="7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kern="0">
                          <a:effectLst/>
                        </a:rPr>
                        <a:t>KORPORÁTNÍ OBLAST</a:t>
                      </a:r>
                      <a:endParaRPr lang="cs-CZ" sz="7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kern="0">
                          <a:effectLst/>
                        </a:rPr>
                        <a:t> </a:t>
                      </a:r>
                      <a:endParaRPr lang="cs-CZ" sz="7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Aktuální výpis z obchodního rejstříku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</a:tabLst>
                      </a:pPr>
                      <a:r>
                        <a:rPr lang="cs-CZ" sz="800">
                          <a:effectLst/>
                        </a:rPr>
                        <a:t>Společenská smlouva (zakladatelská listina) o založení Společnosti a její pozdější změny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Aktuální úplné znění společenské smlouvy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Stanovy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Aktuální seznam společníků/akcionářů popř. výpis z evidence cenných papírů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Zápisy z řádných a mimořádných valných hromad od vzniku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Zápisy z jednání orgánů Společnosti (jednatelů, představenstva, dozorčí rady, atd.)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Jednací a hlasovací řády orgánů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Smlouvy s orgány/členy orgánů Společnosti (např. smlouvy o výkonu funkce)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Informace a dokumenty k vedeným neskončeným rejstříkovým řízením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Podání do sbírky listin obchodního rejstříku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Platné plné moci k zastupování Společnosti včetně případné prokury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Informace o propojených osobách, včetně schéma koncernu, a zprávy o vztazích mezi nimi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9818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Smlouvy mezi Společností a i) jejími společníky, ii) propojenými/koncernovými osobami, zejména ovládací smlouva, smlouva o převodu zisku, smlouvy o převodech majetku, smlouvy o půjčce/úvěru, zajištění závazků, apod.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Smlouvy mezi společníky Společnosti navzájem ohledně jejich obchodních podílů/účasti ve Společnosti či výkonu souvisejících práv (např. dohody o výkonu hlasovacích práv)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9636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Veškeré dokumenty o dispozicích s obchodními podíly ve Společnosti – rozdělení, převody, zastavení obchodních podílů Společnosti či zřízení jakýchkoliv práv k nim (souhlasy s rozdělením a převody obchodních podílů, pokud se vyžadují; smlouvy o převodech obchodních podílů; potvrzení o doručení smluv Společnosti); dědění obchodních podílů (veškerá dokumentace k dědění obchodního podílu, pravomocná rozhodnutí příslušného soudu o nabytí dědictví k obchodnímu podílu, apod.).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Informace o případných organizačních složkách/odštěpných závodech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7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9654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Korporátní oblast</a:t>
            </a:r>
          </a:p>
          <a:p>
            <a:r>
              <a:rPr lang="cs-CZ" sz="2400" dirty="0"/>
              <a:t>Výpis z OR</a:t>
            </a:r>
          </a:p>
          <a:p>
            <a:endParaRPr lang="cs-CZ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73" t="17044" r="32536" b="13467"/>
          <a:stretch/>
        </p:blipFill>
        <p:spPr>
          <a:xfrm>
            <a:off x="3435409" y="317499"/>
            <a:ext cx="4794192" cy="61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964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Korporátní oblast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Smlouva o převodu podílu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7179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509A89C-AD87-BE19-AB52-8AD6CDC97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Korporátní oblast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2B1CB8-C576-0BC6-CB04-C9DAA07D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C09E8EB-81D7-6BB0-B058-3939739C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656" y="1700213"/>
            <a:ext cx="5827225" cy="4678362"/>
          </a:xfrm>
        </p:spPr>
      </p:pic>
    </p:spTree>
    <p:extLst>
      <p:ext uri="{BB962C8B-B14F-4D97-AF65-F5344CB8AC3E}">
        <p14:creationId xmlns:p14="http://schemas.microsoft.com/office/powerpoint/2010/main" val="29358180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Korporátní oblast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Dodatek č. 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3606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Majetek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 </a:t>
            </a:r>
            <a:r>
              <a:rPr lang="cs-CZ" dirty="0" err="1"/>
              <a:t>checklist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917817"/>
              </p:ext>
            </p:extLst>
          </p:nvPr>
        </p:nvGraphicFramePr>
        <p:xfrm>
          <a:off x="1447444" y="1683372"/>
          <a:ext cx="622935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Tx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 dirty="0">
                          <a:effectLst/>
                        </a:rPr>
                        <a:t>MAJETEK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Dokumenty prokazující nabývací tituly (např. kupní, darovací a jiné nabývací smlouvy) Společnosti k jejímu majetku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Výpisy z veřejných majetkových registrů (katastr nemovitostí, evidence cenných papírů, další)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Nájemní, leasingové a obdobné smlouvy k majetku užívanému Společností, včetně dokumentů prokazujících vlastnické právo pronajímatele / vlastníka odlišného od Společnosti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Stavební/územní rozhodnutí, kolaudační rozhodnutí k provozovnám a jiným objektům užívaným Společností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Informace a dokumenty k zástavním právům, věcným břemenům nebo jiným právům třetích osob váznoucím na majetku Společnosti, anebo takovým právům k majetku třetích osob smluveným ve prospěch Společnosti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Osvědčení, výpis z rejstříku, a jiné dokumenty osvědčující práva Společnosti k předmětům duševního a průmyslového vlastnictví (ochranné známky, patenty, průmyslové vzory, apod.)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Licenční a obdobné smlouvy k předmětům duševního a průmyslového vlastnictví (vč. software) potřebného pro podnikání Společnosti, nebo jejichž je Společnost stranou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Certifikáty a další dokumentace k internetovým doménám užívaným Společností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Dokumenty k vedeným řízením v oblasti duševního a průmyslového vlastnictví (zejm. přihlášky ochranných známek, spory, apod.)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020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Majetek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Nájemní smlouva</a:t>
            </a:r>
          </a:p>
          <a:p>
            <a:pPr marL="285750" indent="-285750">
              <a:buFontTx/>
              <a:buChar char="-"/>
            </a:pPr>
            <a:r>
              <a:rPr lang="cs-CZ" dirty="0"/>
              <a:t>Výpis z KN</a:t>
            </a:r>
          </a:p>
          <a:p>
            <a:pPr marL="285750" indent="-285750">
              <a:buFontTx/>
              <a:buChar char="-"/>
            </a:pPr>
            <a:r>
              <a:rPr lang="cs-CZ" dirty="0"/>
              <a:t>Licenční smlouva</a:t>
            </a:r>
          </a:p>
        </p:txBody>
      </p:sp>
    </p:spTree>
    <p:extLst>
      <p:ext uri="{BB962C8B-B14F-4D97-AF65-F5344CB8AC3E}">
        <p14:creationId xmlns:p14="http://schemas.microsoft.com/office/powerpoint/2010/main" val="3085112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260389"/>
            <a:ext cx="8374062" cy="511881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Shrnutí úvodní lekce</a:t>
            </a:r>
          </a:p>
          <a:p>
            <a:pPr lvl="1"/>
            <a:r>
              <a:rPr lang="cs-CZ" dirty="0"/>
              <a:t>Revize samostatných prací</a:t>
            </a:r>
          </a:p>
          <a:p>
            <a:pPr lvl="1"/>
            <a:r>
              <a:rPr lang="cs-CZ" dirty="0"/>
              <a:t>Audity (DD) při akvizicích společností</a:t>
            </a:r>
          </a:p>
          <a:p>
            <a:pPr lvl="2"/>
            <a:r>
              <a:rPr lang="cs-CZ" dirty="0"/>
              <a:t>audit prodávajícího, kupujícího</a:t>
            </a:r>
          </a:p>
          <a:p>
            <a:pPr lvl="2"/>
            <a:r>
              <a:rPr lang="cs-CZ" dirty="0"/>
              <a:t>právní a daňový audit</a:t>
            </a:r>
          </a:p>
          <a:p>
            <a:pPr lvl="2"/>
            <a:r>
              <a:rPr lang="cs-CZ" dirty="0"/>
              <a:t>další audity (environmentální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lvl="1"/>
            <a:r>
              <a:rPr lang="cs-CZ" dirty="0"/>
              <a:t>Vysvětlení jednotlivých položek </a:t>
            </a:r>
            <a:r>
              <a:rPr lang="cs-CZ" dirty="0" err="1"/>
              <a:t>checklistu</a:t>
            </a:r>
            <a:endParaRPr lang="cs-CZ" dirty="0"/>
          </a:p>
          <a:p>
            <a:pPr lvl="1"/>
            <a:r>
              <a:rPr lang="cs-CZ" dirty="0"/>
              <a:t>Význam DD pro jednání o SPA</a:t>
            </a:r>
          </a:p>
          <a:p>
            <a:pPr lvl="1"/>
            <a:r>
              <a:rPr lang="cs-CZ" dirty="0"/>
              <a:t>Cvičení pro studenty v jednotlivých kategoriích DD</a:t>
            </a:r>
          </a:p>
          <a:p>
            <a:pPr marL="172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9420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cs-CZ" sz="2200" dirty="0">
                <a:latin typeface="+mj-lt"/>
              </a:rPr>
              <a:t>Shrnutí úvodní lekce</a:t>
            </a:r>
            <a:br>
              <a:rPr lang="cs-CZ" sz="2200" dirty="0">
                <a:latin typeface="+mj-lt"/>
              </a:rPr>
            </a:br>
            <a:endParaRPr lang="cs-CZ" sz="2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Co je M&amp;A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 / </a:t>
            </a:r>
            <a:r>
              <a:rPr lang="cs-CZ" dirty="0" err="1"/>
              <a:t>asset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Motivace stran pro uskutečnění M&amp;A</a:t>
            </a:r>
          </a:p>
          <a:p>
            <a:pPr marL="285750" indent="-285750">
              <a:buFontTx/>
              <a:buChar char="-"/>
            </a:pPr>
            <a:r>
              <a:rPr lang="cs-CZ" dirty="0"/>
              <a:t>Subjekty vystupující v M&amp;A transakcích</a:t>
            </a:r>
          </a:p>
          <a:p>
            <a:pPr marL="285750" indent="-285750">
              <a:buFontTx/>
              <a:buChar char="-"/>
            </a:pPr>
            <a:r>
              <a:rPr lang="cs-CZ" dirty="0"/>
              <a:t>M&amp;A proces</a:t>
            </a:r>
          </a:p>
          <a:p>
            <a:pPr marL="457200" lvl="1" indent="-285750">
              <a:buFontTx/>
              <a:buChar char="-"/>
            </a:pPr>
            <a:r>
              <a:rPr lang="cs-CZ" dirty="0" err="1"/>
              <a:t>Předtransakční</a:t>
            </a:r>
            <a:r>
              <a:rPr lang="cs-CZ" dirty="0"/>
              <a:t> fáze (příprava na prodej, NDA, LOI)</a:t>
            </a:r>
          </a:p>
          <a:p>
            <a:pPr marL="457200" lvl="1" indent="-285750">
              <a:buFontTx/>
              <a:buChar char="-"/>
            </a:pPr>
            <a:r>
              <a:rPr lang="cs-CZ" dirty="0"/>
              <a:t>Transakční fáze (DD, SPA, </a:t>
            </a:r>
            <a:r>
              <a:rPr lang="cs-CZ" dirty="0" err="1"/>
              <a:t>Escrow</a:t>
            </a:r>
            <a:r>
              <a:rPr lang="cs-CZ" dirty="0"/>
              <a:t>, </a:t>
            </a:r>
            <a:r>
              <a:rPr lang="cs-CZ" dirty="0" err="1"/>
              <a:t>signing</a:t>
            </a:r>
            <a:r>
              <a:rPr lang="cs-CZ" dirty="0"/>
              <a:t> a </a:t>
            </a:r>
            <a:r>
              <a:rPr lang="cs-CZ" dirty="0" err="1"/>
              <a:t>closing</a:t>
            </a:r>
            <a:r>
              <a:rPr lang="cs-CZ" dirty="0"/>
              <a:t>)</a:t>
            </a:r>
          </a:p>
          <a:p>
            <a:pPr marL="457200" lvl="1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5747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FC0F608-E49E-0E33-D52B-E7E04B6BD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1"/>
            <a:ext cx="8371762" cy="824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B715C48-C7D6-E705-0539-04DA3DE7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latin typeface="+mj-lt"/>
              </a:rPr>
              <a:t>Shrnutí úvodní lekce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C33AAA2-225C-A469-DA8A-1492AC73D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34" y="862885"/>
            <a:ext cx="7072591" cy="5515690"/>
          </a:xfrm>
        </p:spPr>
      </p:pic>
    </p:spTree>
    <p:extLst>
      <p:ext uri="{BB962C8B-B14F-4D97-AF65-F5344CB8AC3E}">
        <p14:creationId xmlns:p14="http://schemas.microsoft.com/office/powerpoint/2010/main" val="1236559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A9161B6-E5CA-1E33-9B06-CF719F418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13401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A8E66EB-103E-6D35-7746-4BDD4B3A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latin typeface="+mj-lt"/>
              </a:rPr>
              <a:t>Shrnutí úvodní lekce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5532BC-0D29-E3C4-CF5A-752D1281D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47" y="1249251"/>
            <a:ext cx="7942732" cy="5129324"/>
          </a:xfrm>
        </p:spPr>
      </p:pic>
    </p:spTree>
    <p:extLst>
      <p:ext uri="{BB962C8B-B14F-4D97-AF65-F5344CB8AC3E}">
        <p14:creationId xmlns:p14="http://schemas.microsoft.com/office/powerpoint/2010/main" val="31370039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49F0F38-BAF3-F4BD-198C-DD25DE897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239728" cy="13354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D7023C-3B74-A976-3DC7-AC743E62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Revize samostatných prací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44E5BE-8B95-010E-A224-B2718957A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191" y="4122418"/>
            <a:ext cx="3688322" cy="195043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AC40D5F-F73E-51FB-A82D-DC177FDB0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1251215"/>
            <a:ext cx="4430025" cy="27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03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sz="1600" dirty="0"/>
              <a:t>Proč se dělá DD?</a:t>
            </a:r>
          </a:p>
          <a:p>
            <a:pPr marL="804150" lvl="3" indent="-285750">
              <a:buFontTx/>
              <a:buChar char="-"/>
            </a:pPr>
            <a:r>
              <a:rPr lang="cs-CZ" sz="1600" dirty="0"/>
              <a:t>informace o společnosti (riziko úniku informací)</a:t>
            </a:r>
          </a:p>
          <a:p>
            <a:pPr marL="804150" lvl="3" indent="-285750">
              <a:buFontTx/>
              <a:buChar char="-"/>
            </a:pPr>
            <a:r>
              <a:rPr lang="cs-CZ" sz="1600" dirty="0"/>
              <a:t>odpovědnost prodávajícího za skutečnosti zjistitelné při DD (</a:t>
            </a:r>
            <a:r>
              <a:rPr lang="cs-CZ" sz="1600" dirty="0" err="1"/>
              <a:t>purchaser</a:t>
            </a:r>
            <a:r>
              <a:rPr lang="cs-CZ" sz="1600" dirty="0"/>
              <a:t> </a:t>
            </a:r>
            <a:r>
              <a:rPr lang="cs-CZ" sz="1600" dirty="0" err="1"/>
              <a:t>beware</a:t>
            </a:r>
            <a:r>
              <a:rPr lang="cs-CZ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Jaké se dělají druhy auditů?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Kdo, kdy a jak audity provádí?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 vypadá </a:t>
            </a:r>
            <a:r>
              <a:rPr lang="cs-CZ" sz="1600" dirty="0" err="1"/>
              <a:t>dataroom</a:t>
            </a:r>
            <a:r>
              <a:rPr lang="cs-CZ" sz="1600" dirty="0"/>
              <a:t>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 se výsledky DD promítnou do jednání o SPA?</a:t>
            </a:r>
          </a:p>
          <a:p>
            <a:pPr marL="804150" lvl="3" indent="-285750">
              <a:buFontTx/>
              <a:buChar char="-"/>
            </a:pPr>
            <a:r>
              <a:rPr lang="cs-CZ" sz="1600" dirty="0" err="1"/>
              <a:t>retention</a:t>
            </a:r>
            <a:r>
              <a:rPr lang="cs-CZ" sz="1600" dirty="0"/>
              <a:t>, </a:t>
            </a:r>
            <a:r>
              <a:rPr lang="cs-CZ" sz="1600" dirty="0" err="1"/>
              <a:t>specific</a:t>
            </a:r>
            <a:r>
              <a:rPr lang="cs-CZ" sz="1600" dirty="0"/>
              <a:t> indemnity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 ovlivní výsledky DD další postup v transakci?</a:t>
            </a:r>
          </a:p>
          <a:p>
            <a:pPr marL="804150" lvl="3" indent="-285750">
              <a:buFontTx/>
              <a:buChar char="-"/>
            </a:pPr>
            <a:r>
              <a:rPr lang="cs-CZ" sz="1600" dirty="0"/>
              <a:t>jednání o ceně, změna nastavení transakce, ukončení jednání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 lze pracovat s negativními výsledky DD?</a:t>
            </a:r>
          </a:p>
          <a:p>
            <a:pPr marL="631350" lvl="2" indent="-285750">
              <a:buFontTx/>
              <a:buChar char="-"/>
            </a:pPr>
            <a:r>
              <a:rPr lang="cs-CZ" sz="1600" dirty="0"/>
              <a:t>náprava (</a:t>
            </a:r>
            <a:r>
              <a:rPr lang="cs-CZ" sz="1600" dirty="0" err="1"/>
              <a:t>pre-closing</a:t>
            </a:r>
            <a:r>
              <a:rPr lang="cs-CZ" sz="1600" dirty="0"/>
              <a:t>, post-</a:t>
            </a:r>
            <a:r>
              <a:rPr lang="cs-CZ" sz="1600" dirty="0" err="1"/>
              <a:t>closing</a:t>
            </a:r>
            <a:r>
              <a:rPr lang="cs-CZ" sz="1600" dirty="0"/>
              <a:t>), pojištění</a:t>
            </a:r>
          </a:p>
          <a:p>
            <a:pPr marL="804150" lvl="3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24914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Celkov</a:t>
            </a:r>
            <a:r>
              <a:rPr lang="cs-CZ" dirty="0"/>
              <a:t>ý přehled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checklist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Korporátní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Majetek</a:t>
            </a:r>
          </a:p>
          <a:p>
            <a:pPr marL="285750" indent="-285750">
              <a:buFontTx/>
              <a:buChar char="-"/>
            </a:pPr>
            <a:r>
              <a:rPr lang="cs-CZ" dirty="0"/>
              <a:t>Závazkové vztahy</a:t>
            </a:r>
          </a:p>
          <a:p>
            <a:pPr marL="285750" indent="-285750">
              <a:buFontTx/>
              <a:buChar char="-"/>
            </a:pPr>
            <a:r>
              <a:rPr lang="cs-CZ" dirty="0"/>
              <a:t>Finanční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Pracovněprávní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Sporná agenda</a:t>
            </a:r>
          </a:p>
          <a:p>
            <a:pPr marL="285750" indent="-285750">
              <a:buFontTx/>
              <a:buChar char="-"/>
            </a:pPr>
            <a:r>
              <a:rPr lang="cs-CZ" dirty="0"/>
              <a:t>Správní oblast a správní řízení</a:t>
            </a:r>
          </a:p>
        </p:txBody>
      </p:sp>
    </p:spTree>
    <p:extLst>
      <p:ext uri="{BB962C8B-B14F-4D97-AF65-F5344CB8AC3E}">
        <p14:creationId xmlns:p14="http://schemas.microsoft.com/office/powerpoint/2010/main" val="11423827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399533"/>
          </a:xfrm>
        </p:spPr>
        <p:txBody>
          <a:bodyPr/>
          <a:lstStyle/>
          <a:p>
            <a:r>
              <a:rPr lang="en-US" dirty="0"/>
              <a:t>Case stud</a:t>
            </a:r>
            <a:r>
              <a:rPr lang="cs-CZ" dirty="0"/>
              <a:t>y - ALPHA REAL BRNO s.r.o.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678" t="20575" r="51769" b="7632"/>
          <a:stretch/>
        </p:blipFill>
        <p:spPr>
          <a:xfrm>
            <a:off x="2528220" y="1051133"/>
            <a:ext cx="4067798" cy="52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633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normal.potx" id="{2518FCE8-AAC3-4647-95F1-416E894B50E7}" vid="{0AA4BC62-99D9-41A7-83C6-C1E85292AB3B}"/>
    </a:ext>
  </a:extLst>
</a:theme>
</file>

<file path=ppt/theme/theme2.xml><?xml version="1.0" encoding="utf-8"?>
<a:theme xmlns:a="http://schemas.openxmlformats.org/drawingml/2006/main" name="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normal.potx" id="{2518FCE8-AAC3-4647-95F1-416E894B50E7}" vid="{5C7CFA47-F22C-4205-8B3D-DE0FD25323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5330</TotalTime>
  <Words>915</Words>
  <Application>Microsoft Office PowerPoint</Application>
  <PresentationFormat>Předvádění na obrazovce (4:3)</PresentationFormat>
  <Paragraphs>165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Helvetica 45 Light</vt:lpstr>
      <vt:lpstr>Verdana</vt:lpstr>
      <vt:lpstr>Deloitte Presentation Template 2016 ENG</vt:lpstr>
      <vt:lpstr>Deloitte Presentation Template 2016 CZE</vt:lpstr>
      <vt:lpstr>think-cell Slide</vt:lpstr>
      <vt:lpstr>Fúze a akvizice </vt:lpstr>
      <vt:lpstr>Osnova</vt:lpstr>
      <vt:lpstr>Shrnutí úvodní lekce </vt:lpstr>
      <vt:lpstr>Shrnutí úvodní lekce</vt:lpstr>
      <vt:lpstr>Shrnutí úvodní lekce</vt:lpstr>
      <vt:lpstr>Revize samostatných prací </vt:lpstr>
      <vt:lpstr>Due Diligence</vt:lpstr>
      <vt:lpstr>DD checklist</vt:lpstr>
      <vt:lpstr>Due diligence </vt:lpstr>
      <vt:lpstr>Due diligence </vt:lpstr>
      <vt:lpstr>DD checklist</vt:lpstr>
      <vt:lpstr>Due Diligence </vt:lpstr>
      <vt:lpstr>Due Diligence </vt:lpstr>
      <vt:lpstr>Due Diligence</vt:lpstr>
      <vt:lpstr>Due Diligence </vt:lpstr>
      <vt:lpstr>DD checklist</vt:lpstr>
      <vt:lpstr>Due Diligence 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Cajkova, Barbora (CZ - Prague)</dc:creator>
  <cp:lastModifiedBy>Ivan Telecky</cp:lastModifiedBy>
  <cp:revision>110</cp:revision>
  <cp:lastPrinted>2022-10-19T07:29:57Z</cp:lastPrinted>
  <dcterms:created xsi:type="dcterms:W3CDTF">2016-09-26T14:53:58Z</dcterms:created>
  <dcterms:modified xsi:type="dcterms:W3CDTF">2022-10-19T11:07:22Z</dcterms:modified>
</cp:coreProperties>
</file>