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489" r:id="rId3"/>
    <p:sldId id="312" r:id="rId4"/>
    <p:sldId id="308" r:id="rId5"/>
    <p:sldId id="257" r:id="rId6"/>
    <p:sldId id="490" r:id="rId7"/>
    <p:sldId id="491" r:id="rId8"/>
    <p:sldId id="492" r:id="rId9"/>
    <p:sldId id="493" r:id="rId10"/>
    <p:sldId id="494" r:id="rId11"/>
    <p:sldId id="496" r:id="rId12"/>
    <p:sldId id="497" r:id="rId13"/>
    <p:sldId id="498" r:id="rId14"/>
    <p:sldId id="499" r:id="rId15"/>
    <p:sldId id="500" r:id="rId16"/>
    <p:sldId id="501" r:id="rId17"/>
    <p:sldId id="623" r:id="rId18"/>
    <p:sldId id="622" r:id="rId19"/>
    <p:sldId id="302" r:id="rId20"/>
    <p:sldId id="304" r:id="rId21"/>
    <p:sldId id="406" r:id="rId22"/>
    <p:sldId id="407" r:id="rId23"/>
    <p:sldId id="381" r:id="rId24"/>
    <p:sldId id="401" r:id="rId25"/>
    <p:sldId id="303" r:id="rId26"/>
    <p:sldId id="408" r:id="rId27"/>
    <p:sldId id="409" r:id="rId28"/>
    <p:sldId id="411" r:id="rId29"/>
    <p:sldId id="410" r:id="rId30"/>
    <p:sldId id="412" r:id="rId31"/>
    <p:sldId id="413" r:id="rId32"/>
    <p:sldId id="298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62" d="100"/>
          <a:sy n="162" d="100"/>
        </p:scale>
        <p:origin x="258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89AC0-85F9-414A-9ACC-49BE0345E4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8BC1852-4301-49E6-9DE5-17B0CB97B0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Správce daně</a:t>
          </a:r>
        </a:p>
      </dgm:t>
    </dgm:pt>
    <dgm:pt modelId="{8946BE1A-7C9D-4E6D-AFCD-BC5E3852A1F2}" type="parTrans" cxnId="{4D5C02D2-38DB-4C91-90FE-1BDE2428BBF7}">
      <dgm:prSet/>
      <dgm:spPr/>
    </dgm:pt>
    <dgm:pt modelId="{DBE9A8A8-947C-43B4-8942-75F5565E95C8}" type="sibTrans" cxnId="{4D5C02D2-38DB-4C91-90FE-1BDE2428BBF7}">
      <dgm:prSet/>
      <dgm:spPr/>
    </dgm:pt>
    <dgm:pt modelId="{C254C196-90C1-4127-B755-8A4532B2D4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Primární</a:t>
          </a:r>
        </a:p>
      </dgm:t>
    </dgm:pt>
    <dgm:pt modelId="{45324996-CC3D-43BA-B169-780A1425FC0E}" type="parTrans" cxnId="{ABEA8F15-BF40-4F09-8951-1734AE125D2E}">
      <dgm:prSet/>
      <dgm:spPr/>
    </dgm:pt>
    <dgm:pt modelId="{EDF04BD2-B08E-4F5D-9566-34DBD08B63DF}" type="sibTrans" cxnId="{ABEA8F15-BF40-4F09-8951-1734AE125D2E}">
      <dgm:prSet/>
      <dgm:spPr/>
    </dgm:pt>
    <dgm:pt modelId="{DFD7BE38-4D2E-4FC7-8F2A-47F49FFBC9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Finanční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České republiky</a:t>
          </a:r>
        </a:p>
      </dgm:t>
    </dgm:pt>
    <dgm:pt modelId="{0724283D-68D5-41BE-81A3-11863284674A}" type="parTrans" cxnId="{1F1A80B7-01FB-4041-A180-C1149A35718F}">
      <dgm:prSet/>
      <dgm:spPr/>
    </dgm:pt>
    <dgm:pt modelId="{BF00EA35-C8AA-4880-AC53-D956D177F55B}" type="sibTrans" cxnId="{1F1A80B7-01FB-4041-A180-C1149A35718F}">
      <dgm:prSet/>
      <dgm:spPr/>
    </dgm:pt>
    <dgm:pt modelId="{FEF898A8-D015-462D-B19B-3373CB67DB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České republiky</a:t>
          </a:r>
        </a:p>
      </dgm:t>
    </dgm:pt>
    <dgm:pt modelId="{C3D2806C-CCE7-4216-83A8-D2FA42538536}" type="parTrans" cxnId="{8D5D47D0-58D7-4135-B649-2C712114921B}">
      <dgm:prSet/>
      <dgm:spPr/>
    </dgm:pt>
    <dgm:pt modelId="{A9137190-C83A-4E7C-8B43-C73C81D12112}" type="sibTrans" cxnId="{8D5D47D0-58D7-4135-B649-2C712114921B}">
      <dgm:prSet/>
      <dgm:spPr/>
    </dgm:pt>
    <dgm:pt modelId="{4B3D4C16-9CAC-4F31-BE84-9FBC732A45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Sekundární</a:t>
          </a:r>
        </a:p>
      </dgm:t>
    </dgm:pt>
    <dgm:pt modelId="{8A9B17D2-1D2B-46A2-BE11-1BF1A2DB089D}" type="parTrans" cxnId="{4AF019BF-0F13-4468-9249-8B7CD6AEB9DD}">
      <dgm:prSet/>
      <dgm:spPr/>
    </dgm:pt>
    <dgm:pt modelId="{91DAA1E8-0906-4555-90C4-F6FB9781CCE6}" type="sibTrans" cxnId="{4AF019BF-0F13-4468-9249-8B7CD6AEB9DD}">
      <dgm:prSet/>
      <dgm:spPr/>
    </dgm:pt>
    <dgm:pt modelId="{09F70942-EC8A-4AA4-A850-596AC745347F}" type="pres">
      <dgm:prSet presAssocID="{67D89AC0-85F9-414A-9ACC-49BE0345E4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90B08EA-9CA3-4364-8674-03B2881A6EC8}" type="pres">
      <dgm:prSet presAssocID="{08BC1852-4301-49E6-9DE5-17B0CB97B019}" presName="hierRoot1" presStyleCnt="0">
        <dgm:presLayoutVars>
          <dgm:hierBranch/>
        </dgm:presLayoutVars>
      </dgm:prSet>
      <dgm:spPr/>
    </dgm:pt>
    <dgm:pt modelId="{DEFD1BE0-7C35-4D09-85C4-20E2DEED9962}" type="pres">
      <dgm:prSet presAssocID="{08BC1852-4301-49E6-9DE5-17B0CB97B019}" presName="rootComposite1" presStyleCnt="0"/>
      <dgm:spPr/>
    </dgm:pt>
    <dgm:pt modelId="{B068DE2E-ACB5-4151-913B-CAEE047557C0}" type="pres">
      <dgm:prSet presAssocID="{08BC1852-4301-49E6-9DE5-17B0CB97B019}" presName="rootText1" presStyleLbl="node0" presStyleIdx="0" presStyleCnt="1">
        <dgm:presLayoutVars>
          <dgm:chPref val="3"/>
        </dgm:presLayoutVars>
      </dgm:prSet>
      <dgm:spPr/>
    </dgm:pt>
    <dgm:pt modelId="{AAB26955-1A5C-4BCD-860D-245AE8D925AA}" type="pres">
      <dgm:prSet presAssocID="{08BC1852-4301-49E6-9DE5-17B0CB97B019}" presName="rootConnector1" presStyleLbl="node1" presStyleIdx="0" presStyleCnt="0"/>
      <dgm:spPr/>
    </dgm:pt>
    <dgm:pt modelId="{178B3CF8-0E35-4207-9687-F22B2D335740}" type="pres">
      <dgm:prSet presAssocID="{08BC1852-4301-49E6-9DE5-17B0CB97B019}" presName="hierChild2" presStyleCnt="0"/>
      <dgm:spPr/>
    </dgm:pt>
    <dgm:pt modelId="{A3A0AA17-241B-4FEB-955B-3393E2843F2B}" type="pres">
      <dgm:prSet presAssocID="{45324996-CC3D-43BA-B169-780A1425FC0E}" presName="Name35" presStyleLbl="parChTrans1D2" presStyleIdx="0" presStyleCnt="2"/>
      <dgm:spPr/>
    </dgm:pt>
    <dgm:pt modelId="{679852E3-ECCF-4FA4-A8DA-93F31F839350}" type="pres">
      <dgm:prSet presAssocID="{C254C196-90C1-4127-B755-8A4532B2D494}" presName="hierRoot2" presStyleCnt="0">
        <dgm:presLayoutVars>
          <dgm:hierBranch/>
        </dgm:presLayoutVars>
      </dgm:prSet>
      <dgm:spPr/>
    </dgm:pt>
    <dgm:pt modelId="{FC9DBF95-BED7-4382-A454-CFFACF59A1FB}" type="pres">
      <dgm:prSet presAssocID="{C254C196-90C1-4127-B755-8A4532B2D494}" presName="rootComposite" presStyleCnt="0"/>
      <dgm:spPr/>
    </dgm:pt>
    <dgm:pt modelId="{890928CE-81B6-4AAD-8A03-C02750C22691}" type="pres">
      <dgm:prSet presAssocID="{C254C196-90C1-4127-B755-8A4532B2D494}" presName="rootText" presStyleLbl="node2" presStyleIdx="0" presStyleCnt="2">
        <dgm:presLayoutVars>
          <dgm:chPref val="3"/>
        </dgm:presLayoutVars>
      </dgm:prSet>
      <dgm:spPr/>
    </dgm:pt>
    <dgm:pt modelId="{7658E873-60EF-4379-A995-79428612A403}" type="pres">
      <dgm:prSet presAssocID="{C254C196-90C1-4127-B755-8A4532B2D494}" presName="rootConnector" presStyleLbl="node2" presStyleIdx="0" presStyleCnt="2"/>
      <dgm:spPr/>
    </dgm:pt>
    <dgm:pt modelId="{B718E173-C272-489E-8755-D42B09402C0F}" type="pres">
      <dgm:prSet presAssocID="{C254C196-90C1-4127-B755-8A4532B2D494}" presName="hierChild4" presStyleCnt="0"/>
      <dgm:spPr/>
    </dgm:pt>
    <dgm:pt modelId="{BA545A18-7517-4851-9BDA-BD9BC0D02214}" type="pres">
      <dgm:prSet presAssocID="{0724283D-68D5-41BE-81A3-11863284674A}" presName="Name35" presStyleLbl="parChTrans1D3" presStyleIdx="0" presStyleCnt="2"/>
      <dgm:spPr/>
    </dgm:pt>
    <dgm:pt modelId="{7C907A61-6712-45C0-A686-96D66024AE6E}" type="pres">
      <dgm:prSet presAssocID="{DFD7BE38-4D2E-4FC7-8F2A-47F49FFBC9B9}" presName="hierRoot2" presStyleCnt="0">
        <dgm:presLayoutVars>
          <dgm:hierBranch val="r"/>
        </dgm:presLayoutVars>
      </dgm:prSet>
      <dgm:spPr/>
    </dgm:pt>
    <dgm:pt modelId="{B73E0CC1-7976-4D63-9D48-50EFD2B36AAB}" type="pres">
      <dgm:prSet presAssocID="{DFD7BE38-4D2E-4FC7-8F2A-47F49FFBC9B9}" presName="rootComposite" presStyleCnt="0"/>
      <dgm:spPr/>
    </dgm:pt>
    <dgm:pt modelId="{B3DC40EE-9479-4C3D-B53C-AF87AD0C3C11}" type="pres">
      <dgm:prSet presAssocID="{DFD7BE38-4D2E-4FC7-8F2A-47F49FFBC9B9}" presName="rootText" presStyleLbl="node3" presStyleIdx="0" presStyleCnt="2">
        <dgm:presLayoutVars>
          <dgm:chPref val="3"/>
        </dgm:presLayoutVars>
      </dgm:prSet>
      <dgm:spPr/>
    </dgm:pt>
    <dgm:pt modelId="{4605D2E6-0586-4633-BF20-D59A1346E834}" type="pres">
      <dgm:prSet presAssocID="{DFD7BE38-4D2E-4FC7-8F2A-47F49FFBC9B9}" presName="rootConnector" presStyleLbl="node3" presStyleIdx="0" presStyleCnt="2"/>
      <dgm:spPr/>
    </dgm:pt>
    <dgm:pt modelId="{E41E5687-6367-464C-93C4-C9F981E95A07}" type="pres">
      <dgm:prSet presAssocID="{DFD7BE38-4D2E-4FC7-8F2A-47F49FFBC9B9}" presName="hierChild4" presStyleCnt="0"/>
      <dgm:spPr/>
    </dgm:pt>
    <dgm:pt modelId="{6A51493E-A1C6-4828-B6E7-2A40BDE5ADA9}" type="pres">
      <dgm:prSet presAssocID="{DFD7BE38-4D2E-4FC7-8F2A-47F49FFBC9B9}" presName="hierChild5" presStyleCnt="0"/>
      <dgm:spPr/>
    </dgm:pt>
    <dgm:pt modelId="{802AF33D-9FEB-483D-8170-C33D16EBBC5E}" type="pres">
      <dgm:prSet presAssocID="{C3D2806C-CCE7-4216-83A8-D2FA42538536}" presName="Name35" presStyleLbl="parChTrans1D3" presStyleIdx="1" presStyleCnt="2"/>
      <dgm:spPr/>
    </dgm:pt>
    <dgm:pt modelId="{E9DCBBD5-4CF7-4992-991D-D357F50C5C21}" type="pres">
      <dgm:prSet presAssocID="{FEF898A8-D015-462D-B19B-3373CB67DB9E}" presName="hierRoot2" presStyleCnt="0">
        <dgm:presLayoutVars>
          <dgm:hierBranch val="r"/>
        </dgm:presLayoutVars>
      </dgm:prSet>
      <dgm:spPr/>
    </dgm:pt>
    <dgm:pt modelId="{63FD37ED-EB6F-4FE5-B555-E55574A0B96B}" type="pres">
      <dgm:prSet presAssocID="{FEF898A8-D015-462D-B19B-3373CB67DB9E}" presName="rootComposite" presStyleCnt="0"/>
      <dgm:spPr/>
    </dgm:pt>
    <dgm:pt modelId="{F2031A0E-400B-479D-BDE0-F6F94D676561}" type="pres">
      <dgm:prSet presAssocID="{FEF898A8-D015-462D-B19B-3373CB67DB9E}" presName="rootText" presStyleLbl="node3" presStyleIdx="1" presStyleCnt="2">
        <dgm:presLayoutVars>
          <dgm:chPref val="3"/>
        </dgm:presLayoutVars>
      </dgm:prSet>
      <dgm:spPr/>
    </dgm:pt>
    <dgm:pt modelId="{AD946BA1-22DD-44B8-85DB-83B6DA693C30}" type="pres">
      <dgm:prSet presAssocID="{FEF898A8-D015-462D-B19B-3373CB67DB9E}" presName="rootConnector" presStyleLbl="node3" presStyleIdx="1" presStyleCnt="2"/>
      <dgm:spPr/>
    </dgm:pt>
    <dgm:pt modelId="{388B9A3F-1542-4583-8B0E-F8D04CB8F487}" type="pres">
      <dgm:prSet presAssocID="{FEF898A8-D015-462D-B19B-3373CB67DB9E}" presName="hierChild4" presStyleCnt="0"/>
      <dgm:spPr/>
    </dgm:pt>
    <dgm:pt modelId="{A7686458-10F3-42DE-9048-A89C91C12FEF}" type="pres">
      <dgm:prSet presAssocID="{FEF898A8-D015-462D-B19B-3373CB67DB9E}" presName="hierChild5" presStyleCnt="0"/>
      <dgm:spPr/>
    </dgm:pt>
    <dgm:pt modelId="{709DE634-D749-4B11-8EFB-E8C1C7F900D1}" type="pres">
      <dgm:prSet presAssocID="{C254C196-90C1-4127-B755-8A4532B2D494}" presName="hierChild5" presStyleCnt="0"/>
      <dgm:spPr/>
    </dgm:pt>
    <dgm:pt modelId="{717A37FA-D3FA-4658-B210-431B41E67FFE}" type="pres">
      <dgm:prSet presAssocID="{8A9B17D2-1D2B-46A2-BE11-1BF1A2DB089D}" presName="Name35" presStyleLbl="parChTrans1D2" presStyleIdx="1" presStyleCnt="2"/>
      <dgm:spPr/>
    </dgm:pt>
    <dgm:pt modelId="{2098A367-3B9A-4660-A80B-ED4D27C2D7F2}" type="pres">
      <dgm:prSet presAssocID="{4B3D4C16-9CAC-4F31-BE84-9FBC732A458B}" presName="hierRoot2" presStyleCnt="0">
        <dgm:presLayoutVars>
          <dgm:hierBranch/>
        </dgm:presLayoutVars>
      </dgm:prSet>
      <dgm:spPr/>
    </dgm:pt>
    <dgm:pt modelId="{87C7B3BE-D5AF-44F3-B8A8-F1B66B6E774B}" type="pres">
      <dgm:prSet presAssocID="{4B3D4C16-9CAC-4F31-BE84-9FBC732A458B}" presName="rootComposite" presStyleCnt="0"/>
      <dgm:spPr/>
    </dgm:pt>
    <dgm:pt modelId="{57E4C0B5-56F3-4AD1-B729-0FD389AE883D}" type="pres">
      <dgm:prSet presAssocID="{4B3D4C16-9CAC-4F31-BE84-9FBC732A458B}" presName="rootText" presStyleLbl="node2" presStyleIdx="1" presStyleCnt="2">
        <dgm:presLayoutVars>
          <dgm:chPref val="3"/>
        </dgm:presLayoutVars>
      </dgm:prSet>
      <dgm:spPr/>
    </dgm:pt>
    <dgm:pt modelId="{F12460C4-8C51-4E8E-9A73-A853C8C37BF7}" type="pres">
      <dgm:prSet presAssocID="{4B3D4C16-9CAC-4F31-BE84-9FBC732A458B}" presName="rootConnector" presStyleLbl="node2" presStyleIdx="1" presStyleCnt="2"/>
      <dgm:spPr/>
    </dgm:pt>
    <dgm:pt modelId="{66D34D43-910E-4624-AC4A-F13E2F36CB26}" type="pres">
      <dgm:prSet presAssocID="{4B3D4C16-9CAC-4F31-BE84-9FBC732A458B}" presName="hierChild4" presStyleCnt="0"/>
      <dgm:spPr/>
    </dgm:pt>
    <dgm:pt modelId="{D7F5B4E0-46F5-4D4C-A032-C768622122B0}" type="pres">
      <dgm:prSet presAssocID="{4B3D4C16-9CAC-4F31-BE84-9FBC732A458B}" presName="hierChild5" presStyleCnt="0"/>
      <dgm:spPr/>
    </dgm:pt>
    <dgm:pt modelId="{8B58D81D-0EB1-4216-BED0-5FAB2B8FDA32}" type="pres">
      <dgm:prSet presAssocID="{08BC1852-4301-49E6-9DE5-17B0CB97B019}" presName="hierChild3" presStyleCnt="0"/>
      <dgm:spPr/>
    </dgm:pt>
  </dgm:ptLst>
  <dgm:cxnLst>
    <dgm:cxn modelId="{ABEA8F15-BF40-4F09-8951-1734AE125D2E}" srcId="{08BC1852-4301-49E6-9DE5-17B0CB97B019}" destId="{C254C196-90C1-4127-B755-8A4532B2D494}" srcOrd="0" destOrd="0" parTransId="{45324996-CC3D-43BA-B169-780A1425FC0E}" sibTransId="{EDF04BD2-B08E-4F5D-9566-34DBD08B63DF}"/>
    <dgm:cxn modelId="{F60C6725-00D8-41BD-8EA7-73AC27E98423}" type="presOf" srcId="{FEF898A8-D015-462D-B19B-3373CB67DB9E}" destId="{AD946BA1-22DD-44B8-85DB-83B6DA693C30}" srcOrd="1" destOrd="0" presId="urn:microsoft.com/office/officeart/2005/8/layout/orgChart1"/>
    <dgm:cxn modelId="{567AE830-461B-49B6-AB53-492D739655C8}" type="presOf" srcId="{67D89AC0-85F9-414A-9ACC-49BE0345E4B9}" destId="{09F70942-EC8A-4AA4-A850-596AC745347F}" srcOrd="0" destOrd="0" presId="urn:microsoft.com/office/officeart/2005/8/layout/orgChart1"/>
    <dgm:cxn modelId="{038BE131-2777-4A1F-BDD0-FB05C4CB8DFB}" type="presOf" srcId="{DFD7BE38-4D2E-4FC7-8F2A-47F49FFBC9B9}" destId="{4605D2E6-0586-4633-BF20-D59A1346E834}" srcOrd="1" destOrd="0" presId="urn:microsoft.com/office/officeart/2005/8/layout/orgChart1"/>
    <dgm:cxn modelId="{C4646F3E-45AF-412D-B1AB-1361CB2FE037}" type="presOf" srcId="{08BC1852-4301-49E6-9DE5-17B0CB97B019}" destId="{B068DE2E-ACB5-4151-913B-CAEE047557C0}" srcOrd="0" destOrd="0" presId="urn:microsoft.com/office/officeart/2005/8/layout/orgChart1"/>
    <dgm:cxn modelId="{DA066F7C-4C94-42E2-A9E4-AA30B3C7FEC0}" type="presOf" srcId="{8A9B17D2-1D2B-46A2-BE11-1BF1A2DB089D}" destId="{717A37FA-D3FA-4658-B210-431B41E67FFE}" srcOrd="0" destOrd="0" presId="urn:microsoft.com/office/officeart/2005/8/layout/orgChart1"/>
    <dgm:cxn modelId="{6093CFA3-B8A9-4196-B88A-0CB4A4D7709C}" type="presOf" srcId="{DFD7BE38-4D2E-4FC7-8F2A-47F49FFBC9B9}" destId="{B3DC40EE-9479-4C3D-B53C-AF87AD0C3C11}" srcOrd="0" destOrd="0" presId="urn:microsoft.com/office/officeart/2005/8/layout/orgChart1"/>
    <dgm:cxn modelId="{265FFFAE-75B7-42EE-BEA3-291A7204F46D}" type="presOf" srcId="{C254C196-90C1-4127-B755-8A4532B2D494}" destId="{7658E873-60EF-4379-A995-79428612A403}" srcOrd="1" destOrd="0" presId="urn:microsoft.com/office/officeart/2005/8/layout/orgChart1"/>
    <dgm:cxn modelId="{1F1A80B7-01FB-4041-A180-C1149A35718F}" srcId="{C254C196-90C1-4127-B755-8A4532B2D494}" destId="{DFD7BE38-4D2E-4FC7-8F2A-47F49FFBC9B9}" srcOrd="0" destOrd="0" parTransId="{0724283D-68D5-41BE-81A3-11863284674A}" sibTransId="{BF00EA35-C8AA-4880-AC53-D956D177F55B}"/>
    <dgm:cxn modelId="{4AF019BF-0F13-4468-9249-8B7CD6AEB9DD}" srcId="{08BC1852-4301-49E6-9DE5-17B0CB97B019}" destId="{4B3D4C16-9CAC-4F31-BE84-9FBC732A458B}" srcOrd="1" destOrd="0" parTransId="{8A9B17D2-1D2B-46A2-BE11-1BF1A2DB089D}" sibTransId="{91DAA1E8-0906-4555-90C4-F6FB9781CCE6}"/>
    <dgm:cxn modelId="{0A7D4BC0-4261-4BDF-B2AE-4B75A2ED6B7D}" type="presOf" srcId="{45324996-CC3D-43BA-B169-780A1425FC0E}" destId="{A3A0AA17-241B-4FEB-955B-3393E2843F2B}" srcOrd="0" destOrd="0" presId="urn:microsoft.com/office/officeart/2005/8/layout/orgChart1"/>
    <dgm:cxn modelId="{C7D5A2CC-2005-4C75-BE1C-9F616041F5E4}" type="presOf" srcId="{0724283D-68D5-41BE-81A3-11863284674A}" destId="{BA545A18-7517-4851-9BDA-BD9BC0D02214}" srcOrd="0" destOrd="0" presId="urn:microsoft.com/office/officeart/2005/8/layout/orgChart1"/>
    <dgm:cxn modelId="{8D5D47D0-58D7-4135-B649-2C712114921B}" srcId="{C254C196-90C1-4127-B755-8A4532B2D494}" destId="{FEF898A8-D015-462D-B19B-3373CB67DB9E}" srcOrd="1" destOrd="0" parTransId="{C3D2806C-CCE7-4216-83A8-D2FA42538536}" sibTransId="{A9137190-C83A-4E7C-8B43-C73C81D12112}"/>
    <dgm:cxn modelId="{4D5C02D2-38DB-4C91-90FE-1BDE2428BBF7}" srcId="{67D89AC0-85F9-414A-9ACC-49BE0345E4B9}" destId="{08BC1852-4301-49E6-9DE5-17B0CB97B019}" srcOrd="0" destOrd="0" parTransId="{8946BE1A-7C9D-4E6D-AFCD-BC5E3852A1F2}" sibTransId="{DBE9A8A8-947C-43B4-8942-75F5565E95C8}"/>
    <dgm:cxn modelId="{E87F7DDC-CDEB-4116-9D24-EF2C24CFCD08}" type="presOf" srcId="{C3D2806C-CCE7-4216-83A8-D2FA42538536}" destId="{802AF33D-9FEB-483D-8170-C33D16EBBC5E}" srcOrd="0" destOrd="0" presId="urn:microsoft.com/office/officeart/2005/8/layout/orgChart1"/>
    <dgm:cxn modelId="{8A2C67DE-F6F7-4E94-B76D-37945FC7A0F5}" type="presOf" srcId="{08BC1852-4301-49E6-9DE5-17B0CB97B019}" destId="{AAB26955-1A5C-4BCD-860D-245AE8D925AA}" srcOrd="1" destOrd="0" presId="urn:microsoft.com/office/officeart/2005/8/layout/orgChart1"/>
    <dgm:cxn modelId="{C38100E3-60B7-4285-B952-36FBD4653B78}" type="presOf" srcId="{4B3D4C16-9CAC-4F31-BE84-9FBC732A458B}" destId="{F12460C4-8C51-4E8E-9A73-A853C8C37BF7}" srcOrd="1" destOrd="0" presId="urn:microsoft.com/office/officeart/2005/8/layout/orgChart1"/>
    <dgm:cxn modelId="{483F29E5-7DC1-4266-B6F0-E82DB85F23FE}" type="presOf" srcId="{4B3D4C16-9CAC-4F31-BE84-9FBC732A458B}" destId="{57E4C0B5-56F3-4AD1-B729-0FD389AE883D}" srcOrd="0" destOrd="0" presId="urn:microsoft.com/office/officeart/2005/8/layout/orgChart1"/>
    <dgm:cxn modelId="{C179C1E5-0F32-492C-8676-35236F4D50CE}" type="presOf" srcId="{C254C196-90C1-4127-B755-8A4532B2D494}" destId="{890928CE-81B6-4AAD-8A03-C02750C22691}" srcOrd="0" destOrd="0" presId="urn:microsoft.com/office/officeart/2005/8/layout/orgChart1"/>
    <dgm:cxn modelId="{CC0E3DF3-104A-45DF-9207-36417000E920}" type="presOf" srcId="{FEF898A8-D015-462D-B19B-3373CB67DB9E}" destId="{F2031A0E-400B-479D-BDE0-F6F94D676561}" srcOrd="0" destOrd="0" presId="urn:microsoft.com/office/officeart/2005/8/layout/orgChart1"/>
    <dgm:cxn modelId="{4507080F-7BB6-4646-8061-EFE5B5D725F0}" type="presParOf" srcId="{09F70942-EC8A-4AA4-A850-596AC745347F}" destId="{F90B08EA-9CA3-4364-8674-03B2881A6EC8}" srcOrd="0" destOrd="0" presId="urn:microsoft.com/office/officeart/2005/8/layout/orgChart1"/>
    <dgm:cxn modelId="{A2A527DD-39D7-4F3E-A755-398F54F498DB}" type="presParOf" srcId="{F90B08EA-9CA3-4364-8674-03B2881A6EC8}" destId="{DEFD1BE0-7C35-4D09-85C4-20E2DEED9962}" srcOrd="0" destOrd="0" presId="urn:microsoft.com/office/officeart/2005/8/layout/orgChart1"/>
    <dgm:cxn modelId="{B39D9478-BD20-4400-83A8-958985F69AE1}" type="presParOf" srcId="{DEFD1BE0-7C35-4D09-85C4-20E2DEED9962}" destId="{B068DE2E-ACB5-4151-913B-CAEE047557C0}" srcOrd="0" destOrd="0" presId="urn:microsoft.com/office/officeart/2005/8/layout/orgChart1"/>
    <dgm:cxn modelId="{57D64ECB-EECE-470F-993F-E4887058C594}" type="presParOf" srcId="{DEFD1BE0-7C35-4D09-85C4-20E2DEED9962}" destId="{AAB26955-1A5C-4BCD-860D-245AE8D925AA}" srcOrd="1" destOrd="0" presId="urn:microsoft.com/office/officeart/2005/8/layout/orgChart1"/>
    <dgm:cxn modelId="{4D347588-0426-4698-93DF-3541EDED2922}" type="presParOf" srcId="{F90B08EA-9CA3-4364-8674-03B2881A6EC8}" destId="{178B3CF8-0E35-4207-9687-F22B2D335740}" srcOrd="1" destOrd="0" presId="urn:microsoft.com/office/officeart/2005/8/layout/orgChart1"/>
    <dgm:cxn modelId="{5BB939C5-E74D-4009-A738-87AC1075E8AE}" type="presParOf" srcId="{178B3CF8-0E35-4207-9687-F22B2D335740}" destId="{A3A0AA17-241B-4FEB-955B-3393E2843F2B}" srcOrd="0" destOrd="0" presId="urn:microsoft.com/office/officeart/2005/8/layout/orgChart1"/>
    <dgm:cxn modelId="{0E169B78-FFDE-4823-BBCB-8D5199C3C1DD}" type="presParOf" srcId="{178B3CF8-0E35-4207-9687-F22B2D335740}" destId="{679852E3-ECCF-4FA4-A8DA-93F31F839350}" srcOrd="1" destOrd="0" presId="urn:microsoft.com/office/officeart/2005/8/layout/orgChart1"/>
    <dgm:cxn modelId="{8CBB366D-CA3A-46E4-9E36-FB5532E1C168}" type="presParOf" srcId="{679852E3-ECCF-4FA4-A8DA-93F31F839350}" destId="{FC9DBF95-BED7-4382-A454-CFFACF59A1FB}" srcOrd="0" destOrd="0" presId="urn:microsoft.com/office/officeart/2005/8/layout/orgChart1"/>
    <dgm:cxn modelId="{9CAF06FD-E6B0-487E-8D7F-76F112FBDB61}" type="presParOf" srcId="{FC9DBF95-BED7-4382-A454-CFFACF59A1FB}" destId="{890928CE-81B6-4AAD-8A03-C02750C22691}" srcOrd="0" destOrd="0" presId="urn:microsoft.com/office/officeart/2005/8/layout/orgChart1"/>
    <dgm:cxn modelId="{394EA7A5-FAAA-49D7-9702-6EFBDB1BA900}" type="presParOf" srcId="{FC9DBF95-BED7-4382-A454-CFFACF59A1FB}" destId="{7658E873-60EF-4379-A995-79428612A403}" srcOrd="1" destOrd="0" presId="urn:microsoft.com/office/officeart/2005/8/layout/orgChart1"/>
    <dgm:cxn modelId="{2550CB13-616C-48C0-90D2-25129B6C53CA}" type="presParOf" srcId="{679852E3-ECCF-4FA4-A8DA-93F31F839350}" destId="{B718E173-C272-489E-8755-D42B09402C0F}" srcOrd="1" destOrd="0" presId="urn:microsoft.com/office/officeart/2005/8/layout/orgChart1"/>
    <dgm:cxn modelId="{931EBB25-25C4-4D09-98D1-D5EA6ABDBD08}" type="presParOf" srcId="{B718E173-C272-489E-8755-D42B09402C0F}" destId="{BA545A18-7517-4851-9BDA-BD9BC0D02214}" srcOrd="0" destOrd="0" presId="urn:microsoft.com/office/officeart/2005/8/layout/orgChart1"/>
    <dgm:cxn modelId="{A90C20C1-5AE7-46B8-9CCC-CE8470C9E911}" type="presParOf" srcId="{B718E173-C272-489E-8755-D42B09402C0F}" destId="{7C907A61-6712-45C0-A686-96D66024AE6E}" srcOrd="1" destOrd="0" presId="urn:microsoft.com/office/officeart/2005/8/layout/orgChart1"/>
    <dgm:cxn modelId="{C454B8DB-F530-4B0D-9054-53398C064A1C}" type="presParOf" srcId="{7C907A61-6712-45C0-A686-96D66024AE6E}" destId="{B73E0CC1-7976-4D63-9D48-50EFD2B36AAB}" srcOrd="0" destOrd="0" presId="urn:microsoft.com/office/officeart/2005/8/layout/orgChart1"/>
    <dgm:cxn modelId="{040AB06A-B728-4BC9-8A57-A463B31C63C7}" type="presParOf" srcId="{B73E0CC1-7976-4D63-9D48-50EFD2B36AAB}" destId="{B3DC40EE-9479-4C3D-B53C-AF87AD0C3C11}" srcOrd="0" destOrd="0" presId="urn:microsoft.com/office/officeart/2005/8/layout/orgChart1"/>
    <dgm:cxn modelId="{C478A3B6-3264-4E5A-B68F-D7D7ED0D9586}" type="presParOf" srcId="{B73E0CC1-7976-4D63-9D48-50EFD2B36AAB}" destId="{4605D2E6-0586-4633-BF20-D59A1346E834}" srcOrd="1" destOrd="0" presId="urn:microsoft.com/office/officeart/2005/8/layout/orgChart1"/>
    <dgm:cxn modelId="{B4000BD1-CCA2-412C-A2C3-0A7B111CCC7B}" type="presParOf" srcId="{7C907A61-6712-45C0-A686-96D66024AE6E}" destId="{E41E5687-6367-464C-93C4-C9F981E95A07}" srcOrd="1" destOrd="0" presId="urn:microsoft.com/office/officeart/2005/8/layout/orgChart1"/>
    <dgm:cxn modelId="{B3320191-C8DE-4858-9F0E-3968D1622AEC}" type="presParOf" srcId="{7C907A61-6712-45C0-A686-96D66024AE6E}" destId="{6A51493E-A1C6-4828-B6E7-2A40BDE5ADA9}" srcOrd="2" destOrd="0" presId="urn:microsoft.com/office/officeart/2005/8/layout/orgChart1"/>
    <dgm:cxn modelId="{79F2B747-F340-4CF8-BCCD-870B62DD11B3}" type="presParOf" srcId="{B718E173-C272-489E-8755-D42B09402C0F}" destId="{802AF33D-9FEB-483D-8170-C33D16EBBC5E}" srcOrd="2" destOrd="0" presId="urn:microsoft.com/office/officeart/2005/8/layout/orgChart1"/>
    <dgm:cxn modelId="{9C4B07F9-D509-4522-ACD9-D59798BC928C}" type="presParOf" srcId="{B718E173-C272-489E-8755-D42B09402C0F}" destId="{E9DCBBD5-4CF7-4992-991D-D357F50C5C21}" srcOrd="3" destOrd="0" presId="urn:microsoft.com/office/officeart/2005/8/layout/orgChart1"/>
    <dgm:cxn modelId="{69A462FF-05BA-43CB-ABB5-13773E81E326}" type="presParOf" srcId="{E9DCBBD5-4CF7-4992-991D-D357F50C5C21}" destId="{63FD37ED-EB6F-4FE5-B555-E55574A0B96B}" srcOrd="0" destOrd="0" presId="urn:microsoft.com/office/officeart/2005/8/layout/orgChart1"/>
    <dgm:cxn modelId="{C3305097-33EC-4255-8692-62969591CEE6}" type="presParOf" srcId="{63FD37ED-EB6F-4FE5-B555-E55574A0B96B}" destId="{F2031A0E-400B-479D-BDE0-F6F94D676561}" srcOrd="0" destOrd="0" presId="urn:microsoft.com/office/officeart/2005/8/layout/orgChart1"/>
    <dgm:cxn modelId="{00C7AE5A-1843-41E3-AAE0-5DAD49A02E02}" type="presParOf" srcId="{63FD37ED-EB6F-4FE5-B555-E55574A0B96B}" destId="{AD946BA1-22DD-44B8-85DB-83B6DA693C30}" srcOrd="1" destOrd="0" presId="urn:microsoft.com/office/officeart/2005/8/layout/orgChart1"/>
    <dgm:cxn modelId="{62762646-F6C9-4EDE-856C-DB0F6356F61C}" type="presParOf" srcId="{E9DCBBD5-4CF7-4992-991D-D357F50C5C21}" destId="{388B9A3F-1542-4583-8B0E-F8D04CB8F487}" srcOrd="1" destOrd="0" presId="urn:microsoft.com/office/officeart/2005/8/layout/orgChart1"/>
    <dgm:cxn modelId="{1C48A6F9-A819-446F-BBE5-8A716903C733}" type="presParOf" srcId="{E9DCBBD5-4CF7-4992-991D-D357F50C5C21}" destId="{A7686458-10F3-42DE-9048-A89C91C12FEF}" srcOrd="2" destOrd="0" presId="urn:microsoft.com/office/officeart/2005/8/layout/orgChart1"/>
    <dgm:cxn modelId="{29E716B0-2C97-4D49-9FD1-AC552B8449DC}" type="presParOf" srcId="{679852E3-ECCF-4FA4-A8DA-93F31F839350}" destId="{709DE634-D749-4B11-8EFB-E8C1C7F900D1}" srcOrd="2" destOrd="0" presId="urn:microsoft.com/office/officeart/2005/8/layout/orgChart1"/>
    <dgm:cxn modelId="{F6CFDFE6-E9D7-4372-AB0E-3AF709C638EB}" type="presParOf" srcId="{178B3CF8-0E35-4207-9687-F22B2D335740}" destId="{717A37FA-D3FA-4658-B210-431B41E67FFE}" srcOrd="2" destOrd="0" presId="urn:microsoft.com/office/officeart/2005/8/layout/orgChart1"/>
    <dgm:cxn modelId="{1786B48C-7B55-49F0-A017-279B12A61C30}" type="presParOf" srcId="{178B3CF8-0E35-4207-9687-F22B2D335740}" destId="{2098A367-3B9A-4660-A80B-ED4D27C2D7F2}" srcOrd="3" destOrd="0" presId="urn:microsoft.com/office/officeart/2005/8/layout/orgChart1"/>
    <dgm:cxn modelId="{6258AE51-D363-4AB9-BD85-B777A6E7207C}" type="presParOf" srcId="{2098A367-3B9A-4660-A80B-ED4D27C2D7F2}" destId="{87C7B3BE-D5AF-44F3-B8A8-F1B66B6E774B}" srcOrd="0" destOrd="0" presId="urn:microsoft.com/office/officeart/2005/8/layout/orgChart1"/>
    <dgm:cxn modelId="{96963797-7B80-4FE7-9F94-ACC2FE5B8667}" type="presParOf" srcId="{87C7B3BE-D5AF-44F3-B8A8-F1B66B6E774B}" destId="{57E4C0B5-56F3-4AD1-B729-0FD389AE883D}" srcOrd="0" destOrd="0" presId="urn:microsoft.com/office/officeart/2005/8/layout/orgChart1"/>
    <dgm:cxn modelId="{A7C6A792-9F19-4D91-AA2D-BFB05323076B}" type="presParOf" srcId="{87C7B3BE-D5AF-44F3-B8A8-F1B66B6E774B}" destId="{F12460C4-8C51-4E8E-9A73-A853C8C37BF7}" srcOrd="1" destOrd="0" presId="urn:microsoft.com/office/officeart/2005/8/layout/orgChart1"/>
    <dgm:cxn modelId="{F8F02A58-2F31-4C27-9874-4D12C0FE1675}" type="presParOf" srcId="{2098A367-3B9A-4660-A80B-ED4D27C2D7F2}" destId="{66D34D43-910E-4624-AC4A-F13E2F36CB26}" srcOrd="1" destOrd="0" presId="urn:microsoft.com/office/officeart/2005/8/layout/orgChart1"/>
    <dgm:cxn modelId="{FE67C929-CFB2-4A45-AF74-1F2B1983F2DC}" type="presParOf" srcId="{2098A367-3B9A-4660-A80B-ED4D27C2D7F2}" destId="{D7F5B4E0-46F5-4D4C-A032-C768622122B0}" srcOrd="2" destOrd="0" presId="urn:microsoft.com/office/officeart/2005/8/layout/orgChart1"/>
    <dgm:cxn modelId="{B563342D-B14D-4C22-A6C6-31268E0ACF72}" type="presParOf" srcId="{F90B08EA-9CA3-4364-8674-03B2881A6EC8}" destId="{8B58D81D-0EB1-4216-BED0-5FAB2B8FDA3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A37FA-D3FA-4658-B210-431B41E67FFE}">
      <dsp:nvSpPr>
        <dsp:cNvPr id="0" name=""/>
        <dsp:cNvSpPr/>
      </dsp:nvSpPr>
      <dsp:spPr>
        <a:xfrm>
          <a:off x="4652612" y="114431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AF33D-9FEB-483D-8170-C33D16EBBC5E}">
      <dsp:nvSpPr>
        <dsp:cNvPr id="0" name=""/>
        <dsp:cNvSpPr/>
      </dsp:nvSpPr>
      <dsp:spPr>
        <a:xfrm>
          <a:off x="3269012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45A18-7517-4851-9BDA-BD9BC0D02214}">
      <dsp:nvSpPr>
        <dsp:cNvPr id="0" name=""/>
        <dsp:cNvSpPr/>
      </dsp:nvSpPr>
      <dsp:spPr>
        <a:xfrm>
          <a:off x="1885411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0AA17-241B-4FEB-955B-3393E2843F2B}">
      <dsp:nvSpPr>
        <dsp:cNvPr id="0" name=""/>
        <dsp:cNvSpPr/>
      </dsp:nvSpPr>
      <dsp:spPr>
        <a:xfrm>
          <a:off x="3269012" y="114431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8DE2E-ACB5-4151-913B-CAEE047557C0}">
      <dsp:nvSpPr>
        <dsp:cNvPr id="0" name=""/>
        <dsp:cNvSpPr/>
      </dsp:nvSpPr>
      <dsp:spPr>
        <a:xfrm>
          <a:off x="3509141" y="84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Správce daně</a:t>
          </a:r>
        </a:p>
      </dsp:txBody>
      <dsp:txXfrm>
        <a:off x="3509141" y="840"/>
        <a:ext cx="2286943" cy="1143471"/>
      </dsp:txXfrm>
    </dsp:sp>
    <dsp:sp modelId="{890928CE-81B6-4AAD-8A03-C02750C22691}">
      <dsp:nvSpPr>
        <dsp:cNvPr id="0" name=""/>
        <dsp:cNvSpPr/>
      </dsp:nvSpPr>
      <dsp:spPr>
        <a:xfrm>
          <a:off x="2125540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Primární</a:t>
          </a:r>
        </a:p>
      </dsp:txBody>
      <dsp:txXfrm>
        <a:off x="2125540" y="1624570"/>
        <a:ext cx="2286943" cy="1143471"/>
      </dsp:txXfrm>
    </dsp:sp>
    <dsp:sp modelId="{B3DC40EE-9479-4C3D-B53C-AF87AD0C3C11}">
      <dsp:nvSpPr>
        <dsp:cNvPr id="0" name=""/>
        <dsp:cNvSpPr/>
      </dsp:nvSpPr>
      <dsp:spPr>
        <a:xfrm>
          <a:off x="741939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Finanční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České republiky</a:t>
          </a:r>
        </a:p>
      </dsp:txBody>
      <dsp:txXfrm>
        <a:off x="741939" y="3248300"/>
        <a:ext cx="2286943" cy="1143471"/>
      </dsp:txXfrm>
    </dsp:sp>
    <dsp:sp modelId="{F2031A0E-400B-479D-BDE0-F6F94D676561}">
      <dsp:nvSpPr>
        <dsp:cNvPr id="0" name=""/>
        <dsp:cNvSpPr/>
      </dsp:nvSpPr>
      <dsp:spPr>
        <a:xfrm>
          <a:off x="3509141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České republiky</a:t>
          </a:r>
        </a:p>
      </dsp:txBody>
      <dsp:txXfrm>
        <a:off x="3509141" y="3248300"/>
        <a:ext cx="2286943" cy="1143471"/>
      </dsp:txXfrm>
    </dsp:sp>
    <dsp:sp modelId="{57E4C0B5-56F3-4AD1-B729-0FD389AE883D}">
      <dsp:nvSpPr>
        <dsp:cNvPr id="0" name=""/>
        <dsp:cNvSpPr/>
      </dsp:nvSpPr>
      <dsp:spPr>
        <a:xfrm>
          <a:off x="4892742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Sekundární</a:t>
          </a:r>
        </a:p>
      </dsp:txBody>
      <dsp:txXfrm>
        <a:off x="4892742" y="1624570"/>
        <a:ext cx="2286943" cy="1143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B354D73-DE10-49EA-9903-03B5B6DC28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277869-E8C3-479E-94E6-23F26A397EC9}" type="slidenum">
              <a:rPr lang="cs-CZ"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F8EE86C0-8B5A-47CA-A0AB-7170756375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0427BE8-0C32-42CB-AE47-5C710C720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06185"/>
      </p:ext>
    </p:extLst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047-05C6-4618-B76A-647F2BEBD7D3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F2E-536B-42F2-A73A-94E98624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17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správy daní</a:t>
            </a:r>
            <a:br>
              <a:rPr lang="cs-CZ" dirty="0"/>
            </a:br>
            <a:r>
              <a:rPr lang="cs-CZ" dirty="0"/>
              <a:t>Registrační řízení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</a:p>
          <a:p>
            <a:r>
              <a:rPr lang="cs-CZ" dirty="0"/>
              <a:t>NF101Zk Daňové právo I - obecná část</a:t>
            </a:r>
          </a:p>
          <a:p>
            <a:r>
              <a:rPr lang="cs-CZ" dirty="0"/>
              <a:t>říjen 2021</a:t>
            </a:r>
          </a:p>
          <a:p>
            <a:pPr algn="r"/>
            <a:r>
              <a:rPr lang="cs-CZ" sz="1800" dirty="0"/>
              <a:t>			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>
            <a:extLst>
              <a:ext uri="{FF2B5EF4-FFF2-40B4-BE49-F238E27FC236}">
                <a16:creationId xmlns:a16="http://schemas.microsoft.com/office/drawing/2014/main" id="{022B7418-29F3-452A-AF39-E15BFD419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13" y="152400"/>
            <a:ext cx="9691514" cy="77969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Osoby zúčastněné na správě daní (3)</a:t>
            </a:r>
          </a:p>
        </p:txBody>
      </p:sp>
      <p:sp>
        <p:nvSpPr>
          <p:cNvPr id="63491" name="Zástupný symbol pro obsah 2">
            <a:extLst>
              <a:ext uri="{FF2B5EF4-FFF2-40B4-BE49-F238E27FC236}">
                <a16:creationId xmlns:a16="http://schemas.microsoft.com/office/drawing/2014/main" id="{D6011A82-9756-4AC5-BD5A-80B3B8E91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13" y="1981201"/>
            <a:ext cx="9388300" cy="4149725"/>
          </a:xfrm>
        </p:spPr>
        <p:txBody>
          <a:bodyPr/>
          <a:lstStyle/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Ustanovený zástupce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Ustanoven správcem daně FO, která nemá plnou procesní způsobilost, PO, která nemá osobu způsobilou jednat jejím jménem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3600" dirty="0"/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Zmocněnec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Zvolen osobou zúčastněnou na správě daní na základě plné moci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Odborný konzultant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Může si ho přizvat kterákoliv osoba zúčastněná na správě daní (do 2020 pouze daňový subjekt)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>
            <a:extLst>
              <a:ext uri="{FF2B5EF4-FFF2-40B4-BE49-F238E27FC236}">
                <a16:creationId xmlns:a16="http://schemas.microsoft.com/office/drawing/2014/main" id="{0825F16F-DDD0-486D-9E21-11F83BA7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Správce daně – pravomoc a příslušnost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EAA4117-120A-49D5-B0FE-2FBA8230F1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Správce daně (1)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CB4FDC8-9DAB-4E09-8A7A-3472A557DE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Pravomoc (§11)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Vede daňová řízení a jiná řízení podle daňového zákona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Provádí vyhledávací činnost (registrace na žádost nebo z úřední moci)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Kontroluje plnění povinností osob zúčastněných na správě daní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Vyzývá ke splnění povinností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Zabezpečuje placení daní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800" dirty="0"/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i="1" dirty="0"/>
              <a:t>Pro tyto účely zřizuje a vede registry a evidenci daňových subjektů a jejich daňových povinností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>
            <a:extLst>
              <a:ext uri="{FF2B5EF4-FFF2-40B4-BE49-F238E27FC236}">
                <a16:creationId xmlns:a16="http://schemas.microsoft.com/office/drawing/2014/main" id="{AB960DF7-432D-4EE9-8D03-D964CC120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Správce daně (2)</a:t>
            </a:r>
          </a:p>
        </p:txBody>
      </p:sp>
      <p:sp>
        <p:nvSpPr>
          <p:cNvPr id="66563" name="Zástupný symbol pro obsah 2">
            <a:extLst>
              <a:ext uri="{FF2B5EF4-FFF2-40B4-BE49-F238E27FC236}">
                <a16:creationId xmlns:a16="http://schemas.microsoft.com/office/drawing/2014/main" id="{315847A6-2B30-451C-B9F8-E2E9A124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752600"/>
            <a:ext cx="9768614" cy="4572000"/>
          </a:xfrm>
        </p:spPr>
        <p:txBody>
          <a:bodyPr/>
          <a:lstStyle/>
          <a:p>
            <a:pPr eaLnBrk="1" hangingPunct="1"/>
            <a:r>
              <a:rPr lang="cs-CZ" altLang="cs-CZ" dirty="0"/>
              <a:t>Věcná příslušnost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b="1" dirty="0"/>
              <a:t>Stanoví, který konkrétní druh správce daně je oprávněn vykonávat správu daní ve věci konkrétní daně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Správcem daně je ten orgán veřejné moci, který je za správce konkrétní daně určen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FS ČR – většina daní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Orgány celní správy ČR – DPH, spotřební daně, energetické daně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Soudy – soudní poplatky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Správní poplatky – orgány státní správy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Místní poplatky - obce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>
            <a:extLst>
              <a:ext uri="{FF2B5EF4-FFF2-40B4-BE49-F238E27FC236}">
                <a16:creationId xmlns:a16="http://schemas.microsoft.com/office/drawing/2014/main" id="{86F3D2D7-F2DA-4609-BEC4-F9705A4D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Správce daně (3)</a:t>
            </a:r>
          </a:p>
        </p:txBody>
      </p:sp>
      <p:sp>
        <p:nvSpPr>
          <p:cNvPr id="67587" name="Zástupný symbol pro obsah 2">
            <a:extLst>
              <a:ext uri="{FF2B5EF4-FFF2-40B4-BE49-F238E27FC236}">
                <a16:creationId xmlns:a16="http://schemas.microsoft.com/office/drawing/2014/main" id="{B6FA480C-1B94-45C4-8D94-4E2FBBE57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73238"/>
            <a:ext cx="9476513" cy="455136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Místní příslušnost (§13)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Určuje, který věcně příslušný správce daně bude vykonávat správu konkrétní daně u konkrétního subjektu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Obecně upravena v DŘ, zvláštní úprava v daňových zákonech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U PO podle sídla (zapsané v rejstříku nebo skutečné sídlo, pokud se do rejstříku nezapisuje)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u FO podle místa pobytu (trvalý pobyt, převážně zdržuje)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Nemovitost – správce daně, v jehož obvodu územní působnosti se nemovitost nachází</a:t>
            </a:r>
          </a:p>
          <a:p>
            <a:pPr lvl="1" eaLnBrk="1" hangingPunct="1">
              <a:lnSpc>
                <a:spcPct val="100000"/>
              </a:lnSpc>
            </a:pPr>
            <a:endParaRPr lang="cs-CZ" altLang="cs-CZ" dirty="0"/>
          </a:p>
          <a:p>
            <a:pPr lvl="1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0F8E6248-4977-4C5F-8963-B2CCBE29C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příslušnost (1)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0C73838B-E3F2-46AA-AFAA-33FDE31C4B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Aktivní kolize (§14)</a:t>
            </a:r>
          </a:p>
          <a:p>
            <a:pPr lvl="1" eaLnBrk="1" hangingPunct="1"/>
            <a:r>
              <a:rPr lang="cs-CZ" altLang="cs-CZ" sz="2000" dirty="0"/>
              <a:t>Je-li  v téže věci místně příslušných několik správců daně, řízení provede  ten  z nich, u kterého bylo řízení zahájeno nejdříve, pokud se místně  příslušní  správci  daně nedohodnou jinak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Exteritorialita (§15)</a:t>
            </a:r>
          </a:p>
          <a:p>
            <a:pPr lvl="1" eaLnBrk="1" hangingPunct="1"/>
            <a:r>
              <a:rPr lang="cs-CZ" altLang="cs-CZ" sz="2000" dirty="0"/>
              <a:t>Možnost provést  potřebný  úkon  i  mimo svůj obvod územní působnosti,  pokud  se  týká daňového subjektu, ke správě jehož daní je správce daně místně příslušný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Dožádání (§17)</a:t>
            </a:r>
          </a:p>
          <a:p>
            <a:pPr lvl="1" eaLnBrk="1" hangingPunct="1"/>
            <a:r>
              <a:rPr lang="cs-CZ" altLang="cs-CZ" sz="2000" dirty="0"/>
              <a:t>Možnost požádat jiného věcně příslušného správce daně o provedení úkonů nebo dílčích řízení či jiných postupů, které by sám mohl provést jen s obtížemi nebo s vynaložením neúčelných nákladů, anebo vůbec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>
            <a:extLst>
              <a:ext uri="{FF2B5EF4-FFF2-40B4-BE49-F238E27FC236}">
                <a16:creationId xmlns:a16="http://schemas.microsoft.com/office/drawing/2014/main" id="{4638860C-3000-4F39-AF89-8FF3DD1CB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příslušnost (2)</a:t>
            </a:r>
          </a:p>
        </p:txBody>
      </p:sp>
      <p:sp>
        <p:nvSpPr>
          <p:cNvPr id="69635" name="Zástupný symbol pro obsah 2">
            <a:extLst>
              <a:ext uri="{FF2B5EF4-FFF2-40B4-BE49-F238E27FC236}">
                <a16:creationId xmlns:a16="http://schemas.microsoft.com/office/drawing/2014/main" id="{3D601350-6396-400C-A506-0F20ED585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Delegace (§18)</a:t>
            </a:r>
          </a:p>
          <a:p>
            <a:pPr marL="342900" lvl="1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Přenesení místní příslušnosti na jiného věcně příslušného správce daně</a:t>
            </a:r>
          </a:p>
          <a:p>
            <a:pPr marL="342900" lvl="1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Rozhoduje nejblíže společně nadřízený správce daně</a:t>
            </a:r>
          </a:p>
          <a:p>
            <a:pPr marL="342900" lvl="1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Na žádost daňového subjektu, z podnětu správce daně</a:t>
            </a:r>
          </a:p>
          <a:p>
            <a:pPr marL="342900" lvl="1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/>
              <a:t>Kdy? </a:t>
            </a:r>
            <a:r>
              <a:rPr lang="cs-CZ" altLang="cs-CZ" sz="2000" dirty="0"/>
              <a:t>Pokud to je účelné, potřebné mimořádně odborné znalosti</a:t>
            </a:r>
          </a:p>
          <a:p>
            <a:pPr marL="342900" lvl="1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Možnost odvolání, ale zde správní poplatek, odkladný účinek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>
            <a:extLst>
              <a:ext uri="{FF2B5EF4-FFF2-40B4-BE49-F238E27FC236}">
                <a16:creationId xmlns:a16="http://schemas.microsoft.com/office/drawing/2014/main" id="{D17E7199-69E8-4EFB-9D86-F458A0939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Místní příslušnost (3)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0E5910A6-163C-46D6-9F5B-B4ACD83B8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600" dirty="0"/>
              <a:t>Atrakce (§19)</a:t>
            </a:r>
          </a:p>
          <a:p>
            <a:pPr marL="342900" lvl="1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Převzetí věci nadřízeným správcem daně z důvodů:</a:t>
            </a:r>
          </a:p>
          <a:p>
            <a:pPr lvl="2" eaLnBrk="1" hangingPunct="1">
              <a:lnSpc>
                <a:spcPct val="100000"/>
              </a:lnSpc>
            </a:pPr>
            <a:r>
              <a:rPr lang="cs-CZ" altLang="cs-CZ" dirty="0"/>
              <a:t>Potřeby mimořádných odborných znalostí</a:t>
            </a:r>
          </a:p>
          <a:p>
            <a:pPr lvl="2" eaLnBrk="1" hangingPunct="1">
              <a:lnSpc>
                <a:spcPct val="100000"/>
              </a:lnSpc>
            </a:pPr>
            <a:r>
              <a:rPr lang="cs-CZ" altLang="cs-CZ" b="1" dirty="0"/>
              <a:t>Ochrany před nečinností</a:t>
            </a:r>
          </a:p>
          <a:p>
            <a:pPr lvl="2" eaLnBrk="1" hangingPunct="1">
              <a:lnSpc>
                <a:spcPct val="100000"/>
              </a:lnSpc>
            </a:pPr>
            <a:r>
              <a:rPr lang="cs-CZ" altLang="cs-CZ" dirty="0"/>
              <a:t>Zásadního dopadu i do řízení s jinými daňovými subjekty</a:t>
            </a:r>
          </a:p>
          <a:p>
            <a:pPr lvl="2" eaLnBrk="1" hangingPunct="1">
              <a:lnSpc>
                <a:spcPct val="100000"/>
              </a:lnSpc>
            </a:pPr>
            <a:endParaRPr lang="cs-CZ" altLang="cs-CZ" dirty="0"/>
          </a:p>
          <a:p>
            <a:pPr lvl="2" eaLnBrk="1" hangingPunct="1">
              <a:lnSpc>
                <a:spcPct val="100000"/>
              </a:lnSpc>
            </a:pPr>
            <a:r>
              <a:rPr lang="cs-CZ" altLang="cs-CZ" dirty="0"/>
              <a:t>Opravný prostředek?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>
            <a:extLst>
              <a:ext uri="{FF2B5EF4-FFF2-40B4-BE49-F238E27FC236}">
                <a16:creationId xmlns:a16="http://schemas.microsoft.com/office/drawing/2014/main" id="{D94F6AD0-895D-4DF3-84EF-ABA93A664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Změna místní příslušnosti	</a:t>
            </a:r>
          </a:p>
        </p:txBody>
      </p:sp>
      <p:sp>
        <p:nvSpPr>
          <p:cNvPr id="71683" name="Zástupný symbol pro obsah 2">
            <a:extLst>
              <a:ext uri="{FF2B5EF4-FFF2-40B4-BE49-F238E27FC236}">
                <a16:creationId xmlns:a16="http://schemas.microsoft.com/office/drawing/2014/main" id="{DE1383A7-EC45-42C2-A541-E534512EE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000" dirty="0"/>
              <a:t>Nutno bezodkladně postoupit daňový spis a výpis z osobního daňového účtu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000" dirty="0"/>
              <a:t>Změna místní příslušnosti nenastane do doby, než bude postoupen nově příslušnému správci daně spis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Registrační a vyhledávací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377186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872049AA-BB7D-47AE-96BD-5A0A13C29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Subjekty správy daní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52198-316F-4C1A-A18B-0717EAE0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registrační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2A722-1044-4994-BBF2-23039643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Registrační řízení v širším pojetí: </a:t>
            </a:r>
            <a:r>
              <a:rPr lang="cs-CZ" altLang="cs-CZ" dirty="0"/>
              <a:t>výseč správy daní spojená s registrací a vyhledáváním daňových subjektů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dirty="0"/>
              <a:t>Registrační řízení v u</a:t>
            </a:r>
            <a:r>
              <a:rPr lang="cs-CZ" altLang="cs-CZ" dirty="0"/>
              <a:t>žším pojetí: řízení v procesu registrace, vyhledávání, změny a  zrušení registrace daňového subjektu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070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6C7F5403-BB0C-4410-86CD-5805622F3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 registračního řízení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BAD62D8D-ABBD-47B2-B8B2-B66A878703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Specifické řízení, která se uplatňuje při správě daní, ale není součástí daňového řízení ve smyslu § 134 DŘ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Slouží k tomu, že dojde k přesnému vymezení daňových subjektů pro jednotlivé správce daně a tedy zjištění okruhu povinných subjektů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Správce daně zjišťuje údaje proto, aby mohl se subjektem dále pracovat v rámci správy daní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510F1F-9D24-4171-9104-95882E35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1749" name="Zástupný symbol pro číslo snímku 4">
            <a:extLst>
              <a:ext uri="{FF2B5EF4-FFF2-40B4-BE49-F238E27FC236}">
                <a16:creationId xmlns:a16="http://schemas.microsoft.com/office/drawing/2014/main" id="{194C54F7-F963-44D0-B644-3A4BDBEA5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137405-4FD6-42F1-B883-861D7750436E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44BB6921-0443-48E8-85E3-36564D515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AD83BD-DAAF-4A67-81E6-0F39B2C16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Oprávněný – správce daně</a:t>
            </a:r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Povinný – daňový subjekt (plátce, poplatník)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FEEFF0-28AA-484D-A660-CBFD1A14CD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2773" name="Zástupný symbol pro číslo snímku 4">
            <a:extLst>
              <a:ext uri="{FF2B5EF4-FFF2-40B4-BE49-F238E27FC236}">
                <a16:creationId xmlns:a16="http://schemas.microsoft.com/office/drawing/2014/main" id="{F9B45B7F-4348-404F-BE18-647D80ED8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FA3394-4E1D-48E9-BF9B-35892ABCEBD4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B0FDF7-8C54-4A24-9950-5DCB478783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33795" name="Slide Number Placeholder 4">
            <a:extLst>
              <a:ext uri="{FF2B5EF4-FFF2-40B4-BE49-F238E27FC236}">
                <a16:creationId xmlns:a16="http://schemas.microsoft.com/office/drawing/2014/main" id="{2425925F-A3CE-4070-A108-AD20C8A6C0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0CE835-9B6A-4B18-97AB-14C5A9CC4CEA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pic>
        <p:nvPicPr>
          <p:cNvPr id="33796" name="Picture 2">
            <a:extLst>
              <a:ext uri="{FF2B5EF4-FFF2-40B4-BE49-F238E27FC236}">
                <a16:creationId xmlns:a16="http://schemas.microsoft.com/office/drawing/2014/main" id="{A1B0252A-0FA7-4394-8659-424819A0E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1" y="85726"/>
            <a:ext cx="8151813" cy="668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797" name="Organization Chart 3">
            <a:extLst>
              <a:ext uri="{FF2B5EF4-FFF2-40B4-BE49-F238E27FC236}">
                <a16:creationId xmlns:a16="http://schemas.microsoft.com/office/drawing/2014/main" id="{4C78A6FD-DD21-454B-8972-BF6504131804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188914"/>
            <a:ext cx="8135938" cy="6669087"/>
            <a:chOff x="1485" y="-1259"/>
            <a:chExt cx="3600" cy="8280"/>
          </a:xfrm>
        </p:grpSpPr>
        <p:cxnSp>
          <p:nvCxnSpPr>
            <p:cNvPr id="33798" name="_s2053">
              <a:extLst>
                <a:ext uri="{FF2B5EF4-FFF2-40B4-BE49-F238E27FC236}">
                  <a16:creationId xmlns:a16="http://schemas.microsoft.com/office/drawing/2014/main" id="{0E624B18-38F1-4099-8B21-B3086284C8E9}"/>
                </a:ext>
              </a:extLst>
            </p:cNvPr>
            <p:cNvCxnSpPr>
              <a:cxnSpLocks noChangeShapeType="1"/>
              <a:stCxn id="33812" idx="2"/>
              <a:endCxn id="33805" idx="3"/>
            </p:cNvCxnSpPr>
            <p:nvPr/>
          </p:nvCxnSpPr>
          <p:spPr bwMode="auto">
            <a:xfrm rot="10800000">
              <a:off x="2551" y="-540"/>
              <a:ext cx="374" cy="724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799" name="_s2054">
              <a:extLst>
                <a:ext uri="{FF2B5EF4-FFF2-40B4-BE49-F238E27FC236}">
                  <a16:creationId xmlns:a16="http://schemas.microsoft.com/office/drawing/2014/main" id="{EF253FF3-E590-452E-B6E8-37C93FBE229D}"/>
                </a:ext>
              </a:extLst>
            </p:cNvPr>
            <p:cNvCxnSpPr>
              <a:cxnSpLocks noChangeShapeType="1"/>
              <a:stCxn id="33811" idx="2"/>
              <a:endCxn id="33805" idx="3"/>
            </p:cNvCxnSpPr>
            <p:nvPr/>
          </p:nvCxnSpPr>
          <p:spPr bwMode="auto">
            <a:xfrm rot="10800000">
              <a:off x="2551" y="-540"/>
              <a:ext cx="374" cy="616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0" name="_s2055">
              <a:extLst>
                <a:ext uri="{FF2B5EF4-FFF2-40B4-BE49-F238E27FC236}">
                  <a16:creationId xmlns:a16="http://schemas.microsoft.com/office/drawing/2014/main" id="{B3E98990-C973-4314-9AC7-EE5CEF37E739}"/>
                </a:ext>
              </a:extLst>
            </p:cNvPr>
            <p:cNvCxnSpPr>
              <a:cxnSpLocks noChangeShapeType="1"/>
              <a:stCxn id="33810" idx="2"/>
              <a:endCxn id="33805" idx="3"/>
            </p:cNvCxnSpPr>
            <p:nvPr/>
          </p:nvCxnSpPr>
          <p:spPr bwMode="auto">
            <a:xfrm rot="10800000">
              <a:off x="2551" y="-540"/>
              <a:ext cx="374" cy="508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1" name="_s2056">
              <a:extLst>
                <a:ext uri="{FF2B5EF4-FFF2-40B4-BE49-F238E27FC236}">
                  <a16:creationId xmlns:a16="http://schemas.microsoft.com/office/drawing/2014/main" id="{8147AA63-C1BE-4496-8014-844BF0116B94}"/>
                </a:ext>
              </a:extLst>
            </p:cNvPr>
            <p:cNvCxnSpPr>
              <a:cxnSpLocks noChangeShapeType="1"/>
              <a:stCxn id="33809" idx="2"/>
              <a:endCxn id="33805" idx="3"/>
            </p:cNvCxnSpPr>
            <p:nvPr/>
          </p:nvCxnSpPr>
          <p:spPr bwMode="auto">
            <a:xfrm rot="10800000">
              <a:off x="2551" y="-540"/>
              <a:ext cx="374" cy="399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2" name="_s2057">
              <a:extLst>
                <a:ext uri="{FF2B5EF4-FFF2-40B4-BE49-F238E27FC236}">
                  <a16:creationId xmlns:a16="http://schemas.microsoft.com/office/drawing/2014/main" id="{E8EF9722-5130-45A0-B03C-26A3B61A4081}"/>
                </a:ext>
              </a:extLst>
            </p:cNvPr>
            <p:cNvCxnSpPr>
              <a:cxnSpLocks noChangeShapeType="1"/>
              <a:stCxn id="33808" idx="2"/>
              <a:endCxn id="33805" idx="3"/>
            </p:cNvCxnSpPr>
            <p:nvPr/>
          </p:nvCxnSpPr>
          <p:spPr bwMode="auto">
            <a:xfrm rot="10800000">
              <a:off x="2551" y="-540"/>
              <a:ext cx="374" cy="291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3" name="_s2058">
              <a:extLst>
                <a:ext uri="{FF2B5EF4-FFF2-40B4-BE49-F238E27FC236}">
                  <a16:creationId xmlns:a16="http://schemas.microsoft.com/office/drawing/2014/main" id="{EAB48EC2-FF73-4287-9EB3-98CB255EC6A3}"/>
                </a:ext>
              </a:extLst>
            </p:cNvPr>
            <p:cNvCxnSpPr>
              <a:cxnSpLocks noChangeShapeType="1"/>
              <a:stCxn id="33807" idx="2"/>
              <a:endCxn id="33805" idx="3"/>
            </p:cNvCxnSpPr>
            <p:nvPr/>
          </p:nvCxnSpPr>
          <p:spPr bwMode="auto">
            <a:xfrm rot="10800000">
              <a:off x="2551" y="-540"/>
              <a:ext cx="374" cy="183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4" name="_s2059">
              <a:extLst>
                <a:ext uri="{FF2B5EF4-FFF2-40B4-BE49-F238E27FC236}">
                  <a16:creationId xmlns:a16="http://schemas.microsoft.com/office/drawing/2014/main" id="{1AD94DC0-E3AC-48DF-A159-62697C7FA003}"/>
                </a:ext>
              </a:extLst>
            </p:cNvPr>
            <p:cNvCxnSpPr>
              <a:cxnSpLocks noChangeShapeType="1"/>
              <a:stCxn id="33806" idx="2"/>
              <a:endCxn id="33805" idx="3"/>
            </p:cNvCxnSpPr>
            <p:nvPr/>
          </p:nvCxnSpPr>
          <p:spPr bwMode="auto">
            <a:xfrm rot="10800000">
              <a:off x="2551" y="-540"/>
              <a:ext cx="374" cy="75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05" name="_s2060">
              <a:extLst>
                <a:ext uri="{FF2B5EF4-FFF2-40B4-BE49-F238E27FC236}">
                  <a16:creationId xmlns:a16="http://schemas.microsoft.com/office/drawing/2014/main" id="{F2F32124-8AD1-4A17-B7CA-3B9E9756C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-125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300" b="1">
                  <a:latin typeface="Arial" panose="020B0604020202020204" pitchFamily="34" charset="0"/>
                  <a:cs typeface="Times New Roman" panose="02020603050405020304" pitchFamily="18" charset="0"/>
                </a:rPr>
                <a:t>Registrační a vyhledávací proces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06" name="_s2061">
              <a:extLst>
                <a:ext uri="{FF2B5EF4-FFF2-40B4-BE49-F238E27FC236}">
                  <a16:creationId xmlns:a16="http://schemas.microsoft.com/office/drawing/2014/main" id="{F1EF5443-9994-4C6F-A51C-9600E999F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-17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Registrace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07" name="_s2062">
              <a:extLst>
                <a:ext uri="{FF2B5EF4-FFF2-40B4-BE49-F238E27FC236}">
                  <a16:creationId xmlns:a16="http://schemas.microsoft.com/office/drawing/2014/main" id="{4D3E11D6-4474-4A7B-8A52-0245662F5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90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Oznamování zákonem stanovených skutečností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08" name="_s2063">
              <a:extLst>
                <a:ext uri="{FF2B5EF4-FFF2-40B4-BE49-F238E27FC236}">
                  <a16:creationId xmlns:a16="http://schemas.microsoft.com/office/drawing/2014/main" id="{906C7504-C79A-40CE-8D8B-CFD68EF7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98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Oznamování změn dat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09" name="_s2064">
              <a:extLst>
                <a:ext uri="{FF2B5EF4-FFF2-40B4-BE49-F238E27FC236}">
                  <a16:creationId xmlns:a16="http://schemas.microsoft.com/office/drawing/2014/main" id="{4DAB185F-86AF-4963-8E41-EE8CC984A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306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Identifikace </a:t>
              </a:r>
              <a:endParaRPr lang="cs-CZ" altLang="cs-CZ" sz="1000">
                <a:latin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10" name="_s2065">
              <a:extLst>
                <a:ext uri="{FF2B5EF4-FFF2-40B4-BE49-F238E27FC236}">
                  <a16:creationId xmlns:a16="http://schemas.microsoft.com/office/drawing/2014/main" id="{D900AAB8-6E25-4F78-A970-524FCED32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414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Řízení o ukončení činnosti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11" name="_s2066">
              <a:extLst>
                <a:ext uri="{FF2B5EF4-FFF2-40B4-BE49-F238E27FC236}">
                  <a16:creationId xmlns:a16="http://schemas.microsoft.com/office/drawing/2014/main" id="{8261064C-7D37-4275-B4D7-DE9F4F6DF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522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Vyhledávání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12" name="_s2067">
              <a:extLst>
                <a:ext uri="{FF2B5EF4-FFF2-40B4-BE49-F238E27FC236}">
                  <a16:creationId xmlns:a16="http://schemas.microsoft.com/office/drawing/2014/main" id="{16CDA12F-309D-4D7D-B7D7-7459C7B63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630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Údržba databáze registru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9EF1A981-D404-4BB8-9D20-CFEBBEDC6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/>
              <a:t>Registrace daňových subjektů (vyhledávání)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E4212A-4CE1-4EF6-918F-344C305524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5844" name="Zástupný symbol pro číslo snímku 4">
            <a:extLst>
              <a:ext uri="{FF2B5EF4-FFF2-40B4-BE49-F238E27FC236}">
                <a16:creationId xmlns:a16="http://schemas.microsoft.com/office/drawing/2014/main" id="{1CE9B6BE-EDD2-4399-944C-1B344139E3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1A91E8-B137-45EF-BCA3-035D4620B2B8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FDA3612-D7AE-4F0F-A3BF-1688C6D73B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A. Správcem daně (ex offo)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vyhledávací činnosti správce daně (§ 78 daňového řádu)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součinnosti třetích osob - oznamovací povinnost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upozornění třetí osoby</a:t>
            </a:r>
          </a:p>
          <a:p>
            <a:pPr>
              <a:defRPr/>
            </a:pPr>
            <a:r>
              <a:rPr lang="cs-CZ" dirty="0"/>
              <a:t>B. Daňovým subjektem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zákona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dobrovolnost (vlastní rozhodnutí)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6E658-385A-42B7-9E34-03C539D25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registrační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044FE-483A-4B4E-9A3A-2104B5C5B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Registrační povinnost vzniká v okamžiku, kdy vznikne daňovému subjektu povinnost podat přihlášku k registraci k jednotlivé dani.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55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F95C3-6223-4DE8-AE7C-06F0C1D8E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 k registraci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2AAB2-3C4F-43D1-BDCA-F4A21637B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je povinen uvést předepsané údaje pro správu daní</a:t>
            </a:r>
          </a:p>
          <a:p>
            <a:pPr lvl="1"/>
            <a:r>
              <a:rPr lang="cs-CZ" dirty="0"/>
              <a:t>Označení daňového subjektu</a:t>
            </a:r>
          </a:p>
          <a:p>
            <a:pPr lvl="1"/>
            <a:r>
              <a:rPr lang="cs-CZ" dirty="0"/>
              <a:t>Obecný identifikátor pro vytvoření daňového identifikačního čísla</a:t>
            </a:r>
          </a:p>
          <a:p>
            <a:pPr lvl="1"/>
            <a:r>
              <a:rPr lang="cs-CZ" dirty="0"/>
              <a:t>DIČ přidělený v zahraničí, pokud má</a:t>
            </a:r>
          </a:p>
          <a:p>
            <a:pPr lvl="1"/>
            <a:r>
              <a:rPr lang="cs-CZ" dirty="0"/>
              <a:t>Údaje o povolení nebo oprávnění k činnosti</a:t>
            </a:r>
          </a:p>
          <a:p>
            <a:pPr lvl="1"/>
            <a:r>
              <a:rPr lang="cs-CZ" dirty="0"/>
              <a:t>Čísla účtů na nichž jsou soustředěny peněžní prostředky z její podnikatelské činnosti.</a:t>
            </a:r>
          </a:p>
          <a:p>
            <a:pPr lvl="1"/>
            <a:r>
              <a:rPr lang="cs-CZ" dirty="0"/>
              <a:t>Daně, ke kterým se registruje</a:t>
            </a:r>
          </a:p>
          <a:p>
            <a:pPr lvl="1"/>
            <a:r>
              <a:rPr lang="cs-CZ" dirty="0"/>
              <a:t>Organizační jednotky</a:t>
            </a:r>
          </a:p>
          <a:p>
            <a:pPr lvl="1"/>
            <a:r>
              <a:rPr lang="cs-CZ" dirty="0"/>
              <a:t>U právnické osoby také toho, kdo je oprávněn jednat jejím jménem</a:t>
            </a:r>
          </a:p>
          <a:p>
            <a:r>
              <a:rPr lang="cs-CZ" dirty="0"/>
              <a:t>Tiskopis MF ČR, případně tiskopis MPO u živnostenských úřadů</a:t>
            </a:r>
          </a:p>
        </p:txBody>
      </p:sp>
    </p:spTree>
    <p:extLst>
      <p:ext uri="{BB962C8B-B14F-4D97-AF65-F5344CB8AC3E}">
        <p14:creationId xmlns:p14="http://schemas.microsoft.com/office/powerpoint/2010/main" val="2116282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24F68-B347-433C-B886-209308AB8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Oznamovací povinnost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C0523D-C8FF-4EA1-9093-F76D73C5B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má povinnost oznámit změnu údajů, jež je povinen uvádět při registraci, do 15 dnů ode dne změny</a:t>
            </a:r>
          </a:p>
          <a:p>
            <a:r>
              <a:rPr lang="cs-CZ" dirty="0"/>
              <a:t>Ve stejné lhůtě má povinnost požádat o zrušení registrace (jsou-li dány důvody zrušení registrace)</a:t>
            </a:r>
          </a:p>
          <a:p>
            <a:r>
              <a:rPr lang="cs-CZ" dirty="0"/>
              <a:t>Realizace prostřednictvím oznámení o změně registračních údajů</a:t>
            </a:r>
          </a:p>
          <a:p>
            <a:r>
              <a:rPr lang="cs-CZ" dirty="0"/>
              <a:t>Povinné přílohy (§ 127 odst. 3)</a:t>
            </a:r>
          </a:p>
          <a:p>
            <a:r>
              <a:rPr lang="cs-CZ" dirty="0"/>
              <a:t>Oznamovací povinnost nevzniká k údajům, které lze zjistit z rejstříků (změna sídla v OR, změna jména…)</a:t>
            </a:r>
          </a:p>
        </p:txBody>
      </p:sp>
    </p:spTree>
    <p:extLst>
      <p:ext uri="{BB962C8B-B14F-4D97-AF65-F5344CB8AC3E}">
        <p14:creationId xmlns:p14="http://schemas.microsoft.com/office/powerpoint/2010/main" val="2575207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0752B-BE16-4208-96A2-1685F353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Pochybnosti v registračním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6C870-4CBD-4258-89EC-858B30DBB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správci daně vzniknou pochybnosti o správnosti nebo úplnosti údajů uvedených v přihlášce – výzva k vysvětlení, doložení nebo doplnění, případně ke změně</a:t>
            </a:r>
          </a:p>
          <a:p>
            <a:r>
              <a:rPr lang="cs-CZ" dirty="0"/>
              <a:t>Součástí je lhůta (délka dle obecných pravidel lhůt)</a:t>
            </a:r>
          </a:p>
          <a:p>
            <a:r>
              <a:rPr lang="cs-CZ" dirty="0"/>
              <a:t>Je-li vyhověno výzvě ve lhůtě a pochybnosti odstraněny – na přihlášku se hledí jako by byla podána bez vady v den původního podání</a:t>
            </a:r>
          </a:p>
          <a:p>
            <a:r>
              <a:rPr lang="cs-CZ" dirty="0"/>
              <a:t>Je-li vyhověno výzvě po lhůtě – přihláška se považuje za podanou až dnem vyhovění (=sankce)</a:t>
            </a:r>
          </a:p>
        </p:txBody>
      </p:sp>
    </p:spTree>
    <p:extLst>
      <p:ext uri="{BB962C8B-B14F-4D97-AF65-F5344CB8AC3E}">
        <p14:creationId xmlns:p14="http://schemas.microsoft.com/office/powerpoint/2010/main" val="216384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4579A-801E-4588-BD6A-73F6A14E3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registraci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166E66-3F08-4A8E-9B5E-98852137C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Lhůta na vydání rozhodnutí: do 30 dnů ode dne podání přihlášky, případně ode dne odstranění vad (lhůta může být prodloužena)</a:t>
            </a:r>
          </a:p>
          <a:p>
            <a:r>
              <a:rPr lang="cs-CZ" dirty="0"/>
              <a:t>Je-li rozhodnutí v souladu s přihláškou – neodůvodňuje se</a:t>
            </a:r>
          </a:p>
          <a:p>
            <a:r>
              <a:rPr lang="cs-CZ" dirty="0"/>
              <a:t>Není-li splněna registrační povinnost – správce daně provede registraci ex offo</a:t>
            </a:r>
          </a:p>
          <a:p>
            <a:r>
              <a:rPr lang="cs-CZ" dirty="0"/>
              <a:t>Přípustný opravný prostředek – odvolání (není vyloučeno)</a:t>
            </a:r>
          </a:p>
          <a:p>
            <a:endParaRPr lang="cs-CZ" dirty="0"/>
          </a:p>
          <a:p>
            <a:r>
              <a:rPr lang="cs-CZ" dirty="0"/>
              <a:t>Změna registračních údajů jen v podobě úředního záznamu!</a:t>
            </a:r>
          </a:p>
        </p:txBody>
      </p:sp>
    </p:spTree>
    <p:extLst>
      <p:ext uri="{BB962C8B-B14F-4D97-AF65-F5344CB8AC3E}">
        <p14:creationId xmlns:p14="http://schemas.microsoft.com/office/powerpoint/2010/main" val="257357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FFF87A23-A01D-4C82-87F1-CFF4F3458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Daňová správa x správa daní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6172BF-C470-4E3F-A2E9-517A50BFC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Daňová správa = finanční správa ve smyslu organizačním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Správa daní = finanční správa ve funkčním smyslu = </a:t>
            </a:r>
            <a:r>
              <a:rPr lang="cs-CZ" i="1" dirty="0"/>
              <a:t>postup, jehož cílem je </a:t>
            </a:r>
            <a:r>
              <a:rPr lang="cs-CZ" i="1" u="sng" dirty="0"/>
              <a:t>správné</a:t>
            </a:r>
            <a:r>
              <a:rPr lang="cs-CZ" i="1" dirty="0"/>
              <a:t> zjištění a stanovení daní a zabezpečení jejich úhrady.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POZOR: patra realizace </a:t>
            </a:r>
          </a:p>
          <a:p>
            <a:pPr marL="0" indent="0">
              <a:buNone/>
              <a:defRPr/>
            </a:pPr>
            <a:r>
              <a:rPr lang="cs-CZ" dirty="0"/>
              <a:t>1. </a:t>
            </a:r>
            <a:r>
              <a:rPr lang="cs-CZ" dirty="0" err="1"/>
              <a:t>Autoaplikační</a:t>
            </a:r>
            <a:r>
              <a:rPr lang="cs-CZ" dirty="0"/>
              <a:t> proces 2. Mocenský proces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0A8F0-890A-44D1-A6A1-032AC749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D8CBFE-8BBC-44AF-ABD7-94246F57D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přidělí daňové identifikační číslo</a:t>
            </a:r>
          </a:p>
          <a:p>
            <a:pPr lvl="1"/>
            <a:r>
              <a:rPr lang="cs-CZ" dirty="0" err="1"/>
              <a:t>CZ+kmenová</a:t>
            </a:r>
            <a:r>
              <a:rPr lang="cs-CZ" dirty="0"/>
              <a:t> část (u FO </a:t>
            </a:r>
            <a:r>
              <a:rPr lang="cs-CZ" dirty="0" err="1"/>
              <a:t>CZrodné</a:t>
            </a:r>
            <a:r>
              <a:rPr lang="cs-CZ" dirty="0"/>
              <a:t> číslo, u PO CZIČ – např. CZ0258478)</a:t>
            </a:r>
          </a:p>
          <a:p>
            <a:pPr lvl="1"/>
            <a:r>
              <a:rPr lang="cs-CZ" dirty="0"/>
              <a:t>ve specifických případech </a:t>
            </a:r>
            <a:r>
              <a:rPr lang="cs-CZ" dirty="0" err="1"/>
              <a:t>CZ+vlastní</a:t>
            </a:r>
            <a:r>
              <a:rPr lang="cs-CZ" dirty="0"/>
              <a:t> identifikátor správce daně</a:t>
            </a:r>
          </a:p>
          <a:p>
            <a:endParaRPr lang="cs-CZ" dirty="0"/>
          </a:p>
          <a:p>
            <a:r>
              <a:rPr lang="cs-CZ" dirty="0"/>
              <a:t>Daňový subjekt je povinen DIČ uvádět na všech svých podáních, v případech stanovených zákonem atd.</a:t>
            </a:r>
          </a:p>
        </p:txBody>
      </p:sp>
    </p:spTree>
    <p:extLst>
      <p:ext uri="{BB962C8B-B14F-4D97-AF65-F5344CB8AC3E}">
        <p14:creationId xmlns:p14="http://schemas.microsoft.com/office/powerpoint/2010/main" val="451481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BF4DD-F854-40EB-BB49-55A09F81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u jednotlivých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CBF17-3023-46E1-9941-7711B4623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Přímé daně</a:t>
            </a:r>
          </a:p>
          <a:p>
            <a:pPr lvl="1"/>
            <a:r>
              <a:rPr lang="cs-CZ" dirty="0"/>
              <a:t>Daň z příjmů fyzických osob</a:t>
            </a:r>
          </a:p>
          <a:p>
            <a:pPr lvl="1"/>
            <a:r>
              <a:rPr lang="cs-CZ" dirty="0"/>
              <a:t>Daň z příjmů právnických osob</a:t>
            </a:r>
          </a:p>
          <a:p>
            <a:r>
              <a:rPr lang="cs-CZ" dirty="0"/>
              <a:t>Nepřímé daně</a:t>
            </a:r>
          </a:p>
          <a:p>
            <a:pPr lvl="1"/>
            <a:r>
              <a:rPr lang="cs-CZ" dirty="0"/>
              <a:t>DPH</a:t>
            </a:r>
          </a:p>
          <a:p>
            <a:pPr lvl="1"/>
            <a:r>
              <a:rPr lang="cs-CZ" dirty="0"/>
              <a:t>Spotřební daně</a:t>
            </a:r>
          </a:p>
          <a:p>
            <a:pPr lvl="1"/>
            <a:r>
              <a:rPr lang="cs-CZ" dirty="0"/>
              <a:t>Energetické daně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Různé lhůty, záleží na konkrétní právní úpravě</a:t>
            </a:r>
          </a:p>
        </p:txBody>
      </p:sp>
    </p:spTree>
    <p:extLst>
      <p:ext uri="{BB962C8B-B14F-4D97-AF65-F5344CB8AC3E}">
        <p14:creationId xmlns:p14="http://schemas.microsoft.com/office/powerpoint/2010/main" val="3026341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9886746A-C737-4CD4-8C1D-D928A375D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Správce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DF1957-12DE-4D5D-B122-B4F7A81B1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Správce daně je správní orgán nebo jiný státní orgán (orgán veřejné moci), kterému byla zákonem nebo na základě zákona svěřena působnost v oblasti správy daní. </a:t>
            </a:r>
          </a:p>
          <a:p>
            <a:r>
              <a:rPr lang="cs-CZ" altLang="cs-CZ" dirty="0"/>
              <a:t>Správní orgán (DŘ) = </a:t>
            </a:r>
          </a:p>
          <a:p>
            <a:pPr lvl="1"/>
            <a:r>
              <a:rPr lang="cs-CZ" altLang="cs-CZ" dirty="0"/>
              <a:t>Orgán moci výkonné,</a:t>
            </a:r>
          </a:p>
          <a:p>
            <a:pPr lvl="1"/>
            <a:r>
              <a:rPr lang="cs-CZ" altLang="cs-CZ" dirty="0"/>
              <a:t>Orgán ÚSC,</a:t>
            </a:r>
          </a:p>
          <a:p>
            <a:pPr lvl="1"/>
            <a:r>
              <a:rPr lang="cs-CZ" altLang="cs-CZ" dirty="0"/>
              <a:t>Jiný orgán, PO, FO, pokud vykonává působnost v oblasti veřejné správy</a:t>
            </a:r>
          </a:p>
          <a:p>
            <a:r>
              <a:rPr lang="cs-CZ" altLang="cs-CZ" dirty="0"/>
              <a:t>Správce daně má způsobilost být účastníkem občanského soudního řízení ve věcech souvisejících se správou daní a v tomto rozsahu má i procesní způsobilost</a:t>
            </a:r>
          </a:p>
          <a:p>
            <a:pPr lvl="1"/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>
            <a:extLst>
              <a:ext uri="{FF2B5EF4-FFF2-40B4-BE49-F238E27FC236}">
                <a16:creationId xmlns:a16="http://schemas.microsoft.com/office/drawing/2014/main" id="{FDA8D4AC-AD96-42C0-9D53-81D46F106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Vykonavatelé daňové správy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520C16B-DD2D-44AC-AA2D-64DDAFDBD437}"/>
              </a:ext>
            </a:extLst>
          </p:cNvPr>
          <p:cNvGraphicFramePr/>
          <p:nvPr/>
        </p:nvGraphicFramePr>
        <p:xfrm>
          <a:off x="2100264" y="1568451"/>
          <a:ext cx="79216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FB04225A-D21E-4E13-9903-A247D85E2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 správy daní (1)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061A5BD-EEBB-4CCB-97AD-123018B51A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Správce daně – orgán veřejné moci, kterému byla svěřena působnost ve správě daní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Správcem daně může být:</a:t>
            </a:r>
          </a:p>
          <a:p>
            <a:pPr lvl="2">
              <a:lnSpc>
                <a:spcPct val="100000"/>
              </a:lnSpc>
            </a:pPr>
            <a:r>
              <a:rPr lang="cs-CZ" altLang="cs-CZ" dirty="0"/>
              <a:t>Ministerstvo financí ČR</a:t>
            </a:r>
          </a:p>
          <a:p>
            <a:pPr lvl="2">
              <a:lnSpc>
                <a:spcPct val="100000"/>
              </a:lnSpc>
            </a:pPr>
            <a:r>
              <a:rPr lang="en-US" altLang="cs-CZ" dirty="0"/>
              <a:t>Org</a:t>
            </a:r>
            <a:r>
              <a:rPr lang="cs-CZ" altLang="cs-CZ" dirty="0" err="1"/>
              <a:t>ány</a:t>
            </a:r>
            <a:r>
              <a:rPr lang="cs-CZ" altLang="cs-CZ" dirty="0"/>
              <a:t> finanční správy ČR</a:t>
            </a:r>
            <a:endParaRPr lang="en-US" altLang="cs-CZ" dirty="0"/>
          </a:p>
          <a:p>
            <a:pPr lvl="2">
              <a:lnSpc>
                <a:spcPct val="100000"/>
              </a:lnSpc>
            </a:pPr>
            <a:r>
              <a:rPr lang="cs-CZ" altLang="cs-CZ" dirty="0"/>
              <a:t>Orgány celní správy ČR</a:t>
            </a:r>
            <a:r>
              <a:rPr lang="en-US" altLang="cs-CZ" dirty="0"/>
              <a:t> </a:t>
            </a:r>
            <a:r>
              <a:rPr lang="cs-CZ" altLang="cs-CZ" dirty="0"/>
              <a:t>(SD, EKOD, DPH při dovozu a vývozu)</a:t>
            </a:r>
          </a:p>
          <a:p>
            <a:pPr lvl="2">
              <a:lnSpc>
                <a:spcPct val="100000"/>
              </a:lnSpc>
            </a:pPr>
            <a:r>
              <a:rPr lang="cs-CZ" altLang="cs-CZ" dirty="0"/>
              <a:t>Jiné správní úřady</a:t>
            </a:r>
          </a:p>
          <a:p>
            <a:pPr lvl="2">
              <a:lnSpc>
                <a:spcPct val="100000"/>
              </a:lnSpc>
            </a:pPr>
            <a:r>
              <a:rPr lang="cs-CZ" altLang="cs-CZ" dirty="0"/>
              <a:t>Obce a obecní úřady</a:t>
            </a:r>
          </a:p>
          <a:p>
            <a:pPr lvl="2">
              <a:lnSpc>
                <a:spcPct val="100000"/>
              </a:lnSpc>
            </a:pPr>
            <a:r>
              <a:rPr lang="cs-CZ" altLang="cs-CZ" dirty="0"/>
              <a:t>Soudy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13950D8D-3A4D-4007-91C3-E35682D97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 správy daní (2)</a:t>
            </a:r>
          </a:p>
        </p:txBody>
      </p:sp>
      <p:sp>
        <p:nvSpPr>
          <p:cNvPr id="60419" name="Zástupný symbol pro obsah 2">
            <a:extLst>
              <a:ext uri="{FF2B5EF4-FFF2-40B4-BE49-F238E27FC236}">
                <a16:creationId xmlns:a16="http://schemas.microsoft.com/office/drawing/2014/main" id="{D967BCA3-37BA-4B61-A4D0-38E9C1076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Úřední osoba – vykonavatel působnosti správce daně (zaměstnanec, osoba oprávněná k výkonu SD na základě zákona)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Správce daně vykonává svou pravomoc prostřednictvím úředních osob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ÚO se prokazuje služebním průkazem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9DD27FB-7987-45AA-9136-FDC3FAEE9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721" y="304800"/>
            <a:ext cx="9778417" cy="82197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Osoby zúčastněné na správě daní (1)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A0290797-50FE-4F20-8839-1C0CF9ABAD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9721" y="1905000"/>
            <a:ext cx="9491079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Daňový subjekt: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Poplatník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Plátce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Osoba ustanovená (suplující daňový subjekt)</a:t>
            </a:r>
          </a:p>
          <a:p>
            <a:pPr marL="1200150" lvl="2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Správce dědictví</a:t>
            </a:r>
          </a:p>
          <a:p>
            <a:pPr marL="1200150" lvl="2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Insolvenční správce</a:t>
            </a:r>
          </a:p>
          <a:p>
            <a:pPr marL="1200150" lvl="2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Má stejná práva a povinnosti jako daňový subjekt</a:t>
            </a:r>
          </a:p>
          <a:p>
            <a:pPr marL="285750" lvl="1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Plátcova pokladna</a:t>
            </a:r>
          </a:p>
          <a:p>
            <a:pPr marL="1200150" lvl="2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Organizační jednotka plátce</a:t>
            </a:r>
          </a:p>
          <a:p>
            <a:pPr marL="1200150" lvl="2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Místní příslušnost podle sídla pokladny</a:t>
            </a:r>
          </a:p>
          <a:p>
            <a:pPr marL="1200150" lvl="2" indent="-28575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Vykonává práva a povinnosti plátce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>
            <a:extLst>
              <a:ext uri="{FF2B5EF4-FFF2-40B4-BE49-F238E27FC236}">
                <a16:creationId xmlns:a16="http://schemas.microsoft.com/office/drawing/2014/main" id="{16C2A8C4-C0D5-4301-88BC-209211F0A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17" y="228600"/>
            <a:ext cx="9671583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Osoby zúčastněné na správě daní (2)</a:t>
            </a:r>
          </a:p>
        </p:txBody>
      </p:sp>
      <p:sp>
        <p:nvSpPr>
          <p:cNvPr id="62467" name="Zástupný symbol pro obsah 2">
            <a:extLst>
              <a:ext uri="{FF2B5EF4-FFF2-40B4-BE49-F238E27FC236}">
                <a16:creationId xmlns:a16="http://schemas.microsoft.com/office/drawing/2014/main" id="{D618CCF1-EC37-4C7E-989B-0D2DBC7D0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117" y="1752601"/>
            <a:ext cx="9441396" cy="4378325"/>
          </a:xfrm>
        </p:spPr>
        <p:txBody>
          <a:bodyPr/>
          <a:lstStyle/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Třetí osoby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osoba jiná než daňový subjekt s právy a povinnostmi ve správě daní; dotčená osoba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Zástupce osoby zúčastněné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Zákonný zástupce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Ustanovený zástupce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Zmocněnec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Společný zmocněnec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Společný zástupce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41</TotalTime>
  <Words>1486</Words>
  <Application>Microsoft Office PowerPoint</Application>
  <PresentationFormat>Širokoúhlá obrazovka</PresentationFormat>
  <Paragraphs>221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Tahoma</vt:lpstr>
      <vt:lpstr>Trebuchet MS</vt:lpstr>
      <vt:lpstr>Wingdings</vt:lpstr>
      <vt:lpstr>Prezentace_MU_CZ</vt:lpstr>
      <vt:lpstr>Subjekty správy daní Registrační řízení</vt:lpstr>
      <vt:lpstr>    Subjekty správy daní</vt:lpstr>
      <vt:lpstr>Daňová správa x správa daní</vt:lpstr>
      <vt:lpstr>Správce daně</vt:lpstr>
      <vt:lpstr>Vykonavatelé daňové správy</vt:lpstr>
      <vt:lpstr>Subjekty správy daní (1)</vt:lpstr>
      <vt:lpstr>Subjekty správy daní (2)</vt:lpstr>
      <vt:lpstr>Osoby zúčastněné na správě daní (1)</vt:lpstr>
      <vt:lpstr>Osoby zúčastněné na správě daní (2)</vt:lpstr>
      <vt:lpstr>Osoby zúčastněné na správě daní (3)</vt:lpstr>
      <vt:lpstr>    Správce daně – pravomoc a příslušnost</vt:lpstr>
      <vt:lpstr>Správce daně (1)</vt:lpstr>
      <vt:lpstr>Správce daně (2)</vt:lpstr>
      <vt:lpstr>Správce daně (3)</vt:lpstr>
      <vt:lpstr>Místní příslušnost (1)</vt:lpstr>
      <vt:lpstr>Místní příslušnost (2)</vt:lpstr>
      <vt:lpstr>Místní příslušnost (3)</vt:lpstr>
      <vt:lpstr>Změna místní příslušnosti </vt:lpstr>
      <vt:lpstr>    Registrační a vyhledávací řízení</vt:lpstr>
      <vt:lpstr>Pojem registrační řízení</vt:lpstr>
      <vt:lpstr>Cíl registračního řízení</vt:lpstr>
      <vt:lpstr>Subjekty</vt:lpstr>
      <vt:lpstr>Prezentace aplikace PowerPoint</vt:lpstr>
      <vt:lpstr>Registrace daňových subjektů (vyhledávání)</vt:lpstr>
      <vt:lpstr>Vznik registrační povinnosti</vt:lpstr>
      <vt:lpstr>Přihláška k registraci</vt:lpstr>
      <vt:lpstr>Oznamovací povinnost</vt:lpstr>
      <vt:lpstr>Pochybnosti v registračním řízení</vt:lpstr>
      <vt:lpstr>Rozhodnutí o registraci</vt:lpstr>
      <vt:lpstr>DIČ</vt:lpstr>
      <vt:lpstr>Registrace u jednotlivých daní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58</cp:revision>
  <cp:lastPrinted>1601-01-01T00:00:00Z</cp:lastPrinted>
  <dcterms:created xsi:type="dcterms:W3CDTF">2020-12-10T09:33:34Z</dcterms:created>
  <dcterms:modified xsi:type="dcterms:W3CDTF">2021-10-20T06:01:34Z</dcterms:modified>
</cp:coreProperties>
</file>