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3" r:id="rId2"/>
    <p:sldId id="264" r:id="rId3"/>
    <p:sldId id="278" r:id="rId4"/>
    <p:sldId id="308" r:id="rId5"/>
    <p:sldId id="307" r:id="rId6"/>
    <p:sldId id="279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313" r:id="rId15"/>
    <p:sldId id="289" r:id="rId16"/>
    <p:sldId id="291" r:id="rId17"/>
    <p:sldId id="314" r:id="rId18"/>
    <p:sldId id="315" r:id="rId19"/>
    <p:sldId id="277" r:id="rId20"/>
    <p:sldId id="276" r:id="rId21"/>
    <p:sldId id="316" r:id="rId22"/>
    <p:sldId id="292" r:id="rId23"/>
    <p:sldId id="293" r:id="rId2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BC5F3"/>
    <a:srgbClr val="FFFFCC"/>
    <a:srgbClr val="FFFF00"/>
    <a:srgbClr val="0000CC"/>
    <a:srgbClr val="F5FEA0"/>
    <a:srgbClr val="006600"/>
    <a:srgbClr val="7DB3E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660"/>
  </p:normalViewPr>
  <p:slideViewPr>
    <p:cSldViewPr>
      <p:cViewPr varScale="1">
        <p:scale>
          <a:sx n="63" d="100"/>
          <a:sy n="63" d="100"/>
        </p:scale>
        <p:origin x="137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593334F-61B1-4D7E-9D1C-F6522427A2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66B349-C95B-4BCB-9A3B-566572D4587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AC208B8-D5C2-4366-818F-70197A233B7F}" type="datetimeFigureOut">
              <a:rPr lang="cs-CZ"/>
              <a:pPr>
                <a:defRPr/>
              </a:pPr>
              <a:t>20.03.2022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FE630F13-4040-41DC-BCA7-351D753761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634D6D18-63DC-4A7A-8AFD-69BA93F70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AF48FE-6C08-4BCB-AFFD-DD9DF3407B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99751D-892C-4C62-8817-428A1855A2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BE75CF-5E33-499E-A113-ADA2B76D55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1811AA-65FC-49C2-A655-860CA423C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411E43-5DF2-41F6-896F-36068154B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43BD6F-0B3C-4CED-87F5-1C2DEF6E3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DDA3E-F811-4DE7-8076-61F95B2CF1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465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D7F4CF-5CC7-4D1C-B59D-C04F8E4B9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BB001E-DA19-4860-827A-544ADDEC0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2829FF-C968-456B-BB45-54F508F9B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0FDFB-DB12-4F2B-8591-44D43EBA80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53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6439A1-4E26-4844-84E1-E2F21B27E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608145-93B3-4D3F-806E-3DAA0D5A3D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B71BAE-BBEB-4032-B011-5960F4C0A8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4977F-BDC0-46B1-B6E4-487A369372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272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E7F5B1-4039-4E5F-A808-C9C888DC9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22A21-6343-406B-BCDC-E13962946C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46C753-BE81-4643-B5A5-D6F270929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F632-A5FE-4564-8057-3D44E484EC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552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00BD88-A005-4269-8737-9D49ECA9F7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DA2FB2-758D-4EAD-A320-0826D0FBE4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DF3E8E-A5AA-487D-A97F-D87F6016D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F61AC-68B8-41ED-95B8-EFFB326CF1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32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6B7CD-01EB-4C14-B9AD-A40B845027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585E8D-865E-475D-BC01-FB8290BEA7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9D6D4D-2E80-4BAE-8B48-307861708F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0EF63-72B7-4593-BD27-6EDB8A2566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40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65F06-383A-4420-AE9F-7F54C1DF94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744FA4A-FEED-483B-9650-484C32EB85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C38C5C1-B06C-4552-A9E8-9B06329A43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49AB1-6839-42A4-9220-791530D74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077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66DA37-6B44-4742-962E-D06C2120C0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C5E051-C5C0-45AE-9906-71BC725D1B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895C0C-9740-4111-AD31-25AEB8895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F413B-42FB-414C-84B7-B16049A298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905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7041F4-78B4-4EA7-AB68-98B577F6B7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CCCF6C2-4640-43EA-9774-AEE7D1722A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7E5642-135E-4B23-849E-9DC3A53E13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40590-62F9-4876-998E-F608885D68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131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72DD9E-6B1B-44E7-A46B-11ABF9B20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7A303-455A-412D-BB8B-343ECCFCE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8DAAB3-BA14-49B1-AE23-724AD658F4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B1FA9-F511-4CC6-895C-DA1DCC9247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373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7FB19-9DAB-45E1-B6D6-A74C4249D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72F623-E9FC-4F32-A78A-A4F7DBAC33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A23925-81E9-4A1B-A3D7-C65794D39F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B650A-1D4F-4D79-A85B-CD040E07A8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726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A397B0-4D73-48F1-992B-D19942A17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A15BB7-3338-4F52-9061-E00962D2D2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6C51EFE-4E86-40C3-A440-1556398B058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686F58-8E69-4E30-A3AE-2871CC6A2C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CCE5B16-EB2C-4B5A-81D7-FB69C41FED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8154E99-5ACE-499F-9C9B-8780A1E517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CAAF339-2F1F-45DC-92B9-1864BADE05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012825"/>
          </a:xfrm>
          <a:solidFill>
            <a:srgbClr val="F4F9B1"/>
          </a:solidFill>
        </p:spPr>
        <p:txBody>
          <a:bodyPr/>
          <a:lstStyle/>
          <a:p>
            <a:pPr eaLnBrk="1" hangingPunct="1"/>
            <a:r>
              <a:rPr lang="cs-CZ" altLang="cs-CZ"/>
              <a:t>Prameny mezinárodního práva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DF3D1FD-A2F3-4B4D-A00F-7223E6EFE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EADCFC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/>
              <a:t>čl. 38 </a:t>
            </a:r>
            <a:r>
              <a:rPr lang="cs-CZ" altLang="cs-CZ" sz="2400" b="1" dirty="0">
                <a:solidFill>
                  <a:srgbClr val="CC0000"/>
                </a:solidFill>
              </a:rPr>
              <a:t>Statutu Mezinárodního soudního dvora:</a:t>
            </a:r>
            <a:r>
              <a:rPr lang="cs-CZ" altLang="cs-CZ" sz="2400" dirty="0"/>
              <a:t> </a:t>
            </a:r>
            <a:r>
              <a:rPr lang="cs-CZ" altLang="cs-CZ" sz="2400" i="1" dirty="0"/>
              <a:t>„Dvůr rozhoduje </a:t>
            </a:r>
            <a:r>
              <a:rPr lang="cs-CZ" altLang="cs-CZ" sz="2400" dirty="0"/>
              <a:t>podle MP.“</a:t>
            </a:r>
          </a:p>
          <a:p>
            <a:pPr eaLnBrk="1" hangingPunct="1">
              <a:defRPr/>
            </a:pPr>
            <a:r>
              <a:rPr lang="cs-CZ" altLang="cs-CZ" sz="2400" dirty="0"/>
              <a:t>Bere za podklad:</a:t>
            </a:r>
          </a:p>
          <a:p>
            <a:pPr lvl="1" eaLnBrk="1" hangingPunct="1">
              <a:defRPr/>
            </a:pPr>
            <a:r>
              <a:rPr lang="cs-CZ" altLang="cs-CZ" sz="2400" b="1" dirty="0"/>
              <a:t>1. mezinárodní smlouvy</a:t>
            </a:r>
          </a:p>
          <a:p>
            <a:pPr lvl="1" eaLnBrk="1" hangingPunct="1">
              <a:defRPr/>
            </a:pPr>
            <a:r>
              <a:rPr lang="cs-CZ" altLang="cs-CZ" sz="2400" b="1" dirty="0">
                <a:solidFill>
                  <a:schemeClr val="accent2"/>
                </a:solidFill>
              </a:rPr>
              <a:t>2. mezinárodní zvyklosti přijaté za právo  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altLang="cs-CZ" sz="2400" b="1" dirty="0">
                <a:solidFill>
                  <a:schemeClr val="accent2"/>
                </a:solidFill>
              </a:rPr>
              <a:t>	(= mezinárodní obyčej)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3. obecné zásady právní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4. soudní rozhodnutí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5. nauku nejkvalifikovanějších znalců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altLang="cs-CZ" sz="180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2021-MPV-NVS-03</a:t>
            </a:r>
            <a:endParaRPr lang="cs-CZ" altLang="cs-CZ" sz="1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2EFA312-BF6F-4F08-9C88-AD8657084A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ACCBF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2. Vnitrostátní právo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777C123-0CB4-40BF-B903-DF84C093E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FFFF"/>
          </a:solidFill>
        </p:spPr>
        <p:txBody>
          <a:bodyPr/>
          <a:lstStyle/>
          <a:p>
            <a:pPr lvl="1" eaLnBrk="1" hangingPunct="1"/>
            <a:endParaRPr lang="cs-CZ" altLang="cs-CZ"/>
          </a:p>
          <a:p>
            <a:pPr lvl="1" eaLnBrk="1" hangingPunct="1"/>
            <a:r>
              <a:rPr lang="cs-CZ" altLang="cs-CZ">
                <a:solidFill>
                  <a:srgbClr val="FF0000"/>
                </a:solidFill>
              </a:rPr>
              <a:t>Ústava ČR</a:t>
            </a:r>
          </a:p>
          <a:p>
            <a:pPr lvl="1" eaLnBrk="1" hangingPunct="1"/>
            <a:r>
              <a:rPr lang="cs-CZ" altLang="cs-CZ"/>
              <a:t>rozhodnutí prezidenta republiky č. 144/1993 Sb.</a:t>
            </a:r>
          </a:p>
          <a:p>
            <a:pPr lvl="1" eaLnBrk="1" hangingPunct="1"/>
            <a:r>
              <a:rPr lang="cs-CZ" altLang="cs-CZ"/>
              <a:t>usnesení vlády ČR</a:t>
            </a:r>
          </a:p>
          <a:p>
            <a:pPr lvl="1" eaLnBrk="1" hangingPunct="1"/>
            <a:r>
              <a:rPr lang="cs-CZ" altLang="cs-CZ"/>
              <a:t>chybí prováděcí zákon k Ústavě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476D7E8-A486-4912-8281-54B415F06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  <a:solidFill>
            <a:srgbClr val="9AFD77"/>
          </a:solidFill>
        </p:spPr>
        <p:txBody>
          <a:bodyPr/>
          <a:lstStyle/>
          <a:p>
            <a:pPr eaLnBrk="1" hangingPunct="1"/>
            <a:r>
              <a:rPr lang="cs-CZ" altLang="cs-CZ" b="1"/>
              <a:t>Etapy vzniku </a:t>
            </a:r>
            <a:r>
              <a:rPr lang="cs-CZ" altLang="cs-CZ"/>
              <a:t>platné mezinárodní smlouvy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AC22695-AE51-4EAF-80CC-DA8D0D672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  <a:gradFill rotWithShape="1">
            <a:gsLst>
              <a:gs pos="0">
                <a:srgbClr val="C2FEB8"/>
              </a:gs>
              <a:gs pos="50000">
                <a:srgbClr val="FFFFCC"/>
              </a:gs>
              <a:gs pos="100000">
                <a:srgbClr val="C2FEB8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1. Sjednání textu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2. Schválení a autentifikace textu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3. </a:t>
            </a:r>
            <a:r>
              <a:rPr lang="cs-CZ" altLang="cs-CZ" b="1" dirty="0"/>
              <a:t>Souhlas</a:t>
            </a:r>
            <a:r>
              <a:rPr lang="cs-CZ" altLang="cs-CZ" dirty="0"/>
              <a:t> se smlouvou </a:t>
            </a:r>
            <a:r>
              <a:rPr lang="cs-CZ" altLang="cs-CZ" b="1" dirty="0"/>
              <a:t>vnitrostátní</a:t>
            </a:r>
            <a:r>
              <a:rPr lang="cs-CZ" altLang="cs-CZ" dirty="0"/>
              <a:t> 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4. </a:t>
            </a:r>
            <a:r>
              <a:rPr lang="cs-CZ" altLang="cs-CZ" b="1" dirty="0"/>
              <a:t>mezinárodní</a:t>
            </a:r>
            <a:r>
              <a:rPr lang="cs-CZ" altLang="cs-CZ" dirty="0"/>
              <a:t> (vznik mezinárodního závazku)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5. Vstup smlouvy v platnost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D83B453-BD6F-47EA-AF4B-8CF01D4EB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AFD77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1. SJEDNÁNÍ TEXTU SMLOUVY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70BCC7A-0807-41A3-8AB5-CDD048CDE0A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3898776" cy="4425950"/>
          </a:xfrm>
          <a:gradFill rotWithShape="1">
            <a:gsLst>
              <a:gs pos="0">
                <a:srgbClr val="D0FD95"/>
              </a:gs>
              <a:gs pos="50000">
                <a:srgbClr val="FFFFCC"/>
              </a:gs>
              <a:gs pos="100000">
                <a:srgbClr val="D0FD95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 dirty="0"/>
              <a:t>DVOUSTRANNÉ: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dirty="0"/>
              <a:t>návrh</a:t>
            </a:r>
            <a:r>
              <a:rPr lang="cs-CZ" altLang="cs-CZ" dirty="0"/>
              <a:t> vypracuje jedna ze stran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sondáž a expertní </a:t>
            </a:r>
            <a:r>
              <a:rPr lang="cs-CZ" altLang="cs-CZ" b="1" dirty="0"/>
              <a:t>jednání</a:t>
            </a:r>
            <a:r>
              <a:rPr lang="cs-CZ" altLang="cs-CZ" dirty="0"/>
              <a:t> (vyjednávání)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dirty="0"/>
              <a:t>přijetí</a:t>
            </a:r>
            <a:r>
              <a:rPr lang="cs-CZ" altLang="cs-CZ" dirty="0"/>
              <a:t> (nejčastěji </a:t>
            </a:r>
            <a:r>
              <a:rPr lang="cs-CZ" altLang="cs-CZ" u="sng" dirty="0"/>
              <a:t>podpis, podpis ad referendum)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B448C2E3-2DB7-4FD5-BFDF-5F7486DA22C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99992" y="1700213"/>
            <a:ext cx="4392488" cy="4425950"/>
          </a:xfrm>
          <a:gradFill rotWithShape="1">
            <a:gsLst>
              <a:gs pos="0">
                <a:srgbClr val="A8FEB6"/>
              </a:gs>
              <a:gs pos="50000">
                <a:srgbClr val="FFFFFF"/>
              </a:gs>
              <a:gs pos="100000">
                <a:srgbClr val="A8FEB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 dirty="0"/>
              <a:t>MNOHOSTRANNÉ: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b="1" dirty="0"/>
              <a:t>návrh</a:t>
            </a:r>
            <a:r>
              <a:rPr lang="cs-CZ" altLang="cs-CZ" sz="2400" dirty="0"/>
              <a:t> připraví </a:t>
            </a:r>
            <a:r>
              <a:rPr lang="cs-CZ" altLang="cs-CZ" sz="2400" dirty="0" err="1"/>
              <a:t>mezinár</a:t>
            </a:r>
            <a:r>
              <a:rPr lang="cs-CZ" altLang="cs-CZ" sz="2400" dirty="0"/>
              <a:t>. organizace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dirty="0"/>
              <a:t>expertní </a:t>
            </a:r>
            <a:r>
              <a:rPr lang="cs-CZ" altLang="cs-CZ" sz="2400" b="1" dirty="0"/>
              <a:t>jednání</a:t>
            </a:r>
            <a:r>
              <a:rPr lang="cs-CZ" altLang="cs-CZ" sz="2400" dirty="0"/>
              <a:t> (vyjednávání)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b="1" dirty="0"/>
              <a:t>přijetí</a:t>
            </a:r>
            <a:r>
              <a:rPr lang="cs-CZ" altLang="cs-CZ" sz="2400" dirty="0"/>
              <a:t> na </a:t>
            </a:r>
            <a:r>
              <a:rPr lang="cs-CZ" altLang="cs-CZ" sz="2400" dirty="0" err="1"/>
              <a:t>dipl</a:t>
            </a:r>
            <a:r>
              <a:rPr lang="cs-CZ" altLang="cs-CZ" sz="2400" dirty="0"/>
              <a:t>. konferenci (hlasování)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dirty="0"/>
              <a:t>- </a:t>
            </a:r>
            <a:r>
              <a:rPr lang="cs-CZ" altLang="cs-CZ" sz="2400" dirty="0"/>
              <a:t>v určitých případech (vícestranné) – přijetí formou podpisu (Lisabonská smlouva)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BC098BB-2F7D-40A9-B36F-A1B5E27B7C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7EFD51"/>
              </a:gs>
              <a:gs pos="50000">
                <a:schemeClr val="bg1"/>
              </a:gs>
              <a:gs pos="100000">
                <a:srgbClr val="7EFD51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2. AUTENTIFIKACE TEXTU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7303C67-24AC-4D64-99C5-120A2E47C2A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925144"/>
          </a:xfrm>
          <a:gradFill rotWithShape="1">
            <a:gsLst>
              <a:gs pos="0">
                <a:srgbClr val="D3FD6B"/>
              </a:gs>
              <a:gs pos="50000">
                <a:srgbClr val="FFFFCC"/>
              </a:gs>
              <a:gs pos="100000">
                <a:srgbClr val="D3FD6B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DVOUSTRANNÉ:</a:t>
            </a:r>
          </a:p>
          <a:p>
            <a:pPr lvl="1" eaLnBrk="1" hangingPunct="1"/>
            <a:r>
              <a:rPr lang="cs-CZ" altLang="cs-CZ" sz="2800" dirty="0"/>
              <a:t>většinou splývá s přijetím (</a:t>
            </a:r>
            <a:r>
              <a:rPr lang="cs-CZ" altLang="cs-CZ" sz="2800" b="1" dirty="0"/>
              <a:t>podpis,</a:t>
            </a:r>
            <a:r>
              <a:rPr lang="cs-CZ" altLang="cs-CZ" sz="2800" dirty="0"/>
              <a:t> podpis ad referendum)</a:t>
            </a:r>
          </a:p>
          <a:p>
            <a:pPr lvl="1" eaLnBrk="1" hangingPunct="1"/>
            <a:endParaRPr lang="cs-CZ" altLang="cs-CZ" sz="2800" dirty="0"/>
          </a:p>
          <a:p>
            <a:pPr marL="457200" lvl="1" indent="0" eaLnBrk="1" hangingPunct="1">
              <a:buNone/>
            </a:pPr>
            <a:endParaRPr lang="cs-CZ" altLang="cs-CZ" sz="2800" dirty="0"/>
          </a:p>
          <a:p>
            <a:pPr marL="457200" lvl="1" indent="0" eaLnBrk="1" hangingPunct="1">
              <a:buNone/>
            </a:pPr>
            <a:r>
              <a:rPr lang="cs-CZ" altLang="cs-CZ" b="1" dirty="0">
                <a:highlight>
                  <a:srgbClr val="FFFF00"/>
                </a:highlight>
              </a:rPr>
              <a:t>Výsledek u obou: </a:t>
            </a:r>
            <a:r>
              <a:rPr lang="cs-CZ" altLang="cs-CZ" dirty="0">
                <a:highlight>
                  <a:srgbClr val="FFFF00"/>
                </a:highlight>
              </a:rPr>
              <a:t>podepsaný text je konečný, neměnný a autentický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1B3E70F6-5DD1-46A4-928C-4A641BFB05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gradFill rotWithShape="1">
            <a:gsLst>
              <a:gs pos="0">
                <a:srgbClr val="A0FEC6"/>
              </a:gs>
              <a:gs pos="50000">
                <a:srgbClr val="FFFFFF"/>
              </a:gs>
              <a:gs pos="100000">
                <a:srgbClr val="A0FEC6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MNOHOSTRANNÉ:</a:t>
            </a:r>
          </a:p>
          <a:p>
            <a:pPr lvl="1" eaLnBrk="1" hangingPunct="1"/>
            <a:r>
              <a:rPr lang="cs-CZ" altLang="cs-CZ" b="1" dirty="0"/>
              <a:t>podpis,</a:t>
            </a:r>
            <a:r>
              <a:rPr lang="cs-CZ" altLang="cs-CZ" dirty="0"/>
              <a:t> podpis ad referendum </a:t>
            </a:r>
            <a:r>
              <a:rPr lang="cs-CZ" altLang="cs-CZ" b="1" dirty="0">
                <a:solidFill>
                  <a:srgbClr val="CC0000"/>
                </a:solidFill>
              </a:rPr>
              <a:t>závěrečného aktu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konference,</a:t>
            </a:r>
            <a:r>
              <a:rPr lang="cs-CZ" altLang="cs-CZ" dirty="0"/>
              <a:t> obsahujícího text smlouvy </a:t>
            </a:r>
          </a:p>
          <a:p>
            <a:pPr lvl="1" eaLnBrk="1" hangingPunct="1"/>
            <a:r>
              <a:rPr lang="cs-CZ" altLang="cs-CZ" dirty="0"/>
              <a:t>u vícestranných: podpis smlouvy všemi účastníky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4C8CD-ED03-4F6E-87B7-FFFFE3874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FFFF00"/>
          </a:solidFill>
        </p:spPr>
        <p:txBody>
          <a:bodyPr/>
          <a:lstStyle/>
          <a:p>
            <a:r>
              <a:rPr lang="pl-PL" sz="3200" dirty="0" err="1"/>
              <a:t>Funkce</a:t>
            </a:r>
            <a:r>
              <a:rPr lang="pl-PL" sz="3200" dirty="0"/>
              <a:t> podpisu u </a:t>
            </a:r>
            <a:r>
              <a:rPr lang="pl-PL" sz="3200" b="1" dirty="0" err="1"/>
              <a:t>mnohostranné</a:t>
            </a:r>
            <a:r>
              <a:rPr lang="pl-PL" sz="3200" dirty="0"/>
              <a:t> </a:t>
            </a:r>
            <a:r>
              <a:rPr lang="pl-PL" sz="3200" dirty="0" err="1"/>
              <a:t>smlouvy</a:t>
            </a:r>
            <a:endParaRPr lang="pl-PL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EEBE87-EA21-4DE3-9C7F-A7E437B83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pl-PL" sz="2200" b="1" dirty="0" err="1">
                <a:solidFill>
                  <a:srgbClr val="0000CC"/>
                </a:solidFill>
              </a:rPr>
              <a:t>Většinou</a:t>
            </a:r>
            <a:r>
              <a:rPr lang="pl-PL" sz="2200" b="1" dirty="0">
                <a:solidFill>
                  <a:srgbClr val="0000CC"/>
                </a:solidFill>
              </a:rPr>
              <a:t> </a:t>
            </a:r>
            <a:r>
              <a:rPr lang="pl-PL" sz="2200" dirty="0"/>
              <a:t>– je li </a:t>
            </a:r>
            <a:r>
              <a:rPr lang="pl-PL" sz="2200" dirty="0" err="1"/>
              <a:t>smlouva</a:t>
            </a:r>
            <a:r>
              <a:rPr lang="pl-PL" sz="2200" dirty="0"/>
              <a:t> </a:t>
            </a:r>
            <a:r>
              <a:rPr lang="pl-PL" sz="2200" b="1" dirty="0" err="1">
                <a:solidFill>
                  <a:srgbClr val="CC3300"/>
                </a:solidFill>
              </a:rPr>
              <a:t>sjednána</a:t>
            </a:r>
            <a:r>
              <a:rPr lang="pl-PL" sz="2200" b="1" dirty="0">
                <a:solidFill>
                  <a:srgbClr val="CC3300"/>
                </a:solidFill>
              </a:rPr>
              <a:t> na </a:t>
            </a:r>
            <a:r>
              <a:rPr lang="pl-PL" sz="2200" b="1" dirty="0" err="1">
                <a:solidFill>
                  <a:srgbClr val="CC3300"/>
                </a:solidFill>
              </a:rPr>
              <a:t>mezivládní</a:t>
            </a:r>
            <a:r>
              <a:rPr lang="pl-PL" sz="2200" b="1" dirty="0">
                <a:solidFill>
                  <a:srgbClr val="CC3300"/>
                </a:solidFill>
              </a:rPr>
              <a:t> (</a:t>
            </a:r>
            <a:r>
              <a:rPr lang="pl-PL" sz="2200" b="1" dirty="0" err="1">
                <a:solidFill>
                  <a:srgbClr val="CC3300"/>
                </a:solidFill>
              </a:rPr>
              <a:t>diplomatické</a:t>
            </a:r>
            <a:r>
              <a:rPr lang="pl-PL" sz="2200" b="1" dirty="0">
                <a:solidFill>
                  <a:srgbClr val="CC3300"/>
                </a:solidFill>
              </a:rPr>
              <a:t>) </a:t>
            </a:r>
            <a:r>
              <a:rPr lang="pl-PL" sz="2200" b="1" dirty="0" err="1">
                <a:solidFill>
                  <a:srgbClr val="CC3300"/>
                </a:solidFill>
              </a:rPr>
              <a:t>konferenci</a:t>
            </a:r>
            <a:r>
              <a:rPr lang="pl-PL" sz="2200" b="1" dirty="0">
                <a:solidFill>
                  <a:srgbClr val="CC3300"/>
                </a:solidFill>
              </a:rPr>
              <a:t>: </a:t>
            </a:r>
            <a:r>
              <a:rPr lang="pl-PL" sz="2200" dirty="0" err="1">
                <a:highlight>
                  <a:srgbClr val="FFFF00"/>
                </a:highlight>
              </a:rPr>
              <a:t>podepisuje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se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závěrečný</a:t>
            </a:r>
            <a:r>
              <a:rPr lang="pl-PL" sz="2200" dirty="0">
                <a:highlight>
                  <a:srgbClr val="FFFF00"/>
                </a:highlight>
              </a:rPr>
              <a:t> akt</a:t>
            </a:r>
            <a:r>
              <a:rPr lang="pl-PL" sz="2200" dirty="0"/>
              <a:t> </a:t>
            </a:r>
            <a:r>
              <a:rPr lang="pl-PL" sz="2200" dirty="0" err="1"/>
              <a:t>konference</a:t>
            </a:r>
            <a:r>
              <a:rPr lang="pl-PL" sz="2200" dirty="0"/>
              <a:t> (</a:t>
            </a:r>
            <a:r>
              <a:rPr lang="pl-PL" sz="2200" dirty="0" err="1"/>
              <a:t>text</a:t>
            </a:r>
            <a:r>
              <a:rPr lang="pl-PL" sz="2200" dirty="0"/>
              <a:t> </a:t>
            </a:r>
            <a:r>
              <a:rPr lang="pl-PL" sz="2200" dirty="0" err="1"/>
              <a:t>smlouvy</a:t>
            </a:r>
            <a:r>
              <a:rPr lang="pl-PL" sz="2200" dirty="0"/>
              <a:t> </a:t>
            </a:r>
            <a:r>
              <a:rPr lang="pl-PL" sz="2200" dirty="0" err="1"/>
              <a:t>přílohou</a:t>
            </a:r>
            <a:r>
              <a:rPr lang="pl-PL" sz="2200" dirty="0"/>
              <a:t>), </a:t>
            </a:r>
            <a:r>
              <a:rPr lang="pl-PL" sz="2200" dirty="0">
                <a:highlight>
                  <a:srgbClr val="FFFF00"/>
                </a:highlight>
              </a:rPr>
              <a:t>nikoli </a:t>
            </a:r>
            <a:r>
              <a:rPr lang="pl-PL" sz="2200" dirty="0" err="1">
                <a:highlight>
                  <a:srgbClr val="FFFF00"/>
                </a:highlight>
              </a:rPr>
              <a:t>samotná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smlouva</a:t>
            </a:r>
            <a:r>
              <a:rPr lang="pl-PL" sz="2200" dirty="0">
                <a:highlight>
                  <a:srgbClr val="FFFF00"/>
                </a:highlight>
              </a:rPr>
              <a:t>.</a:t>
            </a:r>
            <a:r>
              <a:rPr lang="pl-PL" sz="2200" dirty="0"/>
              <a:t> Tu je </a:t>
            </a:r>
            <a:r>
              <a:rPr lang="pl-PL" sz="2200" dirty="0" err="1"/>
              <a:t>možné</a:t>
            </a:r>
            <a:r>
              <a:rPr lang="pl-PL" sz="2200" dirty="0"/>
              <a:t> </a:t>
            </a:r>
            <a:r>
              <a:rPr lang="pl-PL" sz="2200" dirty="0" err="1"/>
              <a:t>podepsat</a:t>
            </a:r>
            <a:r>
              <a:rPr lang="pl-PL" sz="2200" dirty="0"/>
              <a:t> ze </a:t>
            </a:r>
            <a:r>
              <a:rPr lang="pl-PL" sz="2200" dirty="0" err="1"/>
              <a:t>strany</a:t>
            </a:r>
            <a:r>
              <a:rPr lang="pl-PL" sz="2200" dirty="0"/>
              <a:t> </a:t>
            </a:r>
            <a:r>
              <a:rPr lang="pl-PL" sz="2200" dirty="0" err="1"/>
              <a:t>jednotlivých</a:t>
            </a:r>
            <a:r>
              <a:rPr lang="pl-PL" sz="2200" dirty="0"/>
              <a:t> </a:t>
            </a:r>
            <a:r>
              <a:rPr lang="pl-PL" sz="2200" dirty="0" err="1"/>
              <a:t>států</a:t>
            </a:r>
            <a:r>
              <a:rPr lang="pl-PL" sz="2200" dirty="0"/>
              <a:t> </a:t>
            </a:r>
            <a:r>
              <a:rPr lang="pl-PL" sz="2200" dirty="0" err="1"/>
              <a:t>ve</a:t>
            </a:r>
            <a:r>
              <a:rPr lang="pl-PL" sz="2200" dirty="0"/>
              <a:t> </a:t>
            </a:r>
            <a:r>
              <a:rPr lang="pl-PL" sz="2200" dirty="0" err="1"/>
              <a:t>vyhrazeném</a:t>
            </a:r>
            <a:r>
              <a:rPr lang="pl-PL" sz="2200" dirty="0"/>
              <a:t> </a:t>
            </a:r>
            <a:r>
              <a:rPr lang="pl-PL" sz="2200" dirty="0" err="1"/>
              <a:t>období</a:t>
            </a:r>
            <a:r>
              <a:rPr lang="pl-PL" sz="2200" dirty="0"/>
              <a:t>. </a:t>
            </a:r>
            <a:r>
              <a:rPr lang="pl-PL" sz="2200" dirty="0">
                <a:highlight>
                  <a:srgbClr val="FFFF00"/>
                </a:highlight>
              </a:rPr>
              <a:t>Podpis </a:t>
            </a:r>
            <a:r>
              <a:rPr lang="pl-PL" sz="2200" dirty="0" err="1">
                <a:highlight>
                  <a:srgbClr val="FFFF00"/>
                </a:highlight>
              </a:rPr>
              <a:t>neznamená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závaznost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smlouvy</a:t>
            </a:r>
            <a:r>
              <a:rPr lang="pl-PL" sz="2200" dirty="0">
                <a:highlight>
                  <a:srgbClr val="FFFF00"/>
                </a:highlight>
              </a:rPr>
              <a:t>! </a:t>
            </a:r>
            <a:r>
              <a:rPr lang="pl-PL" sz="2200" dirty="0"/>
              <a:t>Je to jen </a:t>
            </a:r>
            <a:r>
              <a:rPr lang="pl-PL" sz="2200" dirty="0" err="1"/>
              <a:t>projev</a:t>
            </a:r>
            <a:r>
              <a:rPr lang="pl-PL" sz="2200" dirty="0"/>
              <a:t> sympatii </a:t>
            </a:r>
            <a:r>
              <a:rPr lang="pl-PL" sz="2200" dirty="0" err="1"/>
              <a:t>ke</a:t>
            </a:r>
            <a:r>
              <a:rPr lang="pl-PL" sz="2200" dirty="0"/>
              <a:t> </a:t>
            </a:r>
            <a:r>
              <a:rPr lang="pl-PL" sz="2200" dirty="0" err="1"/>
              <a:t>smlouvě</a:t>
            </a:r>
            <a:r>
              <a:rPr lang="pl-PL" sz="2200" dirty="0"/>
              <a:t> (</a:t>
            </a:r>
            <a:r>
              <a:rPr lang="pl-PL" sz="2200" dirty="0" err="1"/>
              <a:t>gesto</a:t>
            </a:r>
            <a:r>
              <a:rPr lang="pl-PL" sz="2200" dirty="0"/>
              <a:t>), </a:t>
            </a:r>
            <a:r>
              <a:rPr lang="pl-PL" sz="2200" dirty="0" err="1"/>
              <a:t>nezavazuje</a:t>
            </a:r>
            <a:r>
              <a:rPr lang="pl-PL" sz="2200" dirty="0"/>
              <a:t> k </a:t>
            </a:r>
            <a:r>
              <a:rPr lang="pl-PL" sz="2200" dirty="0" err="1"/>
              <a:t>budoucí</a:t>
            </a:r>
            <a:r>
              <a:rPr lang="pl-PL" sz="2200" dirty="0"/>
              <a:t> </a:t>
            </a:r>
            <a:r>
              <a:rPr lang="pl-PL" sz="2200" dirty="0" err="1"/>
              <a:t>ratifikaci</a:t>
            </a:r>
            <a:r>
              <a:rPr lang="pl-PL" sz="2200" dirty="0"/>
              <a:t>. </a:t>
            </a:r>
            <a:r>
              <a:rPr lang="pl-PL" sz="2200" b="1" dirty="0">
                <a:solidFill>
                  <a:srgbClr val="FF0000"/>
                </a:solidFill>
              </a:rPr>
              <a:t>K </a:t>
            </a:r>
            <a:r>
              <a:rPr lang="pl-PL" sz="2200" b="1" dirty="0" err="1">
                <a:solidFill>
                  <a:srgbClr val="FF0000"/>
                </a:solidFill>
              </a:rPr>
              <a:t>založení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závaznosti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smlouvy</a:t>
            </a:r>
            <a:r>
              <a:rPr lang="pl-PL" sz="2200" b="1" dirty="0">
                <a:solidFill>
                  <a:srgbClr val="FF0000"/>
                </a:solidFill>
              </a:rPr>
              <a:t> je </a:t>
            </a:r>
            <a:r>
              <a:rPr lang="pl-PL" sz="2200" b="1" dirty="0" err="1">
                <a:solidFill>
                  <a:srgbClr val="FF0000"/>
                </a:solidFill>
              </a:rPr>
              <a:t>třeba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ratifikace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nebo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přístupu</a:t>
            </a:r>
            <a:r>
              <a:rPr lang="pl-PL" sz="2200" b="1" dirty="0">
                <a:solidFill>
                  <a:srgbClr val="FF0000"/>
                </a:solidFill>
              </a:rPr>
              <a:t>. </a:t>
            </a:r>
            <a:r>
              <a:rPr lang="pl-PL" sz="2200" dirty="0"/>
              <a:t>(</a:t>
            </a:r>
            <a:r>
              <a:rPr lang="pl-PL" sz="2200" dirty="0" err="1"/>
              <a:t>Týká</a:t>
            </a:r>
            <a:r>
              <a:rPr lang="pl-PL" sz="2200" dirty="0"/>
              <a:t> </a:t>
            </a:r>
            <a:r>
              <a:rPr lang="pl-PL" sz="2200" dirty="0" err="1"/>
              <a:t>se</a:t>
            </a:r>
            <a:r>
              <a:rPr lang="pl-PL" sz="2200" dirty="0"/>
              <a:t> </a:t>
            </a:r>
            <a:r>
              <a:rPr lang="pl-PL" sz="2200" dirty="0" err="1"/>
              <a:t>hlavně</a:t>
            </a:r>
            <a:r>
              <a:rPr lang="pl-PL" sz="2200" dirty="0"/>
              <a:t> </a:t>
            </a:r>
            <a:r>
              <a:rPr lang="pl-PL" sz="2200" dirty="0" err="1"/>
              <a:t>smluv</a:t>
            </a:r>
            <a:r>
              <a:rPr lang="pl-PL" sz="2200" dirty="0"/>
              <a:t> </a:t>
            </a:r>
            <a:r>
              <a:rPr lang="pl-PL" sz="2200" dirty="0" err="1"/>
              <a:t>otevřených</a:t>
            </a:r>
            <a:r>
              <a:rPr lang="pl-PL" sz="2200" dirty="0"/>
              <a:t> s </a:t>
            </a:r>
            <a:r>
              <a:rPr lang="pl-PL" sz="2200" dirty="0" err="1"/>
              <a:t>velkým</a:t>
            </a:r>
            <a:r>
              <a:rPr lang="pl-PL" sz="2200" dirty="0"/>
              <a:t> </a:t>
            </a:r>
            <a:r>
              <a:rPr lang="pl-PL" sz="2200" dirty="0" err="1"/>
              <a:t>počtem</a:t>
            </a:r>
            <a:r>
              <a:rPr lang="pl-PL" sz="2200" dirty="0"/>
              <a:t> </a:t>
            </a:r>
            <a:r>
              <a:rPr lang="pl-PL" sz="2200" dirty="0" err="1"/>
              <a:t>účastníků</a:t>
            </a:r>
            <a:r>
              <a:rPr lang="pl-PL" sz="2200" dirty="0"/>
              <a:t> – </a:t>
            </a:r>
            <a:r>
              <a:rPr lang="pl-PL" sz="2200" dirty="0" err="1"/>
              <a:t>kodifikační</a:t>
            </a:r>
            <a:r>
              <a:rPr lang="pl-PL" sz="2200" dirty="0"/>
              <a:t> </a:t>
            </a:r>
            <a:r>
              <a:rPr lang="pl-PL" sz="2200" dirty="0" err="1"/>
              <a:t>úmluvy</a:t>
            </a:r>
            <a:r>
              <a:rPr lang="pl-PL" sz="2200" dirty="0"/>
              <a:t>.)</a:t>
            </a:r>
          </a:p>
          <a:p>
            <a:r>
              <a:rPr lang="pl-PL" sz="2200" dirty="0">
                <a:solidFill>
                  <a:schemeClr val="bg1"/>
                </a:solidFill>
              </a:rPr>
              <a:t>  </a:t>
            </a:r>
          </a:p>
          <a:p>
            <a:r>
              <a:rPr lang="pl-PL" sz="2200" b="1" dirty="0">
                <a:solidFill>
                  <a:srgbClr val="0000CC"/>
                </a:solidFill>
              </a:rPr>
              <a:t>Zvláštní případy: </a:t>
            </a:r>
            <a:r>
              <a:rPr lang="pl-PL" sz="2200" dirty="0"/>
              <a:t>zejména uzavřené smlouvy s omezeným počtem stran (vícestranné): postup jako u dvoustranných, tedy podpis všech souhlasících hned na konferenci, pak ratifikace (např. </a:t>
            </a:r>
            <a:r>
              <a:rPr lang="pl-PL" sz="2200" dirty="0" err="1"/>
              <a:t>Lisabonská</a:t>
            </a:r>
            <a:r>
              <a:rPr lang="pl-PL" sz="2200" dirty="0"/>
              <a:t> </a:t>
            </a:r>
            <a:r>
              <a:rPr lang="pl-PL" sz="2200" dirty="0" err="1"/>
              <a:t>smlouva</a:t>
            </a:r>
            <a:r>
              <a:rPr lang="pl-PL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83397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93F982D-FC45-4E01-9E5F-039961FF9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gradFill rotWithShape="1">
            <a:gsLst>
              <a:gs pos="0">
                <a:srgbClr val="FEB2AC"/>
              </a:gs>
              <a:gs pos="50000">
                <a:srgbClr val="EDFD8D"/>
              </a:gs>
              <a:gs pos="100000">
                <a:srgbClr val="FEB2A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400" b="1" u="sng"/>
              <a:t>TEXT SMLOUVY SCHVÁLEN A AUTENTIFIKOVÁN</a:t>
            </a:r>
            <a:br>
              <a:rPr lang="cs-CZ" altLang="cs-CZ" sz="1600"/>
            </a:br>
            <a:br>
              <a:rPr lang="cs-CZ" altLang="cs-CZ" sz="1600"/>
            </a:br>
            <a:r>
              <a:rPr lang="cs-CZ" altLang="cs-CZ" b="1">
                <a:solidFill>
                  <a:srgbClr val="CC0000"/>
                </a:solidFill>
              </a:rPr>
              <a:t>Schvalování smluv v ČR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A2E28E2-A72F-44B2-B5D0-D54D0EA3E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gradFill rotWithShape="1">
            <a:gsLst>
              <a:gs pos="0">
                <a:srgbClr val="FEB8BA"/>
              </a:gs>
              <a:gs pos="50000">
                <a:srgbClr val="FFFF97"/>
              </a:gs>
              <a:gs pos="100000">
                <a:srgbClr val="FEB8BA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Kategorizace smluv pro schvalování podle čl. 49 Ústavy ČR a rozhodnutí prezidenta č. 144/93 Sb.</a:t>
            </a:r>
          </a:p>
          <a:p>
            <a:pPr eaLnBrk="1" hangingPunct="1"/>
            <a:r>
              <a:rPr lang="cs-CZ" altLang="cs-CZ" dirty="0"/>
              <a:t>I. PREZIDENTSKÉ</a:t>
            </a:r>
          </a:p>
          <a:p>
            <a:pPr eaLnBrk="1" hangingPunct="1"/>
            <a:r>
              <a:rPr lang="cs-CZ" altLang="cs-CZ" dirty="0"/>
              <a:t>II. VLÁDNÍ</a:t>
            </a:r>
          </a:p>
          <a:p>
            <a:pPr eaLnBrk="1" hangingPunct="1"/>
            <a:r>
              <a:rPr lang="cs-CZ" altLang="cs-CZ" dirty="0"/>
              <a:t>III. RESORTNÍ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252A136-1228-4234-949E-A8B869B43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3.– 4. Schválení smlouvy uvnitř a navenek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824561E-D43E-4BBB-B6FC-ACF2AD337C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4038600" cy="4352925"/>
          </a:xfrm>
          <a:solidFill>
            <a:srgbClr val="FFFF97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>
                <a:latin typeface="Arial Black" panose="020B0A04020102020204" pitchFamily="34" charset="0"/>
              </a:rPr>
              <a:t> UVNITŘ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 dirty="0"/>
              <a:t>v l á d n 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schválení vládou (usnesení vlády)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 dirty="0"/>
              <a:t>p r e z i d e n t s k é kromě toho: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usnesení obou komor Parlamentu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prezident: podpis ratifikační (přístupové) listiny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D1B7716C-EAFD-49AC-9461-FBAE6E5222F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73238"/>
            <a:ext cx="4038600" cy="4352925"/>
          </a:xfrm>
          <a:solidFill>
            <a:srgbClr val="DAFEA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>
                <a:latin typeface="Arial Black" panose="020B0A04020102020204" pitchFamily="34" charset="0"/>
              </a:rPr>
              <a:t> NAVENEK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v l á d n 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podpis, výměna nót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p r e z i d e n t s k é kromě toho: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výměna (uložení) ratifikační listiny, listiny o přístupu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BC57D53-AD38-4B41-B3B0-C0E1D6B62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785937"/>
          </a:xfrm>
          <a:gradFill rotWithShape="1">
            <a:gsLst>
              <a:gs pos="0">
                <a:srgbClr val="FFFF00"/>
              </a:gs>
              <a:gs pos="50000">
                <a:srgbClr val="F7FFC9"/>
              </a:gs>
              <a:gs pos="100000">
                <a:srgbClr val="FFFF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3200" b="1" dirty="0"/>
              <a:t>Formy vyjádření </a:t>
            </a:r>
            <a:r>
              <a:rPr lang="cs-CZ" altLang="cs-CZ" sz="3200" b="1" u="sng" dirty="0"/>
              <a:t>definitivního souhlasu</a:t>
            </a:r>
            <a:r>
              <a:rPr lang="cs-CZ" altLang="cs-CZ" sz="3200" b="1" dirty="0"/>
              <a:t> se smlouvou navenek</a:t>
            </a:r>
            <a:r>
              <a:rPr lang="cs-CZ" altLang="cs-CZ" sz="3200" dirty="0"/>
              <a:t> </a:t>
            </a:r>
            <a:br>
              <a:rPr lang="cs-CZ" altLang="cs-CZ" sz="4000"/>
            </a:br>
            <a:r>
              <a:rPr lang="cs-CZ" altLang="cs-CZ" sz="2800"/>
              <a:t>(téměř vždy </a:t>
            </a:r>
            <a:r>
              <a:rPr lang="cs-CZ" altLang="cs-CZ" sz="2800" dirty="0"/>
              <a:t>stanoví sama smlouva – tedy podle vůle stran)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CB11F74-F667-48F1-A52E-35D6FFF83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gradFill rotWithShape="1">
            <a:gsLst>
              <a:gs pos="0">
                <a:srgbClr val="F5FE82"/>
              </a:gs>
              <a:gs pos="50000">
                <a:schemeClr val="bg1"/>
              </a:gs>
              <a:gs pos="100000">
                <a:srgbClr val="F5FE82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CC3300"/>
                </a:solidFill>
              </a:rPr>
              <a:t>na základě takto vyjádřeného souhlasu se smlouva stává pro stát závaznou a vstupuje v platnost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podpis</a:t>
            </a:r>
            <a:r>
              <a:rPr lang="cs-CZ" altLang="cs-CZ" sz="2400" dirty="0"/>
              <a:t> – typický pro smlouvy vládní a resortní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výměna nót</a:t>
            </a:r>
            <a:r>
              <a:rPr lang="cs-CZ" altLang="cs-CZ" sz="2400" dirty="0"/>
              <a:t> o vnitrostátním schválení – dtto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„schválení“ (vládní smlouva, výměna listin – neobvyklé, je to kvůli druhé straně)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ratifikace</a:t>
            </a:r>
            <a:r>
              <a:rPr lang="cs-CZ" altLang="cs-CZ" sz="2400" dirty="0"/>
              <a:t> (výměna nebo uložení listin)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přístup</a:t>
            </a:r>
            <a:r>
              <a:rPr lang="cs-CZ" altLang="cs-CZ" sz="2400" dirty="0"/>
              <a:t> (totéž)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01C45-074D-40C8-BDFB-88B466425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FF6600"/>
          </a:solidFill>
        </p:spPr>
        <p:txBody>
          <a:bodyPr/>
          <a:lstStyle/>
          <a:p>
            <a:r>
              <a:rPr lang="pl-PL" dirty="0" err="1">
                <a:solidFill>
                  <a:srgbClr val="FFFF00"/>
                </a:solidFill>
              </a:rPr>
              <a:t>Ratifikace</a:t>
            </a:r>
            <a:r>
              <a:rPr lang="pl-PL" dirty="0">
                <a:solidFill>
                  <a:srgbClr val="FFFF00"/>
                </a:solidFill>
              </a:rPr>
              <a:t> a </a:t>
            </a:r>
            <a:r>
              <a:rPr lang="pl-PL" dirty="0" err="1">
                <a:solidFill>
                  <a:srgbClr val="FFFF00"/>
                </a:solidFill>
              </a:rPr>
              <a:t>přístup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B3208-4C27-4F42-9FDB-0BAE7BF5A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2" y="1412776"/>
            <a:ext cx="8424936" cy="4857403"/>
          </a:xfrm>
        </p:spPr>
        <p:txBody>
          <a:bodyPr/>
          <a:lstStyle/>
          <a:p>
            <a:r>
              <a:rPr lang="pl-PL" sz="2800"/>
              <a:t>po </a:t>
            </a:r>
            <a:r>
              <a:rPr lang="pl-PL" sz="2800" dirty="0" err="1"/>
              <a:t>schválení</a:t>
            </a:r>
            <a:r>
              <a:rPr lang="pl-PL" sz="2800" dirty="0"/>
              <a:t> </a:t>
            </a:r>
            <a:r>
              <a:rPr lang="pl-PL" sz="2800" dirty="0" err="1"/>
              <a:t>smlouvy</a:t>
            </a:r>
            <a:r>
              <a:rPr lang="pl-PL" sz="2800" dirty="0"/>
              <a:t> Parlamentem </a:t>
            </a:r>
            <a:r>
              <a:rPr lang="pl-PL" sz="2800" dirty="0" err="1"/>
              <a:t>prezident</a:t>
            </a:r>
            <a:r>
              <a:rPr lang="pl-PL" sz="2800" dirty="0"/>
              <a:t> </a:t>
            </a:r>
            <a:r>
              <a:rPr lang="pl-PL" sz="2800" dirty="0" err="1"/>
              <a:t>podepíše</a:t>
            </a:r>
            <a:r>
              <a:rPr lang="pl-PL" sz="2800" dirty="0"/>
              <a:t>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přístupovou</a:t>
            </a:r>
            <a:r>
              <a:rPr lang="pl-PL" sz="2800" dirty="0"/>
              <a:t> </a:t>
            </a:r>
            <a:r>
              <a:rPr lang="pl-PL" sz="2800" dirty="0" err="1"/>
              <a:t>listinu</a:t>
            </a:r>
            <a:r>
              <a:rPr lang="pl-PL" sz="2800" dirty="0"/>
              <a:t> </a:t>
            </a:r>
          </a:p>
          <a:p>
            <a:r>
              <a:rPr lang="pl-PL" sz="2800" dirty="0" err="1"/>
              <a:t>dvoustranná</a:t>
            </a:r>
            <a:r>
              <a:rPr lang="pl-PL" sz="2800" dirty="0"/>
              <a:t> </a:t>
            </a:r>
            <a:r>
              <a:rPr lang="pl-PL" sz="2800" dirty="0" err="1"/>
              <a:t>smlouva</a:t>
            </a:r>
            <a:r>
              <a:rPr lang="pl-PL" sz="2800" dirty="0"/>
              <a:t>: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listiny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</a:t>
            </a:r>
            <a:r>
              <a:rPr lang="pl-PL" sz="2800" dirty="0" err="1"/>
              <a:t>vzájemně</a:t>
            </a:r>
            <a:r>
              <a:rPr lang="pl-PL" sz="2800" dirty="0"/>
              <a:t> </a:t>
            </a:r>
            <a:r>
              <a:rPr lang="pl-PL" sz="2800" dirty="0" err="1"/>
              <a:t>vymění</a:t>
            </a:r>
            <a:r>
              <a:rPr lang="pl-PL" sz="2800" dirty="0"/>
              <a:t>, </a:t>
            </a:r>
            <a:r>
              <a:rPr lang="pl-PL" sz="2800" dirty="0" err="1"/>
              <a:t>sepíše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o tom </a:t>
            </a:r>
            <a:r>
              <a:rPr lang="pl-PL" sz="2800" dirty="0" err="1"/>
              <a:t>protokol</a:t>
            </a:r>
            <a:endParaRPr lang="pl-PL" sz="2800" dirty="0"/>
          </a:p>
          <a:p>
            <a:r>
              <a:rPr lang="pl-PL" sz="2800" dirty="0" err="1"/>
              <a:t>mnohostranná</a:t>
            </a:r>
            <a:r>
              <a:rPr lang="pl-PL" sz="2800" dirty="0"/>
              <a:t> </a:t>
            </a:r>
            <a:r>
              <a:rPr lang="pl-PL" sz="2800" dirty="0" err="1"/>
              <a:t>smlouva</a:t>
            </a:r>
            <a:r>
              <a:rPr lang="pl-PL" sz="2800" dirty="0"/>
              <a:t>: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listina</a:t>
            </a:r>
            <a:r>
              <a:rPr lang="pl-PL" sz="2800" dirty="0"/>
              <a:t>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listina</a:t>
            </a:r>
            <a:r>
              <a:rPr lang="pl-PL" sz="2800" dirty="0"/>
              <a:t> o </a:t>
            </a:r>
            <a:r>
              <a:rPr lang="pl-PL" sz="2800" dirty="0" err="1"/>
              <a:t>přístupu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</a:t>
            </a:r>
            <a:r>
              <a:rPr lang="pl-PL" sz="2800" dirty="0" err="1"/>
              <a:t>uloží</a:t>
            </a:r>
            <a:r>
              <a:rPr lang="pl-PL" sz="2800" dirty="0"/>
              <a:t> u </a:t>
            </a:r>
            <a:r>
              <a:rPr lang="pl-PL" sz="2800" dirty="0" err="1"/>
              <a:t>depozitáře</a:t>
            </a:r>
            <a:r>
              <a:rPr lang="pl-PL" sz="2800" dirty="0"/>
              <a:t>, i </a:t>
            </a:r>
            <a:r>
              <a:rPr lang="pl-PL" sz="2800" dirty="0" err="1"/>
              <a:t>zde</a:t>
            </a:r>
            <a:r>
              <a:rPr lang="pl-PL" sz="2800" dirty="0"/>
              <a:t> </a:t>
            </a:r>
            <a:r>
              <a:rPr lang="pl-PL" sz="2800" dirty="0" err="1"/>
              <a:t>nutný</a:t>
            </a:r>
            <a:r>
              <a:rPr lang="pl-PL" sz="2800" dirty="0"/>
              <a:t> </a:t>
            </a:r>
            <a:r>
              <a:rPr lang="pl-PL" sz="2800" dirty="0" err="1"/>
              <a:t>protokol</a:t>
            </a:r>
            <a:endParaRPr lang="pl-PL" sz="2800" dirty="0"/>
          </a:p>
          <a:p>
            <a:r>
              <a:rPr lang="pl-PL" sz="2800" b="1" dirty="0" err="1"/>
              <a:t>právní</a:t>
            </a:r>
            <a:r>
              <a:rPr lang="pl-PL" sz="2800" b="1" dirty="0"/>
              <a:t> </a:t>
            </a:r>
            <a:r>
              <a:rPr lang="pl-PL" sz="2800" b="1" dirty="0" err="1"/>
              <a:t>účinky</a:t>
            </a:r>
            <a:r>
              <a:rPr lang="pl-PL" sz="2800" b="1" dirty="0"/>
              <a:t> </a:t>
            </a:r>
            <a:r>
              <a:rPr lang="pl-PL" sz="2800" b="1" dirty="0" err="1"/>
              <a:t>ratifikace</a:t>
            </a:r>
            <a:r>
              <a:rPr lang="pl-PL" sz="2800" b="1" dirty="0"/>
              <a:t> (</a:t>
            </a:r>
            <a:r>
              <a:rPr lang="pl-PL" sz="2800" b="1" dirty="0" err="1"/>
              <a:t>když</a:t>
            </a:r>
            <a:r>
              <a:rPr lang="pl-PL" sz="2800" b="1" dirty="0"/>
              <a:t> je </a:t>
            </a:r>
            <a:r>
              <a:rPr lang="pl-PL" sz="2800" b="1" dirty="0" err="1"/>
              <a:t>předchozí</a:t>
            </a:r>
            <a:r>
              <a:rPr lang="pl-PL" sz="2800" b="1" dirty="0"/>
              <a:t> podpis) a </a:t>
            </a:r>
            <a:r>
              <a:rPr lang="pl-PL" sz="2800" b="1" dirty="0" err="1"/>
              <a:t>přístupu</a:t>
            </a:r>
            <a:r>
              <a:rPr lang="pl-PL" sz="2800" b="1" dirty="0"/>
              <a:t> (</a:t>
            </a:r>
            <a:r>
              <a:rPr lang="pl-PL" sz="2800" b="1" dirty="0" err="1"/>
              <a:t>když</a:t>
            </a:r>
            <a:r>
              <a:rPr lang="pl-PL" sz="2800" b="1" dirty="0"/>
              <a:t> </a:t>
            </a:r>
            <a:r>
              <a:rPr lang="pl-PL" sz="2800" b="1" dirty="0" err="1"/>
              <a:t>není</a:t>
            </a:r>
            <a:r>
              <a:rPr lang="pl-PL" sz="2800" b="1" dirty="0"/>
              <a:t> podpis) </a:t>
            </a:r>
            <a:r>
              <a:rPr lang="pl-PL" sz="2800" b="1" dirty="0" err="1"/>
              <a:t>jsou</a:t>
            </a:r>
            <a:r>
              <a:rPr lang="pl-PL" sz="2800" b="1" dirty="0"/>
              <a:t> </a:t>
            </a:r>
            <a:r>
              <a:rPr lang="pl-PL" sz="2800" b="1" dirty="0" err="1"/>
              <a:t>stejné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535611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6DF89FD-788A-4AB4-82B6-905A3ADBF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cs-CZ" altLang="cs-CZ" sz="2800" b="1"/>
              <a:t>Ratifikační listina – závěr textu</a:t>
            </a: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13AF50DA-99B3-46AB-97D5-E577585E931E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981075"/>
            <a:ext cx="8229600" cy="568801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F9033AC-32E4-4282-A176-46CF096839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946275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5FEA0"/>
                </a:solidFill>
              </a:rPr>
              <a:t>Mezinárodní smlouva jako pramen partikulárního MP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1320480-92C5-4ABA-A20E-87198834E8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56AE179-5382-41B5-A7CD-BFEB58D52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2800"/>
              <a:t>Smlouva o omezení strategických zbraní – </a:t>
            </a:r>
            <a:br>
              <a:rPr lang="cs-CZ" altLang="cs-CZ" sz="2800"/>
            </a:br>
            <a:r>
              <a:rPr lang="cs-CZ" altLang="cs-CZ" sz="2800"/>
              <a:t>podpis 8.4.2010</a:t>
            </a:r>
          </a:p>
        </p:txBody>
      </p:sp>
      <p:pic>
        <p:nvPicPr>
          <p:cNvPr id="7171" name="Picture 3">
            <a:extLst>
              <a:ext uri="{FF2B5EF4-FFF2-40B4-BE49-F238E27FC236}">
                <a16:creationId xmlns:a16="http://schemas.microsoft.com/office/drawing/2014/main" id="{74200775-0E20-49F6-BBD5-C3DE95AE937E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341438"/>
            <a:ext cx="8229600" cy="5256212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>
            <a:extLst>
              <a:ext uri="{FF2B5EF4-FFF2-40B4-BE49-F238E27FC236}">
                <a16:creationId xmlns:a16="http://schemas.microsoft.com/office/drawing/2014/main" id="{AD860264-0A4D-4A12-8FDA-A60498AB53EC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549275"/>
            <a:ext cx="7489825" cy="5576888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F59CAA3-B104-4697-9799-598F89C8C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5. Vstup smlouvy </a:t>
            </a:r>
            <a:r>
              <a:rPr lang="cs-CZ" altLang="cs-CZ" sz="4000" b="1"/>
              <a:t>v platnost </a:t>
            </a:r>
            <a:r>
              <a:rPr lang="cs-CZ" altLang="cs-CZ" sz="4000" b="1" u="sng"/>
              <a:t>časově</a:t>
            </a:r>
            <a:r>
              <a:rPr lang="cs-CZ" altLang="cs-CZ" sz="4000" b="1"/>
              <a:t>:</a:t>
            </a:r>
            <a:r>
              <a:rPr lang="cs-CZ" altLang="cs-CZ" sz="4000"/>
              <a:t> vlastní </a:t>
            </a:r>
            <a:r>
              <a:rPr lang="cs-CZ" altLang="cs-CZ" sz="4000" dirty="0"/>
              <a:t>ustanovení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58CDCF5-502B-4130-9A56-3EA752D09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  <a:solidFill>
            <a:srgbClr val="EDFD8D"/>
          </a:solidFill>
        </p:spPr>
        <p:txBody>
          <a:bodyPr/>
          <a:lstStyle/>
          <a:p>
            <a:pPr eaLnBrk="1" hangingPunct="1"/>
            <a:r>
              <a:rPr lang="cs-CZ" altLang="cs-CZ" dirty="0"/>
              <a:t>Definitivní souhlas státu již byl navenek vyjádřen</a:t>
            </a:r>
          </a:p>
          <a:p>
            <a:pPr eaLnBrk="1" hangingPunct="1"/>
            <a:r>
              <a:rPr lang="cs-CZ" altLang="cs-CZ" b="1" dirty="0"/>
              <a:t>Vstup v platnost pak nastává takto:</a:t>
            </a:r>
          </a:p>
          <a:p>
            <a:pPr lvl="1" eaLnBrk="1" hangingPunct="1"/>
            <a:r>
              <a:rPr lang="cs-CZ" altLang="cs-CZ" dirty="0"/>
              <a:t>ihned úkonem (např. dnem podpisu, dnem uložení ratifikační listiny)</a:t>
            </a:r>
          </a:p>
          <a:p>
            <a:pPr lvl="1" eaLnBrk="1" hangingPunct="1"/>
            <a:r>
              <a:rPr lang="cs-CZ" altLang="cs-CZ" dirty="0"/>
              <a:t>za určitou dobu od úkonu (</a:t>
            </a:r>
            <a:r>
              <a:rPr lang="cs-CZ" altLang="cs-CZ" dirty="0" err="1"/>
              <a:t>legisvakance</a:t>
            </a:r>
            <a:r>
              <a:rPr lang="cs-CZ" altLang="cs-CZ" dirty="0"/>
              <a:t>)</a:t>
            </a:r>
          </a:p>
          <a:p>
            <a:pPr lvl="1" eaLnBrk="1" hangingPunct="1"/>
            <a:r>
              <a:rPr lang="cs-CZ" altLang="cs-CZ" dirty="0"/>
              <a:t>mohou být stanoveny další podmínky (u mnohostranných minimum ratifikací)</a:t>
            </a:r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7D79DE3-5364-4676-91AA-AC194B988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Objektivní a subjektivní vstup </a:t>
            </a:r>
            <a:br>
              <a:rPr lang="cs-CZ" altLang="cs-CZ" sz="3600" b="1"/>
            </a:br>
            <a:r>
              <a:rPr lang="cs-CZ" altLang="cs-CZ" sz="3600" b="1"/>
              <a:t>v platnost mnohostranné smlouvy</a:t>
            </a:r>
            <a:endParaRPr lang="cs-CZ" altLang="cs-CZ" sz="36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8AE5488-BCC2-4AFE-B9C3-CF0E12B2D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751387"/>
          </a:xfrm>
          <a:solidFill>
            <a:srgbClr val="EDFD8D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0000CC"/>
                </a:solidFill>
              </a:rPr>
              <a:t>Objektivní platnost smlouvy jako takové: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splnění všech podmínek pro vstup v platnost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ratifikace (přístup) ze strany </a:t>
            </a:r>
            <a:r>
              <a:rPr lang="cs-CZ" altLang="cs-CZ" sz="2000" b="1" i="1" dirty="0"/>
              <a:t>vyžadovaného minimálního počtu smluvních stran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uplynutí </a:t>
            </a:r>
            <a:r>
              <a:rPr lang="cs-CZ" altLang="cs-CZ" sz="2000" dirty="0" err="1"/>
              <a:t>legisvakance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0000CC"/>
                </a:solidFill>
              </a:rPr>
              <a:t>Subjektivní platnost pro konkrétní stát: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ratifikace (přístup) daného státu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uplynutí </a:t>
            </a:r>
            <a:r>
              <a:rPr lang="cs-CZ" altLang="cs-CZ" sz="2000" dirty="0" err="1"/>
              <a:t>legisvakance</a:t>
            </a:r>
            <a:endParaRPr lang="cs-CZ" altLang="cs-CZ" sz="2000" dirty="0"/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splnění podmínky minimálního počtu smluvních stran (objektivní platnost)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>
                <a:solidFill>
                  <a:srgbClr val="CC0000"/>
                </a:solidFill>
              </a:rPr>
              <a:t>Objektivní platnost je předpokladem platnosti subjektivní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+ eventuální souhlas ostatních smluvních států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D9B0338-1039-4393-B0E3-DCBEBBFBB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1138138"/>
          </a:xfrm>
          <a:solidFill>
            <a:srgbClr val="FD91EE"/>
          </a:solidFill>
        </p:spPr>
        <p:txBody>
          <a:bodyPr/>
          <a:lstStyle/>
          <a:p>
            <a:pPr eaLnBrk="1" hangingPunct="1"/>
            <a:r>
              <a:rPr lang="cs-CZ" altLang="cs-CZ" sz="3600" b="1">
                <a:solidFill>
                  <a:schemeClr val="tx1"/>
                </a:solidFill>
              </a:rPr>
              <a:t>Pojmové znaky mezinárodní smlouvy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BD16618-A482-44F4-A9DF-BA273D8E2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896544"/>
          </a:xfr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1. </a:t>
            </a:r>
            <a:r>
              <a:rPr lang="cs-CZ" altLang="cs-CZ" b="1" dirty="0"/>
              <a:t>souhlasný projev vůle</a:t>
            </a:r>
            <a:r>
              <a:rPr lang="cs-CZ" altLang="cs-CZ" dirty="0"/>
              <a:t> (dohoda)</a:t>
            </a:r>
          </a:p>
          <a:p>
            <a:pPr lvl="1" eaLnBrk="1" hangingPunct="1">
              <a:defRPr/>
            </a:pPr>
            <a:r>
              <a:rPr lang="cs-CZ" altLang="cs-CZ" dirty="0"/>
              <a:t>strany, forma</a:t>
            </a:r>
          </a:p>
          <a:p>
            <a:pPr eaLnBrk="1" hangingPunct="1">
              <a:defRPr/>
            </a:pPr>
            <a:r>
              <a:rPr lang="cs-CZ" altLang="cs-CZ" sz="3000" dirty="0"/>
              <a:t>2. mezi </a:t>
            </a:r>
            <a:r>
              <a:rPr lang="cs-CZ" altLang="cs-CZ" sz="3000" b="1" dirty="0"/>
              <a:t>subjekty mezinárodního práva</a:t>
            </a:r>
          </a:p>
          <a:p>
            <a:pPr lvl="1" eaLnBrk="1" hangingPunct="1">
              <a:defRPr/>
            </a:pPr>
            <a:r>
              <a:rPr lang="cs-CZ" altLang="cs-CZ" dirty="0"/>
              <a:t>vyloučeny: nestátní útvary, obchodní společnosti, orgány nejednající jménem státu</a:t>
            </a:r>
          </a:p>
          <a:p>
            <a:pPr eaLnBrk="1" hangingPunct="1">
              <a:defRPr/>
            </a:pPr>
            <a:r>
              <a:rPr lang="cs-CZ" altLang="cs-CZ" sz="3000" dirty="0"/>
              <a:t>3. </a:t>
            </a:r>
            <a:r>
              <a:rPr lang="cs-CZ" altLang="cs-CZ" sz="3000" b="1" dirty="0"/>
              <a:t>řídí se mezinárodním právem</a:t>
            </a:r>
          </a:p>
          <a:p>
            <a:pPr eaLnBrk="1" hangingPunct="1">
              <a:defRPr/>
            </a:pPr>
            <a:r>
              <a:rPr lang="cs-CZ" altLang="cs-CZ" sz="3000" dirty="0"/>
              <a:t>4. </a:t>
            </a:r>
            <a:r>
              <a:rPr lang="cs-CZ" altLang="cs-CZ" sz="3000" b="1" dirty="0"/>
              <a:t>zamýšlené právní účinky </a:t>
            </a:r>
            <a:r>
              <a:rPr lang="cs-CZ" altLang="cs-CZ" sz="3000" dirty="0"/>
              <a:t>(někdy nejasné)</a:t>
            </a:r>
          </a:p>
          <a:p>
            <a:pPr lvl="1" eaLnBrk="1" hangingPunct="1">
              <a:defRPr/>
            </a:pPr>
            <a:r>
              <a:rPr lang="cs-CZ" altLang="cs-CZ"/>
              <a:t>deklarace, politická ujednání</a:t>
            </a: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35D73CE-F4CC-45AC-99D8-4A1D94601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D91E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Kategorie mezinárodních smluv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9DE37DB-ECBC-457A-862A-950130EF3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highlight>
                  <a:srgbClr val="FFFF00"/>
                </a:highlight>
              </a:rPr>
              <a:t>Počet (okruh) smluvních stran: </a:t>
            </a:r>
            <a:r>
              <a:rPr lang="cs-CZ" sz="2800" dirty="0"/>
              <a:t>mezinárodní smlouva nemůže být součástí </a:t>
            </a:r>
            <a:r>
              <a:rPr lang="cs-CZ" sz="2800" i="1"/>
              <a:t>obecného MP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i="1"/>
              <a:t>obecné MP: určeno všem státům, pokud danou normu nederogují – mezinárodní obyčej zavazující </a:t>
            </a:r>
            <a:r>
              <a:rPr lang="cs-CZ" sz="2400" b="1" i="1"/>
              <a:t>potencionálně</a:t>
            </a:r>
            <a:r>
              <a:rPr lang="cs-CZ" sz="2400" i="1"/>
              <a:t> všechny státy</a:t>
            </a:r>
            <a:endParaRPr lang="cs-CZ" sz="24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je závazná jen pro konkrétní státy, které s ní vyslovily souhlas = partikulární právo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dvoustranné, vícestranné, mnohostranné,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regionální, </a:t>
            </a:r>
            <a:r>
              <a:rPr lang="cs-CZ" sz="2400"/>
              <a:t>univerzální 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05E0A-445B-4F86-AE29-E397261C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4000"/>
              <a:t>Kategorie mezinárodních smluv - 2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792FAE-9C56-42C9-8CE7-291F499D2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>
                <a:highlight>
                  <a:srgbClr val="FFFF00"/>
                </a:highlight>
              </a:rPr>
              <a:t>Možnost přístupu k mnohostranné smlouvě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/>
              <a:t>otevřené, polootevřené, uzavřené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>
                <a:highlight>
                  <a:srgbClr val="FFFF00"/>
                </a:highlight>
              </a:rPr>
              <a:t>Forma smlouvy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/>
              <a:t>písemná, ústní, zjednodušená</a:t>
            </a:r>
            <a:endParaRPr lang="cs-CZ" sz="2800" b="1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>
                <a:highlight>
                  <a:srgbClr val="FFFF00"/>
                </a:highlight>
              </a:rPr>
              <a:t>Vztah k ostatním smluvním stranám </a:t>
            </a:r>
            <a:r>
              <a:rPr lang="cs-CZ" sz="2400" b="1">
                <a:solidFill>
                  <a:srgbClr val="CC0000"/>
                </a:solidFill>
                <a:highlight>
                  <a:srgbClr val="FFFF00"/>
                </a:highlight>
              </a:rPr>
              <a:t>(vůči komu smlouva zavazuje):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i="1">
                <a:solidFill>
                  <a:srgbClr val="CC0000"/>
                </a:solidFill>
              </a:rPr>
              <a:t>Inter partes: </a:t>
            </a:r>
            <a:r>
              <a:rPr lang="cs-CZ" sz="2400"/>
              <a:t>smlouva vytváří vzájemné závazky mezi stranami, aplikuje se na vztahy mezi stranami smlouvy, založena na vzájemnosti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i="1">
                <a:solidFill>
                  <a:srgbClr val="CC0000"/>
                </a:solidFill>
              </a:rPr>
              <a:t>Erga omnes: </a:t>
            </a:r>
            <a:r>
              <a:rPr lang="cs-CZ" sz="2400"/>
              <a:t>smlouva neupravuje vzájemné vztahy mezi stranami, obsahuje pro každý smluvní stát „jednostranné“ (absolutní) závazky (zejména smlouvy o lidských právech)</a:t>
            </a:r>
          </a:p>
        </p:txBody>
      </p:sp>
    </p:spTree>
    <p:extLst>
      <p:ext uri="{BB962C8B-B14F-4D97-AF65-F5344CB8AC3E}">
        <p14:creationId xmlns:p14="http://schemas.microsoft.com/office/powerpoint/2010/main" val="373800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0BE2671-C944-4B37-BBAB-5822DEFB3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Kategorie mezinárodních smluv – funkce smlouvy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54CC069-2055-44C1-8AAE-59E3C5FD2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1. Upravit určitý konkrétní vztah mezi smluvními státy – stanovit </a:t>
            </a:r>
            <a:r>
              <a:rPr lang="cs-CZ" altLang="cs-CZ" b="1" dirty="0"/>
              <a:t>„subjektivní“</a:t>
            </a:r>
            <a:r>
              <a:rPr lang="cs-CZ" altLang="cs-CZ" dirty="0"/>
              <a:t> práva a povinnosti stran, vytvořit právní vztah (jako občanskoprávní kontrakt) </a:t>
            </a:r>
            <a:r>
              <a:rPr lang="cs-CZ" altLang="cs-CZ" dirty="0">
                <a:solidFill>
                  <a:srgbClr val="0000CC"/>
                </a:solidFill>
              </a:rPr>
              <a:t>(</a:t>
            </a:r>
            <a:r>
              <a:rPr lang="cs-CZ" altLang="cs-CZ" dirty="0" err="1">
                <a:solidFill>
                  <a:srgbClr val="0000CC"/>
                </a:solidFill>
              </a:rPr>
              <a:t>kontraktuální</a:t>
            </a:r>
            <a:r>
              <a:rPr lang="cs-CZ" altLang="cs-CZ" dirty="0">
                <a:solidFill>
                  <a:srgbClr val="0000CC"/>
                </a:solidFill>
              </a:rPr>
              <a:t>)</a:t>
            </a:r>
          </a:p>
          <a:p>
            <a:pPr eaLnBrk="1" hangingPunct="1">
              <a:defRPr/>
            </a:pPr>
            <a:r>
              <a:rPr lang="cs-CZ" altLang="cs-CZ" dirty="0"/>
              <a:t>2. Vytvořit </a:t>
            </a:r>
            <a:r>
              <a:rPr lang="cs-CZ" altLang="cs-CZ" b="1" dirty="0"/>
              <a:t>objektivní právo,</a:t>
            </a:r>
            <a:r>
              <a:rPr lang="cs-CZ" altLang="cs-CZ" dirty="0"/>
              <a:t> tedy právní pravidla závazná pro smluvní státy </a:t>
            </a:r>
            <a:r>
              <a:rPr lang="cs-CZ" altLang="cs-CZ" dirty="0">
                <a:solidFill>
                  <a:srgbClr val="0000CC"/>
                </a:solidFill>
              </a:rPr>
              <a:t>(právotvorné) </a:t>
            </a:r>
            <a:r>
              <a:rPr lang="cs-CZ" altLang="cs-CZ" i="1" dirty="0"/>
              <a:t>(kodifikační úmluvy)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6924C6D-E316-4845-B677-22A07B125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Označení mezinárodních smluv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0240999-FF6D-4919-938A-D9CE5EBB5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úmluva, smlouva, charta, dohoda, protokol, ujednání, statut</a:t>
            </a:r>
          </a:p>
          <a:p>
            <a:pPr eaLnBrk="1" hangingPunct="1">
              <a:defRPr/>
            </a:pPr>
            <a:r>
              <a:rPr lang="cs-CZ" altLang="cs-CZ" dirty="0">
                <a:solidFill>
                  <a:srgbClr val="FF0000"/>
                </a:solidFill>
              </a:rPr>
              <a:t>žádný vliv na právní povahu (závaznost)</a:t>
            </a:r>
          </a:p>
          <a:p>
            <a:pPr eaLnBrk="1" hangingPunct="1">
              <a:defRPr/>
            </a:pPr>
            <a:r>
              <a:rPr lang="cs-CZ" altLang="cs-CZ" dirty="0"/>
              <a:t>označení někdy naznačuje charakter smlouvy</a:t>
            </a:r>
          </a:p>
          <a:p>
            <a:pPr eaLnBrk="1" hangingPunct="1">
              <a:defRPr/>
            </a:pPr>
            <a:r>
              <a:rPr lang="cs-CZ" altLang="cs-CZ" dirty="0"/>
              <a:t>označení v EU: atypická specifika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E08F2B6-0413-414C-B7FE-1C2606CDA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Struktura mezinárodní smlouvy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BA5CE04-4176-4C12-B850-58253C4CCE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1. </a:t>
            </a:r>
            <a:r>
              <a:rPr lang="cs-CZ" altLang="cs-CZ" sz="2800" b="1"/>
              <a:t>Preambule</a:t>
            </a:r>
            <a:r>
              <a:rPr lang="cs-CZ" altLang="cs-CZ" sz="2800"/>
              <a:t> – cíl a účel smlouvy, relevantní pro interpretaci (nepovinná)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2. </a:t>
            </a:r>
            <a:r>
              <a:rPr lang="cs-CZ" altLang="cs-CZ" sz="2800" b="1"/>
              <a:t>Meritorní text</a:t>
            </a:r>
            <a:r>
              <a:rPr lang="cs-CZ" altLang="cs-CZ" sz="280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3. </a:t>
            </a:r>
            <a:r>
              <a:rPr lang="cs-CZ" altLang="cs-CZ" sz="2800" b="1"/>
              <a:t>Závěrečná ustanovení</a:t>
            </a:r>
            <a:r>
              <a:rPr lang="cs-CZ" altLang="cs-CZ" sz="2800"/>
              <a:t> (protokolární články) = právní život smlouvy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4. </a:t>
            </a:r>
            <a:r>
              <a:rPr lang="cs-CZ" altLang="cs-CZ" sz="2800" b="1"/>
              <a:t>Přílohy</a:t>
            </a:r>
            <a:r>
              <a:rPr lang="cs-CZ" altLang="cs-CZ" sz="280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protokoly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prohlášení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právní povaha: stanovená smlouvou (protokoly jsou zpravidla nedílnou součástí s odlišným schvalovacím režimem)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068698-D538-4641-9590-7EDE0538A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ACCBF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1. Mezinárodní právo MS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3C095B3-9D50-45B1-8ACE-2F35398AA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 dirty="0"/>
              <a:t>mezinárodní obyčej</a:t>
            </a:r>
          </a:p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Vídeňská úmluva o smluvním právu (smlouvy mezi státy – 1969)</a:t>
            </a:r>
            <a:r>
              <a:rPr lang="cs-CZ" altLang="cs-CZ" dirty="0">
                <a:solidFill>
                  <a:srgbClr val="FF0000"/>
                </a:solidFill>
              </a:rPr>
              <a:t> (pro ČR platnost od 1987)</a:t>
            </a:r>
          </a:p>
          <a:p>
            <a:pPr eaLnBrk="1" hangingPunct="1"/>
            <a:r>
              <a:rPr lang="cs-CZ" altLang="cs-CZ" dirty="0"/>
              <a:t>obdobná úmluva (smlouvy mezinárodních organizací – 1986) – nevstoupila v platnost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1143</Words>
  <Application>Microsoft Office PowerPoint</Application>
  <PresentationFormat>Předvádění na obrazovce (4:3)</PresentationFormat>
  <Paragraphs>142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Arial Black</vt:lpstr>
      <vt:lpstr>Calibri</vt:lpstr>
      <vt:lpstr>Výchozí návrh</vt:lpstr>
      <vt:lpstr>Prameny mezinárodního práva</vt:lpstr>
      <vt:lpstr>Mezinárodní smlouva jako pramen partikulárního MP</vt:lpstr>
      <vt:lpstr>Pojmové znaky mezinárodní smlouvy</vt:lpstr>
      <vt:lpstr>Kategorie mezinárodních smluv</vt:lpstr>
      <vt:lpstr>Kategorie mezinárodních smluv - 2</vt:lpstr>
      <vt:lpstr>Kategorie mezinárodních smluv – funkce smlouvy</vt:lpstr>
      <vt:lpstr>Označení mezinárodních smluv</vt:lpstr>
      <vt:lpstr>Struktura mezinárodní smlouvy</vt:lpstr>
      <vt:lpstr>1. Mezinárodní právo MS</vt:lpstr>
      <vt:lpstr>2. Vnitrostátní právo</vt:lpstr>
      <vt:lpstr>Etapy vzniku platné mezinárodní smlouvy</vt:lpstr>
      <vt:lpstr>1. SJEDNÁNÍ TEXTU SMLOUVY</vt:lpstr>
      <vt:lpstr>2. AUTENTIFIKACE TEXTU</vt:lpstr>
      <vt:lpstr>Funkce podpisu u mnohostranné smlouvy</vt:lpstr>
      <vt:lpstr>TEXT SMLOUVY SCHVÁLEN A AUTENTIFIKOVÁN  Schvalování smluv v ČR</vt:lpstr>
      <vt:lpstr>3.– 4. Schválení smlouvy uvnitř a navenek</vt:lpstr>
      <vt:lpstr>Formy vyjádření definitivního souhlasu se smlouvou navenek  (téměř vždy stanoví sama smlouva – tedy podle vůle stran)</vt:lpstr>
      <vt:lpstr>Ratifikace a přístup</vt:lpstr>
      <vt:lpstr>Ratifikační listina – závěr textu</vt:lpstr>
      <vt:lpstr>Smlouva o omezení strategických zbraní –  podpis 8.4.2010</vt:lpstr>
      <vt:lpstr>Prezentace aplikace PowerPoint</vt:lpstr>
      <vt:lpstr>5. Vstup smlouvy v platnost časově: vlastní ustanovení</vt:lpstr>
      <vt:lpstr>Objektivní a subjektivní vstup  v platnost mnohostranné smlouvy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obyčej</dc:title>
  <dc:creator>1224</dc:creator>
  <cp:lastModifiedBy>Tyc Vladimir</cp:lastModifiedBy>
  <cp:revision>58</cp:revision>
  <dcterms:created xsi:type="dcterms:W3CDTF">2009-04-02T14:18:05Z</dcterms:created>
  <dcterms:modified xsi:type="dcterms:W3CDTF">2022-03-20T10:44:40Z</dcterms:modified>
</cp:coreProperties>
</file>