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62" r:id="rId2"/>
    <p:sldId id="294" r:id="rId3"/>
    <p:sldId id="292" r:id="rId4"/>
    <p:sldId id="293" r:id="rId5"/>
    <p:sldId id="263" r:id="rId6"/>
    <p:sldId id="264" r:id="rId7"/>
    <p:sldId id="265" r:id="rId8"/>
    <p:sldId id="267" r:id="rId9"/>
    <p:sldId id="268" r:id="rId10"/>
    <p:sldId id="295" r:id="rId11"/>
    <p:sldId id="269" r:id="rId12"/>
    <p:sldId id="270" r:id="rId13"/>
    <p:sldId id="271" r:id="rId14"/>
    <p:sldId id="296" r:id="rId15"/>
    <p:sldId id="298" r:id="rId16"/>
    <p:sldId id="272" r:id="rId17"/>
    <p:sldId id="273" r:id="rId18"/>
    <p:sldId id="274" r:id="rId19"/>
    <p:sldId id="275" r:id="rId20"/>
    <p:sldId id="300" r:id="rId21"/>
    <p:sldId id="276" r:id="rId22"/>
    <p:sldId id="277" r:id="rId23"/>
    <p:sldId id="278" r:id="rId24"/>
    <p:sldId id="279" r:id="rId25"/>
    <p:sldId id="283" r:id="rId26"/>
    <p:sldId id="284" r:id="rId27"/>
    <p:sldId id="285" r:id="rId28"/>
    <p:sldId id="302" r:id="rId29"/>
    <p:sldId id="303" r:id="rId30"/>
    <p:sldId id="304" r:id="rId31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D9D9"/>
    <a:srgbClr val="0000FF"/>
    <a:srgbClr val="920000"/>
    <a:srgbClr val="FFFF99"/>
    <a:srgbClr val="0000CC"/>
    <a:srgbClr val="C40000"/>
    <a:srgbClr val="FFFF00"/>
    <a:srgbClr val="CCFF66"/>
    <a:srgbClr val="FFFF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840" y="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F6C9FA2-84F1-4150-9EA6-C9A5F67286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Arial" charset="0"/>
                <a:ea typeface="WenQuanYi Micro Hei" charset="0"/>
                <a:cs typeface="WenQuanYi Micro Hei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5A4D6D9-DE34-41ED-8CC4-0325F543F62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Arial" charset="0"/>
                <a:ea typeface="WenQuanYi Micro Hei" charset="0"/>
                <a:cs typeface="WenQuanYi Micro Hei" charset="0"/>
              </a:defRPr>
            </a:lvl1pPr>
          </a:lstStyle>
          <a:p>
            <a:pPr>
              <a:defRPr/>
            </a:pPr>
            <a:fld id="{504C8042-E389-499E-A8CF-9285F11C4630}" type="datetimeFigureOut">
              <a:rPr lang="cs-CZ"/>
              <a:pPr>
                <a:defRPr/>
              </a:pPr>
              <a:t>04.11.2022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286A807-B5A6-46EA-9078-EE7AD01700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Arial" charset="0"/>
                <a:ea typeface="WenQuanYi Micro Hei" charset="0"/>
                <a:cs typeface="WenQuanYi Micro Hei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4F66EA-9FD0-423F-97A2-377A7487439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ea typeface="+mn-ea"/>
                <a:cs typeface="WenQuanYi Micro Hei" charset="0"/>
              </a:defRPr>
            </a:lvl1pPr>
          </a:lstStyle>
          <a:p>
            <a:pPr>
              <a:defRPr/>
            </a:pPr>
            <a:fld id="{74762EF5-4010-47B3-A4BB-BAE83306D7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8CFCE869-7CD8-486A-B886-44F5B1C22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42A35FE7-25A4-44CC-9371-7780533C4421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62D80C9-A80E-4879-999E-EF848CC3CE4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7" name="Rectangle 4">
            <a:extLst>
              <a:ext uri="{FF2B5EF4-FFF2-40B4-BE49-F238E27FC236}">
                <a16:creationId xmlns:a16="http://schemas.microsoft.com/office/drawing/2014/main" id="{B67208F0-C3F8-4A9B-8430-004F408DB69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0938" cy="37211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D9DFD9F-98F8-4E79-AFD6-3FD170FD3D5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7188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2AF5D56E-F97B-4E0F-A6D9-F24C55DE46D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42816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0C720001-7268-4529-A317-E61E1E58151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49688" y="9428163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+mn-ea"/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8780CBAC-32A0-4117-B430-8EB4E730548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4E92DF2-B665-460E-9FD3-D88EE32866B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9A4BD62-31DA-422F-90F2-8869784C3653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22531" name="Rectangle 1">
            <a:extLst>
              <a:ext uri="{FF2B5EF4-FFF2-40B4-BE49-F238E27FC236}">
                <a16:creationId xmlns:a16="http://schemas.microsoft.com/office/drawing/2014/main" id="{DD487C23-ED73-4C7D-965F-FC3E78810C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4AD04D89-C99F-49B2-85A8-3308DA5FD6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C7E02628-4DD1-4FEA-AA5D-38FCAE81479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528525E-0958-4E38-B2FA-BB727ED504B7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41987" name="Rectangle 1">
            <a:extLst>
              <a:ext uri="{FF2B5EF4-FFF2-40B4-BE49-F238E27FC236}">
                <a16:creationId xmlns:a16="http://schemas.microsoft.com/office/drawing/2014/main" id="{7E32E3D6-AA44-44A7-923D-D67FBADD2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F907D3C8-CB40-48A2-9BF5-892791C910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3D4E3A84-9E33-4515-B54F-CD238F78966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FFC04C4-5C7C-4AB9-83BB-13ADDCFB4F1E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44035" name="Rectangle 1">
            <a:extLst>
              <a:ext uri="{FF2B5EF4-FFF2-40B4-BE49-F238E27FC236}">
                <a16:creationId xmlns:a16="http://schemas.microsoft.com/office/drawing/2014/main" id="{439DAEA2-E058-4862-AC1F-40429AFADF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6" name="Rectangle 2">
            <a:extLst>
              <a:ext uri="{FF2B5EF4-FFF2-40B4-BE49-F238E27FC236}">
                <a16:creationId xmlns:a16="http://schemas.microsoft.com/office/drawing/2014/main" id="{E769D7C2-23BE-49FC-853E-15B6CE8F3B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78327922-2CBA-4BB2-9A13-315ADF1E9FA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501ED76-D025-434D-B2F5-750294747949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46083" name="Rectangle 1">
            <a:extLst>
              <a:ext uri="{FF2B5EF4-FFF2-40B4-BE49-F238E27FC236}">
                <a16:creationId xmlns:a16="http://schemas.microsoft.com/office/drawing/2014/main" id="{59E6677E-9AD1-468F-BCF4-3213C209D4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4" name="Rectangle 2">
            <a:extLst>
              <a:ext uri="{FF2B5EF4-FFF2-40B4-BE49-F238E27FC236}">
                <a16:creationId xmlns:a16="http://schemas.microsoft.com/office/drawing/2014/main" id="{479A3BB1-145E-43D8-A95A-B3246D1756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7586DC35-FFD0-4896-8B1F-72CFF3E40E6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6B9948D-6397-452F-91E4-A4BD1489FC87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52227" name="Rectangle 1">
            <a:extLst>
              <a:ext uri="{FF2B5EF4-FFF2-40B4-BE49-F238E27FC236}">
                <a16:creationId xmlns:a16="http://schemas.microsoft.com/office/drawing/2014/main" id="{C57FF1D0-14BE-4F35-807F-A8B63CD459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8" name="Rectangle 2">
            <a:extLst>
              <a:ext uri="{FF2B5EF4-FFF2-40B4-BE49-F238E27FC236}">
                <a16:creationId xmlns:a16="http://schemas.microsoft.com/office/drawing/2014/main" id="{8F40EC65-6CE1-4803-BEF9-3345A6A361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2B535A8A-E8BF-4159-874E-8E9B981A793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BFC98A9-6A53-4C5D-84CD-95994BD43658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54275" name="Rectangle 1">
            <a:extLst>
              <a:ext uri="{FF2B5EF4-FFF2-40B4-BE49-F238E27FC236}">
                <a16:creationId xmlns:a16="http://schemas.microsoft.com/office/drawing/2014/main" id="{A29881D3-934D-4437-B52D-5974B1D68E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6" name="Rectangle 2">
            <a:extLst>
              <a:ext uri="{FF2B5EF4-FFF2-40B4-BE49-F238E27FC236}">
                <a16:creationId xmlns:a16="http://schemas.microsoft.com/office/drawing/2014/main" id="{E4D02EEE-6CF9-4ECC-9B48-64687D6B5F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364E5635-DF9D-4730-95F6-E6CAC91D353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F9D7753-C5C9-469B-9F88-4172579372DD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56323" name="Rectangle 1">
            <a:extLst>
              <a:ext uri="{FF2B5EF4-FFF2-40B4-BE49-F238E27FC236}">
                <a16:creationId xmlns:a16="http://schemas.microsoft.com/office/drawing/2014/main" id="{BD8B81D0-2CF4-4205-AAE5-736F2100FF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4" name="Rectangle 2">
            <a:extLst>
              <a:ext uri="{FF2B5EF4-FFF2-40B4-BE49-F238E27FC236}">
                <a16:creationId xmlns:a16="http://schemas.microsoft.com/office/drawing/2014/main" id="{C4522327-02A2-4402-A60D-964519E48F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03EE513A-0F42-4438-A2E7-52632B956F8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B0C7E19-A1E9-4720-A3AA-5D1F74B64833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58371" name="Rectangle 1">
            <a:extLst>
              <a:ext uri="{FF2B5EF4-FFF2-40B4-BE49-F238E27FC236}">
                <a16:creationId xmlns:a16="http://schemas.microsoft.com/office/drawing/2014/main" id="{ED36AD97-FD60-4211-BF36-8B5728DDBF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2">
            <a:extLst>
              <a:ext uri="{FF2B5EF4-FFF2-40B4-BE49-F238E27FC236}">
                <a16:creationId xmlns:a16="http://schemas.microsoft.com/office/drawing/2014/main" id="{C895CC23-7CC3-49BE-BF94-5D9C8ACB09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93AB3FF6-A643-444A-ADF8-38E8E9ADEE1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BA996B7-3D8E-4842-9C7E-C7F6131E32C2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0419" name="Rectangle 1">
            <a:extLst>
              <a:ext uri="{FF2B5EF4-FFF2-40B4-BE49-F238E27FC236}">
                <a16:creationId xmlns:a16="http://schemas.microsoft.com/office/drawing/2014/main" id="{599A43A7-C0F8-415F-AAA9-9C42D15E3E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20" name="Rectangle 2">
            <a:extLst>
              <a:ext uri="{FF2B5EF4-FFF2-40B4-BE49-F238E27FC236}">
                <a16:creationId xmlns:a16="http://schemas.microsoft.com/office/drawing/2014/main" id="{D8A055ED-C204-42F9-A601-EB111EA4F9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A3D675C5-6FC9-4522-B557-81649F5758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C1B01DD-6091-4C08-B54C-B0D1495DA92E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2467" name="Rectangle 1">
            <a:extLst>
              <a:ext uri="{FF2B5EF4-FFF2-40B4-BE49-F238E27FC236}">
                <a16:creationId xmlns:a16="http://schemas.microsoft.com/office/drawing/2014/main" id="{3E4A263C-2A01-42D3-9471-39E4F4E68A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>
            <a:extLst>
              <a:ext uri="{FF2B5EF4-FFF2-40B4-BE49-F238E27FC236}">
                <a16:creationId xmlns:a16="http://schemas.microsoft.com/office/drawing/2014/main" id="{2913B0C4-5893-4950-B266-2B7BF0EAD2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9194696F-52D7-4CF1-8F93-719A74A39D3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E58B758-6C0F-48D6-9F23-8231E5F62051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4515" name="Rectangle 1">
            <a:extLst>
              <a:ext uri="{FF2B5EF4-FFF2-40B4-BE49-F238E27FC236}">
                <a16:creationId xmlns:a16="http://schemas.microsoft.com/office/drawing/2014/main" id="{652C6149-DB1F-4DAA-AB01-D113D4DB45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6" name="Rectangle 2">
            <a:extLst>
              <a:ext uri="{FF2B5EF4-FFF2-40B4-BE49-F238E27FC236}">
                <a16:creationId xmlns:a16="http://schemas.microsoft.com/office/drawing/2014/main" id="{884CFEA1-97D6-43F9-BB9E-E0F346B376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>
            <a:extLst>
              <a:ext uri="{FF2B5EF4-FFF2-40B4-BE49-F238E27FC236}">
                <a16:creationId xmlns:a16="http://schemas.microsoft.com/office/drawing/2014/main" id="{AADE44B6-31BA-428F-B46D-AC92D4CCC9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654704CF-9EDB-4D1F-85B8-96F432D1F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74B7D1F1-7062-44FF-9B7A-40670FB8860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E9053CA-6D16-4E3D-809E-EB702925AD2E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6563" name="Rectangle 1">
            <a:extLst>
              <a:ext uri="{FF2B5EF4-FFF2-40B4-BE49-F238E27FC236}">
                <a16:creationId xmlns:a16="http://schemas.microsoft.com/office/drawing/2014/main" id="{06E06D7F-21BE-476B-82AA-C5AFA873AE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4" name="Rectangle 2">
            <a:extLst>
              <a:ext uri="{FF2B5EF4-FFF2-40B4-BE49-F238E27FC236}">
                <a16:creationId xmlns:a16="http://schemas.microsoft.com/office/drawing/2014/main" id="{A90D44FE-C365-4608-A3F6-2650C97843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F62ABB61-1CE6-47D3-9CB9-7F6C118AF3D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CE0F218-692D-444C-BC25-F6D09DF77248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8611" name="Rectangle 1">
            <a:extLst>
              <a:ext uri="{FF2B5EF4-FFF2-40B4-BE49-F238E27FC236}">
                <a16:creationId xmlns:a16="http://schemas.microsoft.com/office/drawing/2014/main" id="{3AED0F8B-4151-48EB-B5CE-5C59CA30CB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2" name="Rectangle 2">
            <a:extLst>
              <a:ext uri="{FF2B5EF4-FFF2-40B4-BE49-F238E27FC236}">
                <a16:creationId xmlns:a16="http://schemas.microsoft.com/office/drawing/2014/main" id="{BA350DCF-F341-4B3E-836C-DD3E8ECEC3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9F1D1DCC-7FB4-44B3-AD46-8E934B90028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75EE8C4-6551-4559-89AA-AB139A9B8AE2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76803" name="Rectangle 1">
            <a:extLst>
              <a:ext uri="{FF2B5EF4-FFF2-40B4-BE49-F238E27FC236}">
                <a16:creationId xmlns:a16="http://schemas.microsoft.com/office/drawing/2014/main" id="{05E61B32-A336-4E0E-9763-0D11C24A3B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4" name="Rectangle 2">
            <a:extLst>
              <a:ext uri="{FF2B5EF4-FFF2-40B4-BE49-F238E27FC236}">
                <a16:creationId xmlns:a16="http://schemas.microsoft.com/office/drawing/2014/main" id="{3BDB0D28-7FDA-41BC-B844-C1E4249210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B98D06E6-9893-4531-AD1E-F58967D9E0D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3952B6D-8586-473A-9E96-58FC832AE7E7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78851" name="Rectangle 1">
            <a:extLst>
              <a:ext uri="{FF2B5EF4-FFF2-40B4-BE49-F238E27FC236}">
                <a16:creationId xmlns:a16="http://schemas.microsoft.com/office/drawing/2014/main" id="{D70E25A4-59B0-4BFB-ACBB-B927613476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2" name="Rectangle 2">
            <a:extLst>
              <a:ext uri="{FF2B5EF4-FFF2-40B4-BE49-F238E27FC236}">
                <a16:creationId xmlns:a16="http://schemas.microsoft.com/office/drawing/2014/main" id="{E664234A-9960-40EE-8043-F2E03F6F97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B2F1FCB1-4A7A-4CE7-8E43-077EBA1ECFC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928CC4B-E9DC-48DE-ACD2-527C045D8035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80899" name="Rectangle 1">
            <a:extLst>
              <a:ext uri="{FF2B5EF4-FFF2-40B4-BE49-F238E27FC236}">
                <a16:creationId xmlns:a16="http://schemas.microsoft.com/office/drawing/2014/main" id="{BD01003F-A803-4DB1-8128-55B1B2AD1C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900" name="Rectangle 2">
            <a:extLst>
              <a:ext uri="{FF2B5EF4-FFF2-40B4-BE49-F238E27FC236}">
                <a16:creationId xmlns:a16="http://schemas.microsoft.com/office/drawing/2014/main" id="{AA856077-9F5F-49AE-8CBC-9300D1F732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>
            <a:extLst>
              <a:ext uri="{FF2B5EF4-FFF2-40B4-BE49-F238E27FC236}">
                <a16:creationId xmlns:a16="http://schemas.microsoft.com/office/drawing/2014/main" id="{48B3D023-F49D-4C08-87D5-0F25C9BBD9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9E655B18-143A-489D-9B93-AA300B2641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C6911A48-C2CC-4466-9D98-D0016043ADF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36B127A-18E6-4D29-8E14-11CAA1EA9AE1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29699" name="Rectangle 1">
            <a:extLst>
              <a:ext uri="{FF2B5EF4-FFF2-40B4-BE49-F238E27FC236}">
                <a16:creationId xmlns:a16="http://schemas.microsoft.com/office/drawing/2014/main" id="{2D0DB0AD-8373-43C3-A29D-4BC444831A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0C40643E-6145-4769-87EE-A89B27125B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20828FB-9DE1-4DB7-BB6F-778CA88C33B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EDA9D63-7A67-4283-875F-2635AF217AFC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31747" name="Rectangle 1">
            <a:extLst>
              <a:ext uri="{FF2B5EF4-FFF2-40B4-BE49-F238E27FC236}">
                <a16:creationId xmlns:a16="http://schemas.microsoft.com/office/drawing/2014/main" id="{6E4A346C-8A97-4213-B5F4-331AAE4CB3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>
            <a:extLst>
              <a:ext uri="{FF2B5EF4-FFF2-40B4-BE49-F238E27FC236}">
                <a16:creationId xmlns:a16="http://schemas.microsoft.com/office/drawing/2014/main" id="{EEA1E9CA-1ACA-4146-8606-1499268425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FB1EABD6-8F86-4D40-9089-B301B422E77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698F78A-CF5F-4F6F-9DEF-54F601DCC2C7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33795" name="Rectangle 1">
            <a:extLst>
              <a:ext uri="{FF2B5EF4-FFF2-40B4-BE49-F238E27FC236}">
                <a16:creationId xmlns:a16="http://schemas.microsoft.com/office/drawing/2014/main" id="{8EE7C522-D785-45BD-BF72-88501A3AA4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D05BF214-F8BD-4303-A397-61CB62A05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3DA20A2-7A10-4335-BB3D-BC9DD3EC149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ECB9C9B-3CD2-415D-A0AE-BAC559D6AC37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35843" name="Rectangle 1">
            <a:extLst>
              <a:ext uri="{FF2B5EF4-FFF2-40B4-BE49-F238E27FC236}">
                <a16:creationId xmlns:a16="http://schemas.microsoft.com/office/drawing/2014/main" id="{DE72AA7F-862E-4125-A520-1E9797BAFD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4" name="Rectangle 2">
            <a:extLst>
              <a:ext uri="{FF2B5EF4-FFF2-40B4-BE49-F238E27FC236}">
                <a16:creationId xmlns:a16="http://schemas.microsoft.com/office/drawing/2014/main" id="{B3675569-575C-437D-8CFC-A55890516F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03B0141E-8BD3-49E6-A28B-4F4E8EC5BE7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9D34817-E0D0-4F8D-A94C-60834DAA66C9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37891" name="Rectangle 1">
            <a:extLst>
              <a:ext uri="{FF2B5EF4-FFF2-40B4-BE49-F238E27FC236}">
                <a16:creationId xmlns:a16="http://schemas.microsoft.com/office/drawing/2014/main" id="{7A2E26D2-EE04-48D9-8931-42D96DD71D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2" name="Rectangle 2">
            <a:extLst>
              <a:ext uri="{FF2B5EF4-FFF2-40B4-BE49-F238E27FC236}">
                <a16:creationId xmlns:a16="http://schemas.microsoft.com/office/drawing/2014/main" id="{2D3B79CC-1B3B-4C9A-B78F-1FFD801C6E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DE3BBE58-2676-4CED-A6EB-E8B7595C292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33E7049-FAF2-4B67-B47F-D30AB4F6788D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39939" name="Rectangle 1">
            <a:extLst>
              <a:ext uri="{FF2B5EF4-FFF2-40B4-BE49-F238E27FC236}">
                <a16:creationId xmlns:a16="http://schemas.microsoft.com/office/drawing/2014/main" id="{8345F2DA-6DDD-4E31-9F7D-CBBF3726FC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>
            <a:extLst>
              <a:ext uri="{FF2B5EF4-FFF2-40B4-BE49-F238E27FC236}">
                <a16:creationId xmlns:a16="http://schemas.microsoft.com/office/drawing/2014/main" id="{45371EFF-1D43-4992-9D3A-46BABE321C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6DCD96-250B-4D3B-99DF-3550E87A9C2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EEC931-98C9-4320-9745-13D373A27DD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D1FA3F-A7A4-4A37-89DB-9FFEDC20BC1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3516F-750C-4F20-8792-4F403BE8FFE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6897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5D5B8A-E420-413C-90A1-C2AC4F9C403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69FF8E-4787-4E63-B959-36C938643B6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CB7892-3E87-4C94-A12E-7991BED2D91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702AE-8041-4D95-91C9-16DB27AD7D4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471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FE29DC1-D058-4376-A572-935C1214FDC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B2A0E1-D376-467B-87B1-05F0389DF8A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4C1807-8C65-4B08-8E54-926876D20BA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1E099-B0A6-4DD8-BD48-C5389CEB1C4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7473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0816777-3179-4580-8DA2-A07FD87EA7B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72EE03-57A6-4DB0-B248-B51FFE44980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FBBEFD-B1C9-4EB8-8571-C1031EC6FC3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C9EFC-FD55-4B33-9441-2A6D82D6DC3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7244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02D7E5-4A1A-4748-8BD4-6666659C093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F9B08D-A779-4D79-8FAE-CE61F53D5DF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5B7647-F16C-4773-8348-2CDEDD7F401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D01A8-B23B-49B7-B90E-557289757B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6800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79B4D6D-F505-41A0-A58C-E8021DB431B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ADFF1E-192C-415E-BE13-2D3EB43EACB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470C4A-3D0D-4C6C-A3FD-22B2C7C2C39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39E4E-8789-4368-8349-E23BA7A308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71627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7CD1DBB-C3D2-42AF-BD77-E23FFF11102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B2E9F45-29D4-4A00-A3F7-F878D4F460B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67F2E39-55CD-453F-9258-6CF7393FE85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00FFD-62FC-4B2E-AC88-44FEB0C923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603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B425B92-08EF-4729-A8EF-DD639D0A9FD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C8C509C-9BB8-46BE-8667-B153FA99893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5CE923A7-F88F-436D-B208-634B391B9A1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4CB2D-D3C0-495C-9043-4E6F12417A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5050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F90C679-BCA3-48C2-AB49-0D65ED9491B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D40397-894D-4F96-BB90-DB02039DF42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A02772-C2E2-4B63-A99D-D21B09B9215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31F4E-41C2-4022-A282-2098A5CFBA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6232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515939C1-905F-4845-BBA9-608A3507F79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C705071-9297-40EC-96E9-240CF22E24E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92A58C3-EF54-4A04-81B3-11F4AF4DC93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5A74C-BD45-46C4-A163-7C2B5EA954B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485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14C78EC-CE4E-4A4D-8F7B-59FEC20E355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5D2CDD7-2B39-4947-840D-A8969FA7F7A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B65CB74-921A-41B8-A0E9-B7D7F3483CC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F2870-C6E3-4175-AF96-E1DE4C2B7F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6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EE10FCD-B4BF-4262-A4A0-9C5BE4AE06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2B66687-40BF-4E38-B8CB-5CA89FF43A6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4DFE7C9-6A4A-48A1-820B-C1BB3D9AFA8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2125B-A7F5-4B1F-8EE6-489065BC991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5023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21F38EFB-E826-4369-99AD-109C11B980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9C2497C2-1A59-4E51-A95A-FA921ADE8C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7335C4BD-E1FB-4FA2-A47B-D8AA8378825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5DC0BBC-1A39-438E-B667-C0205E817EA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8AB84E7-B817-4ED9-BC10-6B297F4000D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+mn-ea"/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7A71AF1D-149B-4067-9FDD-15D6A0B879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F46572AE-9D4F-46DB-8B6B-7F633CF9B9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8229600" cy="4392613"/>
          </a:xfrm>
          <a:gradFill rotWithShape="0">
            <a:gsLst>
              <a:gs pos="0">
                <a:srgbClr val="FC6E42"/>
              </a:gs>
              <a:gs pos="50000">
                <a:srgbClr val="FFFFFF"/>
              </a:gs>
              <a:gs pos="100000">
                <a:srgbClr val="FC6E42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Nové pojetí Evropské unie    </a:t>
            </a:r>
            <a:br>
              <a:rPr lang="cs-CZ" altLang="cs-CZ" b="1"/>
            </a:br>
            <a:r>
              <a:rPr lang="cs-CZ" altLang="cs-CZ" b="1"/>
              <a:t> po Lisabonské smlouvě</a:t>
            </a:r>
            <a:r>
              <a:rPr lang="cs-CZ" altLang="cs-CZ"/>
              <a:t> 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A71EEE43-4AB9-461C-929F-50D4407540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589588"/>
            <a:ext cx="8229600" cy="536575"/>
          </a:xfrm>
        </p:spPr>
        <p:txBody>
          <a:bodyPr/>
          <a:lstStyle/>
          <a:p>
            <a:pPr indent="-341313" eaLnBrk="1" hangingPunct="1">
              <a:lnSpc>
                <a:spcPct val="90000"/>
              </a:lnSpc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/>
              <a:t>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8048C439-421F-4073-B800-B3C7C1C8FD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90625"/>
          </a:xfrm>
          <a:solidFill>
            <a:srgbClr val="FFCC99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200" b="1" i="1"/>
              <a:t>Následky porušování hodnot Unie   </a:t>
            </a:r>
            <a:br>
              <a:rPr lang="cs-CZ" altLang="cs-CZ" sz="3200" b="1" i="1"/>
            </a:br>
            <a:r>
              <a:rPr lang="cs-CZ" altLang="cs-CZ" sz="3200" b="1" i="1"/>
              <a:t>   </a:t>
            </a:r>
            <a:r>
              <a:rPr lang="cs-CZ" altLang="cs-CZ" sz="3200" b="1" i="1">
                <a:solidFill>
                  <a:schemeClr val="tx1"/>
                </a:solidFill>
              </a:rPr>
              <a:t>- předběžné řízení před Komisí</a:t>
            </a: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E6501B49-ECA9-43C5-A33E-766ED39F1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968875"/>
          </a:xfrm>
          <a:solidFill>
            <a:srgbClr val="FFFFCC"/>
          </a:solidFill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dirty="0">
                <a:solidFill>
                  <a:srgbClr val="C00000"/>
                </a:solidFill>
              </a:rPr>
              <a:t>Od r. 2014: předběžné řízení před Komisí: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/>
              <a:t>Vyšetřování Komise – zjišťování stavu v daném členském státě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/>
              <a:t>Doporučení Komise tomuto členskému státu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2400" b="1" i="1" dirty="0"/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dirty="0">
                <a:solidFill>
                  <a:srgbClr val="C00000"/>
                </a:solidFill>
              </a:rPr>
              <a:t>Chybějící právní základ tohoto řízení: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/>
              <a:t>SEU s ním nepočítá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/>
              <a:t>právní základ: SDĚLENÍ KOMISE  (není pramenem práva !)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/>
              <a:t>Komise tuto pravomoc nemá žádným ustanovením primárního práva svěřenu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/>
              <a:t>je to pouze politické opatření předcházející aplikaci čl. 7 SEU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2400" dirty="0"/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Poprvé realizováno: 2015-16 Polsko</a:t>
            </a:r>
          </a:p>
          <a:p>
            <a:pPr indent="-341313"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1200" dirty="0"/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>
            <a:extLst>
              <a:ext uri="{FF2B5EF4-FFF2-40B4-BE49-F238E27FC236}">
                <a16:creationId xmlns:a16="http://schemas.microsoft.com/office/drawing/2014/main" id="{AECAC6CB-0FE2-498B-B61A-73CA5BCE54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FF00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Demokratické zásady Unie</a:t>
            </a: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83D1761B-7D8E-4F0F-90EB-66047BF2F7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/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u="sng">
                <a:solidFill>
                  <a:srgbClr val="7F7F7F"/>
                </a:solidFill>
              </a:rPr>
              <a:t>zásada rovnosti občanů EU</a:t>
            </a:r>
            <a:r>
              <a:rPr lang="cs-CZ" altLang="cs-CZ">
                <a:solidFill>
                  <a:srgbClr val="7F7F7F"/>
                </a:solidFill>
              </a:rPr>
              <a:t>  (čl. 9)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>
                <a:solidFill>
                  <a:srgbClr val="7F7F7F"/>
                </a:solidFill>
              </a:rPr>
              <a:t>nejen v činnosti orgánů EU (včetně legislativní), ale i v členských státech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/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b="1"/>
              <a:t>DEMOKRATICKÝ DEFICIT EU – (neřešitelný problém - ?)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>
            <a:extLst>
              <a:ext uri="{FF2B5EF4-FFF2-40B4-BE49-F238E27FC236}">
                <a16:creationId xmlns:a16="http://schemas.microsoft.com/office/drawing/2014/main" id="{5C42374F-783C-45ED-8BB5-820A4481B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BBE0E3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600" b="1"/>
              <a:t>Zastupitelská demokracie </a:t>
            </a:r>
            <a:r>
              <a:rPr lang="cs-CZ" altLang="cs-CZ" sz="3600"/>
              <a:t> (čl. 10)</a:t>
            </a: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A895E3B3-4105-4E7F-8B65-C7FEB52747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  <a:solidFill>
            <a:srgbClr val="CCFFFF"/>
          </a:solidFill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>
                <a:solidFill>
                  <a:srgbClr val="0000CC"/>
                </a:solidFill>
              </a:rPr>
              <a:t>na ní je založeno fungování EU</a:t>
            </a:r>
          </a:p>
          <a:p>
            <a:pPr marL="341313" indent="-341313" eaLnBrk="1" hangingPunct="1">
              <a:lnSpc>
                <a:spcPct val="90000"/>
              </a:lnSpc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	-  </a:t>
            </a:r>
            <a:r>
              <a:rPr lang="cs-CZ" altLang="cs-CZ" i="1" dirty="0">
                <a:solidFill>
                  <a:srgbClr val="C00000"/>
                </a:solidFill>
              </a:rPr>
              <a:t>EVROPSKÝ PARLAMENT </a:t>
            </a:r>
            <a:r>
              <a:rPr lang="cs-CZ" altLang="cs-CZ" dirty="0"/>
              <a:t>zastupující různorodé obyvatelstvo, které netvoří kompaktní "lid"</a:t>
            </a:r>
          </a:p>
          <a:p>
            <a:pPr marL="341313" indent="-341313" eaLnBrk="1" hangingPunct="1">
              <a:lnSpc>
                <a:spcPct val="90000"/>
              </a:lnSpc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		-  příliš vzdálen běžným lidem</a:t>
            </a:r>
          </a:p>
          <a:p>
            <a:pPr marL="341313" indent="-341313" eaLnBrk="1" hangingPunct="1">
              <a:lnSpc>
                <a:spcPct val="90000"/>
              </a:lnSpc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	- </a:t>
            </a:r>
            <a:r>
              <a:rPr lang="cs-CZ" altLang="cs-CZ" i="1" dirty="0">
                <a:solidFill>
                  <a:srgbClr val="C00000"/>
                </a:solidFill>
              </a:rPr>
              <a:t>EVROPSKÁ RADA A RADA </a:t>
            </a:r>
            <a:r>
              <a:rPr lang="cs-CZ" altLang="cs-CZ" dirty="0"/>
              <a:t>- vlády odpovědny svým vnitrostátním parlamentům nebo svým občanům =  demokratický prvek v rozhodování.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>
            <a:extLst>
              <a:ext uri="{FF2B5EF4-FFF2-40B4-BE49-F238E27FC236}">
                <a16:creationId xmlns:a16="http://schemas.microsoft.com/office/drawing/2014/main" id="{A7FF3C85-A8DD-4390-9F47-B0472586D2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BBE0E3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Přímá demokracie   </a:t>
            </a:r>
            <a:r>
              <a:rPr lang="cs-CZ" altLang="cs-CZ"/>
              <a:t>(čl. 11)</a:t>
            </a: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CD9350E8-F928-4639-A232-55A2BC0D28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altLang="cs-CZ" dirty="0"/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dirty="0"/>
              <a:t>výměna názorů, dialog, konzultace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dirty="0">
                <a:solidFill>
                  <a:srgbClr val="FF0000"/>
                </a:solidFill>
              </a:rPr>
              <a:t>iniciativa občanů </a:t>
            </a:r>
            <a:r>
              <a:rPr lang="cs-CZ" altLang="cs-CZ" dirty="0"/>
              <a:t>EU, aby Komise předložila návrh legislativního aktu (Evropská občanská iniciativa – prvek přímé demokracie)</a:t>
            </a:r>
          </a:p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dirty="0"/>
              <a:t>	- nejméně jeden milion občanů Unie</a:t>
            </a:r>
          </a:p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dirty="0"/>
              <a:t>	- podstatný počet členských států (7)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59922E-86AD-47CE-B577-516785B76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139825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/>
              <a:t>Evropská občanská iniciativa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60BF3D-1E13-44B2-8BEB-CE12DF463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313"/>
            <a:ext cx="8228013" cy="504031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zavedena Lisabonskou smlouvou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nařízení o EOI č. 211/2011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cíl: reálně se podílet na demokratickém životě Unie (?) – nepodařilo se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smysl: výzva občanů Komisi, aby předložila návrh určitého legislativního aktu EP a Radě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7D9C5-5093-40AC-9BA1-429ADAD80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355725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4000" dirty="0"/>
              <a:t>Evropská občanská iniciativa</a:t>
            </a:r>
            <a:br>
              <a:rPr lang="cs-CZ" sz="4000" dirty="0"/>
            </a:br>
            <a:r>
              <a:rPr lang="cs-CZ" sz="4000" dirty="0"/>
              <a:t>zhodnocení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A502F4-F463-47A0-B2D9-FBBB70D4F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213"/>
            <a:ext cx="8228013" cy="442436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je to spíš jen petice, žádný efekt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administrativní složitost, ochrana osobních údajů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reforma: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administrativní zjednodušení (ano)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občanská legislativní iniciativa? (asi ne)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>
            <a:extLst>
              <a:ext uri="{FF2B5EF4-FFF2-40B4-BE49-F238E27FC236}">
                <a16:creationId xmlns:a16="http://schemas.microsoft.com/office/drawing/2014/main" id="{58E08A32-FF1F-4E58-8385-C722CBA3F8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0825"/>
            <a:ext cx="8229600" cy="1190625"/>
          </a:xfrm>
          <a:solidFill>
            <a:srgbClr val="BBE0E3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600" b="1"/>
              <a:t>Účast národních parlamentů na demokratickém životě EU   </a:t>
            </a:r>
            <a:r>
              <a:rPr lang="cs-CZ" altLang="cs-CZ" sz="3600"/>
              <a:t> (čl. 12)</a:t>
            </a: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D28D5A8A-4F7E-4B7E-BF4F-DA13784C1C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608512"/>
          </a:xfrm>
          <a:solidFill>
            <a:srgbClr val="CCFFFF"/>
          </a:solidFill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neúčast parlamentů členských států na legislativním procesu v EU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náznaky účasti: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		a) </a:t>
            </a:r>
            <a:r>
              <a:rPr lang="cs-CZ" altLang="cs-CZ" sz="2400" b="1"/>
              <a:t>informování o návrzích </a:t>
            </a:r>
            <a:r>
              <a:rPr lang="cs-CZ" altLang="cs-CZ" sz="2400"/>
              <a:t>legislativních aktů EU (Protokol o úloze vnitrostátních parlamentů v EU),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		b) </a:t>
            </a:r>
            <a:r>
              <a:rPr lang="cs-CZ" altLang="cs-CZ" sz="2400" b="1">
                <a:solidFill>
                  <a:srgbClr val="C00000"/>
                </a:solidFill>
              </a:rPr>
              <a:t>princip subsidiarity </a:t>
            </a:r>
            <a:r>
              <a:rPr lang="cs-CZ" altLang="cs-CZ" sz="2400"/>
              <a:t>(zpochybnění pravomoci EU v daném případě - Protokol o používání zásad subsidiarity a proporcionality) </a:t>
            </a:r>
            <a:r>
              <a:rPr lang="cs-CZ" altLang="cs-CZ" sz="2400" b="1" u="sng">
                <a:solidFill>
                  <a:srgbClr val="FF6600"/>
                </a:solidFill>
              </a:rPr>
              <a:t>(žlutá a oranžová karta)</a:t>
            </a:r>
            <a:r>
              <a:rPr lang="cs-CZ" altLang="cs-CZ" sz="2400" b="1">
                <a:solidFill>
                  <a:srgbClr val="FF6600"/>
                </a:solidFill>
              </a:rPr>
              <a:t>,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		c) </a:t>
            </a:r>
            <a:r>
              <a:rPr lang="cs-CZ" altLang="cs-CZ" sz="2400" b="1"/>
              <a:t>zjednodušený postup přijímání změn Smluv: </a:t>
            </a:r>
            <a:r>
              <a:rPr lang="cs-CZ" altLang="cs-CZ" sz="2400"/>
              <a:t>možnost vyhradit si souhlas podle vlastních ústavních předpisů (čl. 48 SEU - dosud bylo automatické) (</a:t>
            </a:r>
            <a:r>
              <a:rPr lang="cs-CZ" altLang="cs-CZ" sz="2400" u="sng"/>
              <a:t>viz dále</a:t>
            </a:r>
            <a:r>
              <a:rPr lang="cs-CZ" altLang="cs-CZ" sz="2400"/>
              <a:t>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>
            <a:extLst>
              <a:ext uri="{FF2B5EF4-FFF2-40B4-BE49-F238E27FC236}">
                <a16:creationId xmlns:a16="http://schemas.microsoft.com/office/drawing/2014/main" id="{D71AA144-E6B3-447D-B455-6091D30564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FF99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 dirty="0"/>
              <a:t>Zásada loajality</a:t>
            </a: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99E7C0A6-4EAD-439C-A540-0089D26DF5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solidFill>
            <a:srgbClr val="FFFFCC"/>
          </a:solidFill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i="1" dirty="0"/>
              <a:t>(Článek 4 SEU)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>
                <a:solidFill>
                  <a:srgbClr val="C00000"/>
                </a:solidFill>
              </a:rPr>
              <a:t>EU </a:t>
            </a:r>
            <a:r>
              <a:rPr lang="cs-CZ" altLang="cs-CZ" sz="2400" b="1" dirty="0">
                <a:solidFill>
                  <a:srgbClr val="C00000"/>
                </a:solidFill>
              </a:rPr>
              <a:t>ctí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>
                <a:solidFill>
                  <a:srgbClr val="C00000"/>
                </a:solidFill>
              </a:rPr>
              <a:t>	-  rovnost členských států (?)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>
                <a:solidFill>
                  <a:srgbClr val="C00000"/>
                </a:solidFill>
              </a:rPr>
              <a:t>	-  národní identitu (politické a ústavní systémy, samospráva)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>
                <a:solidFill>
                  <a:srgbClr val="C00000"/>
                </a:solidFill>
              </a:rPr>
              <a:t>	-  respektuje základní funkce státu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dirty="0"/>
              <a:t>    LOAJÁLNÍ SPOLUPRÁCE:   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- </a:t>
            </a:r>
            <a:r>
              <a:rPr lang="cs-CZ" altLang="cs-CZ" sz="2400" b="1" i="1" dirty="0"/>
              <a:t>pozitivní</a:t>
            </a:r>
            <a:r>
              <a:rPr lang="cs-CZ" altLang="cs-CZ" sz="2400" dirty="0"/>
              <a:t> (učiní všechna opatření k plnění závazků z primárního i sekundárního práva)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- </a:t>
            </a:r>
            <a:r>
              <a:rPr lang="cs-CZ" altLang="cs-CZ" sz="2400" b="1" i="1" dirty="0"/>
              <a:t>negativní</a:t>
            </a:r>
            <a:r>
              <a:rPr lang="cs-CZ" altLang="cs-CZ" sz="2400" dirty="0"/>
              <a:t> (zdrží se všech opatření ohrožujících dosažení cílů Unie)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2400" b="1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>
            <a:extLst>
              <a:ext uri="{FF2B5EF4-FFF2-40B4-BE49-F238E27FC236}">
                <a16:creationId xmlns:a16="http://schemas.microsoft.com/office/drawing/2014/main" id="{CB269C0B-BA5A-4216-8F12-67CA159734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9999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dirty="0"/>
              <a:t> </a:t>
            </a:r>
            <a:r>
              <a:rPr lang="cs-CZ" altLang="cs-CZ" sz="4000" dirty="0"/>
              <a:t>Změny Smluv (primárního práva) </a:t>
            </a: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253E3627-0993-47C7-9351-D719CF3CED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solidFill>
            <a:srgbClr val="FFD9D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400" dirty="0"/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novinky - článek 48 SEU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 i="1" dirty="0"/>
              <a:t>   1. Řádný postup   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-  principiálně odpovídá dosavadní úpravě - pozměňovací smlouvy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-  podléhají ratifikaci všech členských států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-  členské státy jsou "pány Smluv"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-  konference zástupců vlád členských států (mezivládní konference)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-  </a:t>
            </a:r>
            <a:r>
              <a:rPr lang="cs-CZ" altLang="cs-CZ" sz="2400" b="1" i="1" dirty="0"/>
              <a:t>konvent </a:t>
            </a:r>
            <a:r>
              <a:rPr lang="cs-CZ" altLang="cs-CZ" sz="2400" dirty="0"/>
              <a:t>(poradní orgán)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nově: potíže s ratifikací - 2 roky, 4/5 - řeší Evropská rada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>
            <a:extLst>
              <a:ext uri="{FF2B5EF4-FFF2-40B4-BE49-F238E27FC236}">
                <a16:creationId xmlns:a16="http://schemas.microsoft.com/office/drawing/2014/main" id="{F7F0BF9D-BF00-4FEF-BF8C-26E1F29D0F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9999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200"/>
              <a:t>Změny Smluv … pokračování</a:t>
            </a: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367A1849-39FB-40DF-A480-9A83DCD715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solidFill>
            <a:srgbClr val="FFD9D9"/>
          </a:solidFill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>
                <a:solidFill>
                  <a:srgbClr val="CC0000"/>
                </a:solidFill>
              </a:rPr>
              <a:t> </a:t>
            </a:r>
            <a:r>
              <a:rPr lang="cs-CZ" altLang="cs-CZ" b="1" i="1" dirty="0">
                <a:solidFill>
                  <a:srgbClr val="CC0000"/>
                </a:solidFill>
              </a:rPr>
              <a:t>2. Zjednodušený postup  "</a:t>
            </a:r>
            <a:r>
              <a:rPr lang="cs-CZ" altLang="cs-CZ" b="1" i="1" dirty="0" err="1">
                <a:solidFill>
                  <a:srgbClr val="CC0000"/>
                </a:solidFill>
              </a:rPr>
              <a:t>passerelle</a:t>
            </a:r>
            <a:r>
              <a:rPr lang="cs-CZ" altLang="cs-CZ" b="1" i="1" dirty="0">
                <a:solidFill>
                  <a:srgbClr val="CC0000"/>
                </a:solidFill>
              </a:rPr>
              <a:t>“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400" b="1" dirty="0">
              <a:solidFill>
                <a:srgbClr val="CC0000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dirty="0"/>
              <a:t>a) jen vnitřní politiky a činnosti Unie: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	-  rozhodnutí o změně přijme Evropská rada, a to jednomyslně po konzultaci s jinými orgány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	-  změny vstoupí v platnost až po schválení členskými státy v souladu s jejich ústavními předpisy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	-  není svolávána mezivládní konference.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>
                <a:solidFill>
                  <a:srgbClr val="002060"/>
                </a:solidFill>
              </a:rPr>
              <a:t>	</a:t>
            </a:r>
            <a:r>
              <a:rPr lang="cs-CZ" altLang="cs-CZ" sz="2800" u="sng" dirty="0">
                <a:solidFill>
                  <a:srgbClr val="002060"/>
                </a:solidFill>
              </a:rPr>
              <a:t>Tento postup nevyvolává žádné pochybnosti</a:t>
            </a:r>
            <a:r>
              <a:rPr lang="cs-CZ" altLang="cs-CZ" sz="2800" dirty="0">
                <a:solidFill>
                  <a:srgbClr val="002060"/>
                </a:solidFill>
              </a:rPr>
              <a:t>.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1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A1850390-1DDD-4E99-8983-18932FDCD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716087"/>
          </a:xfrm>
        </p:spPr>
        <p:txBody>
          <a:bodyPr/>
          <a:lstStyle/>
          <a:p>
            <a:r>
              <a:rPr lang="cs-CZ" altLang="cs-CZ" sz="3200"/>
              <a:t>Zjednodušený vývoj základních smluvních dokumentů EHS – ES - EU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0DAA21E6-FE27-4F3B-B57F-8900818B7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916113"/>
            <a:ext cx="8228012" cy="45370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b="1" u="sng" dirty="0">
                <a:solidFill>
                  <a:srgbClr val="CC0000"/>
                </a:solidFill>
              </a:rPr>
              <a:t>Římské smlouvy</a:t>
            </a:r>
            <a:r>
              <a:rPr lang="cs-CZ" altLang="cs-CZ" u="sng" dirty="0"/>
              <a:t> </a:t>
            </a:r>
            <a:r>
              <a:rPr lang="cs-CZ" altLang="cs-CZ" dirty="0"/>
              <a:t>(o zřízení </a:t>
            </a:r>
            <a:r>
              <a:rPr lang="cs-CZ" altLang="cs-CZ" b="1" dirty="0">
                <a:solidFill>
                  <a:srgbClr val="0000FF"/>
                </a:solidFill>
              </a:rPr>
              <a:t>EHS a Euratomu</a:t>
            </a:r>
            <a:r>
              <a:rPr lang="cs-CZ" altLang="cs-CZ" dirty="0"/>
              <a:t>) (1957/1958),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b="1" u="sng" dirty="0">
                <a:solidFill>
                  <a:srgbClr val="CC0000"/>
                </a:solidFill>
              </a:rPr>
              <a:t>Maastrichtská</a:t>
            </a:r>
            <a:r>
              <a:rPr lang="cs-CZ" altLang="cs-CZ" u="sng" dirty="0"/>
              <a:t> smlouva o </a:t>
            </a:r>
            <a:r>
              <a:rPr lang="cs-CZ" altLang="cs-CZ" b="1" u="sng" dirty="0">
                <a:solidFill>
                  <a:srgbClr val="0000FF"/>
                </a:solidFill>
              </a:rPr>
              <a:t>Evropské unii</a:t>
            </a:r>
            <a:r>
              <a:rPr lang="cs-CZ" altLang="cs-CZ" dirty="0"/>
              <a:t> (1992/1993),</a:t>
            </a:r>
          </a:p>
          <a:p>
            <a:pPr eaLnBrk="1" hangingPunct="1">
              <a:defRPr/>
            </a:pPr>
            <a:r>
              <a:rPr lang="cs-CZ" altLang="cs-CZ" b="1" dirty="0">
                <a:solidFill>
                  <a:srgbClr val="009900"/>
                </a:solidFill>
              </a:rPr>
              <a:t>X -</a:t>
            </a:r>
            <a:r>
              <a:rPr lang="cs-CZ" altLang="cs-CZ" b="1" dirty="0">
                <a:solidFill>
                  <a:srgbClr val="CC0000"/>
                </a:solidFill>
              </a:rPr>
              <a:t> Amsterodamská</a:t>
            </a:r>
            <a:r>
              <a:rPr lang="cs-CZ" altLang="cs-CZ" dirty="0"/>
              <a:t> smlouva (1997/1999),</a:t>
            </a:r>
          </a:p>
          <a:p>
            <a:pPr eaLnBrk="1" hangingPunct="1">
              <a:defRPr/>
            </a:pPr>
            <a:r>
              <a:rPr lang="cs-CZ" altLang="cs-CZ" b="1" dirty="0">
                <a:solidFill>
                  <a:srgbClr val="009900"/>
                </a:solidFill>
              </a:rPr>
              <a:t>X - </a:t>
            </a:r>
            <a:r>
              <a:rPr lang="cs-CZ" altLang="cs-CZ" b="1" dirty="0">
                <a:solidFill>
                  <a:srgbClr val="CC0000"/>
                </a:solidFill>
              </a:rPr>
              <a:t>Smlouva z Nice</a:t>
            </a:r>
            <a:r>
              <a:rPr lang="cs-CZ" altLang="cs-CZ" dirty="0"/>
              <a:t> (2000/2003),</a:t>
            </a:r>
          </a:p>
          <a:p>
            <a:pPr eaLnBrk="1" hangingPunct="1">
              <a:defRPr/>
            </a:pPr>
            <a:r>
              <a:rPr lang="cs-CZ" altLang="cs-CZ" b="1" dirty="0">
                <a:solidFill>
                  <a:srgbClr val="009900"/>
                </a:solidFill>
              </a:rPr>
              <a:t>X - </a:t>
            </a:r>
            <a:r>
              <a:rPr lang="cs-CZ" altLang="cs-CZ" b="1" dirty="0">
                <a:solidFill>
                  <a:srgbClr val="CC0000"/>
                </a:solidFill>
              </a:rPr>
              <a:t>Lisabonská smlouva</a:t>
            </a:r>
            <a:r>
              <a:rPr lang="cs-CZ" altLang="cs-CZ" dirty="0"/>
              <a:t> (2007/2009)</a:t>
            </a:r>
          </a:p>
          <a:p>
            <a:pPr eaLnBrk="1" hangingPunct="1">
              <a:defRPr/>
            </a:pPr>
            <a:r>
              <a:rPr lang="cs-CZ" altLang="cs-CZ" b="1" dirty="0">
                <a:solidFill>
                  <a:schemeClr val="accent1">
                    <a:lumMod val="75000"/>
                  </a:schemeClr>
                </a:solidFill>
              </a:rPr>
              <a:t>X = </a:t>
            </a:r>
            <a:r>
              <a:rPr lang="cs-CZ" altLang="cs-CZ" b="1" u="sng" dirty="0">
                <a:solidFill>
                  <a:srgbClr val="009900"/>
                </a:solidFill>
              </a:rPr>
              <a:t>REVIZNÍ SMLOUVY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>
            <a:extLst>
              <a:ext uri="{FF2B5EF4-FFF2-40B4-BE49-F238E27FC236}">
                <a16:creationId xmlns:a16="http://schemas.microsoft.com/office/drawing/2014/main" id="{600236DE-9989-4F7A-BE7B-176751B475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9999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200"/>
              <a:t>Změny Smluv … pokračování</a:t>
            </a: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ABFC4B9A-E48A-469C-97FB-43CC243437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solidFill>
            <a:srgbClr val="FFD9D9"/>
          </a:solidFill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b="1" i="1" dirty="0">
                <a:solidFill>
                  <a:srgbClr val="CC0000"/>
                </a:solidFill>
              </a:rPr>
              <a:t>2. Zjednodušený postup "</a:t>
            </a:r>
            <a:r>
              <a:rPr lang="cs-CZ" altLang="cs-CZ" b="1" i="1" dirty="0" err="1">
                <a:solidFill>
                  <a:srgbClr val="CC0000"/>
                </a:solidFill>
              </a:rPr>
              <a:t>passerelle</a:t>
            </a:r>
            <a:r>
              <a:rPr lang="cs-CZ" altLang="cs-CZ" b="1" i="1" dirty="0">
                <a:solidFill>
                  <a:srgbClr val="CC0000"/>
                </a:solidFill>
              </a:rPr>
              <a:t>“ II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400" b="1" dirty="0">
              <a:solidFill>
                <a:srgbClr val="CC0000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dirty="0"/>
              <a:t>b) změna způsobu rozhodování Rady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dirty="0"/>
              <a:t>	(jednomyslnost ---► kvalifikovaná většina):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	-  rozhodnout může Evropská rada jednomyslně se souhlasem Evropského parlamentu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	- národní parlament se může do 6 měsíců ohradit, pak změna není přijata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	- </a:t>
            </a:r>
            <a:r>
              <a:rPr lang="cs-CZ" altLang="cs-CZ" sz="2800" u="sng" dirty="0"/>
              <a:t>národní parlament: nově nutné </a:t>
            </a:r>
            <a:r>
              <a:rPr lang="cs-CZ" altLang="cs-CZ" sz="2800" b="1" u="sng" dirty="0"/>
              <a:t>aktivní uplatnění námitek, </a:t>
            </a:r>
            <a:r>
              <a:rPr lang="cs-CZ" altLang="cs-CZ" sz="2800" u="sng" dirty="0"/>
              <a:t>jinak se předpokládá tichý souhlas se změnami</a:t>
            </a:r>
            <a:r>
              <a:rPr lang="cs-CZ" altLang="cs-CZ" sz="2800" dirty="0"/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>
            <a:extLst>
              <a:ext uri="{FF2B5EF4-FFF2-40B4-BE49-F238E27FC236}">
                <a16:creationId xmlns:a16="http://schemas.microsoft.com/office/drawing/2014/main" id="{FF04B504-D60E-4387-AF1B-3EC95B03F4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98FE9D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Právní subjektivita EU</a:t>
            </a: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8301D0A9-19FC-4BB5-AA90-28728B7501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065588"/>
          </a:xfrm>
          <a:solidFill>
            <a:srgbClr val="C2FEC9"/>
          </a:solidFill>
        </p:spPr>
        <p:txBody>
          <a:bodyPr/>
          <a:lstStyle/>
          <a:p>
            <a:pPr indent="-341313" eaLnBrk="1" hangingPunct="1">
              <a:buClr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/>
              <a:t>	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b="1"/>
              <a:t>mezinárodní</a:t>
            </a:r>
            <a:r>
              <a:rPr lang="cs-CZ" altLang="cs-CZ"/>
              <a:t> (mezinárodní smlouvy)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b="1"/>
              <a:t>vnitrostátní</a:t>
            </a:r>
            <a:r>
              <a:rPr lang="cs-CZ" altLang="cs-CZ"/>
              <a:t> (majetek, závazky)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b="1"/>
              <a:t>unijní</a:t>
            </a:r>
            <a:r>
              <a:rPr lang="cs-CZ" altLang="cs-CZ"/>
              <a:t> (vystupování před soudy EU, náhrada škody, pracovní právo)</a:t>
            </a:r>
          </a:p>
          <a:p>
            <a:pPr indent="-341313" eaLnBrk="1" hangingPunct="1">
              <a:buFont typeface="Arial" panose="020B0604020202020204" pitchFamily="34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/>
          </a:p>
          <a:p>
            <a:pPr indent="-341313" eaLnBrk="1" hangingPunct="1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>
            <a:extLst>
              <a:ext uri="{FF2B5EF4-FFF2-40B4-BE49-F238E27FC236}">
                <a16:creationId xmlns:a16="http://schemas.microsoft.com/office/drawing/2014/main" id="{F8242800-64C5-4A0F-A993-C90D93EBC9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Členství v EU</a:t>
            </a: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2483FEE9-103F-44DE-ABAE-13EAF656FE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/>
              <a:t> 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 b="1"/>
              <a:t>   Vstup do EU   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/>
              <a:t>	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/>
              <a:t>*  dosavadní stav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/>
              <a:t>	-  kandidátský stát musí uznávat hodnoty EU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/>
              <a:t>	-  přihláška Radě - rozhodování jednomyslně + souhlas EP (způsobilost plnit závazky)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/>
              <a:t>	-  evropský stát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/>
              <a:t>	-  smlouva o přístupu - veto kteréhokoli člena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/>
              <a:t>		změny stávající úpravy + přílepky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28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">
            <a:extLst>
              <a:ext uri="{FF2B5EF4-FFF2-40B4-BE49-F238E27FC236}">
                <a16:creationId xmlns:a16="http://schemas.microsoft.com/office/drawing/2014/main" id="{279F78AF-6EE8-4545-AA5A-C180085198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Vystoupení z EU  </a:t>
            </a: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7CD9E01B-F7E3-4151-8A6B-14BD5136E2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964112"/>
          </a:xfrm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</a:t>
            </a:r>
            <a:r>
              <a:rPr lang="cs-CZ" altLang="cs-CZ" sz="2400" b="1" dirty="0">
                <a:solidFill>
                  <a:srgbClr val="CC0000"/>
                </a:solidFill>
              </a:rPr>
              <a:t>nově článek 50 -  jednostranný projev vůle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přetrvávající suverenita členského státu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forma realizace: </a:t>
            </a:r>
            <a:r>
              <a:rPr lang="cs-CZ" altLang="cs-CZ" sz="2400" b="1" dirty="0">
                <a:solidFill>
                  <a:srgbClr val="CC0000"/>
                </a:solidFill>
              </a:rPr>
              <a:t>mezinárodní smlouva = dohoda o vypořádání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dvojí význam nové úpravy: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		a) politický - deklaruje právo na vystoupení - členství není</a:t>
            </a:r>
            <a:r>
              <a:rPr lang="cs-CZ" altLang="cs-CZ" sz="2400" i="1" dirty="0"/>
              <a:t> věčný a neměnný závazek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		b) právní - stanoví </a:t>
            </a:r>
            <a:r>
              <a:rPr lang="cs-CZ" altLang="cs-CZ" sz="2400" i="1" dirty="0"/>
              <a:t>právní modality vystoupení </a:t>
            </a:r>
            <a:r>
              <a:rPr lang="cs-CZ" altLang="cs-CZ" sz="2400" dirty="0"/>
              <a:t>z EU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pravděpodobný vstup do Evropského sdružení volného obchodu - Evropský hospodářský prostor</a:t>
            </a:r>
          </a:p>
          <a:p>
            <a:pPr marL="344487" eaLnBrk="1" hangingPunct="1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Grónsko (1985)</a:t>
            </a:r>
          </a:p>
          <a:p>
            <a:pPr marL="344487" eaLnBrk="1" hangingPunct="1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Velká Británie (2019) – viz zvláštní přednášku a prezentaci</a:t>
            </a:r>
          </a:p>
          <a:p>
            <a:pPr marL="344487" eaLnBrk="1" hangingPunct="1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b="1" dirty="0">
                <a:solidFill>
                  <a:srgbClr val="CC0000"/>
                </a:solidFill>
              </a:rPr>
              <a:t>neexistuje</a:t>
            </a:r>
            <a:r>
              <a:rPr lang="cs-CZ" altLang="cs-CZ" sz="2400" b="1" i="1" dirty="0">
                <a:solidFill>
                  <a:srgbClr val="CC0000"/>
                </a:solidFill>
              </a:rPr>
              <a:t> institut vyloučení </a:t>
            </a:r>
            <a:r>
              <a:rPr lang="cs-CZ" altLang="cs-CZ" sz="2400" b="1" i="1">
                <a:solidFill>
                  <a:srgbClr val="CC0000"/>
                </a:solidFill>
              </a:rPr>
              <a:t>z EU</a:t>
            </a:r>
            <a:endParaRPr lang="cs-CZ" altLang="cs-CZ" sz="2400" b="1" i="1" dirty="0">
              <a:solidFill>
                <a:srgbClr val="CC0000"/>
              </a:solidFill>
            </a:endParaRP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>
            <a:extLst>
              <a:ext uri="{FF2B5EF4-FFF2-40B4-BE49-F238E27FC236}">
                <a16:creationId xmlns:a16="http://schemas.microsoft.com/office/drawing/2014/main" id="{7476F817-FE30-4EDD-B74D-DB947E29CD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Sídlo EU</a:t>
            </a: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54DF1616-8866-4C40-AE2D-E4EDB022B5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indent="-341313" eaLnBrk="1" hangingPunct="1">
              <a:buClr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/>
              <a:t>	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/>
              <a:t>Protokol o umístění sídel orgánů EU: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/>
              <a:t>EP, Komise, Rada, SDEU aj.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>
            <a:extLst>
              <a:ext uri="{FF2B5EF4-FFF2-40B4-BE49-F238E27FC236}">
                <a16:creationId xmlns:a16="http://schemas.microsoft.com/office/drawing/2014/main" id="{42E0EB77-D7A0-495B-935E-7E9DF9D7C4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EAFC04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 </a:t>
            </a:r>
            <a:r>
              <a:rPr lang="cs-CZ" altLang="cs-CZ" b="1" i="1"/>
              <a:t>Smlouva o Evropské unii </a:t>
            </a: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F1576CB7-FEAD-404D-8371-57DA973AAB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616575"/>
          </a:xfrm>
          <a:solidFill>
            <a:srgbClr val="EAFEA0"/>
          </a:solidFill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50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b="1">
                <a:solidFill>
                  <a:srgbClr val="CC0000"/>
                </a:solidFill>
              </a:rPr>
              <a:t>koncepční otázky EU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činnost EU: jen v oblasti vnější činnosti Unie včetně společné zahraniční a bezpečnostní politiky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I</a:t>
            </a:r>
            <a:r>
              <a:rPr lang="cs-CZ" altLang="cs-CZ" sz="2400" b="1"/>
              <a:t>    </a:t>
            </a:r>
            <a:r>
              <a:rPr lang="cs-CZ" altLang="cs-CZ" sz="2400"/>
              <a:t>Úvodní ustanovení (hlava I) - zásada svěřených </a:t>
            </a:r>
            <a:r>
              <a:rPr lang="cs-CZ" altLang="cs-CZ" sz="2400" b="1" u="sng"/>
              <a:t>pravomocí EU</a:t>
            </a:r>
            <a:r>
              <a:rPr lang="cs-CZ" altLang="cs-CZ" sz="2400" b="1"/>
              <a:t>,</a:t>
            </a:r>
            <a:r>
              <a:rPr lang="cs-CZ" altLang="cs-CZ" sz="2400"/>
              <a:t> strukturální změny EU (sukcese), stejná právní síla SEU a SFEU, </a:t>
            </a:r>
            <a:r>
              <a:rPr lang="cs-CZ" altLang="cs-CZ" sz="2400" b="1" u="sng"/>
              <a:t>hodnoty a cíle, loyalita, lidská práva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II</a:t>
            </a:r>
            <a:r>
              <a:rPr lang="cs-CZ" altLang="cs-CZ" sz="2400" b="1"/>
              <a:t>    </a:t>
            </a:r>
            <a:r>
              <a:rPr lang="cs-CZ" altLang="cs-CZ" sz="2400" b="1" u="sng"/>
              <a:t>Demokratické zásady</a:t>
            </a:r>
            <a:r>
              <a:rPr lang="cs-CZ" altLang="cs-CZ" sz="2400" u="sng"/>
              <a:t> </a:t>
            </a:r>
            <a:r>
              <a:rPr lang="cs-CZ" altLang="cs-CZ" sz="2400"/>
              <a:t>(zastupitelská a přímá demokracie, národní parlamenty)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III </a:t>
            </a:r>
            <a:r>
              <a:rPr lang="cs-CZ" altLang="cs-CZ" sz="2400" b="1"/>
              <a:t>  </a:t>
            </a:r>
            <a:r>
              <a:rPr lang="cs-CZ" altLang="cs-CZ" sz="2400"/>
              <a:t> Nejzákladnější ustanovení o </a:t>
            </a:r>
            <a:r>
              <a:rPr lang="cs-CZ" altLang="cs-CZ" sz="2400" b="1"/>
              <a:t>jednotlivých </a:t>
            </a:r>
            <a:r>
              <a:rPr lang="cs-CZ" altLang="cs-CZ" sz="2400" b="1" u="sng"/>
              <a:t>orgánech</a:t>
            </a:r>
            <a:r>
              <a:rPr lang="cs-CZ" altLang="cs-CZ" sz="2400" u="sng"/>
              <a:t> EU </a:t>
            </a:r>
            <a:r>
              <a:rPr lang="cs-CZ" altLang="cs-CZ" sz="2400"/>
              <a:t>(rozvedeno dále ve SFEU)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IV</a:t>
            </a:r>
            <a:r>
              <a:rPr lang="cs-CZ" altLang="cs-CZ" sz="2400" b="1"/>
              <a:t>   </a:t>
            </a:r>
            <a:r>
              <a:rPr lang="cs-CZ" altLang="cs-CZ" sz="2400"/>
              <a:t> </a:t>
            </a:r>
            <a:r>
              <a:rPr lang="cs-CZ" altLang="cs-CZ" sz="2400" b="1" u="sng"/>
              <a:t>Posílená spolupráce</a:t>
            </a:r>
            <a:r>
              <a:rPr lang="cs-CZ" altLang="cs-CZ" sz="2400" u="sng"/>
              <a:t>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V</a:t>
            </a:r>
            <a:r>
              <a:rPr lang="cs-CZ" altLang="cs-CZ" sz="2400" b="1"/>
              <a:t>     </a:t>
            </a:r>
            <a:r>
              <a:rPr lang="cs-CZ" altLang="cs-CZ" sz="2400"/>
              <a:t>Velmi rozsáhlá hlava V  - </a:t>
            </a:r>
            <a:r>
              <a:rPr lang="cs-CZ" altLang="cs-CZ" sz="2400" b="1" u="sng"/>
              <a:t>vnější vztahy EU</a:t>
            </a:r>
            <a:r>
              <a:rPr lang="cs-CZ" altLang="cs-CZ" sz="2400" u="sng"/>
              <a:t> </a:t>
            </a:r>
            <a:r>
              <a:rPr lang="cs-CZ" altLang="cs-CZ" sz="2400"/>
              <a:t>- pozůstatek bývalého II. pilíře EU (rozved. ve SFEU)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VI</a:t>
            </a:r>
            <a:r>
              <a:rPr lang="cs-CZ" altLang="cs-CZ" sz="2400" b="1"/>
              <a:t>    </a:t>
            </a:r>
            <a:r>
              <a:rPr lang="cs-CZ" altLang="cs-CZ" sz="2400"/>
              <a:t>Právní subjektivita, postupy pro přijímání změn Smluv, členství, přílohy.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">
            <a:extLst>
              <a:ext uri="{FF2B5EF4-FFF2-40B4-BE49-F238E27FC236}">
                <a16:creationId xmlns:a16="http://schemas.microsoft.com/office/drawing/2014/main" id="{3981FF2A-B2C8-4641-9EB5-060830C758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EAFC04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Smlouva o fungování EU</a:t>
            </a: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361F734B-D47B-478F-9EDF-589587A329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  <a:solidFill>
            <a:srgbClr val="EAFEA0"/>
          </a:solidFill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b="1">
                <a:solidFill>
                  <a:srgbClr val="CC0000"/>
                </a:solidFill>
              </a:rPr>
              <a:t>Týká se vlastní věcné činnosti EU.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1800" b="1">
              <a:solidFill>
                <a:srgbClr val="CC0000"/>
              </a:solidFill>
            </a:endParaRP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Člení se na části a dále hlavy.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1. Typy </a:t>
            </a:r>
            <a:r>
              <a:rPr lang="cs-CZ" altLang="cs-CZ" sz="1800" b="1"/>
              <a:t>pravomocí EU</a:t>
            </a:r>
            <a:r>
              <a:rPr lang="cs-CZ" altLang="cs-CZ" sz="1800"/>
              <a:t> (nikoli pravomoci samotné, které jsou upraveny jednotlivými ustanoveními po celé Smlouvě).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2. </a:t>
            </a:r>
            <a:r>
              <a:rPr lang="cs-CZ" altLang="cs-CZ" sz="1800" b="1"/>
              <a:t>Zákaz diskriminace</a:t>
            </a:r>
            <a:r>
              <a:rPr lang="cs-CZ" altLang="cs-CZ" sz="1800"/>
              <a:t> 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>
                <a:solidFill>
                  <a:srgbClr val="000099"/>
                </a:solidFill>
              </a:rPr>
              <a:t>3. Nejrozsáhlejší - </a:t>
            </a:r>
            <a:r>
              <a:rPr lang="cs-CZ" altLang="cs-CZ" sz="1800" b="1">
                <a:solidFill>
                  <a:srgbClr val="000099"/>
                </a:solidFill>
              </a:rPr>
              <a:t>vlastní typická činnost EU – úprava integrace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>
                <a:solidFill>
                  <a:srgbClr val="000099"/>
                </a:solidFill>
              </a:rPr>
              <a:t>	- vnitřní trh a základní svobody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>
                <a:solidFill>
                  <a:srgbClr val="000099"/>
                </a:solidFill>
              </a:rPr>
              <a:t>	- prostor svobody, bezpečnosti a práva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>
                <a:solidFill>
                  <a:srgbClr val="000099"/>
                </a:solidFill>
              </a:rPr>
              <a:t>	- hospodářská soutěž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>
                <a:solidFill>
                  <a:srgbClr val="000099"/>
                </a:solidFill>
              </a:rPr>
              <a:t>	- jednotlivé politiky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4. Přidružení zámořských území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5. </a:t>
            </a:r>
            <a:r>
              <a:rPr lang="cs-CZ" altLang="cs-CZ" sz="1800" b="1"/>
              <a:t>Vnější činnost Unie</a:t>
            </a:r>
            <a:r>
              <a:rPr lang="cs-CZ" altLang="cs-CZ" sz="1800"/>
              <a:t> - kromě zahraniční a bezpečnostní politiky, tj. obchod, rozvojová spolupráce, ustanovení o mezinárodních smlouvách aj.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6. </a:t>
            </a:r>
            <a:r>
              <a:rPr lang="cs-CZ" altLang="cs-CZ" sz="1800" b="1"/>
              <a:t>Institucionální a finanční</a:t>
            </a:r>
            <a:r>
              <a:rPr lang="cs-CZ" altLang="cs-CZ" sz="1800"/>
              <a:t> ustanovení: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	- podrobná ustanovení o orgánech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	- rozpočet EU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	- posílená spolupráce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7. Závěrečná ustanovení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>
            <a:extLst>
              <a:ext uri="{FF2B5EF4-FFF2-40B4-BE49-F238E27FC236}">
                <a16:creationId xmlns:a16="http://schemas.microsoft.com/office/drawing/2014/main" id="{7A6AC64E-DDE7-4DD4-8599-9497F5943C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858962"/>
          </a:xfrm>
          <a:solidFill>
            <a:srgbClr val="EAFC04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200" b="1" i="1" dirty="0">
                <a:solidFill>
                  <a:srgbClr val="920000"/>
                </a:solidFill>
              </a:rPr>
              <a:t>Přílohy Smluv – protokoly a prohlášení</a:t>
            </a:r>
            <a:br>
              <a:rPr lang="cs-CZ" altLang="cs-CZ" sz="3200" b="1" dirty="0"/>
            </a:br>
            <a:br>
              <a:rPr lang="cs-CZ" altLang="cs-CZ" sz="3200" b="1" dirty="0"/>
            </a:br>
            <a:r>
              <a:rPr lang="cs-CZ" altLang="cs-CZ" sz="3200" b="1" dirty="0">
                <a:solidFill>
                  <a:srgbClr val="FF0000"/>
                </a:solidFill>
              </a:rPr>
              <a:t>1. </a:t>
            </a:r>
            <a:r>
              <a:rPr lang="cs-CZ" altLang="cs-CZ" sz="3200" b="1">
                <a:solidFill>
                  <a:srgbClr val="FF0000"/>
                </a:solidFill>
              </a:rPr>
              <a:t>Protokoly (příklady)</a:t>
            </a: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3BD9A8AB-5ABB-4021-8CA0-4FE8ADC5E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  <a:solidFill>
            <a:srgbClr val="EAFEA0"/>
          </a:solidFill>
        </p:spPr>
        <p:txBody>
          <a:bodyPr/>
          <a:lstStyle/>
          <a:p>
            <a:pPr>
              <a:defRPr/>
            </a:pPr>
            <a:r>
              <a:rPr lang="cs-CZ" sz="2000" b="1" dirty="0"/>
              <a:t>PROTOKOLY = DOPLŇKY SMLUV – nedílná součást Smluv (37)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Protokol (č. 1) o úloze vnitrostátních parlamentů v Evropské unii</a:t>
            </a:r>
          </a:p>
          <a:p>
            <a:pPr>
              <a:defRPr/>
            </a:pPr>
            <a:r>
              <a:rPr lang="cs-CZ" sz="2000" dirty="0"/>
              <a:t>Protokol (č. 2) o používání zásad subsidiarity a proporcionality</a:t>
            </a:r>
          </a:p>
          <a:p>
            <a:pPr>
              <a:defRPr/>
            </a:pPr>
            <a:r>
              <a:rPr lang="cs-CZ" sz="2000" dirty="0"/>
              <a:t>Protokol (č. 3) o statutu Soudního dvora Evropské unie</a:t>
            </a:r>
          </a:p>
          <a:p>
            <a:pPr>
              <a:defRPr/>
            </a:pPr>
            <a:r>
              <a:rPr lang="cs-CZ" sz="2000" dirty="0"/>
              <a:t>Protokol (č. 4) o statutu Evropského systému centrálních bank a Evropské centrální banky</a:t>
            </a:r>
          </a:p>
          <a:p>
            <a:pPr>
              <a:defRPr/>
            </a:pPr>
            <a:r>
              <a:rPr lang="cs-CZ" sz="2000" dirty="0"/>
              <a:t>Protokol (č. 6) o umístění sídel orgánů a některých institucí, subjektů a útvarů Evropské unie</a:t>
            </a:r>
          </a:p>
          <a:p>
            <a:pPr>
              <a:defRPr/>
            </a:pPr>
            <a:r>
              <a:rPr lang="cs-CZ" sz="2000" dirty="0"/>
              <a:t>Protokol (č. 7) o výsadách a imunitách Evropské unie</a:t>
            </a:r>
          </a:p>
          <a:p>
            <a:pPr>
              <a:defRPr/>
            </a:pPr>
            <a:r>
              <a:rPr lang="cs-CZ" sz="2000" dirty="0"/>
              <a:t>Protokol (č. 12) o postupu při nadměrném schodku</a:t>
            </a:r>
          </a:p>
          <a:p>
            <a:pPr marL="341313" indent="-341313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alt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>
            <a:extLst>
              <a:ext uri="{FF2B5EF4-FFF2-40B4-BE49-F238E27FC236}">
                <a16:creationId xmlns:a16="http://schemas.microsoft.com/office/drawing/2014/main" id="{EB54D44D-E673-4DAB-9B42-7378D77FB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Ukázka protokolu</a:t>
            </a:r>
          </a:p>
        </p:txBody>
      </p:sp>
      <p:sp>
        <p:nvSpPr>
          <p:cNvPr id="81923" name="Zástupný symbol pro obsah 2">
            <a:extLst>
              <a:ext uri="{FF2B5EF4-FFF2-40B4-BE49-F238E27FC236}">
                <a16:creationId xmlns:a16="http://schemas.microsoft.com/office/drawing/2014/main" id="{CDC0E015-FA30-4ED6-AC59-606E5869B8A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cs-CZ" altLang="cs-CZ" sz="1600" i="1"/>
              <a:t>Ukázka:</a:t>
            </a:r>
            <a:endParaRPr lang="cs-CZ" altLang="cs-CZ" sz="1600"/>
          </a:p>
          <a:p>
            <a:r>
              <a:rPr lang="cs-CZ" altLang="cs-CZ" sz="1600" b="1" i="1">
                <a:solidFill>
                  <a:srgbClr val="C00000"/>
                </a:solidFill>
              </a:rPr>
              <a:t>PROTOKOL (č. 16)  O NĚKTERÝCH USTANOVENÍCH TÝKAJÍCÍCH SE DÁNSKA</a:t>
            </a:r>
            <a:endParaRPr lang="cs-CZ" altLang="cs-CZ" sz="1600" b="1">
              <a:solidFill>
                <a:srgbClr val="C00000"/>
              </a:solidFill>
            </a:endParaRPr>
          </a:p>
          <a:p>
            <a:r>
              <a:rPr lang="cs-CZ" altLang="cs-CZ" sz="1600" i="1"/>
              <a:t>VYSOKÉ SMLUVNÍ STRANY, BEROUCE V ÚVAHU, že ústava Dánska obsahuje ustanovení, která mohou vyžadovat vypsání referenda v Dánsku předtím, než tento stát odvolá svou výjimku,</a:t>
            </a:r>
            <a:endParaRPr lang="cs-CZ" altLang="cs-CZ" sz="1600"/>
          </a:p>
          <a:p>
            <a:r>
              <a:rPr lang="cs-CZ" altLang="cs-CZ" sz="1600" i="1"/>
              <a:t>S OHLEDEM na to, že dne 3. listopadu 1993 vláda Dánska oznámila Radě svůj úmysl neúčastnit se třetí etapy hospodářské a měnové unie,</a:t>
            </a:r>
            <a:endParaRPr lang="cs-CZ" altLang="cs-CZ" sz="1600"/>
          </a:p>
          <a:p>
            <a:r>
              <a:rPr lang="cs-CZ" altLang="cs-CZ" sz="1600" i="1"/>
              <a:t>SE DOHODLY na následujících ustanoveních, </a:t>
            </a:r>
            <a:r>
              <a:rPr lang="cs-CZ" altLang="cs-CZ" sz="1600" b="1" i="1"/>
              <a:t>která se připojují ke Smlouvě o Evropské unii a ke Smlouvě o fungování Evropské unie:</a:t>
            </a:r>
            <a:endParaRPr lang="cs-CZ" altLang="cs-CZ" sz="1600"/>
          </a:p>
          <a:p>
            <a:r>
              <a:rPr lang="cs-CZ" altLang="cs-CZ" sz="1600" i="1"/>
              <a:t>1. Vzhledem k oznámení podanému Radě dánskou vládou dne 3. listopadu 1993 se na Dánsko vztahuje výjimka. Na základě této výjimky se na Dánsko použijí všechny články a ustanovení Smluv a statutu ESCB a ECB zmiňující výjimku.</a:t>
            </a:r>
            <a:endParaRPr lang="cs-CZ" altLang="cs-CZ" sz="1600"/>
          </a:p>
          <a:p>
            <a:r>
              <a:rPr lang="cs-CZ" altLang="cs-CZ" sz="1600" b="1" i="1">
                <a:solidFill>
                  <a:srgbClr val="C00000"/>
                </a:solidFill>
              </a:rPr>
              <a:t>(= výhrada Dánska a její přijetí)</a:t>
            </a:r>
            <a:endParaRPr lang="cs-CZ" altLang="cs-CZ" sz="1600">
              <a:solidFill>
                <a:srgbClr val="C00000"/>
              </a:solidFill>
            </a:endParaRPr>
          </a:p>
          <a:p>
            <a:endParaRPr lang="cs-CZ" alt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>
            <a:extLst>
              <a:ext uri="{FF2B5EF4-FFF2-40B4-BE49-F238E27FC236}">
                <a16:creationId xmlns:a16="http://schemas.microsoft.com/office/drawing/2014/main" id="{B578D3B7-A778-45D0-88CC-238278494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636587"/>
          </a:xfrm>
        </p:spPr>
        <p:txBody>
          <a:bodyPr/>
          <a:lstStyle/>
          <a:p>
            <a:r>
              <a:rPr lang="cs-CZ" altLang="cs-CZ">
                <a:solidFill>
                  <a:srgbClr val="C00000"/>
                </a:solidFill>
              </a:rPr>
              <a:t>2. Prohlášení</a:t>
            </a:r>
            <a:r>
              <a:rPr lang="cs-CZ" altLang="cs-CZ"/>
              <a:t> – </a:t>
            </a:r>
            <a:r>
              <a:rPr lang="cs-CZ" altLang="cs-CZ">
                <a:solidFill>
                  <a:srgbClr val="0000CC"/>
                </a:solidFill>
              </a:rPr>
              <a:t>A, B. Společná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B799CE-7553-4E00-9384-2F3604160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050"/>
            <a:ext cx="8228013" cy="5616575"/>
          </a:xfrm>
          <a:solidFill>
            <a:srgbClr val="FFFF99"/>
          </a:solidFill>
        </p:spPr>
        <p:txBody>
          <a:bodyPr/>
          <a:lstStyle/>
          <a:p>
            <a:pPr>
              <a:defRPr/>
            </a:pPr>
            <a:r>
              <a:rPr lang="cs-CZ" sz="1600" b="1" u="sng" dirty="0">
                <a:solidFill>
                  <a:srgbClr val="C00000"/>
                </a:solidFill>
              </a:rPr>
              <a:t>PROHLÁŠENÍ připojená k závěrečnému aktu</a:t>
            </a:r>
            <a:r>
              <a:rPr lang="cs-CZ" sz="1600" dirty="0">
                <a:solidFill>
                  <a:srgbClr val="C00000"/>
                </a:solidFill>
              </a:rPr>
              <a:t> mezivládní konference, která přijala lisabonskou smlouvu podepsanou dne 13. prosince 2007 </a:t>
            </a:r>
            <a:r>
              <a:rPr lang="cs-CZ" sz="1600" b="1" dirty="0">
                <a:solidFill>
                  <a:srgbClr val="C00000"/>
                </a:solidFill>
              </a:rPr>
              <a:t>(65)</a:t>
            </a:r>
            <a:endParaRPr lang="cs-CZ" sz="16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cs-CZ" sz="1600" b="1" dirty="0">
                <a:solidFill>
                  <a:srgbClr val="0000CC"/>
                </a:solidFill>
              </a:rPr>
              <a:t>A. </a:t>
            </a:r>
            <a:r>
              <a:rPr lang="cs-CZ" sz="1600" b="1" u="sng" dirty="0">
                <a:solidFill>
                  <a:srgbClr val="0000CC"/>
                </a:solidFill>
              </a:rPr>
              <a:t>SPOLEČNÁ PROHLÁŠENÍ K USTANOVENÍM SMLUV</a:t>
            </a:r>
            <a:r>
              <a:rPr lang="cs-CZ" sz="1600" dirty="0">
                <a:solidFill>
                  <a:srgbClr val="0000CC"/>
                </a:solidFill>
              </a:rPr>
              <a:t>  </a:t>
            </a:r>
            <a:r>
              <a:rPr lang="cs-CZ" sz="1600" b="1" dirty="0">
                <a:solidFill>
                  <a:srgbClr val="0000CC"/>
                </a:solidFill>
              </a:rPr>
              <a:t>(= doplňky Smluv přijaté konsensem)</a:t>
            </a:r>
            <a:endParaRPr lang="cs-CZ" sz="1600" dirty="0">
              <a:solidFill>
                <a:srgbClr val="0000CC"/>
              </a:solidFill>
            </a:endParaRPr>
          </a:p>
          <a:p>
            <a:pPr>
              <a:defRPr/>
            </a:pPr>
            <a:r>
              <a:rPr lang="cs-CZ" sz="1600" dirty="0"/>
              <a:t>Ukázky: 1. Prohlášení o Listině základních práv Evropské unie</a:t>
            </a:r>
          </a:p>
          <a:p>
            <a:pPr>
              <a:defRPr/>
            </a:pPr>
            <a:r>
              <a:rPr lang="cs-CZ" sz="1600" dirty="0"/>
              <a:t>Listina základních práv Evropské unie, jež je právně závazná, potvrzuje základní práva zaručená Evropskou úmluvou o ochraně lidských práv a základních svobod a práva vyplývající z ústavních tradic společných členským státům.</a:t>
            </a:r>
          </a:p>
          <a:p>
            <a:pPr>
              <a:defRPr/>
            </a:pPr>
            <a:r>
              <a:rPr lang="cs-CZ" sz="1600" dirty="0"/>
              <a:t>Listina nerozšiřuje oblast působnosti práva Unie nad rámec pravomocí Unie, ani nevytváří žádnou novou pravomoc či úkol pro Unii….</a:t>
            </a:r>
          </a:p>
          <a:p>
            <a:pPr>
              <a:defRPr/>
            </a:pPr>
            <a:r>
              <a:rPr lang="cs-CZ" sz="1600" dirty="0">
                <a:solidFill>
                  <a:schemeClr val="accent2">
                    <a:lumMod val="75000"/>
                  </a:schemeClr>
                </a:solidFill>
              </a:rPr>
              <a:t> 6. Prohlášení k čl. 15 odst. 5 a 6, čl. 17 odst. 6 a 7 a článku 18 Smlouvy o Evropské unii</a:t>
            </a:r>
          </a:p>
          <a:p>
            <a:pPr>
              <a:defRPr/>
            </a:pPr>
            <a:r>
              <a:rPr lang="cs-CZ" sz="1600" dirty="0">
                <a:solidFill>
                  <a:schemeClr val="accent2">
                    <a:lumMod val="75000"/>
                  </a:schemeClr>
                </a:solidFill>
              </a:rPr>
              <a:t>Při výběru osob vyzvaných k vykonávání funkcí předsedy Evropské rady, předsedy Komise a vysokého představitele Unie pro zahraniční věci a bezpečnostní politiku se vezme náležitě v úvahu nezbytnost respektování zeměpisné a demografické rozmanitosti Unie a jejích členských států.</a:t>
            </a:r>
          </a:p>
          <a:p>
            <a:pPr>
              <a:defRPr/>
            </a:pPr>
            <a:r>
              <a:rPr lang="cs-CZ" sz="1600" b="1" i="1" dirty="0">
                <a:solidFill>
                  <a:schemeClr val="accent1">
                    <a:lumMod val="50000"/>
                  </a:schemeClr>
                </a:solidFill>
              </a:rPr>
              <a:t>17. Prohlášení o přednosti práva</a:t>
            </a:r>
          </a:p>
          <a:p>
            <a:pPr>
              <a:defRPr/>
            </a:pPr>
            <a:endParaRPr lang="cs-CZ" sz="1600" b="1" i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cs-CZ" sz="1600" b="1" dirty="0">
                <a:solidFill>
                  <a:srgbClr val="0000CC"/>
                </a:solidFill>
              </a:rPr>
              <a:t>B. </a:t>
            </a:r>
            <a:r>
              <a:rPr lang="cs-CZ" sz="1600" b="1" u="sng" dirty="0">
                <a:solidFill>
                  <a:srgbClr val="0000CC"/>
                </a:solidFill>
              </a:rPr>
              <a:t>SPOLEČNÁ PROHLÁŠENÍ K PROTOKOLŮM PŘIPOJENÝM KE SMLOUVÁM</a:t>
            </a:r>
            <a:r>
              <a:rPr lang="cs-CZ" sz="1600" b="1" dirty="0">
                <a:solidFill>
                  <a:srgbClr val="0000CC"/>
                </a:solidFill>
              </a:rPr>
              <a:t>  </a:t>
            </a:r>
          </a:p>
          <a:p>
            <a:pPr>
              <a:spcBef>
                <a:spcPts val="0"/>
              </a:spcBef>
              <a:defRPr/>
            </a:pPr>
            <a:r>
              <a:rPr lang="cs-CZ" sz="1600" b="1" dirty="0">
                <a:solidFill>
                  <a:srgbClr val="0000CC"/>
                </a:solidFill>
              </a:rPr>
              <a:t>(= vysvětlivky)</a:t>
            </a:r>
            <a:endParaRPr lang="cs-CZ" sz="1600" dirty="0">
              <a:solidFill>
                <a:srgbClr val="0000CC"/>
              </a:solidFill>
            </a:endParaRPr>
          </a:p>
          <a:p>
            <a:pPr>
              <a:defRPr/>
            </a:pPr>
            <a:endParaRPr lang="cs-CZ" sz="1600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val 1">
            <a:extLst>
              <a:ext uri="{FF2B5EF4-FFF2-40B4-BE49-F238E27FC236}">
                <a16:creationId xmlns:a16="http://schemas.microsoft.com/office/drawing/2014/main" id="{3D950C0D-DCF2-4B32-A54B-45FB2C56C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981075"/>
            <a:ext cx="7129463" cy="4968875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0342D0C-9EAA-4A97-A4D8-7618DE883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2133600"/>
            <a:ext cx="1584325" cy="2808288"/>
          </a:xfrm>
          <a:prstGeom prst="rect">
            <a:avLst/>
          </a:prstGeom>
          <a:solidFill>
            <a:srgbClr val="F4B6AA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44634A2-5348-40B6-AE26-08C379DBD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2133600"/>
            <a:ext cx="1008062" cy="2806700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Společná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zahraniční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a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bezpečnostní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politika</a:t>
            </a:r>
          </a:p>
        </p:txBody>
      </p:sp>
      <p:sp>
        <p:nvSpPr>
          <p:cNvPr id="24581" name="Rectangle 4">
            <a:extLst>
              <a:ext uri="{FF2B5EF4-FFF2-40B4-BE49-F238E27FC236}">
                <a16:creationId xmlns:a16="http://schemas.microsoft.com/office/drawing/2014/main" id="{6F864ED4-AD85-41A9-A174-C80F7A0CB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133600"/>
            <a:ext cx="936625" cy="2808288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Justice a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vnitřní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věci</a:t>
            </a:r>
          </a:p>
        </p:txBody>
      </p:sp>
      <p:sp>
        <p:nvSpPr>
          <p:cNvPr id="24582" name="Text Box 5">
            <a:extLst>
              <a:ext uri="{FF2B5EF4-FFF2-40B4-BE49-F238E27FC236}">
                <a16:creationId xmlns:a16="http://schemas.microsoft.com/office/drawing/2014/main" id="{8C15AE05-96BB-48C8-963E-4BD7F08F0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2000" b="1">
                <a:latin typeface="Times New Roman" panose="02020603050405020304" pitchFamily="18" charset="0"/>
                <a:ea typeface="Arial Unicode MS" pitchFamily="34" charset="-128"/>
              </a:rPr>
              <a:t>I.</a:t>
            </a:r>
          </a:p>
        </p:txBody>
      </p:sp>
      <p:sp>
        <p:nvSpPr>
          <p:cNvPr id="24583" name="Text Box 6">
            <a:extLst>
              <a:ext uri="{FF2B5EF4-FFF2-40B4-BE49-F238E27FC236}">
                <a16:creationId xmlns:a16="http://schemas.microsoft.com/office/drawing/2014/main" id="{DFAF248E-D2DA-497E-B165-D1A378A49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2000" b="1">
                <a:latin typeface="Times New Roman" panose="02020603050405020304" pitchFamily="18" charset="0"/>
                <a:ea typeface="Arial Unicode MS" pitchFamily="34" charset="-128"/>
              </a:rPr>
              <a:t>II.</a:t>
            </a:r>
          </a:p>
        </p:txBody>
      </p:sp>
      <p:sp>
        <p:nvSpPr>
          <p:cNvPr id="24584" name="Text Box 7">
            <a:extLst>
              <a:ext uri="{FF2B5EF4-FFF2-40B4-BE49-F238E27FC236}">
                <a16:creationId xmlns:a16="http://schemas.microsoft.com/office/drawing/2014/main" id="{3E25B8F2-4847-4711-86AC-1FD56B262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1484313"/>
            <a:ext cx="576262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2000" b="1">
                <a:latin typeface="Times New Roman" panose="02020603050405020304" pitchFamily="18" charset="0"/>
                <a:ea typeface="Arial Unicode MS" pitchFamily="34" charset="-128"/>
              </a:rPr>
              <a:t>III.</a:t>
            </a:r>
          </a:p>
        </p:txBody>
      </p:sp>
      <p:sp>
        <p:nvSpPr>
          <p:cNvPr id="24585" name="Text Box 8">
            <a:extLst>
              <a:ext uri="{FF2B5EF4-FFF2-40B4-BE49-F238E27FC236}">
                <a16:creationId xmlns:a16="http://schemas.microsoft.com/office/drawing/2014/main" id="{1469097D-57E9-46ED-9F24-05D5033EE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ES (EHS)</a:t>
            </a:r>
          </a:p>
        </p:txBody>
      </p:sp>
      <p:sp>
        <p:nvSpPr>
          <p:cNvPr id="24586" name="Text Box 9">
            <a:extLst>
              <a:ext uri="{FF2B5EF4-FFF2-40B4-BE49-F238E27FC236}">
                <a16:creationId xmlns:a16="http://schemas.microsoft.com/office/drawing/2014/main" id="{14ADE210-9A22-469C-B688-C04093332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EURATOM</a:t>
            </a:r>
          </a:p>
        </p:txBody>
      </p:sp>
      <p:sp>
        <p:nvSpPr>
          <p:cNvPr id="24587" name="Text Box 10">
            <a:extLst>
              <a:ext uri="{FF2B5EF4-FFF2-40B4-BE49-F238E27FC236}">
                <a16:creationId xmlns:a16="http://schemas.microsoft.com/office/drawing/2014/main" id="{82C660D9-6093-4826-890A-590A712E3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4588" name="Text Box 11">
            <a:extLst>
              <a:ext uri="{FF2B5EF4-FFF2-40B4-BE49-F238E27FC236}">
                <a16:creationId xmlns:a16="http://schemas.microsoft.com/office/drawing/2014/main" id="{43F06CA2-CD15-477C-94CE-0B3FF64EF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857250"/>
            <a:ext cx="498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EU</a:t>
            </a:r>
          </a:p>
        </p:txBody>
      </p:sp>
      <p:sp>
        <p:nvSpPr>
          <p:cNvPr id="24589" name="Line 12">
            <a:extLst>
              <a:ext uri="{FF2B5EF4-FFF2-40B4-BE49-F238E27FC236}">
                <a16:creationId xmlns:a16="http://schemas.microsoft.com/office/drawing/2014/main" id="{32617C21-9A1C-4C09-A94F-73CB3C4AAB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195388"/>
            <a:ext cx="288925" cy="3635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4590" name="Text Box 13">
            <a:extLst>
              <a:ext uri="{FF2B5EF4-FFF2-40B4-BE49-F238E27FC236}">
                <a16:creationId xmlns:a16="http://schemas.microsoft.com/office/drawing/2014/main" id="{8F031454-8963-4DB6-BB0B-0FF4532E8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5083175"/>
            <a:ext cx="41259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400">
                <a:ea typeface="Arial Unicode MS" pitchFamily="34" charset="-128"/>
              </a:rPr>
              <a:t>    </a:t>
            </a:r>
            <a:r>
              <a:rPr lang="en-GB" altLang="cs-CZ" sz="1400" b="1">
                <a:ea typeface="Arial Unicode MS" pitchFamily="34" charset="-128"/>
              </a:rPr>
              <a:t>pilíř komunitární                   pilíře mezivládní</a:t>
            </a:r>
          </a:p>
          <a:p>
            <a:pPr eaLnBrk="1" hangingPunct="1">
              <a:spcBef>
                <a:spcPct val="0"/>
              </a:spcBef>
            </a:pPr>
            <a:r>
              <a:rPr lang="en-GB" altLang="cs-CZ" sz="1400" b="1">
                <a:ea typeface="Arial Unicode MS" pitchFamily="34" charset="-128"/>
              </a:rPr>
              <a:t>        (nadstátní)</a:t>
            </a:r>
          </a:p>
        </p:txBody>
      </p:sp>
      <p:sp>
        <p:nvSpPr>
          <p:cNvPr id="24591" name="Text Box 14">
            <a:extLst>
              <a:ext uri="{FF2B5EF4-FFF2-40B4-BE49-F238E27FC236}">
                <a16:creationId xmlns:a16="http://schemas.microsoft.com/office/drawing/2014/main" id="{217CF8F8-8378-4BA9-8027-A83C2CA2A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63373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Tři pilíře Evropské unie podle Maastrichtu</a:t>
            </a:r>
            <a:r>
              <a:rPr lang="cs-CZ" altLang="cs-CZ" sz="1800">
                <a:ea typeface="Arial Unicode MS" pitchFamily="34" charset="-128"/>
              </a:rPr>
              <a:t> – před Lisabonem</a:t>
            </a:r>
            <a:endParaRPr lang="en-GB" altLang="cs-CZ" sz="1800">
              <a:ea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Nadpis 1">
            <a:extLst>
              <a:ext uri="{FF2B5EF4-FFF2-40B4-BE49-F238E27FC236}">
                <a16:creationId xmlns:a16="http://schemas.microsoft.com/office/drawing/2014/main" id="{1E4A90C5-A8BB-4547-BC8E-CE7BE875B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Prohlášení  </a:t>
            </a:r>
            <a:br>
              <a:rPr lang="cs-CZ" altLang="cs-CZ"/>
            </a:br>
            <a:r>
              <a:rPr lang="cs-CZ" altLang="cs-CZ">
                <a:solidFill>
                  <a:srgbClr val="0000CC"/>
                </a:solidFill>
              </a:rPr>
              <a:t>C. jednotlivých států</a:t>
            </a:r>
          </a:p>
        </p:txBody>
      </p:sp>
      <p:sp>
        <p:nvSpPr>
          <p:cNvPr id="83971" name="Zástupný symbol pro obsah 2">
            <a:extLst>
              <a:ext uri="{FF2B5EF4-FFF2-40B4-BE49-F238E27FC236}">
                <a16:creationId xmlns:a16="http://schemas.microsoft.com/office/drawing/2014/main" id="{CDCE6F00-2ACD-4225-B4A1-5E32948E882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endParaRPr lang="cs-CZ" altLang="cs-CZ" sz="1800" b="1"/>
          </a:p>
          <a:p>
            <a:r>
              <a:rPr lang="cs-CZ" altLang="cs-CZ" sz="1800" b="1">
                <a:solidFill>
                  <a:srgbClr val="0000CC"/>
                </a:solidFill>
              </a:rPr>
              <a:t>C. PROHLÁŠENÍ ČLENSKÝCH STÁTŮ  (= interpretační prohlášení, vysvětlivky)</a:t>
            </a:r>
            <a:endParaRPr lang="cs-CZ" altLang="cs-CZ" sz="1800">
              <a:solidFill>
                <a:srgbClr val="0000CC"/>
              </a:solidFill>
            </a:endParaRPr>
          </a:p>
          <a:p>
            <a:r>
              <a:rPr lang="cs-CZ" altLang="cs-CZ" sz="1800"/>
              <a:t>61. Prohlášení Polské republiky k Listině základních práv Evropské unie</a:t>
            </a:r>
          </a:p>
          <a:p>
            <a:r>
              <a:rPr lang="cs-CZ" altLang="cs-CZ" sz="1800"/>
              <a:t>63. Prohlášení Spojeného království Velké Británie a Severního Irska o definici pojmu "státní příslušníci"</a:t>
            </a:r>
          </a:p>
          <a:p>
            <a:r>
              <a:rPr lang="cs-CZ" altLang="cs-CZ" sz="1800"/>
              <a:t>64. Prohlášení Spojeného království Velké Británie a Severního Irska o volebním právu pro volby do Evropského parlamentu</a:t>
            </a:r>
          </a:p>
          <a:p>
            <a:r>
              <a:rPr lang="cs-CZ" altLang="cs-CZ"/>
              <a:t> 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val 1">
            <a:extLst>
              <a:ext uri="{FF2B5EF4-FFF2-40B4-BE49-F238E27FC236}">
                <a16:creationId xmlns:a16="http://schemas.microsoft.com/office/drawing/2014/main" id="{AA40CF9A-D39B-4FC5-9466-AB5B35E8C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971550"/>
            <a:ext cx="7129462" cy="4968875"/>
          </a:xfrm>
          <a:prstGeom prst="ellipse">
            <a:avLst/>
          </a:prstGeom>
          <a:solidFill>
            <a:srgbClr val="FFCC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		</a:t>
            </a:r>
            <a:r>
              <a:rPr lang="cs-CZ" altLang="cs-CZ" sz="1800">
                <a:ea typeface="Arial Unicode MS" pitchFamily="34" charset="-128"/>
              </a:rPr>
              <a:t>              </a:t>
            </a:r>
            <a:r>
              <a:rPr lang="en-GB" altLang="cs-CZ" sz="6600">
                <a:ea typeface="Arial Unicode MS" pitchFamily="34" charset="-128"/>
              </a:rPr>
              <a:t>E U</a:t>
            </a: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897DECD0-427D-454D-8E11-0753959CC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6628" name="Text Box 3">
            <a:extLst>
              <a:ext uri="{FF2B5EF4-FFF2-40B4-BE49-F238E27FC236}">
                <a16:creationId xmlns:a16="http://schemas.microsoft.com/office/drawing/2014/main" id="{9E2495C2-858F-43F2-A902-D151F5A66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496209B5-B146-48CA-85B9-F0BB47756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6630" name="Text Box 5">
            <a:extLst>
              <a:ext uri="{FF2B5EF4-FFF2-40B4-BE49-F238E27FC236}">
                <a16:creationId xmlns:a16="http://schemas.microsoft.com/office/drawing/2014/main" id="{4DD42AB2-84D1-4D67-B41B-56DF17D58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6631" name="Text Box 6">
            <a:extLst>
              <a:ext uri="{FF2B5EF4-FFF2-40B4-BE49-F238E27FC236}">
                <a16:creationId xmlns:a16="http://schemas.microsoft.com/office/drawing/2014/main" id="{24D9BC41-7305-4A6E-88B1-055B8460C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6632" name="Text Box 7">
            <a:extLst>
              <a:ext uri="{FF2B5EF4-FFF2-40B4-BE49-F238E27FC236}">
                <a16:creationId xmlns:a16="http://schemas.microsoft.com/office/drawing/2014/main" id="{29009237-1FAC-458F-8C66-BA3781FA8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857250"/>
            <a:ext cx="498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EU</a:t>
            </a:r>
          </a:p>
        </p:txBody>
      </p:sp>
      <p:sp>
        <p:nvSpPr>
          <p:cNvPr id="26633" name="Line 8">
            <a:extLst>
              <a:ext uri="{FF2B5EF4-FFF2-40B4-BE49-F238E27FC236}">
                <a16:creationId xmlns:a16="http://schemas.microsoft.com/office/drawing/2014/main" id="{397279D1-D360-4452-8F62-769B758362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195388"/>
            <a:ext cx="288925" cy="3635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6634" name="Text Box 9">
            <a:extLst>
              <a:ext uri="{FF2B5EF4-FFF2-40B4-BE49-F238E27FC236}">
                <a16:creationId xmlns:a16="http://schemas.microsoft.com/office/drawing/2014/main" id="{C0821214-46AE-46EE-950E-70F49A887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5680075"/>
            <a:ext cx="4125913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400">
                <a:ea typeface="Arial Unicode MS" pitchFamily="34" charset="-128"/>
              </a:rPr>
              <a:t>   </a:t>
            </a:r>
          </a:p>
        </p:txBody>
      </p:sp>
      <p:sp>
        <p:nvSpPr>
          <p:cNvPr id="26635" name="Text Box 10">
            <a:extLst>
              <a:ext uri="{FF2B5EF4-FFF2-40B4-BE49-F238E27FC236}">
                <a16:creationId xmlns:a16="http://schemas.microsoft.com/office/drawing/2014/main" id="{59F31998-1A07-448D-A21A-05CBAB1A3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44243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 Evropská unie podle Lisabonské smlouvy</a:t>
            </a:r>
          </a:p>
        </p:txBody>
      </p:sp>
      <p:sp>
        <p:nvSpPr>
          <p:cNvPr id="26636" name="TextovéPole 1">
            <a:extLst>
              <a:ext uri="{FF2B5EF4-FFF2-40B4-BE49-F238E27FC236}">
                <a16:creationId xmlns:a16="http://schemas.microsoft.com/office/drawing/2014/main" id="{EBE58144-6989-4EA6-8B17-33B75C6CE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8150" y="5940425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cs-CZ" altLang="cs-CZ">
                <a:solidFill>
                  <a:schemeClr val="tx1"/>
                </a:solidFill>
              </a:rPr>
              <a:t>+ EURATOM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7A9CED7F-456E-4040-8022-02F662A832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  </a:t>
            </a: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1B92E0DD-AA75-4C23-B9DC-BD328C078E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  <a:solidFill>
            <a:srgbClr val="FEE398"/>
          </a:solidFill>
        </p:spPr>
        <p:txBody>
          <a:bodyPr/>
          <a:lstStyle/>
          <a:p>
            <a:pPr marL="341313" indent="-341313" eaLnBrk="1" hangingPunct="1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i="1"/>
              <a:t>   </a:t>
            </a:r>
          </a:p>
          <a:p>
            <a:pPr marL="341313" indent="-341313" eaLnBrk="1" hangingPunct="1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i="1"/>
              <a:t> Základní rysy systémové reformy EU </a:t>
            </a:r>
          </a:p>
          <a:p>
            <a:pPr marL="341313" indent="-341313" eaLnBrk="1" hangingPunct="1"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/>
              <a:t>	</a:t>
            </a:r>
            <a:r>
              <a:rPr lang="cs-CZ" altLang="cs-CZ" b="1"/>
              <a:t>ES + </a:t>
            </a:r>
            <a:r>
              <a:rPr lang="cs-CZ" altLang="cs-CZ"/>
              <a:t>EU</a:t>
            </a:r>
            <a:r>
              <a:rPr lang="cs-CZ" altLang="cs-CZ" b="1"/>
              <a:t>  --------------► EU</a:t>
            </a:r>
          </a:p>
          <a:p>
            <a:pPr marL="341313" indent="-341313" eaLnBrk="1" hangingPunct="1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/>
              <a:t>					       (sukcese)		</a:t>
            </a:r>
            <a:r>
              <a:rPr lang="cs-CZ" altLang="cs-CZ" sz="2800" b="1"/>
              <a:t>EURATOM nedotčen</a:t>
            </a:r>
          </a:p>
          <a:p>
            <a:pPr marL="341313" indent="-341313" eaLnBrk="1" hangingPunct="1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/>
              <a:t>	</a:t>
            </a:r>
            <a:r>
              <a:rPr lang="cs-CZ" altLang="cs-CZ" sz="2800" b="1"/>
              <a:t>	+ Listina základních práv EU</a:t>
            </a:r>
          </a:p>
          <a:p>
            <a:pPr marL="341313" indent="-341313" eaLnBrk="1" hangingPunct="1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000" b="1"/>
          </a:p>
          <a:p>
            <a:pPr marL="341313" indent="-341313" eaLnBrk="1" hangingPunct="1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b="1"/>
              <a:t>  Základní smluvní dokumenty:</a:t>
            </a:r>
          </a:p>
          <a:p>
            <a:pPr marL="341313" indent="-341313" eaLnBrk="1" hangingPunct="1">
              <a:spcBef>
                <a:spcPts val="70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4000" b="1">
                <a:solidFill>
                  <a:srgbClr val="CC0000"/>
                </a:solidFill>
              </a:rPr>
              <a:t>SMLOUVA O EU</a:t>
            </a:r>
          </a:p>
          <a:p>
            <a:pPr marL="341313" indent="-341313" eaLnBrk="1" hangingPunct="1">
              <a:spcBef>
                <a:spcPts val="70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4000" b="1">
                <a:solidFill>
                  <a:srgbClr val="CC0000"/>
                </a:solidFill>
              </a:rPr>
              <a:t>SMLOUVA O FUNGOVÁNÍ EU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8D229BA5-06E8-4DDE-ACDA-204A4C21A7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FF00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200" b="1" i="1"/>
              <a:t>Hodnotový základ EU</a:t>
            </a:r>
            <a:r>
              <a:rPr lang="cs-CZ" altLang="cs-CZ" sz="3200" i="1"/>
              <a:t>    </a:t>
            </a:r>
            <a:r>
              <a:rPr lang="cs-CZ" altLang="cs-CZ" sz="3200" b="1" i="1"/>
              <a:t>(čl. 2 SEU)</a:t>
            </a:r>
            <a:r>
              <a:rPr lang="cs-CZ" altLang="cs-CZ" b="1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94D6FC0F-3D75-46FE-92D3-A10CFEAB71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37088"/>
          </a:xfrm>
          <a:gradFill rotWithShape="0">
            <a:gsLst>
              <a:gs pos="0">
                <a:srgbClr val="FFFFCC"/>
              </a:gs>
              <a:gs pos="100000">
                <a:srgbClr val="FBEAA3"/>
              </a:gs>
            </a:gsLst>
            <a:lin ang="5400000" scaled="1"/>
          </a:gradFill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b="1" dirty="0"/>
              <a:t>úcta k lidské důstojnosti,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b="1" dirty="0"/>
              <a:t>svoboda,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b="1" dirty="0"/>
              <a:t>demokracie, rovnost,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b="1" dirty="0">
                <a:solidFill>
                  <a:srgbClr val="C00000"/>
                </a:solidFill>
              </a:rPr>
              <a:t>právní stát </a:t>
            </a:r>
            <a:r>
              <a:rPr lang="cs-CZ" altLang="cs-CZ" sz="2000" b="1" dirty="0"/>
              <a:t>a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b="1" dirty="0"/>
              <a:t>dodržování lidských práv 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b="1"/>
              <a:t>                - </a:t>
            </a:r>
            <a:r>
              <a:rPr lang="cs-CZ" altLang="cs-CZ" sz="2000" b="1" dirty="0">
                <a:solidFill>
                  <a:srgbClr val="C00000"/>
                </a:solidFill>
              </a:rPr>
              <a:t>problémy Polska a Maďarska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dirty="0"/>
              <a:t>		</a:t>
            </a:r>
            <a:r>
              <a:rPr lang="cs-CZ" altLang="cs-CZ" sz="2000" i="1" dirty="0">
                <a:solidFill>
                  <a:srgbClr val="0000CC"/>
                </a:solidFill>
              </a:rPr>
              <a:t>+ společnost vyznačující se</a:t>
            </a:r>
            <a:r>
              <a:rPr lang="cs-CZ" altLang="cs-CZ" sz="2000" dirty="0">
                <a:solidFill>
                  <a:srgbClr val="0000CC"/>
                </a:solidFill>
              </a:rPr>
              <a:t> 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dirty="0">
                <a:solidFill>
                  <a:srgbClr val="0000CC"/>
                </a:solidFill>
              </a:rPr>
              <a:t>pluralismem, 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dirty="0">
                <a:solidFill>
                  <a:srgbClr val="0000CC"/>
                </a:solidFill>
              </a:rPr>
              <a:t>nepřípustností diskriminace, rovností žen a mužů,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dirty="0">
                <a:solidFill>
                  <a:srgbClr val="0000CC"/>
                </a:solidFill>
              </a:rPr>
              <a:t>tolerancí, 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dirty="0">
                <a:solidFill>
                  <a:srgbClr val="0000CC"/>
                </a:solidFill>
              </a:rPr>
              <a:t>solidaritou, 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dirty="0">
                <a:solidFill>
                  <a:srgbClr val="0000CC"/>
                </a:solidFill>
              </a:rPr>
              <a:t>spravedlností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DCBE27B5-9DCA-44DD-B1DD-4503129E7A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FFFF00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 </a:t>
            </a:r>
            <a:r>
              <a:rPr lang="cs-CZ" altLang="cs-CZ" b="1"/>
              <a:t>Cíle Unie (čl. 3):</a:t>
            </a: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0FC85470-FEDD-4CFF-806C-6F8BD3C7A8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800"/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/>
              <a:t>podpora míru,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>
                <a:solidFill>
                  <a:srgbClr val="C00000"/>
                </a:solidFill>
              </a:rPr>
              <a:t>svých hodnot </a:t>
            </a:r>
            <a:r>
              <a:rPr lang="cs-CZ" altLang="cs-CZ" sz="2800"/>
              <a:t>(čl. 2) a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/>
              <a:t>blahobyt obyvatel EU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800" b="1" i="1"/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i="1"/>
              <a:t>v kombinaci s </a:t>
            </a:r>
            <a:r>
              <a:rPr lang="cs-CZ" altLang="cs-CZ" sz="2800" b="1" i="1">
                <a:solidFill>
                  <a:srgbClr val="C00000"/>
                </a:solidFill>
              </a:rPr>
              <a:t>prostředky k jejich dosažení</a:t>
            </a:r>
            <a:r>
              <a:rPr lang="cs-CZ" altLang="cs-CZ" sz="2800" b="1">
                <a:solidFill>
                  <a:srgbClr val="C00000"/>
                </a:solidFill>
              </a:rPr>
              <a:t>: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800">
              <a:solidFill>
                <a:srgbClr val="C00000"/>
              </a:solidFill>
            </a:endParaRP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/>
              <a:t>prostor svobody, bezpečnosti a práva,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 i="1"/>
              <a:t>vnitřní trh</a:t>
            </a:r>
            <a:r>
              <a:rPr lang="cs-CZ" altLang="cs-CZ" sz="2400" i="1"/>
              <a:t> včetně silného sociálního aspektu a solidarity mezi členskými státy,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/>
              <a:t>hospodářská a měnová unie,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 i="1"/>
              <a:t>vztahy s nečlenskými státy</a:t>
            </a:r>
            <a:r>
              <a:rPr lang="cs-CZ" altLang="cs-CZ" sz="2400" b="1"/>
              <a:t> </a:t>
            </a:r>
            <a:r>
              <a:rPr lang="cs-CZ" altLang="cs-CZ" sz="2400"/>
              <a:t>založené na podobných hodnotách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1907ADE5-0047-4BA2-8A9A-A0B2A6B0A1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CC99FF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600" b="1"/>
              <a:t>OCHRANA LIDSKÝCH PRÁV V EU</a:t>
            </a: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ACEAB297-1BC6-4754-8736-E9A1C4BC65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solidFill>
            <a:srgbClr val="CCCCFF"/>
          </a:solidFill>
        </p:spPr>
        <p:txBody>
          <a:bodyPr/>
          <a:lstStyle/>
          <a:p>
            <a:pPr marL="341313" indent="-341313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b="1"/>
              <a:t>Listina základních práv EU</a:t>
            </a:r>
            <a:r>
              <a:rPr lang="cs-CZ" altLang="cs-CZ"/>
              <a:t> právně závazná</a:t>
            </a:r>
          </a:p>
          <a:p>
            <a:pPr marL="341313" indent="-341313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plánovaný přístup k Evropské úmluvě o ochraně lidských práv a základních svobod</a:t>
            </a:r>
          </a:p>
          <a:p>
            <a:pPr marL="341313" indent="-341313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základní práva zaručená Evropskou úmluvou = obecné zásady práva EU (= již dnes závazné v právu EU)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>
            <a:extLst>
              <a:ext uri="{FF2B5EF4-FFF2-40B4-BE49-F238E27FC236}">
                <a16:creationId xmlns:a16="http://schemas.microsoft.com/office/drawing/2014/main" id="{E72CA64D-8EAF-4283-A781-63D1E916FD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50825"/>
            <a:ext cx="8642350" cy="1190625"/>
          </a:xfrm>
          <a:solidFill>
            <a:srgbClr val="FFCC99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800" b="1" i="1"/>
              <a:t>Následky </a:t>
            </a:r>
            <a:r>
              <a:rPr lang="cs-CZ" altLang="cs-CZ" sz="2800" b="1" i="1" u="sng"/>
              <a:t>porušování hodnot Unie</a:t>
            </a:r>
            <a:r>
              <a:rPr lang="cs-CZ" altLang="cs-CZ" sz="2800" b="1" i="1"/>
              <a:t> ze strany</a:t>
            </a:r>
            <a:br>
              <a:rPr lang="cs-CZ" altLang="cs-CZ" sz="2800" b="1" i="1"/>
            </a:br>
            <a:r>
              <a:rPr lang="cs-CZ" altLang="cs-CZ" sz="2800" b="1" i="1"/>
              <a:t> členského státu – řízení podle čl. 7 SEU</a:t>
            </a: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F498091A-ACFC-4193-8FC4-B29FAAB1FF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968875"/>
          </a:xfrm>
          <a:solidFill>
            <a:srgbClr val="FFFFCC"/>
          </a:solidFill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2400" dirty="0"/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dirty="0"/>
              <a:t>Hodnoty Unie: </a:t>
            </a:r>
            <a:r>
              <a:rPr lang="cs-CZ" altLang="cs-CZ" sz="2400" dirty="0"/>
              <a:t>podmínka přijetí nového státu za člena EU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Porušování hodnot </a:t>
            </a:r>
            <a:r>
              <a:rPr lang="cs-CZ" altLang="cs-CZ" sz="2400" b="1" dirty="0"/>
              <a:t>za trvání členství:</a:t>
            </a:r>
            <a:r>
              <a:rPr lang="cs-CZ" altLang="cs-CZ" sz="2400" dirty="0"/>
              <a:t> článek 7 SEU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i="1" dirty="0"/>
              <a:t>1. </a:t>
            </a:r>
            <a:r>
              <a:rPr lang="cs-CZ" altLang="cs-CZ" sz="2400" b="1" i="1" dirty="0">
                <a:solidFill>
                  <a:srgbClr val="CC0000"/>
                </a:solidFill>
              </a:rPr>
              <a:t>Potencionální porušení hodnot (zřejmé nebezpečí)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i="1" dirty="0"/>
              <a:t>	  </a:t>
            </a:r>
            <a:r>
              <a:rPr lang="cs-CZ" altLang="cs-CZ" sz="2400" dirty="0"/>
              <a:t>- rozhodnutí </a:t>
            </a:r>
            <a:r>
              <a:rPr lang="cs-CZ" altLang="cs-CZ" sz="2400" b="1" dirty="0">
                <a:solidFill>
                  <a:srgbClr val="0000FF"/>
                </a:solidFill>
              </a:rPr>
              <a:t>Rady</a:t>
            </a:r>
            <a:r>
              <a:rPr lang="cs-CZ" altLang="cs-CZ" sz="2400" dirty="0"/>
              <a:t> (4/5, souhlas EP) - konstatování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i="1" dirty="0"/>
              <a:t>2. </a:t>
            </a:r>
            <a:r>
              <a:rPr lang="cs-CZ" altLang="cs-CZ" sz="2400" b="1" i="1" dirty="0">
                <a:solidFill>
                  <a:srgbClr val="CC0000"/>
                </a:solidFill>
              </a:rPr>
              <a:t>Skutečné porušení hodnot</a:t>
            </a:r>
            <a:r>
              <a:rPr lang="cs-CZ" altLang="cs-CZ" sz="2400" b="1" i="1" dirty="0"/>
              <a:t> 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      - rozhodnutí </a:t>
            </a:r>
            <a:r>
              <a:rPr lang="cs-CZ" altLang="cs-CZ" sz="2400" b="1" dirty="0">
                <a:solidFill>
                  <a:srgbClr val="0000FF"/>
                </a:solidFill>
              </a:rPr>
              <a:t>Evropské rady </a:t>
            </a:r>
            <a:r>
              <a:rPr lang="cs-CZ" altLang="cs-CZ" sz="2400" dirty="0">
                <a:solidFill>
                  <a:srgbClr val="C00000"/>
                </a:solidFill>
              </a:rPr>
              <a:t>(jednomyslně) </a:t>
            </a:r>
            <a:r>
              <a:rPr lang="cs-CZ" altLang="cs-CZ" sz="2400" dirty="0"/>
              <a:t>+ souhlas EP: závazný závěr, že došlo k </a:t>
            </a:r>
            <a:r>
              <a:rPr lang="cs-CZ" altLang="cs-CZ" sz="2400" b="1" i="1" dirty="0"/>
              <a:t>závažnému a trvajícímu</a:t>
            </a:r>
            <a:r>
              <a:rPr lang="cs-CZ" altLang="cs-CZ" sz="2400" dirty="0"/>
              <a:t> porušení hodnot ze strany dotyčného členského státu. </a:t>
            </a:r>
          </a:p>
          <a:p>
            <a:pPr indent="-341313"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1200" dirty="0"/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</a:t>
            </a:r>
            <a:r>
              <a:rPr lang="cs-CZ" altLang="cs-CZ" sz="2400" b="1" i="1" dirty="0">
                <a:solidFill>
                  <a:schemeClr val="tx1"/>
                </a:solidFill>
              </a:rPr>
              <a:t>3. Možný další krok:</a:t>
            </a:r>
            <a:r>
              <a:rPr lang="cs-CZ" altLang="cs-CZ" sz="2400" i="1" dirty="0">
                <a:solidFill>
                  <a:schemeClr val="tx1"/>
                </a:solidFill>
              </a:rPr>
              <a:t>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dirty="0">
                <a:solidFill>
                  <a:srgbClr val="0000FF"/>
                </a:solidFill>
              </a:rPr>
              <a:t>Rada</a:t>
            </a:r>
            <a:r>
              <a:rPr lang="cs-CZ" altLang="cs-CZ" sz="2400" dirty="0"/>
              <a:t> může dále kvalifikovanou většinou rozhodnout o sankci, kterou je </a:t>
            </a:r>
            <a:r>
              <a:rPr lang="cs-CZ" altLang="cs-CZ" sz="2400" b="1" dirty="0">
                <a:solidFill>
                  <a:srgbClr val="CC0000"/>
                </a:solidFill>
              </a:rPr>
              <a:t>pozastavení členských práv</a:t>
            </a:r>
            <a:r>
              <a:rPr lang="cs-CZ" altLang="cs-CZ" sz="2400" dirty="0"/>
              <a:t> 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WenQuanYi Micro Hei"/>
        <a:cs typeface="WenQuanYi Micro Hei"/>
      </a:majorFont>
      <a:minorFont>
        <a:latin typeface="Arial"/>
        <a:ea typeface="WenQuanYi Micro Hei"/>
        <a:cs typeface="WenQuanYi Micro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2102</Words>
  <Application>Microsoft Office PowerPoint</Application>
  <PresentationFormat>Předvádění na obrazovce (4:3)</PresentationFormat>
  <Paragraphs>282</Paragraphs>
  <Slides>30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Times New Roman</vt:lpstr>
      <vt:lpstr>Wingdings</vt:lpstr>
      <vt:lpstr>Motiv systému Office</vt:lpstr>
      <vt:lpstr>Nové pojetí Evropské unie      po Lisabonské smlouvě </vt:lpstr>
      <vt:lpstr>Zjednodušený vývoj základních smluvních dokumentů EHS – ES - EU</vt:lpstr>
      <vt:lpstr>Prezentace aplikace PowerPoint</vt:lpstr>
      <vt:lpstr>Prezentace aplikace PowerPoint</vt:lpstr>
      <vt:lpstr>  </vt:lpstr>
      <vt:lpstr>Hodnotový základ EU    (čl. 2 SEU) </vt:lpstr>
      <vt:lpstr> Cíle Unie (čl. 3):</vt:lpstr>
      <vt:lpstr>OCHRANA LIDSKÝCH PRÁV V EU</vt:lpstr>
      <vt:lpstr>Následky porušování hodnot Unie ze strany  členského státu – řízení podle čl. 7 SEU</vt:lpstr>
      <vt:lpstr>Následky porušování hodnot Unie       - předběžné řízení před Komisí</vt:lpstr>
      <vt:lpstr>Demokratické zásady Unie</vt:lpstr>
      <vt:lpstr>Zastupitelská demokracie  (čl. 10)</vt:lpstr>
      <vt:lpstr>Přímá demokracie   (čl. 11)</vt:lpstr>
      <vt:lpstr>Evropská občanská iniciativa</vt:lpstr>
      <vt:lpstr>Evropská občanská iniciativa zhodnocení</vt:lpstr>
      <vt:lpstr>Účast národních parlamentů na demokratickém životě EU    (čl. 12)</vt:lpstr>
      <vt:lpstr>Zásada loajality</vt:lpstr>
      <vt:lpstr> Změny Smluv (primárního práva) </vt:lpstr>
      <vt:lpstr>Změny Smluv … pokračování</vt:lpstr>
      <vt:lpstr>Změny Smluv … pokračování</vt:lpstr>
      <vt:lpstr>Právní subjektivita EU</vt:lpstr>
      <vt:lpstr>Členství v EU</vt:lpstr>
      <vt:lpstr>Vystoupení z EU  </vt:lpstr>
      <vt:lpstr>Sídlo EU</vt:lpstr>
      <vt:lpstr> Smlouva o Evropské unii </vt:lpstr>
      <vt:lpstr>Smlouva o fungování EU</vt:lpstr>
      <vt:lpstr>Přílohy Smluv – protokoly a prohlášení  1. Protokoly (příklady)</vt:lpstr>
      <vt:lpstr>Ukázka protokolu</vt:lpstr>
      <vt:lpstr>2. Prohlášení – A, B. Společná</vt:lpstr>
      <vt:lpstr>Prohlášení   C. jednotlivých států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tyc</dc:creator>
  <cp:lastModifiedBy>Vladimír Týč</cp:lastModifiedBy>
  <cp:revision>62</cp:revision>
  <cp:lastPrinted>2015-02-25T13:30:22Z</cp:lastPrinted>
  <dcterms:created xsi:type="dcterms:W3CDTF">2012-02-20T22:54:14Z</dcterms:created>
  <dcterms:modified xsi:type="dcterms:W3CDTF">2022-11-04T10:46:58Z</dcterms:modified>
</cp:coreProperties>
</file>