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74" r:id="rId2"/>
    <p:sldId id="754" r:id="rId3"/>
    <p:sldId id="602" r:id="rId4"/>
    <p:sldId id="693" r:id="rId5"/>
    <p:sldId id="674" r:id="rId6"/>
    <p:sldId id="679" r:id="rId7"/>
    <p:sldId id="759" r:id="rId8"/>
    <p:sldId id="760" r:id="rId9"/>
    <p:sldId id="688" r:id="rId10"/>
    <p:sldId id="527" r:id="rId11"/>
    <p:sldId id="601" r:id="rId12"/>
    <p:sldId id="552" r:id="rId13"/>
    <p:sldId id="621" r:id="rId14"/>
    <p:sldId id="748" r:id="rId15"/>
    <p:sldId id="577" r:id="rId16"/>
    <p:sldId id="706" r:id="rId17"/>
    <p:sldId id="762" r:id="rId18"/>
    <p:sldId id="695" r:id="rId19"/>
    <p:sldId id="761" r:id="rId20"/>
    <p:sldId id="696" r:id="rId21"/>
    <p:sldId id="700" r:id="rId22"/>
    <p:sldId id="701" r:id="rId23"/>
    <p:sldId id="702" r:id="rId24"/>
    <p:sldId id="703" r:id="rId25"/>
    <p:sldId id="705" r:id="rId26"/>
    <p:sldId id="713" r:id="rId27"/>
    <p:sldId id="676" r:id="rId28"/>
    <p:sldId id="755" r:id="rId29"/>
    <p:sldId id="708" r:id="rId30"/>
    <p:sldId id="694" r:id="rId31"/>
    <p:sldId id="720" r:id="rId32"/>
    <p:sldId id="709" r:id="rId33"/>
    <p:sldId id="710" r:id="rId34"/>
    <p:sldId id="711" r:id="rId35"/>
    <p:sldId id="614" r:id="rId36"/>
    <p:sldId id="637" r:id="rId37"/>
    <p:sldId id="661" r:id="rId38"/>
    <p:sldId id="615" r:id="rId39"/>
    <p:sldId id="722" r:id="rId40"/>
    <p:sldId id="619" r:id="rId41"/>
    <p:sldId id="723" r:id="rId42"/>
    <p:sldId id="639" r:id="rId43"/>
    <p:sldId id="726" r:id="rId44"/>
    <p:sldId id="724" r:id="rId45"/>
    <p:sldId id="665" r:id="rId46"/>
    <p:sldId id="517" r:id="rId47"/>
    <p:sldId id="727" r:id="rId48"/>
    <p:sldId id="728" r:id="rId49"/>
    <p:sldId id="670" r:id="rId50"/>
    <p:sldId id="730" r:id="rId51"/>
    <p:sldId id="731" r:id="rId52"/>
    <p:sldId id="733" r:id="rId53"/>
    <p:sldId id="677" r:id="rId54"/>
    <p:sldId id="742" r:id="rId55"/>
    <p:sldId id="735" r:id="rId56"/>
    <p:sldId id="736" r:id="rId57"/>
    <p:sldId id="737" r:id="rId58"/>
    <p:sldId id="738" r:id="rId59"/>
    <p:sldId id="739" r:id="rId60"/>
    <p:sldId id="740" r:id="rId61"/>
    <p:sldId id="756" r:id="rId62"/>
    <p:sldId id="758" r:id="rId63"/>
    <p:sldId id="757" r:id="rId64"/>
    <p:sldId id="741" r:id="rId65"/>
    <p:sldId id="743" r:id="rId66"/>
    <p:sldId id="744" r:id="rId67"/>
    <p:sldId id="745" r:id="rId68"/>
    <p:sldId id="746" r:id="rId69"/>
    <p:sldId id="747" r:id="rId70"/>
    <p:sldId id="256" r:id="rId7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494" autoAdjust="0"/>
  </p:normalViewPr>
  <p:slideViewPr>
    <p:cSldViewPr>
      <p:cViewPr varScale="1">
        <p:scale>
          <a:sx n="108" d="100"/>
          <a:sy n="108" d="100"/>
        </p:scale>
        <p:origin x="19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1957C-DC7A-43DA-B6A9-B99579EDB4BC}" type="datetimeFigureOut">
              <a:rPr lang="cs-CZ" smtClean="0"/>
              <a:pPr/>
              <a:t>20. 10. 2022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FA38D-A500-4CF7-A902-5919CCD69A91}" type="slidenum">
              <a:rPr lang="cs-CZ" smtClean="0"/>
              <a:pPr/>
              <a:t>‹#›</a:t>
            </a:fld>
            <a:endParaRPr lang="cs-CZ"/>
          </a:p>
        </p:txBody>
      </p:sp>
    </p:spTree>
    <p:extLst>
      <p:ext uri="{BB962C8B-B14F-4D97-AF65-F5344CB8AC3E}">
        <p14:creationId xmlns:p14="http://schemas.microsoft.com/office/powerpoint/2010/main" val="307588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pPr eaLnBrk="0" hangingPunct="0">
              <a:spcBef>
                <a:spcPct val="50000"/>
              </a:spcBef>
              <a:buFontTx/>
              <a:buNone/>
            </a:pPr>
            <a:endParaRPr lang="cs-CZ" sz="1100" dirty="0">
              <a:latin typeface="Verdana" pitchFamily="34" charset="0"/>
            </a:endParaRPr>
          </a:p>
          <a:p>
            <a:pPr eaLnBrk="0" hangingPunct="0">
              <a:spcBef>
                <a:spcPct val="50000"/>
              </a:spcBef>
              <a:buFontTx/>
              <a:buNone/>
            </a:pPr>
            <a:r>
              <a:rPr lang="cs-CZ" sz="1100" dirty="0">
                <a:latin typeface="Verdana" pitchFamily="34" charset="0"/>
              </a:rPr>
              <a:t>(Řízení o odstranění stavby </a:t>
            </a:r>
          </a:p>
          <a:p>
            <a:pPr eaLnBrk="0" hangingPunct="0">
              <a:spcBef>
                <a:spcPct val="50000"/>
              </a:spcBef>
              <a:buFontTx/>
              <a:buNone/>
            </a:pPr>
            <a:r>
              <a:rPr lang="cs-CZ" sz="1100" dirty="0">
                <a:latin typeface="Verdana" pitchFamily="34" charset="0"/>
              </a:rPr>
              <a:t>Řízení o dodatečném povolení stavby</a:t>
            </a:r>
            <a:endParaRPr lang="en-US" sz="1100" dirty="0">
              <a:latin typeface="Verdana" pitchFamily="34" charset="0"/>
            </a:endParaRPr>
          </a:p>
          <a:p>
            <a:endParaRPr lang="cs-CZ" dirty="0"/>
          </a:p>
        </p:txBody>
      </p:sp>
    </p:spTree>
    <p:extLst>
      <p:ext uri="{BB962C8B-B14F-4D97-AF65-F5344CB8AC3E}">
        <p14:creationId xmlns:p14="http://schemas.microsoft.com/office/powerpoint/2010/main" val="308195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44</a:t>
            </a:fld>
            <a:endParaRPr lang="cs-CZ"/>
          </a:p>
        </p:txBody>
      </p:sp>
    </p:spTree>
    <p:extLst>
      <p:ext uri="{BB962C8B-B14F-4D97-AF65-F5344CB8AC3E}">
        <p14:creationId xmlns:p14="http://schemas.microsoft.com/office/powerpoint/2010/main" val="2064254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47</a:t>
            </a:fld>
            <a:endParaRPr lang="cs-CZ"/>
          </a:p>
        </p:txBody>
      </p:sp>
    </p:spTree>
    <p:extLst>
      <p:ext uri="{BB962C8B-B14F-4D97-AF65-F5344CB8AC3E}">
        <p14:creationId xmlns:p14="http://schemas.microsoft.com/office/powerpoint/2010/main" val="3273895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50</a:t>
            </a:fld>
            <a:endParaRPr lang="cs-CZ"/>
          </a:p>
        </p:txBody>
      </p:sp>
    </p:spTree>
    <p:extLst>
      <p:ext uri="{BB962C8B-B14F-4D97-AF65-F5344CB8AC3E}">
        <p14:creationId xmlns:p14="http://schemas.microsoft.com/office/powerpoint/2010/main" val="3760871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51</a:t>
            </a:fld>
            <a:endParaRPr lang="cs-CZ"/>
          </a:p>
        </p:txBody>
      </p:sp>
    </p:spTree>
    <p:extLst>
      <p:ext uri="{BB962C8B-B14F-4D97-AF65-F5344CB8AC3E}">
        <p14:creationId xmlns:p14="http://schemas.microsoft.com/office/powerpoint/2010/main" val="1567029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52</a:t>
            </a:fld>
            <a:endParaRPr lang="cs-CZ"/>
          </a:p>
        </p:txBody>
      </p:sp>
    </p:spTree>
    <p:extLst>
      <p:ext uri="{BB962C8B-B14F-4D97-AF65-F5344CB8AC3E}">
        <p14:creationId xmlns:p14="http://schemas.microsoft.com/office/powerpoint/2010/main" val="247763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56</a:t>
            </a:fld>
            <a:endParaRPr lang="cs-CZ"/>
          </a:p>
        </p:txBody>
      </p:sp>
    </p:spTree>
    <p:extLst>
      <p:ext uri="{BB962C8B-B14F-4D97-AF65-F5344CB8AC3E}">
        <p14:creationId xmlns:p14="http://schemas.microsoft.com/office/powerpoint/2010/main" val="310043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50172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266310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188362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192989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236935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39</a:t>
            </a:fld>
            <a:endParaRPr lang="cs-CZ"/>
          </a:p>
        </p:txBody>
      </p:sp>
    </p:spTree>
    <p:extLst>
      <p:ext uri="{BB962C8B-B14F-4D97-AF65-F5344CB8AC3E}">
        <p14:creationId xmlns:p14="http://schemas.microsoft.com/office/powerpoint/2010/main" val="408268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41</a:t>
            </a:fld>
            <a:endParaRPr lang="cs-CZ"/>
          </a:p>
        </p:txBody>
      </p:sp>
    </p:spTree>
    <p:extLst>
      <p:ext uri="{BB962C8B-B14F-4D97-AF65-F5344CB8AC3E}">
        <p14:creationId xmlns:p14="http://schemas.microsoft.com/office/powerpoint/2010/main" val="318647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43</a:t>
            </a:fld>
            <a:endParaRPr lang="cs-CZ"/>
          </a:p>
        </p:txBody>
      </p:sp>
    </p:spTree>
    <p:extLst>
      <p:ext uri="{BB962C8B-B14F-4D97-AF65-F5344CB8AC3E}">
        <p14:creationId xmlns:p14="http://schemas.microsoft.com/office/powerpoint/2010/main" val="401672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20. 10. 2022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C4DA6A9-9E08-4458-8F66-37D58F05BFB3}" type="datetimeFigureOut">
              <a:rPr lang="cs-CZ" smtClean="0"/>
              <a:pPr/>
              <a:t>20. 10. 2022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C4DA6A9-9E08-4458-8F66-37D58F05BFB3}" type="datetimeFigureOut">
              <a:rPr lang="cs-CZ" smtClean="0"/>
              <a:pPr/>
              <a:t>20. 10. 2022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20. 10. 2022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20. 10. 2022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20. 10. 2022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20. 10. 2022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7.jpe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blogs.wsj.com/emergingeurope/2010/01/15/micronesia-wants-czechs-scrap-coal-fired-plant-czechs-may-want-more-warmth/&amp;ei=QewPVYqSI8O3OPiegQg&amp;bvm=bv.88528373,d.d24&amp;psig=AFQjCNGj49Sz6EJ12swrXNjPS3Td3kkUdA&amp;ust=1427193270171395" TargetMode="External"/><Relationship Id="rId5" Type="http://schemas.openxmlformats.org/officeDocument/2006/relationships/image" Target="../media/image16.jpeg"/><Relationship Id="rId4" Type="http://schemas.openxmlformats.org/officeDocument/2006/relationships/hyperlink" Target="http://www.google.cz/url?sa=i&amp;rct=j&amp;q=&amp;esrc=s&amp;frm=1&amp;source=images&amp;cd=&amp;cad=rja&amp;uact=8&amp;ved=0CAcQjRw&amp;url=http://www.lizasreef.com/HOPE%20FOR%20THE%20OCEANS/micronesian_region.htm&amp;ei=GOwPVcHILcjtO86vgJgH&amp;bvm=bv.88528373,d.d24&amp;psig=AFQjCNFCrGqGx05aSIDJ2OtRe4Ubrfz0RA&amp;ust=142719322649306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hyperlink" Target="http://portal.cenia.cz/eiasea/view/SEA100_koncepce" TargetMode="Externa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6.gif"/></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hyperlink" Target="http://portal.cenia.cz/eiasea/view/eia100_cr" TargetMode="Externa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6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F:\DATA\grafika\pruh 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0768" y="105756"/>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211960" y="5804590"/>
            <a:ext cx="6373441" cy="523220"/>
          </a:xfrm>
          <a:prstGeom prst="rect">
            <a:avLst/>
          </a:prstGeom>
          <a:noFill/>
        </p:spPr>
        <p:txBody>
          <a:bodyPr wrap="square" rtlCol="0">
            <a:spAutoFit/>
          </a:bodyPr>
          <a:lstStyle/>
          <a:p>
            <a:r>
              <a:rPr lang="cs-CZ" sz="1200" b="1" dirty="0">
                <a:latin typeface="Cambria" panose="02040503050406030204" pitchFamily="18" charset="0"/>
                <a:ea typeface="Cambria" panose="02040503050406030204" pitchFamily="18" charset="0"/>
              </a:rPr>
              <a:t>22. 10. 2022 Právo životního prostředí pro veřejnou správu</a:t>
            </a:r>
          </a:p>
          <a:p>
            <a:r>
              <a:rPr lang="cs-CZ" sz="1600" b="1" dirty="0">
                <a:latin typeface="Cambria" panose="02040503050406030204" pitchFamily="18" charset="0"/>
                <a:ea typeface="Cambria" panose="02040503050406030204" pitchFamily="18" charset="0"/>
              </a:rPr>
              <a:t>JUDr. Vojtěch Vomáčka, Ph.D., LL.M.</a:t>
            </a:r>
          </a:p>
        </p:txBody>
      </p:sp>
      <p:sp>
        <p:nvSpPr>
          <p:cNvPr id="9" name="Podnadpis 2"/>
          <p:cNvSpPr txBox="1">
            <a:spLocks/>
          </p:cNvSpPr>
          <p:nvPr/>
        </p:nvSpPr>
        <p:spPr>
          <a:xfrm>
            <a:off x="827584" y="2734765"/>
            <a:ext cx="7110123" cy="17067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cs-CZ" b="1" dirty="0">
                <a:solidFill>
                  <a:schemeClr val="accent4"/>
                </a:solidFill>
                <a:latin typeface="Cambria" panose="02040503050406030204" pitchFamily="18" charset="0"/>
                <a:ea typeface="Cambria" panose="02040503050406030204" pitchFamily="18" charset="0"/>
              </a:rPr>
              <a:t>Posuzování vlivů záměrů a koncepcí na životní prostředí (EIA / SEA)</a:t>
            </a:r>
            <a:endParaRPr lang="cs-CZ" dirty="0">
              <a:solidFill>
                <a:schemeClr val="accent4"/>
              </a:solidFill>
              <a:latin typeface="Cambria" panose="02040503050406030204" pitchFamily="18" charset="0"/>
              <a:ea typeface="Cambria" panose="02040503050406030204" pitchFamily="18" charset="0"/>
            </a:endParaRPr>
          </a:p>
        </p:txBody>
      </p:sp>
      <p:sp>
        <p:nvSpPr>
          <p:cNvPr id="10" name="Nadpis 1"/>
          <p:cNvSpPr txBox="1">
            <a:spLocks/>
          </p:cNvSpPr>
          <p:nvPr/>
        </p:nvSpPr>
        <p:spPr>
          <a:xfrm>
            <a:off x="755576" y="218371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3600" b="1" dirty="0">
              <a:latin typeface="Cambria" panose="02040503050406030204" pitchFamily="18" charset="0"/>
              <a:ea typeface="Cambria" panose="02040503050406030204" pitchFamily="18" charset="0"/>
            </a:endParaRPr>
          </a:p>
        </p:txBody>
      </p:sp>
      <p:pic>
        <p:nvPicPr>
          <p:cNvPr id="2" name="Picture 3" descr="logo">
            <a:extLst>
              <a:ext uri="{FF2B5EF4-FFF2-40B4-BE49-F238E27FC236}">
                <a16:creationId xmlns:a16="http://schemas.microsoft.com/office/drawing/2014/main" id="{F32DF412-B82D-74E0-C221-66E376EDBD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5521" y="5783099"/>
            <a:ext cx="486705" cy="5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F:\vojtech\Pictures\Obrázky\logo katedry\logoENG.gif">
            <a:extLst>
              <a:ext uri="{FF2B5EF4-FFF2-40B4-BE49-F238E27FC236}">
                <a16:creationId xmlns:a16="http://schemas.microsoft.com/office/drawing/2014/main" id="{EED044A9-6B12-E225-5CB3-4AC5A55E19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5661248"/>
            <a:ext cx="1446402" cy="6371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4" descr="Image result for muni logo">
            <a:extLst>
              <a:ext uri="{FF2B5EF4-FFF2-40B4-BE49-F238E27FC236}">
                <a16:creationId xmlns:a16="http://schemas.microsoft.com/office/drawing/2014/main" id="{33FD1320-9BA8-A8C6-B2CE-96F15280233E}"/>
              </a:ext>
            </a:extLst>
          </p:cNvP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356463" y="5731701"/>
            <a:ext cx="1236666" cy="6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23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785413" y="1538125"/>
            <a:ext cx="3263630" cy="7599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vyhodnocení vlivů na udržitelný rozvoj území </a:t>
            </a:r>
            <a:endParaRPr lang="cs-CZ" b="1" dirty="0"/>
          </a:p>
        </p:txBody>
      </p:sp>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Skupina 25"/>
          <p:cNvGrpSpPr/>
          <p:nvPr/>
        </p:nvGrpSpPr>
        <p:grpSpPr>
          <a:xfrm>
            <a:off x="405896" y="1216333"/>
            <a:ext cx="2909232" cy="1582516"/>
            <a:chOff x="2718651" y="445015"/>
            <a:chExt cx="2404565" cy="804292"/>
          </a:xfrm>
        </p:grpSpPr>
        <p:sp>
          <p:nvSpPr>
            <p:cNvPr id="29" name="AutoShape 31"/>
            <p:cNvSpPr>
              <a:spLocks noChangeShapeType="1"/>
            </p:cNvSpPr>
            <p:nvPr/>
          </p:nvSpPr>
          <p:spPr bwMode="auto">
            <a:xfrm>
              <a:off x="4678661" y="1129427"/>
              <a:ext cx="444555" cy="993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8" name="Oval 32"/>
            <p:cNvSpPr>
              <a:spLocks noChangeArrowheads="1"/>
            </p:cNvSpPr>
            <p:nvPr/>
          </p:nvSpPr>
          <p:spPr bwMode="auto">
            <a:xfrm>
              <a:off x="2718651" y="445015"/>
              <a:ext cx="2076079" cy="804292"/>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koncepcí</a:t>
              </a:r>
              <a:r>
                <a:rPr lang="cs-CZ" altLang="cs-CZ" b="1" dirty="0">
                  <a:ea typeface="Calibri" panose="020F0502020204030204" pitchFamily="34" charset="0"/>
                  <a:cs typeface="Times New Roman" panose="02020603050405020304" pitchFamily="18" charset="0"/>
                </a:rPr>
                <a:t> na životní prostředí (SEA)</a:t>
              </a:r>
              <a:endParaRPr lang="cs-CZ" altLang="cs-CZ" b="1" dirty="0"/>
            </a:p>
            <a:p>
              <a:pPr algn="ctr" eaLnBrk="0" fontAlgn="base" hangingPunct="0">
                <a:spcBef>
                  <a:spcPct val="0"/>
                </a:spcBef>
                <a:spcAft>
                  <a:spcPct val="0"/>
                </a:spcAft>
              </a:pPr>
              <a:endParaRPr lang="cs-CZ" altLang="cs-CZ" sz="1200" b="1" dirty="0"/>
            </a:p>
          </p:txBody>
        </p:sp>
      </p:grpSp>
      <p:grpSp>
        <p:nvGrpSpPr>
          <p:cNvPr id="32" name="Skupina 31"/>
          <p:cNvGrpSpPr/>
          <p:nvPr/>
        </p:nvGrpSpPr>
        <p:grpSpPr>
          <a:xfrm>
            <a:off x="368015" y="3104619"/>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5" name="AutoShape 50"/>
          <p:cNvSpPr>
            <a:spLocks noChangeShapeType="1"/>
          </p:cNvSpPr>
          <p:nvPr/>
        </p:nvSpPr>
        <p:spPr bwMode="auto">
          <a:xfrm>
            <a:off x="4644008" y="3446142"/>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46" name="Rectangle 46"/>
          <p:cNvSpPr>
            <a:spLocks noChangeArrowheads="1"/>
          </p:cNvSpPr>
          <p:nvPr/>
        </p:nvSpPr>
        <p:spPr bwMode="auto">
          <a:xfrm>
            <a:off x="3655121" y="4342159"/>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3720068" y="5582798"/>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4644008" y="4958367"/>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p:nvSpPr>
        <p:spPr bwMode="auto">
          <a:xfrm>
            <a:off x="3508962" y="2472732"/>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23" name="Bublinový popisek ve tvaru obláčku 22"/>
          <p:cNvSpPr/>
          <p:nvPr/>
        </p:nvSpPr>
        <p:spPr>
          <a:xfrm rot="1227716">
            <a:off x="6299864" y="3237850"/>
            <a:ext cx="2588153" cy="1280506"/>
          </a:xfrm>
          <a:prstGeom prst="cloudCallout">
            <a:avLst>
              <a:gd name="adj1" fmla="val -156540"/>
              <a:gd name="adj2" fmla="val 126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viz příští </a:t>
            </a:r>
            <a:r>
              <a:rPr lang="cs-CZ" dirty="0" err="1"/>
              <a:t>přednška</a:t>
            </a:r>
            <a:endParaRPr lang="cs-CZ" dirty="0"/>
          </a:p>
        </p:txBody>
      </p:sp>
      <p:sp>
        <p:nvSpPr>
          <p:cNvPr id="24" name="Obdélník 23"/>
          <p:cNvSpPr/>
          <p:nvPr/>
        </p:nvSpPr>
        <p:spPr>
          <a:xfrm>
            <a:off x="1619672" y="421257"/>
            <a:ext cx="6809813" cy="523220"/>
          </a:xfrm>
          <a:prstGeom prst="rect">
            <a:avLst/>
          </a:prstGeom>
        </p:spPr>
        <p:txBody>
          <a:bodyPr wrap="none">
            <a:spAutoFit/>
          </a:bodyPr>
          <a:lstStyle/>
          <a:p>
            <a:pPr algn="ctr"/>
            <a:r>
              <a:rPr lang="cs-CZ" sz="2800" dirty="0"/>
              <a:t>Vyhodnocení vlivů na udržitelný rozvoj území </a:t>
            </a:r>
            <a:endParaRPr lang="cs-CZ" sz="2800" b="1" dirty="0"/>
          </a:p>
        </p:txBody>
      </p:sp>
      <p:sp>
        <p:nvSpPr>
          <p:cNvPr id="3" name="Zástupný symbol pro číslo snímku 2"/>
          <p:cNvSpPr>
            <a:spLocks noGrp="1"/>
          </p:cNvSpPr>
          <p:nvPr>
            <p:ph type="sldNum" sz="quarter" idx="12"/>
          </p:nvPr>
        </p:nvSpPr>
        <p:spPr/>
        <p:txBody>
          <a:bodyPr/>
          <a:lstStyle/>
          <a:p>
            <a:fld id="{386FF7BF-90D5-4328-A7D3-83853A676C7B}" type="slidenum">
              <a:rPr lang="cs-CZ" smtClean="0"/>
              <a:pPr/>
              <a:t>10</a:t>
            </a:fld>
            <a:endParaRPr lang="cs-CZ"/>
          </a:p>
        </p:txBody>
      </p:sp>
    </p:spTree>
    <p:extLst>
      <p:ext uri="{BB962C8B-B14F-4D97-AF65-F5344CB8AC3E}">
        <p14:creationId xmlns:p14="http://schemas.microsoft.com/office/powerpoint/2010/main" val="27145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6" grpId="0" animBg="1"/>
      <p:bldP spid="48"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50986" y="1093786"/>
            <a:ext cx="475252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u="sng" dirty="0"/>
              <a:t>EIA</a:t>
            </a:r>
            <a:r>
              <a:rPr lang="cs-CZ" altLang="cs-CZ" sz="2400" dirty="0"/>
              <a:t> se vztahuje na záměry, které mohou mít vliv na životní prostředí (i</a:t>
            </a:r>
            <a:r>
              <a:rPr lang="cs-CZ" sz="2400" dirty="0"/>
              <a:t> příprava záměru, provádění, zkušební provoz, ukončení provozu a případná sanace či rekultivace!). </a:t>
            </a:r>
            <a:r>
              <a:rPr lang="cs-CZ" sz="2400" dirty="0">
                <a:solidFill>
                  <a:srgbClr val="00B050"/>
                </a:solidFill>
              </a:rPr>
              <a:t>V ČR cca 17.000 záměrů</a:t>
            </a:r>
            <a:r>
              <a:rPr lang="cs-CZ" sz="2400" dirty="0"/>
              <a:t>.</a:t>
            </a:r>
            <a:endParaRPr lang="cs-CZ" altLang="cs-CZ" sz="2400" b="1" i="1" dirty="0">
              <a:solidFill>
                <a:srgbClr val="FF0000"/>
              </a:solidFill>
            </a:endParaRPr>
          </a:p>
          <a:p>
            <a:endParaRPr lang="en-US" altLang="cs-CZ" sz="2800" i="1" dirty="0"/>
          </a:p>
        </p:txBody>
      </p:sp>
      <p:sp>
        <p:nvSpPr>
          <p:cNvPr id="10" name="Rectangle 3"/>
          <p:cNvSpPr txBox="1">
            <a:spLocks noChangeArrowheads="1"/>
          </p:cNvSpPr>
          <p:nvPr/>
        </p:nvSpPr>
        <p:spPr>
          <a:xfrm>
            <a:off x="323528" y="4121524"/>
            <a:ext cx="4680520"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sz="2800" b="1" u="sng" dirty="0"/>
              <a:t>SEA</a:t>
            </a:r>
            <a:r>
              <a:rPr lang="en-GB" altLang="cs-CZ" sz="2800" dirty="0"/>
              <a:t> </a:t>
            </a:r>
            <a:r>
              <a:rPr lang="cs-CZ" altLang="cs-CZ" sz="2800" dirty="0"/>
              <a:t>se vztahuje na koncepce, které vytvářejí rámec pro budoucí realizaci záměrů</a:t>
            </a:r>
            <a:r>
              <a:rPr lang="cs-CZ" sz="2800" dirty="0"/>
              <a:t>. </a:t>
            </a:r>
            <a:r>
              <a:rPr lang="cs-CZ" sz="2800" dirty="0">
                <a:solidFill>
                  <a:srgbClr val="00B050"/>
                </a:solidFill>
              </a:rPr>
              <a:t>V ČR cca 500 koncepcí</a:t>
            </a:r>
            <a:r>
              <a:rPr lang="cs-CZ" sz="2800" dirty="0"/>
              <a:t>.</a:t>
            </a:r>
            <a:endParaRPr lang="en-GB" altLang="cs-CZ" sz="2800" i="1" dirty="0"/>
          </a:p>
          <a:p>
            <a:endParaRPr lang="en-GB" altLang="cs-CZ" i="1" dirty="0"/>
          </a:p>
        </p:txBody>
      </p:sp>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3721904"/>
            <a:ext cx="3831006" cy="2707965"/>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0104" y="1168308"/>
            <a:ext cx="3602910" cy="2400317"/>
          </a:xfrm>
          <a:prstGeom prst="rect">
            <a:avLst/>
          </a:prstGeom>
        </p:spPr>
      </p:pic>
    </p:spTree>
    <p:extLst>
      <p:ext uri="{BB962C8B-B14F-4D97-AF65-F5344CB8AC3E}">
        <p14:creationId xmlns:p14="http://schemas.microsoft.com/office/powerpoint/2010/main" val="14122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093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						</a:t>
            </a:r>
            <a:r>
              <a:rPr lang="cs-CZ" altLang="cs-CZ" dirty="0"/>
              <a:t>Jak</a:t>
            </a:r>
            <a:endParaRPr lang="en-US" altLang="cs-CZ" dirty="0"/>
          </a:p>
          <a:p>
            <a:r>
              <a:rPr lang="en-US" altLang="cs-CZ" dirty="0"/>
              <a:t>				</a:t>
            </a:r>
            <a:r>
              <a:rPr lang="cs-CZ" altLang="cs-CZ" dirty="0"/>
              <a:t>Kde</a:t>
            </a:r>
            <a:endParaRPr lang="en-US" altLang="cs-CZ" dirty="0"/>
          </a:p>
          <a:p>
            <a:r>
              <a:rPr lang="en-US" altLang="cs-CZ" dirty="0"/>
              <a:t>		</a:t>
            </a:r>
            <a:r>
              <a:rPr lang="cs-CZ" altLang="cs-CZ" dirty="0"/>
              <a:t>Zda</a:t>
            </a:r>
            <a:endParaRPr lang="en-US" altLang="cs-CZ" dirty="0"/>
          </a:p>
          <a:p>
            <a:r>
              <a:rPr lang="cs-CZ" altLang="cs-CZ" dirty="0"/>
              <a:t>Proč</a:t>
            </a:r>
            <a:endParaRPr lang="en-US" altLang="cs-CZ" dirty="0"/>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31598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Politiky – Plány - Programy</a:t>
            </a:r>
            <a:endParaRPr lang="en-US" altLang="cs-CZ" dirty="0"/>
          </a:p>
        </p:txBody>
      </p:sp>
      <p:sp>
        <p:nvSpPr>
          <p:cNvPr id="16" name="Text Box 17"/>
          <p:cNvSpPr txBox="1">
            <a:spLocks noChangeArrowheads="1"/>
          </p:cNvSpPr>
          <p:nvPr/>
        </p:nvSpPr>
        <p:spPr bwMode="auto">
          <a:xfrm>
            <a:off x="5686672" y="2697408"/>
            <a:ext cx="10054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Záměry</a:t>
            </a:r>
            <a:endParaRPr lang="en-US" altLang="cs-CZ" dirty="0"/>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213789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Cíl a účel posuzování vlivů</a:t>
            </a:r>
          </a:p>
        </p:txBody>
      </p:sp>
      <p:sp>
        <p:nvSpPr>
          <p:cNvPr id="8" name="Rectangle 1030"/>
          <p:cNvSpPr>
            <a:spLocks noChangeArrowheads="1"/>
          </p:cNvSpPr>
          <p:nvPr/>
        </p:nvSpPr>
        <p:spPr bwMode="auto">
          <a:xfrm>
            <a:off x="359532" y="1661694"/>
            <a:ext cx="842493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cs-CZ" altLang="cs-CZ" sz="2800" b="1" dirty="0"/>
              <a:t>Cíl: </a:t>
            </a:r>
            <a:r>
              <a:rPr lang="cs-CZ" altLang="cs-CZ" sz="2800" dirty="0"/>
              <a:t>Vč</a:t>
            </a:r>
            <a:r>
              <a:rPr lang="cs-CZ" sz="2800" dirty="0"/>
              <a:t>lenit ochranu životního prostředí do rozvojových projektů, programů a politik a politiku ochrany životního prostředí inkorporovat do rozhodovacích procesů v souladu se zásadou prevence, tj. v co nejrannější fázi, kdy je již možné vlivy posoudit a zároveň je rozhodováním ovlivnit.</a:t>
            </a:r>
          </a:p>
          <a:p>
            <a:endParaRPr lang="cs-CZ" sz="2800" dirty="0"/>
          </a:p>
          <a:p>
            <a:pPr algn="just"/>
            <a:r>
              <a:rPr lang="cs-CZ" sz="2800" b="1" dirty="0"/>
              <a:t>Účel: </a:t>
            </a:r>
            <a:r>
              <a:rPr lang="cs-CZ" sz="2800" dirty="0"/>
              <a:t>Získat objektivní odborný podklad pro vydání rozhodnutí podle zvláštních předpisů (stavební zákon, vodní zákon, horní zákon apod.), přispět k trvale udržitelnému rozvoji</a:t>
            </a:r>
            <a:endParaRPr lang="en-US" altLang="cs-CZ" sz="2800" i="1" dirty="0"/>
          </a:p>
        </p:txBody>
      </p:sp>
    </p:spTree>
    <p:extLst>
      <p:ext uri="{BB962C8B-B14F-4D97-AF65-F5344CB8AC3E}">
        <p14:creationId xmlns:p14="http://schemas.microsoft.com/office/powerpoint/2010/main" val="373422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589855" y="368413"/>
            <a:ext cx="7740352" cy="523220"/>
          </a:xfrm>
          <a:prstGeom prst="rect">
            <a:avLst/>
          </a:prstGeom>
          <a:noFill/>
        </p:spPr>
        <p:txBody>
          <a:bodyPr wrap="square" rtlCol="0">
            <a:spAutoFit/>
          </a:bodyPr>
          <a:lstStyle/>
          <a:p>
            <a:r>
              <a:rPr lang="cs-CZ" sz="2800" b="1" dirty="0"/>
              <a:t>Přístup k posuzování (judikatura SDEU a NSS)</a:t>
            </a:r>
          </a:p>
        </p:txBody>
      </p:sp>
      <p:sp>
        <p:nvSpPr>
          <p:cNvPr id="7" name="Rectangle 3"/>
          <p:cNvSpPr txBox="1">
            <a:spLocks noChangeArrowheads="1"/>
          </p:cNvSpPr>
          <p:nvPr/>
        </p:nvSpPr>
        <p:spPr>
          <a:xfrm>
            <a:off x="251520" y="1772816"/>
            <a:ext cx="889248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Úprava EIA</a:t>
            </a:r>
            <a:r>
              <a:rPr kumimoji="0" lang="cs-CZ" sz="3200" b="0" i="0" u="none" strike="noStrike" kern="1200" cap="none" spc="0" normalizeH="0" noProof="0" dirty="0">
                <a:ln>
                  <a:noFill/>
                </a:ln>
                <a:solidFill>
                  <a:schemeClr val="tx1"/>
                </a:solidFill>
                <a:effectLst/>
                <a:uLnTx/>
                <a:uFillTx/>
                <a:latin typeface="+mn-lt"/>
                <a:ea typeface="+mn-ea"/>
                <a:cs typeface="+mn-cs"/>
              </a:rPr>
              <a:t> a SEA je dynamická a reflektuje technický vývoj.</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kumimoji="0" lang="cs-CZ" sz="3200" b="0" i="0" u="none" strike="noStrike" kern="1200" cap="none" spc="0" normalizeH="0" baseline="0" noProof="0" dirty="0">
                <a:ln>
                  <a:noFill/>
                </a:ln>
                <a:solidFill>
                  <a:schemeClr val="tx1"/>
                </a:solidFill>
                <a:effectLst/>
                <a:uLnTx/>
                <a:uFillTx/>
                <a:latin typeface="+mn-lt"/>
                <a:ea typeface="+mn-ea"/>
                <a:cs typeface="+mn-cs"/>
              </a:rPr>
              <a:t>Unijní směrnice mají široký záběr</a:t>
            </a:r>
            <a:r>
              <a:rPr kumimoji="0" lang="cs-CZ" sz="3200" b="0" i="0" u="none" strike="noStrike" kern="1200" cap="none" spc="0" normalizeH="0" noProof="0" dirty="0">
                <a:ln>
                  <a:noFill/>
                </a:ln>
                <a:solidFill>
                  <a:schemeClr val="tx1"/>
                </a:solidFill>
                <a:effectLst/>
                <a:uLnTx/>
                <a:uFillTx/>
                <a:latin typeface="+mn-lt"/>
                <a:ea typeface="+mn-ea"/>
                <a:cs typeface="+mn-cs"/>
              </a:rPr>
              <a:t> a účel.</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Diskrece</a:t>
            </a:r>
            <a:r>
              <a:rPr kumimoji="0" lang="cs-CZ" sz="3200" b="0" i="0" u="none" strike="noStrike" kern="1200" cap="none" spc="0" normalizeH="0" noProof="0" dirty="0">
                <a:ln>
                  <a:noFill/>
                </a:ln>
                <a:solidFill>
                  <a:schemeClr val="tx1"/>
                </a:solidFill>
                <a:effectLst/>
                <a:uLnTx/>
                <a:uFillTx/>
                <a:latin typeface="+mn-lt"/>
                <a:ea typeface="+mn-ea"/>
                <a:cs typeface="+mn-cs"/>
              </a:rPr>
              <a:t> členských států je omezená.</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Význam</a:t>
            </a:r>
            <a:r>
              <a:rPr kumimoji="0" lang="cs-CZ" sz="3200" b="0" i="0" u="none" strike="noStrike" kern="1200" cap="none" spc="0" normalizeH="0" noProof="0" dirty="0">
                <a:ln>
                  <a:noFill/>
                </a:ln>
                <a:solidFill>
                  <a:schemeClr val="tx1"/>
                </a:solidFill>
                <a:effectLst/>
                <a:uLnTx/>
                <a:uFillTx/>
                <a:latin typeface="+mn-lt"/>
                <a:ea typeface="+mn-ea"/>
                <a:cs typeface="+mn-cs"/>
              </a:rPr>
              <a:t> potenciálních dopadů na životní prostředí</a:t>
            </a:r>
            <a:r>
              <a:rPr kumimoji="0" lang="en-GB"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Výjimky vykládány restriktivně.</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3200" dirty="0"/>
              <a:t>Možný přímý účinek unijní úpravy </a:t>
            </a:r>
            <a:r>
              <a:rPr lang="cs-CZ" sz="2000" dirty="0"/>
              <a:t>(např. čl. 11 směrnice EIA)</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3671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sz="1100"/>
              <a:pPr/>
              <a:t>15</a:t>
            </a:fld>
            <a:endParaRPr lang="en-GB" sz="1100"/>
          </a:p>
        </p:txBody>
      </p:sp>
      <p:sp>
        <p:nvSpPr>
          <p:cNvPr id="223234" name="Rectangle 2"/>
          <p:cNvSpPr>
            <a:spLocks noGrp="1" noChangeArrowheads="1"/>
          </p:cNvSpPr>
          <p:nvPr>
            <p:ph type="title"/>
          </p:nvPr>
        </p:nvSpPr>
        <p:spPr>
          <a:xfrm>
            <a:off x="179512" y="0"/>
            <a:ext cx="8568952" cy="1143000"/>
          </a:xfrm>
        </p:spPr>
        <p:txBody>
          <a:bodyPr>
            <a:normAutofit/>
          </a:bodyPr>
          <a:lstStyle/>
          <a:p>
            <a:r>
              <a:rPr lang="cs-CZ" sz="2800" b="1" dirty="0"/>
              <a:t>Synergické a kumulativní jevy</a:t>
            </a:r>
            <a:endParaRPr lang="en-GB" sz="2800"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39082" y="903188"/>
            <a:ext cx="8376320" cy="1261884"/>
          </a:xfrm>
          <a:prstGeom prst="rect">
            <a:avLst/>
          </a:prstGeom>
          <a:noFill/>
        </p:spPr>
        <p:txBody>
          <a:bodyPr wrap="square" rtlCol="0">
            <a:spAutoFit/>
          </a:bodyPr>
          <a:lstStyle/>
          <a:p>
            <a:r>
              <a:rPr lang="cs-CZ" sz="1600" dirty="0"/>
              <a:t>Při posouzení se berou v potaz již existující záměry a obecně zátěž v území, </a:t>
            </a:r>
            <a:r>
              <a:rPr lang="cs-CZ" sz="1600" dirty="0">
                <a:highlight>
                  <a:srgbClr val="FFFF00"/>
                </a:highlight>
              </a:rPr>
              <a:t>neposuzují se vlivy izolovaně, ale v souvislostech.</a:t>
            </a:r>
          </a:p>
          <a:p>
            <a:r>
              <a:rPr lang="cs-CZ" sz="1400" i="1" dirty="0"/>
              <a:t>Viz např. 7 </a:t>
            </a:r>
            <a:r>
              <a:rPr lang="cs-CZ" sz="1400" i="1" dirty="0" err="1"/>
              <a:t>Ao</a:t>
            </a:r>
            <a:r>
              <a:rPr lang="cs-CZ" sz="1400" i="1" dirty="0"/>
              <a:t> 7/2010-133; 8 </a:t>
            </a:r>
            <a:r>
              <a:rPr lang="cs-CZ" sz="1400" i="1" dirty="0" err="1"/>
              <a:t>Ao</a:t>
            </a:r>
            <a:r>
              <a:rPr lang="cs-CZ" sz="1400" i="1" dirty="0"/>
              <a:t> 2/2010-644; 9 </a:t>
            </a:r>
            <a:r>
              <a:rPr lang="cs-CZ" sz="1400" i="1" dirty="0" err="1"/>
              <a:t>Ao</a:t>
            </a:r>
            <a:r>
              <a:rPr lang="cs-CZ" sz="1400" i="1" dirty="0"/>
              <a:t> 2/2008-62; 4 </a:t>
            </a:r>
            <a:r>
              <a:rPr lang="cs-CZ" sz="1400" i="1" dirty="0" err="1"/>
              <a:t>Aos</a:t>
            </a:r>
            <a:r>
              <a:rPr lang="cs-CZ" sz="1400" i="1" dirty="0"/>
              <a:t> 1/2013-125; 1 </a:t>
            </a:r>
            <a:r>
              <a:rPr lang="cs-CZ" sz="1400" i="1" dirty="0" err="1"/>
              <a:t>Ao</a:t>
            </a:r>
            <a:r>
              <a:rPr lang="cs-CZ" sz="1400" i="1" dirty="0"/>
              <a:t> 7/2011-526; 4 </a:t>
            </a:r>
            <a:r>
              <a:rPr lang="cs-CZ" sz="1400" i="1" dirty="0" err="1"/>
              <a:t>Aos</a:t>
            </a:r>
            <a:r>
              <a:rPr lang="cs-CZ" sz="1400" i="1" dirty="0"/>
              <a:t> 1/2013-125 (Krajský soud v Brně: 65 A 3/2017-931)</a:t>
            </a:r>
          </a:p>
          <a:p>
            <a:endParaRPr lang="cs-CZ" sz="1600" dirty="0"/>
          </a:p>
        </p:txBody>
      </p:sp>
      <p:sp>
        <p:nvSpPr>
          <p:cNvPr id="10" name="Rectangle 2"/>
          <p:cNvSpPr txBox="1">
            <a:spLocks noChangeArrowheads="1"/>
          </p:cNvSpPr>
          <p:nvPr/>
        </p:nvSpPr>
        <p:spPr>
          <a:xfrm>
            <a:off x="116729" y="1643899"/>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200" b="1" dirty="0"/>
              <a:t>Salámová metoda</a:t>
            </a:r>
            <a:endParaRPr lang="en-GB" sz="3200" b="1" dirty="0"/>
          </a:p>
        </p:txBody>
      </p:sp>
      <p:sp>
        <p:nvSpPr>
          <p:cNvPr id="11" name="TextovéPole 10"/>
          <p:cNvSpPr txBox="1"/>
          <p:nvPr/>
        </p:nvSpPr>
        <p:spPr>
          <a:xfrm>
            <a:off x="333028" y="2520824"/>
            <a:ext cx="8376320" cy="830997"/>
          </a:xfrm>
          <a:prstGeom prst="rect">
            <a:avLst/>
          </a:prstGeom>
          <a:noFill/>
        </p:spPr>
        <p:txBody>
          <a:bodyPr wrap="square" rtlCol="0">
            <a:spAutoFit/>
          </a:bodyPr>
          <a:lstStyle/>
          <a:p>
            <a:r>
              <a:rPr lang="cs-CZ" sz="1600" dirty="0">
                <a:highlight>
                  <a:srgbClr val="FFFF00"/>
                </a:highlight>
              </a:rPr>
              <a:t>Záměry jsou posuzovány jako funkční celky</a:t>
            </a:r>
            <a:r>
              <a:rPr lang="cs-CZ" sz="1600" dirty="0"/>
              <a:t>. Je možné povolit např. jen část záměru, ale posouzení se musí zabývat celým záměrem. Salámová metoda dělení záměru na menší kousky, které se vyhnou posouzení, je nežádoucí.</a:t>
            </a:r>
          </a:p>
        </p:txBody>
      </p:sp>
      <p:sp>
        <p:nvSpPr>
          <p:cNvPr id="12" name="TextovéPole 11"/>
          <p:cNvSpPr txBox="1"/>
          <p:nvPr/>
        </p:nvSpPr>
        <p:spPr>
          <a:xfrm>
            <a:off x="370109" y="3351821"/>
            <a:ext cx="8219256" cy="646331"/>
          </a:xfrm>
          <a:prstGeom prst="rect">
            <a:avLst/>
          </a:prstGeom>
          <a:noFill/>
        </p:spPr>
        <p:txBody>
          <a:bodyPr wrap="square" rtlCol="0">
            <a:spAutoFit/>
          </a:bodyPr>
          <a:lstStyle/>
          <a:p>
            <a:r>
              <a:rPr lang="cs-CZ" sz="1200" b="1" dirty="0"/>
              <a:t>9 As 88/2008 – 301:</a:t>
            </a:r>
          </a:p>
          <a:p>
            <a:r>
              <a:rPr lang="cs-CZ" sz="1200" i="1" dirty="0"/>
              <a:t>Dle přesvědčení kasačního soudu by však namísto toho bylo v daném případě nanejvýš vhodné užít spíše metodu opačnou, kterou by bylo možno obrazně označit termínem „puzzle“.</a:t>
            </a:r>
          </a:p>
        </p:txBody>
      </p:sp>
      <p:sp>
        <p:nvSpPr>
          <p:cNvPr id="3" name="Rectangle 2">
            <a:extLst>
              <a:ext uri="{FF2B5EF4-FFF2-40B4-BE49-F238E27FC236}">
                <a16:creationId xmlns:a16="http://schemas.microsoft.com/office/drawing/2014/main" id="{76C3A889-0EF6-2475-FB66-15753BE2F33D}"/>
              </a:ext>
            </a:extLst>
          </p:cNvPr>
          <p:cNvSpPr txBox="1">
            <a:spLocks noChangeArrowheads="1"/>
          </p:cNvSpPr>
          <p:nvPr/>
        </p:nvSpPr>
        <p:spPr>
          <a:xfrm>
            <a:off x="103836" y="3663824"/>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200" b="1" dirty="0"/>
              <a:t>Aktuálnost posouzení</a:t>
            </a:r>
            <a:endParaRPr lang="en-GB" sz="3200" b="1" dirty="0"/>
          </a:p>
        </p:txBody>
      </p:sp>
      <p:sp>
        <p:nvSpPr>
          <p:cNvPr id="4" name="TextovéPole 10">
            <a:extLst>
              <a:ext uri="{FF2B5EF4-FFF2-40B4-BE49-F238E27FC236}">
                <a16:creationId xmlns:a16="http://schemas.microsoft.com/office/drawing/2014/main" id="{DEB12CB5-4CF9-1CE2-B708-16E9DE27722E}"/>
              </a:ext>
            </a:extLst>
          </p:cNvPr>
          <p:cNvSpPr txBox="1"/>
          <p:nvPr/>
        </p:nvSpPr>
        <p:spPr>
          <a:xfrm>
            <a:off x="275828" y="4541701"/>
            <a:ext cx="8376320" cy="584775"/>
          </a:xfrm>
          <a:prstGeom prst="rect">
            <a:avLst/>
          </a:prstGeom>
          <a:noFill/>
        </p:spPr>
        <p:txBody>
          <a:bodyPr wrap="square" rtlCol="0">
            <a:spAutoFit/>
          </a:bodyPr>
          <a:lstStyle/>
          <a:p>
            <a:r>
              <a:rPr lang="cs-CZ" sz="1600" dirty="0"/>
              <a:t>Platnost posouzení je omezená. Při jeho prodlužování se hodnotí, </a:t>
            </a:r>
            <a:r>
              <a:rPr lang="cs-CZ" sz="1600" dirty="0">
                <a:highlight>
                  <a:srgbClr val="FFFF00"/>
                </a:highlight>
              </a:rPr>
              <a:t>zda se změnily podmínky v území i nároky na posouzení</a:t>
            </a:r>
            <a:r>
              <a:rPr lang="cs-CZ" sz="1600" dirty="0"/>
              <a:t>.</a:t>
            </a:r>
          </a:p>
        </p:txBody>
      </p:sp>
      <p:sp>
        <p:nvSpPr>
          <p:cNvPr id="5" name="Rectangle 2">
            <a:extLst>
              <a:ext uri="{FF2B5EF4-FFF2-40B4-BE49-F238E27FC236}">
                <a16:creationId xmlns:a16="http://schemas.microsoft.com/office/drawing/2014/main" id="{1DEC1767-AAAB-A1E0-E10D-27FCB21D2202}"/>
              </a:ext>
            </a:extLst>
          </p:cNvPr>
          <p:cNvSpPr txBox="1">
            <a:spLocks noChangeArrowheads="1"/>
          </p:cNvSpPr>
          <p:nvPr/>
        </p:nvSpPr>
        <p:spPr>
          <a:xfrm>
            <a:off x="83196" y="4951250"/>
            <a:ext cx="8568952" cy="8223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200" b="1" dirty="0"/>
              <a:t>Využitelnost informací</a:t>
            </a:r>
            <a:endParaRPr lang="en-GB" sz="3200" b="1" dirty="0"/>
          </a:p>
        </p:txBody>
      </p:sp>
      <p:sp>
        <p:nvSpPr>
          <p:cNvPr id="8" name="TextovéPole 10">
            <a:extLst>
              <a:ext uri="{FF2B5EF4-FFF2-40B4-BE49-F238E27FC236}">
                <a16:creationId xmlns:a16="http://schemas.microsoft.com/office/drawing/2014/main" id="{994D27E3-0331-70F8-31D9-2D1792F61064}"/>
              </a:ext>
            </a:extLst>
          </p:cNvPr>
          <p:cNvSpPr txBox="1"/>
          <p:nvPr/>
        </p:nvSpPr>
        <p:spPr>
          <a:xfrm>
            <a:off x="213045" y="5726528"/>
            <a:ext cx="8376320" cy="584775"/>
          </a:xfrm>
          <a:prstGeom prst="rect">
            <a:avLst/>
          </a:prstGeom>
          <a:noFill/>
        </p:spPr>
        <p:txBody>
          <a:bodyPr wrap="square" rtlCol="0">
            <a:spAutoFit/>
          </a:bodyPr>
          <a:lstStyle/>
          <a:p>
            <a:r>
              <a:rPr lang="cs-CZ" sz="1600" dirty="0"/>
              <a:t>Pro EIA/SEA lze využít infomrace z obdobných procesů, závěry EIA se uplatní jako </a:t>
            </a:r>
            <a:r>
              <a:rPr lang="cs-CZ" sz="1600" dirty="0">
                <a:highlight>
                  <a:srgbClr val="FFFF00"/>
                </a:highlight>
              </a:rPr>
              <a:t>podklad i v řízeních, pro která nejsou závazné</a:t>
            </a:r>
            <a:r>
              <a:rPr lang="cs-CZ" sz="1600" dirty="0"/>
              <a:t>.</a:t>
            </a:r>
          </a:p>
        </p:txBody>
      </p:sp>
    </p:spTree>
    <p:extLst>
      <p:ext uri="{BB962C8B-B14F-4D97-AF65-F5344CB8AC3E}">
        <p14:creationId xmlns:p14="http://schemas.microsoft.com/office/powerpoint/2010/main" val="29535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P spid="4" grpId="0"/>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16</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3">
            <a:extLst>
              <a:ext uri="{FF2B5EF4-FFF2-40B4-BE49-F238E27FC236}">
                <a16:creationId xmlns:a16="http://schemas.microsoft.com/office/drawing/2014/main" id="{CB047F4E-D78F-414D-89A7-DB0ABA169E15}"/>
              </a:ext>
            </a:extLst>
          </p:cNvPr>
          <p:cNvSpPr>
            <a:spLocks noGrp="1"/>
          </p:cNvSpPr>
          <p:nvPr>
            <p:ph type="title"/>
          </p:nvPr>
        </p:nvSpPr>
        <p:spPr/>
        <p:txBody>
          <a:bodyPr/>
          <a:lstStyle/>
          <a:p>
            <a:endParaRPr lang="cs-CZ"/>
          </a:p>
        </p:txBody>
      </p:sp>
      <p:pic>
        <p:nvPicPr>
          <p:cNvPr id="5" name="Obrázek 4">
            <a:extLst>
              <a:ext uri="{FF2B5EF4-FFF2-40B4-BE49-F238E27FC236}">
                <a16:creationId xmlns:a16="http://schemas.microsoft.com/office/drawing/2014/main" id="{1FE2332F-2C9C-4428-9B75-1FA46FC27522}"/>
              </a:ext>
            </a:extLst>
          </p:cNvPr>
          <p:cNvPicPr>
            <a:picLocks noChangeAspect="1"/>
          </p:cNvPicPr>
          <p:nvPr/>
        </p:nvPicPr>
        <p:blipFill>
          <a:blip r:embed="rId4"/>
          <a:stretch>
            <a:fillRect/>
          </a:stretch>
        </p:blipFill>
        <p:spPr>
          <a:xfrm>
            <a:off x="0" y="186543"/>
            <a:ext cx="9144000" cy="6484914"/>
          </a:xfrm>
          <a:prstGeom prst="rect">
            <a:avLst/>
          </a:prstGeom>
        </p:spPr>
      </p:pic>
    </p:spTree>
    <p:extLst>
      <p:ext uri="{BB962C8B-B14F-4D97-AF65-F5344CB8AC3E}">
        <p14:creationId xmlns:p14="http://schemas.microsoft.com/office/powerpoint/2010/main" val="108747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17</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3">
            <a:extLst>
              <a:ext uri="{FF2B5EF4-FFF2-40B4-BE49-F238E27FC236}">
                <a16:creationId xmlns:a16="http://schemas.microsoft.com/office/drawing/2014/main" id="{CB047F4E-D78F-414D-89A7-DB0ABA169E15}"/>
              </a:ext>
            </a:extLst>
          </p:cNvPr>
          <p:cNvSpPr>
            <a:spLocks noGrp="1"/>
          </p:cNvSpPr>
          <p:nvPr>
            <p:ph type="title"/>
          </p:nvPr>
        </p:nvSpPr>
        <p:spPr/>
        <p:txBody>
          <a:bodyPr/>
          <a:lstStyle/>
          <a:p>
            <a:endParaRPr lang="cs-CZ"/>
          </a:p>
        </p:txBody>
      </p:sp>
      <p:pic>
        <p:nvPicPr>
          <p:cNvPr id="3" name="Obrázek 4">
            <a:extLst>
              <a:ext uri="{FF2B5EF4-FFF2-40B4-BE49-F238E27FC236}">
                <a16:creationId xmlns:a16="http://schemas.microsoft.com/office/drawing/2014/main" id="{DE0629CF-A000-85A5-F037-A99E3D056426}"/>
              </a:ext>
            </a:extLst>
          </p:cNvPr>
          <p:cNvPicPr>
            <a:picLocks noChangeAspect="1"/>
          </p:cNvPicPr>
          <p:nvPr/>
        </p:nvPicPr>
        <p:blipFill>
          <a:blip r:embed="rId4"/>
          <a:stretch>
            <a:fillRect/>
          </a:stretch>
        </p:blipFill>
        <p:spPr>
          <a:xfrm>
            <a:off x="-1" y="922432"/>
            <a:ext cx="6753403" cy="5170862"/>
          </a:xfrm>
          <a:prstGeom prst="rect">
            <a:avLst/>
          </a:prstGeom>
        </p:spPr>
      </p:pic>
      <p:pic>
        <p:nvPicPr>
          <p:cNvPr id="2" name="Obrázek 7">
            <a:extLst>
              <a:ext uri="{FF2B5EF4-FFF2-40B4-BE49-F238E27FC236}">
                <a16:creationId xmlns:a16="http://schemas.microsoft.com/office/drawing/2014/main" id="{22BB3CE3-00C1-DB59-4586-D6FEB0DCAD4E}"/>
              </a:ext>
            </a:extLst>
          </p:cNvPr>
          <p:cNvPicPr>
            <a:picLocks noChangeAspect="1"/>
          </p:cNvPicPr>
          <p:nvPr/>
        </p:nvPicPr>
        <p:blipFill>
          <a:blip r:embed="rId5"/>
          <a:stretch>
            <a:fillRect/>
          </a:stretch>
        </p:blipFill>
        <p:spPr>
          <a:xfrm>
            <a:off x="4151223" y="510149"/>
            <a:ext cx="5737404" cy="5749782"/>
          </a:xfrm>
          <a:prstGeom prst="rect">
            <a:avLst/>
          </a:prstGeom>
        </p:spPr>
      </p:pic>
    </p:spTree>
    <p:extLst>
      <p:ext uri="{BB962C8B-B14F-4D97-AF65-F5344CB8AC3E}">
        <p14:creationId xmlns:p14="http://schemas.microsoft.com/office/powerpoint/2010/main" val="91788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Co se posuzuje?</a:t>
            </a:r>
          </a:p>
        </p:txBody>
      </p:sp>
      <p:sp>
        <p:nvSpPr>
          <p:cNvPr id="8" name="Rectangle 1030"/>
          <p:cNvSpPr>
            <a:spLocks noChangeArrowheads="1"/>
          </p:cNvSpPr>
          <p:nvPr/>
        </p:nvSpPr>
        <p:spPr bwMode="auto">
          <a:xfrm>
            <a:off x="203820" y="1084406"/>
            <a:ext cx="873636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a:t>§ 2:</a:t>
            </a:r>
          </a:p>
          <a:p>
            <a:pPr algn="just"/>
            <a:r>
              <a:rPr lang="cs-CZ" altLang="cs-CZ" sz="2400" b="1" i="1" dirty="0"/>
              <a:t>Posuzují se vlivy na obyvatelstvo a veřejné zdraví a vlivy na životní prostředí, zahrnující vlivy na </a:t>
            </a:r>
            <a:r>
              <a:rPr lang="cs-CZ" altLang="cs-CZ" sz="2400" b="1" i="1" dirty="0">
                <a:solidFill>
                  <a:schemeClr val="accent3"/>
                </a:solidFill>
              </a:rPr>
              <a:t>živočichy a rostliny, ekosystémy, biologickou rozmanitost, půdu, vodu, ovzduší, klima a krajinu, přírodní zdroje</a:t>
            </a:r>
            <a:r>
              <a:rPr lang="cs-CZ" altLang="cs-CZ" sz="2400" b="1" i="1" dirty="0"/>
              <a:t>, </a:t>
            </a:r>
            <a:r>
              <a:rPr lang="cs-CZ" altLang="cs-CZ" sz="2400" b="1" i="1" dirty="0">
                <a:solidFill>
                  <a:schemeClr val="accent6"/>
                </a:solidFill>
              </a:rPr>
              <a:t>hmotný majetek a kulturní dědictví</a:t>
            </a:r>
            <a:r>
              <a:rPr lang="cs-CZ" altLang="cs-CZ" sz="2400" b="1" i="1" dirty="0"/>
              <a:t>, vymezené zvláštními právními předpisy a na </a:t>
            </a:r>
            <a:r>
              <a:rPr lang="cs-CZ" altLang="cs-CZ" sz="2400" b="1" i="1" dirty="0">
                <a:solidFill>
                  <a:schemeClr val="accent5"/>
                </a:solidFill>
              </a:rPr>
              <a:t>jejich vzájemné působení a souvislosti</a:t>
            </a:r>
            <a:r>
              <a:rPr lang="cs-CZ" altLang="cs-CZ" sz="2400" b="1" i="1" dirty="0"/>
              <a:t>. Vlivy na biologickou rozmanitost se posuzují se zvláštním zřetelem na evropsky významné druhy, ptáky a evropská stanoviště</a:t>
            </a:r>
          </a:p>
          <a:p>
            <a:pPr algn="just"/>
            <a:endParaRPr lang="cs-CZ" altLang="cs-CZ" sz="2400" b="1" i="1" dirty="0">
              <a:solidFill>
                <a:srgbClr val="FF0000"/>
              </a:solidFill>
            </a:endParaRPr>
          </a:p>
          <a:p>
            <a:pPr algn="just"/>
            <a:r>
              <a:rPr lang="cs-CZ" altLang="cs-CZ" sz="2400" b="1" i="1" dirty="0">
                <a:solidFill>
                  <a:srgbClr val="FF0000"/>
                </a:solidFill>
              </a:rPr>
              <a:t>§ 5 odst. 3 (EIA):</a:t>
            </a:r>
          </a:p>
          <a:p>
            <a:pPr algn="just"/>
            <a:r>
              <a:rPr lang="cs-CZ" altLang="cs-CZ" sz="1600" b="1" i="1" dirty="0"/>
              <a:t>Při posuzování záměru se hodnotí vlivy na životní prostředí </a:t>
            </a:r>
            <a:r>
              <a:rPr lang="cs-CZ" altLang="cs-CZ" sz="1600" b="1" i="1" dirty="0">
                <a:solidFill>
                  <a:schemeClr val="accent6"/>
                </a:solidFill>
              </a:rPr>
              <a:t>při jeho přípravě, provádění, provozování i jeho případné ukončení, popřípadě důsledky jeho likvidace a dále sanace nebo rekultivace území</a:t>
            </a:r>
            <a:r>
              <a:rPr lang="cs-CZ" altLang="cs-CZ" sz="1600" b="1" i="1" dirty="0"/>
              <a:t>, pokud povinnost sanace nebo rekultivace stanoví zvláštní právní předpis. Posuzují se vlivy související s běžným provozováním záměru i vlivy vyplývající ze zranitelnosti záměru vůči závažným nehodám nebo katastrofám, které jsou pro daný záměr relevantní.</a:t>
            </a:r>
          </a:p>
        </p:txBody>
      </p:sp>
    </p:spTree>
    <p:extLst>
      <p:ext uri="{BB962C8B-B14F-4D97-AF65-F5344CB8AC3E}">
        <p14:creationId xmlns:p14="http://schemas.microsoft.com/office/powerpoint/2010/main" val="3827576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123728" y="292055"/>
            <a:ext cx="6408712" cy="954107"/>
          </a:xfrm>
          <a:prstGeom prst="rect">
            <a:avLst/>
          </a:prstGeom>
          <a:noFill/>
        </p:spPr>
        <p:txBody>
          <a:bodyPr wrap="square" rtlCol="0">
            <a:spAutoFit/>
          </a:bodyPr>
          <a:lstStyle/>
          <a:p>
            <a:r>
              <a:rPr lang="cs-CZ" sz="2800" b="1" dirty="0"/>
              <a:t>Co se posuzuje? Důležité i pro zapojení dotčené veřejnosti</a:t>
            </a:r>
          </a:p>
        </p:txBody>
      </p:sp>
      <p:sp>
        <p:nvSpPr>
          <p:cNvPr id="8" name="Rectangle 1030"/>
          <p:cNvSpPr>
            <a:spLocks noChangeArrowheads="1"/>
          </p:cNvSpPr>
          <p:nvPr/>
        </p:nvSpPr>
        <p:spPr bwMode="auto">
          <a:xfrm>
            <a:off x="289792" y="1227913"/>
            <a:ext cx="873636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sz="1400" b="1" dirty="0">
                <a:solidFill>
                  <a:schemeClr val="tx1"/>
                </a:solidFill>
                <a:latin typeface="Roboto Slab" panose="020B0604020202020204" charset="0"/>
                <a:ea typeface="Roboto Slab" panose="020B0604020202020204" charset="0"/>
              </a:rPr>
              <a:t>C-570/13 (</a:t>
            </a:r>
            <a:r>
              <a:rPr lang="cs-CZ" sz="1400" b="1" i="1" dirty="0">
                <a:solidFill>
                  <a:schemeClr val="tx1"/>
                </a:solidFill>
                <a:latin typeface="Roboto Slab" panose="020B0604020202020204" charset="0"/>
                <a:ea typeface="Roboto Slab" panose="020B0604020202020204" charset="0"/>
              </a:rPr>
              <a:t>Gruber</a:t>
            </a:r>
            <a:r>
              <a:rPr lang="cs-CZ" sz="1400" b="1" dirty="0">
                <a:solidFill>
                  <a:schemeClr val="tx1"/>
                </a:solidFill>
                <a:latin typeface="Roboto Slab" panose="020B0604020202020204" charset="0"/>
                <a:ea typeface="Roboto Slab" panose="020B0604020202020204" charset="0"/>
              </a:rPr>
              <a:t>)</a:t>
            </a:r>
            <a:r>
              <a:rPr lang="cs-CZ" sz="1400" b="1" i="1" dirty="0">
                <a:solidFill>
                  <a:schemeClr val="tx1"/>
                </a:solidFill>
                <a:latin typeface="Roboto Slab" panose="020B0604020202020204" charset="0"/>
                <a:ea typeface="Roboto Slab" panose="020B0604020202020204" charset="0"/>
              </a:rPr>
              <a:t>:</a:t>
            </a:r>
          </a:p>
          <a:p>
            <a:endParaRPr lang="cs-CZ" sz="1200" b="1" i="1" dirty="0">
              <a:solidFill>
                <a:schemeClr val="tx1"/>
              </a:solidFill>
              <a:latin typeface="Roboto Slab" panose="020B0604020202020204" charset="0"/>
              <a:ea typeface="Roboto Slab" panose="020B0604020202020204" charset="0"/>
            </a:endParaRPr>
          </a:p>
          <a:p>
            <a:pPr algn="just"/>
            <a:r>
              <a:rPr lang="en-US" sz="1200" i="1" dirty="0">
                <a:solidFill>
                  <a:schemeClr val="tx1"/>
                </a:solidFill>
                <a:latin typeface="Roboto Slab" panose="020B0604020202020204" charset="0"/>
                <a:ea typeface="Roboto Slab" panose="020B0604020202020204" charset="0"/>
              </a:rPr>
              <a:t>40      Therefore, </a:t>
            </a:r>
            <a:r>
              <a:rPr lang="en-US" sz="1200" b="1" i="1" dirty="0">
                <a:solidFill>
                  <a:schemeClr val="accent2"/>
                </a:solidFill>
                <a:latin typeface="Roboto Slab" panose="020B0604020202020204" charset="0"/>
                <a:ea typeface="Roboto Slab" panose="020B0604020202020204" charset="0"/>
              </a:rPr>
              <a:t>although the national legislature is entitled, inter alia, to confine the rights whose infringement may be relied on by an individual </a:t>
            </a:r>
            <a:r>
              <a:rPr lang="en-US" sz="1200" i="1" dirty="0">
                <a:solidFill>
                  <a:schemeClr val="tx1"/>
                </a:solidFill>
                <a:latin typeface="Roboto Slab" panose="020B0604020202020204" charset="0"/>
                <a:ea typeface="Roboto Slab" panose="020B0604020202020204" charset="0"/>
              </a:rPr>
              <a:t>in legal proceedings contesting one of the decisions, acts or omissions referred to in Article 11 of Directive 2011/92 to individual public-law rights, that is to say, individual rights which, under national law, can be </a:t>
            </a:r>
            <a:r>
              <a:rPr lang="en-US" sz="1200" i="1" dirty="0" err="1">
                <a:solidFill>
                  <a:schemeClr val="tx1"/>
                </a:solidFill>
                <a:latin typeface="Roboto Slab" panose="020B0604020202020204" charset="0"/>
                <a:ea typeface="Roboto Slab" panose="020B0604020202020204" charset="0"/>
              </a:rPr>
              <a:t>categorised</a:t>
            </a:r>
            <a:r>
              <a:rPr lang="en-US" sz="1200" i="1" dirty="0">
                <a:solidFill>
                  <a:schemeClr val="tx1"/>
                </a:solidFill>
                <a:latin typeface="Roboto Slab" panose="020B0604020202020204" charset="0"/>
                <a:ea typeface="Roboto Slab" panose="020B0604020202020204" charset="0"/>
              </a:rPr>
              <a:t> as individual public-law rights (see, to that effect, judgment in Bund für Umwelt und </a:t>
            </a:r>
            <a:r>
              <a:rPr lang="en-US" sz="1200" i="1" dirty="0" err="1">
                <a:solidFill>
                  <a:schemeClr val="tx1"/>
                </a:solidFill>
                <a:latin typeface="Roboto Slab" panose="020B0604020202020204" charset="0"/>
                <a:ea typeface="Roboto Slab" panose="020B0604020202020204" charset="0"/>
              </a:rPr>
              <a:t>Naturschutz</a:t>
            </a:r>
            <a:r>
              <a:rPr lang="en-US" sz="1200" i="1" dirty="0">
                <a:solidFill>
                  <a:schemeClr val="tx1"/>
                </a:solidFill>
                <a:latin typeface="Roboto Slab" panose="020B0604020202020204" charset="0"/>
                <a:ea typeface="Roboto Slab" panose="020B0604020202020204" charset="0"/>
              </a:rPr>
              <a:t> Deutschland, </a:t>
            </a:r>
            <a:r>
              <a:rPr lang="en-US" sz="1200" i="1" dirty="0" err="1">
                <a:solidFill>
                  <a:schemeClr val="tx1"/>
                </a:solidFill>
                <a:latin typeface="Roboto Slab" panose="020B0604020202020204" charset="0"/>
                <a:ea typeface="Roboto Slab" panose="020B0604020202020204" charset="0"/>
              </a:rPr>
              <a:t>Landesverband</a:t>
            </a:r>
            <a:r>
              <a:rPr lang="en-US" sz="1200" i="1" dirty="0">
                <a:solidFill>
                  <a:schemeClr val="tx1"/>
                </a:solidFill>
                <a:latin typeface="Roboto Slab" panose="020B0604020202020204" charset="0"/>
                <a:ea typeface="Roboto Slab" panose="020B0604020202020204" charset="0"/>
              </a:rPr>
              <a:t> Nordrhein-Westfalen, C‑115/09, EU:C:2011:289, paragraphs 36 and 45), the provisions of that article relating to the rights to bring actions of members of the public concerned by the decisions, acts or omissions which fall within that directive’s scope </a:t>
            </a:r>
            <a:r>
              <a:rPr lang="en-US" sz="1200" b="1" i="1" dirty="0">
                <a:solidFill>
                  <a:schemeClr val="accent4"/>
                </a:solidFill>
                <a:latin typeface="Roboto Slab" panose="020B0604020202020204" charset="0"/>
                <a:ea typeface="Roboto Slab" panose="020B0604020202020204" charset="0"/>
              </a:rPr>
              <a:t>cannot be interpreted restrictively</a:t>
            </a:r>
            <a:r>
              <a:rPr lang="en-US" sz="1200" i="1" dirty="0">
                <a:solidFill>
                  <a:schemeClr val="tx1"/>
                </a:solidFill>
                <a:latin typeface="Roboto Slab" panose="020B0604020202020204" charset="0"/>
                <a:ea typeface="Roboto Slab" panose="020B0604020202020204" charset="0"/>
              </a:rPr>
              <a:t>.</a:t>
            </a:r>
          </a:p>
          <a:p>
            <a:pPr algn="just"/>
            <a:endParaRPr lang="en-US" sz="1200" i="1" dirty="0">
              <a:solidFill>
                <a:schemeClr val="tx1"/>
              </a:solidFill>
              <a:latin typeface="Roboto Slab" panose="020B0604020202020204" charset="0"/>
              <a:ea typeface="Roboto Slab" panose="020B0604020202020204" charset="0"/>
            </a:endParaRPr>
          </a:p>
          <a:p>
            <a:pPr algn="just"/>
            <a:r>
              <a:rPr lang="en-US" sz="1200" i="1" dirty="0">
                <a:solidFill>
                  <a:schemeClr val="tx1"/>
                </a:solidFill>
                <a:latin typeface="Roboto Slab" panose="020B0604020202020204" charset="0"/>
                <a:ea typeface="Roboto Slab" panose="020B0604020202020204" charset="0"/>
              </a:rPr>
              <a:t>41      In the present case, </a:t>
            </a:r>
            <a:r>
              <a:rPr lang="en-US" sz="1200" b="1" i="1" dirty="0">
                <a:solidFill>
                  <a:schemeClr val="accent3"/>
                </a:solidFill>
                <a:latin typeface="Roboto Slab" panose="020B0604020202020204" charset="0"/>
                <a:ea typeface="Roboto Slab" panose="020B0604020202020204" charset="0"/>
              </a:rPr>
              <a:t>it appears from the order for reference that </a:t>
            </a:r>
            <a:r>
              <a:rPr lang="en-US" sz="1200" b="1" i="1" dirty="0" err="1">
                <a:solidFill>
                  <a:schemeClr val="accent3"/>
                </a:solidFill>
                <a:latin typeface="Roboto Slab" panose="020B0604020202020204" charset="0"/>
                <a:ea typeface="Roboto Slab" panose="020B0604020202020204" charset="0"/>
              </a:rPr>
              <a:t>Ms</a:t>
            </a:r>
            <a:r>
              <a:rPr lang="en-US" sz="1200" b="1" i="1" dirty="0">
                <a:solidFill>
                  <a:schemeClr val="accent3"/>
                </a:solidFill>
                <a:latin typeface="Roboto Slab" panose="020B0604020202020204" charset="0"/>
                <a:ea typeface="Roboto Slab" panose="020B0604020202020204" charset="0"/>
              </a:rPr>
              <a:t> Gruber is a ‘</a:t>
            </a:r>
            <a:r>
              <a:rPr lang="en-US" sz="1200" b="1" i="1" dirty="0" err="1">
                <a:solidFill>
                  <a:schemeClr val="accent3"/>
                </a:solidFill>
                <a:latin typeface="Roboto Slab" panose="020B0604020202020204" charset="0"/>
                <a:ea typeface="Roboto Slab" panose="020B0604020202020204" charset="0"/>
              </a:rPr>
              <a:t>neighbour</a:t>
            </a:r>
            <a:r>
              <a:rPr lang="en-US" sz="1200" b="1" i="1" dirty="0">
                <a:solidFill>
                  <a:schemeClr val="accent3"/>
                </a:solidFill>
                <a:latin typeface="Roboto Slab" panose="020B0604020202020204" charset="0"/>
                <a:ea typeface="Roboto Slab" panose="020B0604020202020204" charset="0"/>
              </a:rPr>
              <a:t>’</a:t>
            </a:r>
            <a:r>
              <a:rPr lang="en-US" sz="1200" i="1" dirty="0">
                <a:solidFill>
                  <a:schemeClr val="tx1"/>
                </a:solidFill>
                <a:latin typeface="Roboto Slab" panose="020B0604020202020204" charset="0"/>
                <a:ea typeface="Roboto Slab" panose="020B0604020202020204" charset="0"/>
              </a:rPr>
              <a:t>, within the meaning of Paragraph 75(2) of the </a:t>
            </a:r>
            <a:r>
              <a:rPr lang="en-US" sz="1200" i="1" dirty="0" err="1">
                <a:solidFill>
                  <a:schemeClr val="tx1"/>
                </a:solidFill>
                <a:latin typeface="Roboto Slab" panose="020B0604020202020204" charset="0"/>
                <a:ea typeface="Roboto Slab" panose="020B0604020202020204" charset="0"/>
              </a:rPr>
              <a:t>Gewerbeordnung</a:t>
            </a:r>
            <a:r>
              <a:rPr lang="en-US" sz="1200" i="1" dirty="0">
                <a:solidFill>
                  <a:schemeClr val="tx1"/>
                </a:solidFill>
                <a:latin typeface="Roboto Slab" panose="020B0604020202020204" charset="0"/>
                <a:ea typeface="Roboto Slab" panose="020B0604020202020204" charset="0"/>
              </a:rPr>
              <a:t>, a concept which includes persons to whom the construction, </a:t>
            </a:r>
            <a:r>
              <a:rPr lang="en-US" sz="1200" b="1" i="1" dirty="0">
                <a:solidFill>
                  <a:schemeClr val="accent2"/>
                </a:solidFill>
                <a:latin typeface="Roboto Slab" panose="020B0604020202020204" charset="0"/>
                <a:ea typeface="Roboto Slab" panose="020B0604020202020204" charset="0"/>
              </a:rPr>
              <a:t>continued existence or operation of a facility might pose a risk or cause a nuisance or whose property or other rights in rem might be put at risk.</a:t>
            </a:r>
            <a:endParaRPr lang="cs-CZ" sz="1200" b="1" i="1" dirty="0">
              <a:solidFill>
                <a:schemeClr val="accent2"/>
              </a:solidFill>
              <a:latin typeface="Roboto Slab" panose="020B0604020202020204" charset="0"/>
              <a:ea typeface="Roboto Slab" panose="020B0604020202020204" charset="0"/>
            </a:endParaRPr>
          </a:p>
          <a:p>
            <a:pPr algn="just"/>
            <a:endParaRPr lang="cs-CZ" sz="1200" b="1" i="1" dirty="0">
              <a:solidFill>
                <a:schemeClr val="accent2"/>
              </a:solidFill>
              <a:latin typeface="Roboto Slab" panose="020B0604020202020204" charset="0"/>
              <a:ea typeface="Roboto Slab" panose="020B0604020202020204" charset="0"/>
            </a:endParaRPr>
          </a:p>
          <a:p>
            <a:pPr algn="just"/>
            <a:r>
              <a:rPr lang="en-US" sz="1200" i="1" dirty="0">
                <a:solidFill>
                  <a:schemeClr val="tx1"/>
                </a:solidFill>
                <a:latin typeface="Roboto Slab" panose="020B0604020202020204" charset="0"/>
                <a:ea typeface="Roboto Slab" panose="020B0604020202020204" charset="0"/>
              </a:rPr>
              <a:t>42      Having regard to that provision’s terms, </a:t>
            </a:r>
            <a:r>
              <a:rPr lang="en-US" sz="1200" b="1" i="1" dirty="0">
                <a:solidFill>
                  <a:schemeClr val="accent2"/>
                </a:solidFill>
                <a:latin typeface="Roboto Slab" panose="020B0604020202020204" charset="0"/>
                <a:ea typeface="Roboto Slab" panose="020B0604020202020204" charset="0"/>
              </a:rPr>
              <a:t>it appears that persons falling within the concept of ‘</a:t>
            </a:r>
            <a:r>
              <a:rPr lang="en-US" sz="1200" b="1" i="1" dirty="0" err="1">
                <a:solidFill>
                  <a:schemeClr val="accent2"/>
                </a:solidFill>
                <a:latin typeface="Roboto Slab" panose="020B0604020202020204" charset="0"/>
                <a:ea typeface="Roboto Slab" panose="020B0604020202020204" charset="0"/>
              </a:rPr>
              <a:t>neighbour</a:t>
            </a:r>
            <a:r>
              <a:rPr lang="en-US" sz="1200" b="1" i="1" dirty="0">
                <a:solidFill>
                  <a:schemeClr val="accent2"/>
                </a:solidFill>
                <a:latin typeface="Roboto Slab" panose="020B0604020202020204" charset="0"/>
                <a:ea typeface="Roboto Slab" panose="020B0604020202020204" charset="0"/>
              </a:rPr>
              <a:t>’ may be part of the ‘public concerned’, </a:t>
            </a:r>
            <a:r>
              <a:rPr lang="en-US" sz="1200" i="1" dirty="0">
                <a:solidFill>
                  <a:schemeClr val="tx1"/>
                </a:solidFill>
                <a:latin typeface="Roboto Slab" panose="020B0604020202020204" charset="0"/>
                <a:ea typeface="Roboto Slab" panose="020B0604020202020204" charset="0"/>
              </a:rPr>
              <a:t>within the meaning of Article 1(2) of Directive 2011/92. Those ‘</a:t>
            </a:r>
            <a:r>
              <a:rPr lang="en-US" sz="1200" i="1" dirty="0" err="1">
                <a:solidFill>
                  <a:schemeClr val="tx1"/>
                </a:solidFill>
                <a:latin typeface="Roboto Slab" panose="020B0604020202020204" charset="0"/>
                <a:ea typeface="Roboto Slab" panose="020B0604020202020204" charset="0"/>
              </a:rPr>
              <a:t>neighbours</a:t>
            </a:r>
            <a:r>
              <a:rPr lang="en-US" sz="1200" i="1" dirty="0">
                <a:solidFill>
                  <a:schemeClr val="tx1"/>
                </a:solidFill>
                <a:latin typeface="Roboto Slab" panose="020B0604020202020204" charset="0"/>
                <a:ea typeface="Roboto Slab" panose="020B0604020202020204" charset="0"/>
              </a:rPr>
              <a:t>’ can bring an action only against a consent granted for the construction and operation of a facility. Since they are not parties to the procedure examining whether an EIA need be carried out, they cannot challenge that decision in the context of an action against the development consent decision. </a:t>
            </a:r>
            <a:r>
              <a:rPr lang="en-US" sz="1200" b="1" i="1" dirty="0">
                <a:solidFill>
                  <a:schemeClr val="accent6"/>
                </a:solidFill>
                <a:latin typeface="Roboto Slab" panose="020B0604020202020204" charset="0"/>
                <a:ea typeface="Roboto Slab" panose="020B0604020202020204" charset="0"/>
              </a:rPr>
              <a:t>Thus, by restricting the right to bring an action against decisions examining whether an EIA need be carried out in relation to a project </a:t>
            </a:r>
            <a:r>
              <a:rPr lang="en-US" sz="1200" i="1" dirty="0">
                <a:solidFill>
                  <a:schemeClr val="tx1"/>
                </a:solidFill>
                <a:latin typeface="Roboto Slab" panose="020B0604020202020204" charset="0"/>
                <a:ea typeface="Roboto Slab" panose="020B0604020202020204" charset="0"/>
              </a:rPr>
              <a:t>only to the project applicants, the participating authorities, the ombudsman for the environment (</a:t>
            </a:r>
            <a:r>
              <a:rPr lang="en-US" sz="1200" i="1" dirty="0" err="1">
                <a:solidFill>
                  <a:schemeClr val="tx1"/>
                </a:solidFill>
                <a:latin typeface="Roboto Slab" panose="020B0604020202020204" charset="0"/>
                <a:ea typeface="Roboto Slab" panose="020B0604020202020204" charset="0"/>
              </a:rPr>
              <a:t>Umweltanwalt</a:t>
            </a:r>
            <a:r>
              <a:rPr lang="en-US" sz="1200" i="1" dirty="0">
                <a:solidFill>
                  <a:schemeClr val="tx1"/>
                </a:solidFill>
                <a:latin typeface="Roboto Slab" panose="020B0604020202020204" charset="0"/>
                <a:ea typeface="Roboto Slab" panose="020B0604020202020204" charset="0"/>
              </a:rPr>
              <a:t>) and the municipality concerned, the UVP-G 2000 </a:t>
            </a:r>
            <a:r>
              <a:rPr lang="en-US" sz="1200" b="1" i="1" dirty="0">
                <a:solidFill>
                  <a:schemeClr val="accent3"/>
                </a:solidFill>
                <a:latin typeface="Roboto Slab" panose="020B0604020202020204" charset="0"/>
                <a:ea typeface="Roboto Slab" panose="020B0604020202020204" charset="0"/>
              </a:rPr>
              <a:t>deprives a large number of individuals from exercising that right to bring an action, including, in particular, ‘</a:t>
            </a:r>
            <a:r>
              <a:rPr lang="en-US" sz="1200" b="1" i="1" dirty="0" err="1">
                <a:solidFill>
                  <a:schemeClr val="accent3"/>
                </a:solidFill>
                <a:latin typeface="Roboto Slab" panose="020B0604020202020204" charset="0"/>
                <a:ea typeface="Roboto Slab" panose="020B0604020202020204" charset="0"/>
              </a:rPr>
              <a:t>neighbours</a:t>
            </a:r>
            <a:r>
              <a:rPr lang="en-US" sz="1200" b="1" i="1" dirty="0">
                <a:solidFill>
                  <a:schemeClr val="accent3"/>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who may meet the conditions laid down in Article 11(1) of Directive 2011/92.</a:t>
            </a:r>
          </a:p>
          <a:p>
            <a:pPr algn="just"/>
            <a:endParaRPr lang="en-US" sz="1200" i="1" dirty="0">
              <a:solidFill>
                <a:schemeClr val="tx1"/>
              </a:solidFill>
              <a:latin typeface="Roboto Slab" panose="020B0604020202020204" charset="0"/>
              <a:ea typeface="Roboto Slab" panose="020B0604020202020204" charset="0"/>
            </a:endParaRPr>
          </a:p>
          <a:p>
            <a:pPr algn="just"/>
            <a:r>
              <a:rPr lang="en-US" sz="1200" i="1" dirty="0">
                <a:solidFill>
                  <a:schemeClr val="tx1"/>
                </a:solidFill>
                <a:latin typeface="Roboto Slab" panose="020B0604020202020204" charset="0"/>
                <a:ea typeface="Roboto Slab" panose="020B0604020202020204" charset="0"/>
              </a:rPr>
              <a:t>43      That near general exclusion restricts the scope of Article 11(1) and is accordingly </a:t>
            </a:r>
            <a:r>
              <a:rPr lang="en-US" sz="1200" b="1" i="1" dirty="0">
                <a:solidFill>
                  <a:schemeClr val="accent6"/>
                </a:solidFill>
                <a:latin typeface="Roboto Slab" panose="020B0604020202020204" charset="0"/>
                <a:ea typeface="Roboto Slab" panose="020B0604020202020204" charset="0"/>
              </a:rPr>
              <a:t>incompatible</a:t>
            </a:r>
            <a:r>
              <a:rPr lang="en-US" sz="1200" i="1" dirty="0">
                <a:solidFill>
                  <a:schemeClr val="tx1"/>
                </a:solidFill>
                <a:latin typeface="Roboto Slab" panose="020B0604020202020204" charset="0"/>
                <a:ea typeface="Roboto Slab" panose="020B0604020202020204" charset="0"/>
              </a:rPr>
              <a:t> with Directive 2011/92.</a:t>
            </a:r>
            <a:endParaRPr lang="cs-CZ" sz="1200" i="1" dirty="0">
              <a:solidFill>
                <a:schemeClr val="tx1"/>
              </a:solidFill>
              <a:latin typeface="Roboto Slab" panose="020B0604020202020204" charset="0"/>
              <a:ea typeface="Roboto Slab" panose="020B0604020202020204" charset="0"/>
            </a:endParaRPr>
          </a:p>
          <a:p>
            <a:pPr algn="just"/>
            <a:endParaRPr lang="en-US" sz="1200" b="1" i="1" dirty="0">
              <a:solidFill>
                <a:schemeClr val="accent2"/>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426017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23528" y="1700808"/>
            <a:ext cx="842493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b="1" u="sng" dirty="0"/>
              <a:t>EIA</a:t>
            </a:r>
            <a:r>
              <a:rPr lang="cs-CZ" altLang="cs-CZ" sz="2800" dirty="0"/>
              <a:t> (</a:t>
            </a:r>
            <a:r>
              <a:rPr lang="cs-CZ" sz="2800" i="1" dirty="0" err="1"/>
              <a:t>Environmental</a:t>
            </a:r>
            <a:r>
              <a:rPr lang="cs-CZ" sz="2800" i="1" dirty="0"/>
              <a:t> </a:t>
            </a:r>
            <a:r>
              <a:rPr lang="cs-CZ" sz="2800" i="1" dirty="0" err="1"/>
              <a:t>Impact</a:t>
            </a:r>
            <a:r>
              <a:rPr lang="cs-CZ" sz="2800" i="1" dirty="0"/>
              <a:t> </a:t>
            </a:r>
            <a:r>
              <a:rPr lang="cs-CZ" sz="2800" i="1" dirty="0" err="1"/>
              <a:t>Assessment</a:t>
            </a:r>
            <a:r>
              <a:rPr lang="cs-CZ" sz="2800" dirty="0"/>
              <a:t>)</a:t>
            </a:r>
            <a:r>
              <a:rPr lang="cs-CZ" sz="2800" i="1" dirty="0"/>
              <a:t> </a:t>
            </a:r>
            <a:r>
              <a:rPr lang="cs-CZ" altLang="cs-CZ" sz="2800" dirty="0"/>
              <a:t>je </a:t>
            </a:r>
            <a:r>
              <a:rPr lang="cs-CZ" sz="2800" dirty="0"/>
              <a:t>proces, jehož cílem je získat představu o výsledném </a:t>
            </a:r>
            <a:r>
              <a:rPr lang="cs-CZ" sz="2800" b="1" dirty="0">
                <a:solidFill>
                  <a:srgbClr val="FF0000"/>
                </a:solidFill>
              </a:rPr>
              <a:t>vlivu záměru </a:t>
            </a:r>
            <a:r>
              <a:rPr lang="cs-CZ" sz="2800" dirty="0"/>
              <a:t>na životní prostředí a vyhodnocení, zda je z tohoto ohledu vhodné jej realizovat, resp. za jakých podmínek je jeho realizace akceptovatelná</a:t>
            </a:r>
            <a:endParaRPr lang="en-US" altLang="cs-CZ" sz="2800" i="1" dirty="0"/>
          </a:p>
        </p:txBody>
      </p:sp>
      <p:sp>
        <p:nvSpPr>
          <p:cNvPr id="10" name="Rectangle 3"/>
          <p:cNvSpPr txBox="1">
            <a:spLocks noChangeArrowheads="1"/>
          </p:cNvSpPr>
          <p:nvPr/>
        </p:nvSpPr>
        <p:spPr>
          <a:xfrm>
            <a:off x="323528" y="4121524"/>
            <a:ext cx="8424936"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b="1" u="sng" dirty="0"/>
              <a:t>SEA</a:t>
            </a:r>
            <a:r>
              <a:rPr lang="en-GB" altLang="cs-CZ" dirty="0"/>
              <a:t> </a:t>
            </a:r>
            <a:r>
              <a:rPr lang="cs-CZ" altLang="cs-CZ" dirty="0"/>
              <a:t>(</a:t>
            </a:r>
            <a:r>
              <a:rPr lang="cs-CZ" altLang="cs-CZ" dirty="0" err="1"/>
              <a:t>S</a:t>
            </a:r>
            <a:r>
              <a:rPr lang="cs-CZ" i="1" dirty="0" err="1"/>
              <a:t>trategic</a:t>
            </a:r>
            <a:r>
              <a:rPr lang="cs-CZ" i="1" dirty="0"/>
              <a:t> </a:t>
            </a:r>
            <a:r>
              <a:rPr lang="cs-CZ" i="1" dirty="0" err="1"/>
              <a:t>Environmental</a:t>
            </a:r>
            <a:r>
              <a:rPr lang="cs-CZ" i="1" dirty="0"/>
              <a:t> </a:t>
            </a:r>
            <a:r>
              <a:rPr lang="cs-CZ" i="1" dirty="0" err="1"/>
              <a:t>Assessment</a:t>
            </a:r>
            <a:r>
              <a:rPr lang="cs-CZ" dirty="0"/>
              <a:t>) je </a:t>
            </a:r>
            <a:r>
              <a:rPr lang="en-GB" altLang="cs-CZ" dirty="0"/>
              <a:t> </a:t>
            </a:r>
            <a:r>
              <a:rPr lang="cs-CZ" dirty="0"/>
              <a:t>proces posuzování </a:t>
            </a:r>
            <a:r>
              <a:rPr lang="cs-CZ" b="1" dirty="0">
                <a:solidFill>
                  <a:srgbClr val="FF0000"/>
                </a:solidFill>
              </a:rPr>
              <a:t>vlivu koncepcí </a:t>
            </a:r>
            <a:r>
              <a:rPr lang="cs-CZ" dirty="0"/>
              <a:t>(střednědobých a dlouhodobých politických, hospodářských a dalších plánů a programů) na životní prostředí.</a:t>
            </a:r>
            <a:endParaRPr lang="en-GB" altLang="cs-CZ" i="1" dirty="0"/>
          </a:p>
          <a:p>
            <a:endParaRPr lang="en-GB" altLang="cs-CZ" i="1" dirty="0"/>
          </a:p>
        </p:txBody>
      </p:sp>
    </p:spTree>
    <p:extLst>
      <p:ext uri="{BB962C8B-B14F-4D97-AF65-F5344CB8AC3E}">
        <p14:creationId xmlns:p14="http://schemas.microsoft.com/office/powerpoint/2010/main" val="2094951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Vlivy na životní prostředí</a:t>
            </a:r>
          </a:p>
        </p:txBody>
      </p:sp>
      <p:sp>
        <p:nvSpPr>
          <p:cNvPr id="8" name="Rectangle 1030"/>
          <p:cNvSpPr>
            <a:spLocks noChangeArrowheads="1"/>
          </p:cNvSpPr>
          <p:nvPr/>
        </p:nvSpPr>
        <p:spPr bwMode="auto">
          <a:xfrm>
            <a:off x="457200" y="1137323"/>
            <a:ext cx="873636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a:t>Charakteristika předpokládaných vlivů záměru na obyvatelstvo a životní prostředí a hodnocení jejich velikosti a významnosti</a:t>
            </a:r>
          </a:p>
          <a:p>
            <a:endParaRPr lang="en-US" altLang="cs-CZ" sz="2400" i="1" dirty="0"/>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obyvatelstvo a veřejné zdraví</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ovzduší a klima </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hlukovou situaci </a:t>
            </a:r>
            <a:r>
              <a:rPr lang="cs-CZ" altLang="cs-CZ" sz="2400" i="1" dirty="0"/>
              <a:t>a event. další fyzikální a biologické charakteristiky</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povrchové a podzemní vody</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půdu</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horninové prostředí a přírodní zdroje</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biologickou rozmanitost</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krajinu a její ekologické funkce</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hmotný majetek a kulturní dědictví včetně architektonických a archeologických aspektů</a:t>
            </a:r>
          </a:p>
        </p:txBody>
      </p:sp>
    </p:spTree>
    <p:extLst>
      <p:ext uri="{BB962C8B-B14F-4D97-AF65-F5344CB8AC3E}">
        <p14:creationId xmlns:p14="http://schemas.microsoft.com/office/powerpoint/2010/main" val="415827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a:t>MEZINÁRODNÍ PRÁVO</a:t>
            </a:r>
          </a:p>
        </p:txBody>
      </p:sp>
      <p:sp>
        <p:nvSpPr>
          <p:cNvPr id="7" name="Zástupný symbol pro obsah 6"/>
          <p:cNvSpPr>
            <a:spLocks noGrp="1"/>
          </p:cNvSpPr>
          <p:nvPr>
            <p:ph idx="1"/>
          </p:nvPr>
        </p:nvSpPr>
        <p:spPr>
          <a:xfrm>
            <a:off x="457200" y="920969"/>
            <a:ext cx="8229600" cy="4194336"/>
          </a:xfrm>
        </p:spPr>
        <p:txBody>
          <a:bodyPr>
            <a:noAutofit/>
          </a:bodyPr>
          <a:lstStyle/>
          <a:p>
            <a:r>
              <a:rPr lang="cs-CZ" sz="2400" b="1" dirty="0"/>
              <a:t>Zvykové právo</a:t>
            </a:r>
          </a:p>
          <a:p>
            <a:r>
              <a:rPr lang="cs-CZ" sz="2400" b="1" dirty="0"/>
              <a:t>Úmluva z </a:t>
            </a:r>
            <a:r>
              <a:rPr lang="cs-CZ" sz="2400" b="1" dirty="0" err="1"/>
              <a:t>Espoo</a:t>
            </a:r>
            <a:r>
              <a:rPr lang="cs-CZ" sz="2400" b="1" dirty="0"/>
              <a:t> </a:t>
            </a:r>
            <a:r>
              <a:rPr lang="cs-CZ" sz="2400" dirty="0"/>
              <a:t>(1991, Úmluva o hodnocení vlivů na životní prostředí přesahujících hranice států, pod patronací Evropské hospodářské komise OSN): Základní úprava mezistátní EIA</a:t>
            </a:r>
          </a:p>
          <a:p>
            <a:pPr lvl="1"/>
            <a:r>
              <a:rPr lang="cs-CZ" sz="2000" b="1" dirty="0"/>
              <a:t>Kyjevský protokol </a:t>
            </a:r>
            <a:r>
              <a:rPr lang="cs-CZ" sz="2000" dirty="0"/>
              <a:t>(2003, v platnosti od 2010): Protokol k Úmluvě z </a:t>
            </a:r>
            <a:r>
              <a:rPr lang="cs-CZ" sz="2000" dirty="0" err="1"/>
              <a:t>Espoo</a:t>
            </a:r>
            <a:r>
              <a:rPr lang="cs-CZ" sz="2000" dirty="0"/>
              <a:t>, mezistátní SEA</a:t>
            </a:r>
          </a:p>
          <a:p>
            <a:endParaRPr lang="cs-CZ" sz="2400" dirty="0"/>
          </a:p>
          <a:p>
            <a:r>
              <a:rPr lang="cs-CZ" sz="2400" b="1" dirty="0" err="1"/>
              <a:t>Aarhuská</a:t>
            </a:r>
            <a:r>
              <a:rPr lang="cs-CZ" sz="2400" b="1" dirty="0"/>
              <a:t> úmluva </a:t>
            </a:r>
            <a:r>
              <a:rPr lang="cs-CZ" sz="2400" dirty="0"/>
              <a:t>(1998, Mezinárodní úmluva o přístupu k informacím, účasti veřejnosti na rozhodování a přístupu k právní ochraně v otázkách životního prostředí):</a:t>
            </a:r>
          </a:p>
          <a:p>
            <a:pPr lvl="1"/>
            <a:r>
              <a:rPr lang="cs-CZ" sz="2000" dirty="0"/>
              <a:t>Účast na rozhodování = zejména účast v procesech EIA a IPPC</a:t>
            </a:r>
          </a:p>
          <a:p>
            <a:pPr lvl="1"/>
            <a:endParaRPr lang="cs-CZ" sz="2000" dirty="0"/>
          </a:p>
          <a:p>
            <a:pPr marL="457200" lvl="1" indent="0">
              <a:buNone/>
            </a:pPr>
            <a:r>
              <a:rPr lang="cs-CZ" sz="2000" dirty="0"/>
              <a:t>+ Množství mezinárodních smluv obsahuje ustanovení o posuzování vlivů na životní prostředí, detailní úpravu obsahují časté bilaterální smlouvy.</a:t>
            </a:r>
          </a:p>
          <a:p>
            <a:pPr marL="457200" lvl="1" indent="0">
              <a:buNone/>
            </a:pPr>
            <a:endParaRPr lang="cs-CZ" sz="2000" dirty="0"/>
          </a:p>
        </p:txBody>
      </p:sp>
    </p:spTree>
    <p:extLst>
      <p:ext uri="{BB962C8B-B14F-4D97-AF65-F5344CB8AC3E}">
        <p14:creationId xmlns:p14="http://schemas.microsoft.com/office/powerpoint/2010/main" val="311790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539552" y="188640"/>
            <a:ext cx="4824536" cy="576064"/>
          </a:xfrm>
          <a:prstGeom prst="rect">
            <a:avLst/>
          </a:prstGeom>
        </p:spPr>
        <p:txBody>
          <a:bodyPr lIns="91425" tIns="91425" rIns="91425" bIns="91425" anchor="ctr" anchorCtr="0">
            <a:noAutofit/>
          </a:bodyPr>
          <a:lstStyle/>
          <a:p>
            <a:pPr lvl="3">
              <a:spcBef>
                <a:spcPts val="600"/>
              </a:spcBef>
            </a:pPr>
            <a:r>
              <a:rPr lang="cs-CZ" sz="2400" b="1" dirty="0">
                <a:solidFill>
                  <a:schemeClr val="accent3"/>
                </a:solidFill>
                <a:latin typeface="Cambria" panose="02040503050406030204" pitchFamily="18" charset="0"/>
                <a:ea typeface="Roboto Slab" panose="020B0604020202020204" charset="0"/>
                <a:cs typeface="Nixie One"/>
                <a:sym typeface="Nixie One"/>
              </a:rPr>
              <a:t>Úmluva z </a:t>
            </a:r>
            <a:r>
              <a:rPr lang="cs-CZ" sz="2400" b="1" dirty="0" err="1">
                <a:solidFill>
                  <a:schemeClr val="accent3"/>
                </a:solidFill>
                <a:latin typeface="Cambria" panose="02040503050406030204" pitchFamily="18" charset="0"/>
                <a:ea typeface="Roboto Slab" panose="020B0604020202020204" charset="0"/>
                <a:cs typeface="Nixie One"/>
                <a:sym typeface="Nixie One"/>
              </a:rPr>
              <a:t>Espoo</a:t>
            </a:r>
            <a:endParaRPr lang="en-GB" sz="2400" b="1" dirty="0">
              <a:solidFill>
                <a:schemeClr val="accent3"/>
              </a:solidFill>
              <a:latin typeface="Cambria" panose="02040503050406030204" pitchFamily="18" charset="0"/>
              <a:ea typeface="Roboto Slab" panose="020B0604020202020204" charset="0"/>
              <a:cs typeface="Nixie One"/>
              <a:sym typeface="Nixie One"/>
            </a:endParaRPr>
          </a:p>
        </p:txBody>
      </p:sp>
      <p:pic>
        <p:nvPicPr>
          <p:cNvPr id="4" name="Obrázek 3"/>
          <p:cNvPicPr>
            <a:picLocks noChangeAspect="1"/>
          </p:cNvPicPr>
          <p:nvPr/>
        </p:nvPicPr>
        <p:blipFill>
          <a:blip r:embed="rId2"/>
          <a:stretch>
            <a:fillRect/>
          </a:stretch>
        </p:blipFill>
        <p:spPr>
          <a:xfrm>
            <a:off x="1475656" y="764704"/>
            <a:ext cx="6953865" cy="6336601"/>
          </a:xfrm>
          <a:prstGeom prst="rect">
            <a:avLst/>
          </a:prstGeom>
        </p:spPr>
      </p:pic>
    </p:spTree>
    <p:extLst>
      <p:ext uri="{BB962C8B-B14F-4D97-AF65-F5344CB8AC3E}">
        <p14:creationId xmlns:p14="http://schemas.microsoft.com/office/powerpoint/2010/main" val="70481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467544" y="404664"/>
            <a:ext cx="4454904" cy="307505"/>
          </a:xfrm>
          <a:prstGeom prst="rect">
            <a:avLst/>
          </a:prstGeom>
        </p:spPr>
        <p:txBody>
          <a:bodyPr lIns="91425" tIns="91425" rIns="91425" bIns="91425" anchor="ctr" anchorCtr="0">
            <a:noAutofit/>
          </a:bodyPr>
          <a:lstStyle/>
          <a:p>
            <a:pPr lvl="3">
              <a:spcBef>
                <a:spcPts val="600"/>
              </a:spcBef>
            </a:pPr>
            <a:r>
              <a:rPr lang="cs-CZ" sz="2400" b="1" dirty="0" err="1">
                <a:solidFill>
                  <a:schemeClr val="accent3"/>
                </a:solidFill>
                <a:latin typeface="Cambria" panose="02040503050406030204" pitchFamily="18" charset="0"/>
                <a:ea typeface="Roboto Slab" panose="020B0604020202020204" charset="0"/>
                <a:cs typeface="Nixie One"/>
                <a:sym typeface="Nixie One"/>
              </a:rPr>
              <a:t>Aarhuská</a:t>
            </a:r>
            <a:r>
              <a:rPr lang="cs-CZ" sz="2400" b="1" dirty="0">
                <a:solidFill>
                  <a:schemeClr val="accent3"/>
                </a:solidFill>
                <a:latin typeface="Cambria" panose="02040503050406030204" pitchFamily="18" charset="0"/>
                <a:ea typeface="Roboto Slab" panose="020B0604020202020204" charset="0"/>
                <a:cs typeface="Nixie One"/>
                <a:sym typeface="Nixie One"/>
              </a:rPr>
              <a:t> úmluva</a:t>
            </a:r>
            <a:endParaRPr lang="en-GB" sz="2400" b="1" dirty="0">
              <a:solidFill>
                <a:schemeClr val="accent3"/>
              </a:solidFill>
              <a:latin typeface="Cambria" panose="02040503050406030204" pitchFamily="18" charset="0"/>
              <a:ea typeface="Roboto Slab" panose="020B0604020202020204" charset="0"/>
              <a:cs typeface="Nixie One"/>
              <a:sym typeface="Nixie One"/>
            </a:endParaRPr>
          </a:p>
        </p:txBody>
      </p:sp>
      <p:pic>
        <p:nvPicPr>
          <p:cNvPr id="5" name="Obrázek 4"/>
          <p:cNvPicPr>
            <a:picLocks noChangeAspect="1"/>
          </p:cNvPicPr>
          <p:nvPr/>
        </p:nvPicPr>
        <p:blipFill>
          <a:blip r:embed="rId2"/>
          <a:stretch>
            <a:fillRect/>
          </a:stretch>
        </p:blipFill>
        <p:spPr>
          <a:xfrm>
            <a:off x="1580526" y="1124744"/>
            <a:ext cx="7136994" cy="5400600"/>
          </a:xfrm>
          <a:prstGeom prst="rect">
            <a:avLst/>
          </a:prstGeom>
        </p:spPr>
      </p:pic>
    </p:spTree>
    <p:extLst>
      <p:ext uri="{BB962C8B-B14F-4D97-AF65-F5344CB8AC3E}">
        <p14:creationId xmlns:p14="http://schemas.microsoft.com/office/powerpoint/2010/main" val="3839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a:t>MEZINÁRODNÍ PRÁVO</a:t>
            </a:r>
          </a:p>
        </p:txBody>
      </p:sp>
      <p:sp>
        <p:nvSpPr>
          <p:cNvPr id="7" name="Zástupný symbol pro obsah 6"/>
          <p:cNvSpPr>
            <a:spLocks noGrp="1"/>
          </p:cNvSpPr>
          <p:nvPr>
            <p:ph idx="1"/>
          </p:nvPr>
        </p:nvSpPr>
        <p:spPr>
          <a:xfrm>
            <a:off x="543172" y="1272686"/>
            <a:ext cx="8277300" cy="5527426"/>
          </a:xfrm>
        </p:spPr>
        <p:txBody>
          <a:bodyPr>
            <a:normAutofit fontScale="77500" lnSpcReduction="20000"/>
          </a:bodyPr>
          <a:lstStyle/>
          <a:p>
            <a:pPr marL="0" indent="0">
              <a:buNone/>
            </a:pPr>
            <a:r>
              <a:rPr lang="cs-CZ" sz="3400" b="1" dirty="0"/>
              <a:t>Kdy se uplatní?</a:t>
            </a:r>
          </a:p>
          <a:p>
            <a:pPr marL="0" indent="0">
              <a:buNone/>
            </a:pPr>
            <a:endParaRPr lang="cs-CZ" sz="3400" b="1" dirty="0"/>
          </a:p>
          <a:p>
            <a:r>
              <a:rPr lang="cs-CZ" sz="3400" dirty="0"/>
              <a:t>Vázanost EU/členských států mezinárodním právem – přednost před vlastní úpravou</a:t>
            </a:r>
          </a:p>
          <a:p>
            <a:r>
              <a:rPr lang="cs-CZ" sz="3400" dirty="0"/>
              <a:t>Samostatné uplatnění v evropském prostoru zejména na hranicích EU/třetí státy</a:t>
            </a:r>
          </a:p>
          <a:p>
            <a:r>
              <a:rPr lang="cs-CZ" sz="3400" dirty="0"/>
              <a:t>Třetí státy mohou a nemusí být vázány některou z mezinárodních úmluv (Úmluvou z </a:t>
            </a:r>
            <a:r>
              <a:rPr lang="cs-CZ" sz="3400" dirty="0" err="1"/>
              <a:t>Espoo</a:t>
            </a:r>
            <a:r>
              <a:rPr lang="cs-CZ" sz="3400" dirty="0"/>
              <a:t>, </a:t>
            </a:r>
            <a:r>
              <a:rPr lang="cs-CZ" sz="3400" dirty="0" err="1"/>
              <a:t>Aarhuskou</a:t>
            </a:r>
            <a:r>
              <a:rPr lang="cs-CZ" sz="3400" dirty="0"/>
              <a:t> úmluvou)</a:t>
            </a:r>
          </a:p>
          <a:p>
            <a:r>
              <a:rPr lang="cs-CZ" sz="3400" dirty="0"/>
              <a:t>Tzv. </a:t>
            </a:r>
            <a:r>
              <a:rPr lang="cs-CZ" sz="3400" i="1" dirty="0" err="1"/>
              <a:t>pipeline</a:t>
            </a:r>
            <a:r>
              <a:rPr lang="cs-CZ" sz="3400" i="1" dirty="0"/>
              <a:t> </a:t>
            </a:r>
            <a:r>
              <a:rPr lang="cs-CZ" sz="3400" i="1" dirty="0" err="1"/>
              <a:t>projects</a:t>
            </a:r>
            <a:r>
              <a:rPr lang="cs-CZ" sz="3400" i="1" dirty="0"/>
              <a:t> </a:t>
            </a:r>
            <a:r>
              <a:rPr lang="cs-CZ" sz="3400" dirty="0"/>
              <a:t>- </a:t>
            </a:r>
            <a:r>
              <a:rPr lang="cs-CZ" sz="3400" dirty="0" err="1"/>
              <a:t>North</a:t>
            </a:r>
            <a:r>
              <a:rPr lang="cs-CZ" sz="3400" dirty="0"/>
              <a:t> </a:t>
            </a:r>
            <a:r>
              <a:rPr lang="cs-CZ" sz="3400" dirty="0" err="1"/>
              <a:t>Stream</a:t>
            </a:r>
            <a:r>
              <a:rPr lang="cs-CZ" sz="3400" dirty="0"/>
              <a:t> a další přeshraniční záměry</a:t>
            </a:r>
          </a:p>
          <a:p>
            <a:endParaRPr lang="cs-CZ" sz="3400" dirty="0"/>
          </a:p>
          <a:p>
            <a:r>
              <a:rPr lang="cs-CZ" sz="3400" dirty="0"/>
              <a:t>Stále neupravený konkrétní postup, spíše jen rámec a dílčí požadavky</a:t>
            </a:r>
          </a:p>
          <a:p>
            <a:endParaRPr lang="cs-CZ" dirty="0"/>
          </a:p>
        </p:txBody>
      </p:sp>
    </p:spTree>
    <p:extLst>
      <p:ext uri="{BB962C8B-B14F-4D97-AF65-F5344CB8AC3E}">
        <p14:creationId xmlns:p14="http://schemas.microsoft.com/office/powerpoint/2010/main" val="9537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t>Prunéřov</a:t>
            </a:r>
            <a:r>
              <a:rPr lang="cs-CZ" sz="4000" b="1" dirty="0"/>
              <a:t> II</a:t>
            </a:r>
          </a:p>
        </p:txBody>
      </p:sp>
      <p:pic>
        <p:nvPicPr>
          <p:cNvPr id="61442" name="Picture 2" descr="http://www.lizasreef.com/HOPE%20FOR%20THE%20OCEANS/Images%20HFTO/Palau-sml.jpg">
            <a:hlinkClick r:id="rId4"/>
          </p:cNvPr>
          <p:cNvPicPr>
            <a:picLocks noChangeAspect="1" noChangeArrowheads="1"/>
          </p:cNvPicPr>
          <p:nvPr/>
        </p:nvPicPr>
        <p:blipFill>
          <a:blip r:embed="rId5" cstate="print"/>
          <a:srcRect/>
          <a:stretch>
            <a:fillRect/>
          </a:stretch>
        </p:blipFill>
        <p:spPr bwMode="auto">
          <a:xfrm>
            <a:off x="261774" y="1216333"/>
            <a:ext cx="4286250" cy="2838450"/>
          </a:xfrm>
          <a:prstGeom prst="rect">
            <a:avLst/>
          </a:prstGeom>
          <a:noFill/>
        </p:spPr>
      </p:pic>
      <p:pic>
        <p:nvPicPr>
          <p:cNvPr id="61444" name="Picture 4" descr="http://s.wsj.net/media/Micronesia_Prague_Jan_4_E_20100115085406.jpg">
            <a:hlinkClick r:id="rId6"/>
          </p:cNvPr>
          <p:cNvPicPr>
            <a:picLocks noChangeAspect="1" noChangeArrowheads="1"/>
          </p:cNvPicPr>
          <p:nvPr/>
        </p:nvPicPr>
        <p:blipFill>
          <a:blip r:embed="rId7" cstate="print"/>
          <a:srcRect/>
          <a:stretch>
            <a:fillRect/>
          </a:stretch>
        </p:blipFill>
        <p:spPr bwMode="auto">
          <a:xfrm>
            <a:off x="4799188" y="1094746"/>
            <a:ext cx="4326506" cy="2880320"/>
          </a:xfrm>
          <a:prstGeom prst="rect">
            <a:avLst/>
          </a:prstGeom>
          <a:noFill/>
        </p:spPr>
      </p:pic>
      <p:sp>
        <p:nvSpPr>
          <p:cNvPr id="3" name="TextovéPole 2"/>
          <p:cNvSpPr txBox="1"/>
          <p:nvPr/>
        </p:nvSpPr>
        <p:spPr>
          <a:xfrm>
            <a:off x="261774" y="4293096"/>
            <a:ext cx="8425026" cy="2031325"/>
          </a:xfrm>
          <a:prstGeom prst="rect">
            <a:avLst/>
          </a:prstGeom>
          <a:noFill/>
        </p:spPr>
        <p:txBody>
          <a:bodyPr wrap="square" rtlCol="0">
            <a:spAutoFit/>
          </a:bodyPr>
          <a:lstStyle/>
          <a:p>
            <a:r>
              <a:rPr lang="cs-CZ" dirty="0"/>
              <a:t>2008 	Zahájena EIA k projektu rozšíření existující elektrárny </a:t>
            </a:r>
            <a:r>
              <a:rPr lang="cs-CZ" dirty="0" err="1"/>
              <a:t>Prunéřov</a:t>
            </a:r>
            <a:r>
              <a:rPr lang="cs-CZ" dirty="0"/>
              <a:t> II</a:t>
            </a:r>
          </a:p>
          <a:p>
            <a:r>
              <a:rPr lang="cs-CZ" dirty="0"/>
              <a:t>	Žádný stát potenciálně ovlivněný projektem nebyl obeznámen</a:t>
            </a:r>
          </a:p>
          <a:p>
            <a:r>
              <a:rPr lang="cs-CZ" dirty="0"/>
              <a:t>2009 	Federální stát Mikronésie požádal o zahájení mezistátní EIA</a:t>
            </a:r>
          </a:p>
          <a:p>
            <a:r>
              <a:rPr lang="cs-CZ" dirty="0"/>
              <a:t>2010  	rezignace ministra Dusíka a jmenování Ruth </a:t>
            </a:r>
            <a:r>
              <a:rPr lang="cs-CZ" dirty="0" err="1"/>
              <a:t>Bízkové</a:t>
            </a:r>
            <a:r>
              <a:rPr lang="cs-CZ" dirty="0"/>
              <a:t> do funkce </a:t>
            </a:r>
          </a:p>
          <a:p>
            <a:r>
              <a:rPr lang="cs-CZ" dirty="0"/>
              <a:t>	Vydání kladného stanoviska </a:t>
            </a:r>
          </a:p>
          <a:p>
            <a:r>
              <a:rPr lang="cs-CZ" dirty="0"/>
              <a:t>	</a:t>
            </a:r>
            <a:r>
              <a:rPr lang="cs-CZ" dirty="0" err="1"/>
              <a:t>ČEZu</a:t>
            </a:r>
            <a:r>
              <a:rPr lang="cs-CZ" dirty="0"/>
              <a:t> byla uložena kompenzační opatření</a:t>
            </a:r>
          </a:p>
          <a:p>
            <a:endParaRPr lang="cs-CZ" dirty="0"/>
          </a:p>
        </p:txBody>
      </p:sp>
    </p:spTree>
    <p:extLst>
      <p:ext uri="{BB962C8B-B14F-4D97-AF65-F5344CB8AC3E}">
        <p14:creationId xmlns:p14="http://schemas.microsoft.com/office/powerpoint/2010/main" val="258483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7077472" cy="707886"/>
          </a:xfrm>
          <a:prstGeom prst="rect">
            <a:avLst/>
          </a:prstGeom>
          <a:noFill/>
        </p:spPr>
        <p:txBody>
          <a:bodyPr wrap="square" rtlCol="0">
            <a:spAutoFit/>
          </a:bodyPr>
          <a:lstStyle/>
          <a:p>
            <a:r>
              <a:rPr lang="cs-CZ" sz="4000" b="1" dirty="0"/>
              <a:t>Mezistátní posuzování vlivů</a:t>
            </a:r>
          </a:p>
        </p:txBody>
      </p:sp>
      <p:sp>
        <p:nvSpPr>
          <p:cNvPr id="3" name="TextovéPole 2"/>
          <p:cNvSpPr txBox="1"/>
          <p:nvPr/>
        </p:nvSpPr>
        <p:spPr>
          <a:xfrm>
            <a:off x="539552" y="1052736"/>
            <a:ext cx="8280920" cy="2585323"/>
          </a:xfrm>
          <a:prstGeom prst="rect">
            <a:avLst/>
          </a:prstGeom>
          <a:noFill/>
        </p:spPr>
        <p:txBody>
          <a:bodyPr wrap="square" rtlCol="0">
            <a:spAutoFit/>
          </a:bodyPr>
          <a:lstStyle/>
          <a:p>
            <a:r>
              <a:rPr lang="cs-CZ" dirty="0"/>
              <a:t>Úprava v zákoně EIA pro mezistátní </a:t>
            </a:r>
            <a:r>
              <a:rPr lang="cs-CZ" b="1" dirty="0"/>
              <a:t>EIA i SEA</a:t>
            </a:r>
          </a:p>
          <a:p>
            <a:endParaRPr lang="cs-CZ" dirty="0"/>
          </a:p>
          <a:p>
            <a:r>
              <a:rPr lang="cs-CZ" dirty="0"/>
              <a:t>Předmět posuzování vlivů na ŽP přesahujících hranice ČR: </a:t>
            </a:r>
          </a:p>
          <a:p>
            <a:endParaRPr lang="cs-CZ" dirty="0"/>
          </a:p>
          <a:p>
            <a:pPr marL="285750" indent="-285750">
              <a:buFont typeface="Arial" panose="020B0604020202020204" pitchFamily="34" charset="0"/>
              <a:buChar char="•"/>
            </a:pPr>
            <a:r>
              <a:rPr lang="cs-CZ" dirty="0"/>
              <a:t>Záměr a koncepce, pokud dotčené území může zasahovat i mimo území ČR</a:t>
            </a:r>
          </a:p>
          <a:p>
            <a:pPr marL="285750" indent="-285750">
              <a:buFont typeface="Arial" panose="020B0604020202020204" pitchFamily="34" charset="0"/>
              <a:buChar char="•"/>
            </a:pPr>
            <a:r>
              <a:rPr lang="cs-CZ" dirty="0"/>
              <a:t>Záměr nebo koncepce, pokud o to stát, jehož území může být zasaženo závažnými vlivy, požádá</a:t>
            </a:r>
          </a:p>
          <a:p>
            <a:pPr marL="285750" indent="-285750">
              <a:buFont typeface="Arial" panose="020B0604020202020204" pitchFamily="34" charset="0"/>
              <a:buChar char="•"/>
            </a:pPr>
            <a:r>
              <a:rPr lang="cs-CZ" dirty="0"/>
              <a:t>Záměr a koncepce, které mají být prováděny na území jiného státu a které mohou mít závažný vliv na ŽP na území ČR</a:t>
            </a:r>
          </a:p>
        </p:txBody>
      </p:sp>
      <p:pic>
        <p:nvPicPr>
          <p:cNvPr id="1026" name="Picture 2" descr="http://cdn.i0.cz/public-data/29/4f/8ad2a5dc31e694844762de310076_r16:9_w640_h360_g80e2a220d40511e5aa720025900fea04.jpg?hash=cead71338dbea8a0793b60653a551c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076" y="3816971"/>
            <a:ext cx="4943872" cy="278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9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561117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057900" y="5541169"/>
            <a:ext cx="1600200" cy="357188"/>
          </a:xfrm>
        </p:spPr>
        <p:txBody>
          <a:bodyPr/>
          <a:lstStyle/>
          <a:p>
            <a:fld id="{2BCE163F-7B9D-4840-A966-572BBA1EC294}" type="slidenum">
              <a:rPr lang="en-GB"/>
              <a:pPr/>
              <a:t>27</a:t>
            </a:fld>
            <a:endParaRPr lang="en-GB"/>
          </a:p>
        </p:txBody>
      </p:sp>
      <p:sp>
        <p:nvSpPr>
          <p:cNvPr id="11" name="Text Box 3"/>
          <p:cNvSpPr txBox="1">
            <a:spLocks noChangeArrowheads="1"/>
          </p:cNvSpPr>
          <p:nvPr/>
        </p:nvSpPr>
        <p:spPr bwMode="auto">
          <a:xfrm>
            <a:off x="1762359" y="966990"/>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1771319" y="1497574"/>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2773461" y="3003341"/>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2752352" y="3627507"/>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cxnSp>
        <p:nvCxnSpPr>
          <p:cNvPr id="27" name="AutoShape 18"/>
          <p:cNvCxnSpPr>
            <a:cxnSpLocks noChangeShapeType="1"/>
            <a:stCxn id="11" idx="2"/>
            <a:endCxn id="12" idx="0"/>
          </p:cNvCxnSpPr>
          <p:nvPr/>
        </p:nvCxnSpPr>
        <p:spPr bwMode="auto">
          <a:xfrm>
            <a:off x="2550575" y="1369902"/>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1600" y="564324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p:cNvSpPr txBox="1">
            <a:spLocks noChangeArrowheads="1"/>
          </p:cNvSpPr>
          <p:nvPr/>
        </p:nvSpPr>
        <p:spPr bwMode="auto">
          <a:xfrm>
            <a:off x="2746350" y="2471044"/>
            <a:ext cx="1381946" cy="409099"/>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EIA</a:t>
            </a:r>
            <a:endParaRPr lang="en-US" sz="1050" dirty="0">
              <a:latin typeface="Verdana" pitchFamily="34" charset="0"/>
            </a:endParaRPr>
          </a:p>
        </p:txBody>
      </p:sp>
      <p:cxnSp>
        <p:nvCxnSpPr>
          <p:cNvPr id="77" name="Přímá spojnice se šipkou 76"/>
          <p:cNvCxnSpPr/>
          <p:nvPr/>
        </p:nvCxnSpPr>
        <p:spPr>
          <a:xfrm rot="10800000">
            <a:off x="2373804" y="2675592"/>
            <a:ext cx="350966"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197864" y="315154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471414" y="125035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437323" y="169563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339255" y="3694136"/>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895697" y="1105595"/>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4582921" y="3023829"/>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3895697" y="1544471"/>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3425872" y="2907434"/>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430790" y="3373145"/>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425872" y="397174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690221" y="3535247"/>
            <a:ext cx="1836204" cy="253916"/>
          </a:xfrm>
          <a:prstGeom prst="rect">
            <a:avLst/>
          </a:prstGeom>
          <a:noFill/>
        </p:spPr>
        <p:txBody>
          <a:bodyPr wrap="square" rtlCol="0">
            <a:spAutoFit/>
          </a:bodyPr>
          <a:lstStyle/>
          <a:p>
            <a:r>
              <a:rPr lang="cs-CZ" sz="1050" b="1" dirty="0"/>
              <a:t>R</a:t>
            </a:r>
          </a:p>
        </p:txBody>
      </p:sp>
      <p:cxnSp>
        <p:nvCxnSpPr>
          <p:cNvPr id="20" name="Zakřivená spojnice 19"/>
          <p:cNvCxnSpPr/>
          <p:nvPr/>
        </p:nvCxnSpPr>
        <p:spPr>
          <a:xfrm rot="10800000" flipV="1">
            <a:off x="1771223" y="2648992"/>
            <a:ext cx="575786" cy="627380"/>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a:cxnSpLocks/>
          </p:cNvCxnSpPr>
          <p:nvPr/>
        </p:nvCxnSpPr>
        <p:spPr>
          <a:xfrm>
            <a:off x="2460950" y="2788294"/>
            <a:ext cx="263820" cy="21504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2061738" y="2880958"/>
            <a:ext cx="935618" cy="56256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5"/>
          <p:cNvSpPr txBox="1">
            <a:spLocks noChangeArrowheads="1"/>
          </p:cNvSpPr>
          <p:nvPr/>
        </p:nvSpPr>
        <p:spPr bwMode="auto">
          <a:xfrm>
            <a:off x="2886411" y="948492"/>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sp>
        <p:nvSpPr>
          <p:cNvPr id="55" name="Text Box 5"/>
          <p:cNvSpPr txBox="1">
            <a:spLocks noChangeArrowheads="1"/>
          </p:cNvSpPr>
          <p:nvPr/>
        </p:nvSpPr>
        <p:spPr bwMode="auto">
          <a:xfrm>
            <a:off x="2889433" y="1474637"/>
            <a:ext cx="536438" cy="401694"/>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SEA</a:t>
            </a:r>
            <a:endParaRPr lang="en-US" sz="1050" dirty="0">
              <a:latin typeface="Verdana" pitchFamily="34" charset="0"/>
            </a:endParaRPr>
          </a:p>
        </p:txBody>
      </p:sp>
      <p:sp>
        <p:nvSpPr>
          <p:cNvPr id="58" name="Text Box 7"/>
          <p:cNvSpPr txBox="1">
            <a:spLocks noChangeArrowheads="1"/>
          </p:cNvSpPr>
          <p:nvPr/>
        </p:nvSpPr>
        <p:spPr bwMode="auto">
          <a:xfrm>
            <a:off x="412059" y="4449533"/>
            <a:ext cx="1836204" cy="1091635"/>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sp>
        <p:nvSpPr>
          <p:cNvPr id="52" name="TextovéPole 51"/>
          <p:cNvSpPr txBox="1"/>
          <p:nvPr/>
        </p:nvSpPr>
        <p:spPr>
          <a:xfrm>
            <a:off x="2217439" y="2511293"/>
            <a:ext cx="2090385" cy="253916"/>
          </a:xfrm>
          <a:prstGeom prst="rect">
            <a:avLst/>
          </a:prstGeom>
          <a:noFill/>
        </p:spPr>
        <p:txBody>
          <a:bodyPr wrap="square" rtlCol="0">
            <a:spAutoFit/>
          </a:bodyPr>
          <a:lstStyle/>
          <a:p>
            <a:r>
              <a:rPr lang="cs-CZ" sz="1050" b="1" dirty="0"/>
              <a:t>ZS</a:t>
            </a:r>
          </a:p>
        </p:txBody>
      </p:sp>
      <p:cxnSp>
        <p:nvCxnSpPr>
          <p:cNvPr id="53" name="AutoShape 18"/>
          <p:cNvCxnSpPr>
            <a:cxnSpLocks noChangeShapeType="1"/>
          </p:cNvCxnSpPr>
          <p:nvPr/>
        </p:nvCxnSpPr>
        <p:spPr bwMode="auto">
          <a:xfrm flipH="1">
            <a:off x="3324997" y="229486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5">
            <a:extLst>
              <a:ext uri="{FF2B5EF4-FFF2-40B4-BE49-F238E27FC236}">
                <a16:creationId xmlns:a16="http://schemas.microsoft.com/office/drawing/2014/main" id="{3A39D0DC-D0EA-4562-9B90-111D644FF0B6}"/>
              </a:ext>
            </a:extLst>
          </p:cNvPr>
          <p:cNvSpPr txBox="1">
            <a:spLocks noChangeArrowheads="1"/>
          </p:cNvSpPr>
          <p:nvPr/>
        </p:nvSpPr>
        <p:spPr bwMode="auto">
          <a:xfrm>
            <a:off x="405369" y="2982113"/>
            <a:ext cx="1783717" cy="1170309"/>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IPPC</a:t>
            </a:r>
          </a:p>
          <a:p>
            <a:pPr eaLnBrk="0" hangingPunct="0">
              <a:spcBef>
                <a:spcPct val="50000"/>
              </a:spcBef>
            </a:pPr>
            <a:r>
              <a:rPr lang="cs-CZ" sz="1050" dirty="0">
                <a:latin typeface="Verdana" pitchFamily="34" charset="0"/>
              </a:rPr>
              <a:t>(povolení, závazná stanoviska a stanoviska podle některých zvl. Předpisů - ,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a:t>
            </a:r>
            <a:r>
              <a:rPr lang="cs-CZ" sz="1050" dirty="0" err="1">
                <a:latin typeface="Verdana" pitchFamily="34" charset="0"/>
              </a:rPr>
              <a:t>VeřZd</a:t>
            </a:r>
            <a:r>
              <a:rPr lang="cs-CZ" sz="1050" dirty="0">
                <a:latin typeface="Verdana" pitchFamily="34" charset="0"/>
              </a:rPr>
              <a:t>)</a:t>
            </a:r>
            <a:endParaRPr lang="en-US" sz="1050" dirty="0">
              <a:latin typeface="Verdana" pitchFamily="34" charset="0"/>
            </a:endParaRPr>
          </a:p>
        </p:txBody>
      </p:sp>
      <p:cxnSp>
        <p:nvCxnSpPr>
          <p:cNvPr id="50" name="Přímá spojnice se šipkou 49"/>
          <p:cNvCxnSpPr/>
          <p:nvPr/>
        </p:nvCxnSpPr>
        <p:spPr>
          <a:xfrm>
            <a:off x="2241572" y="352652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2248263" y="3570690"/>
            <a:ext cx="1836204" cy="253916"/>
          </a:xfrm>
          <a:prstGeom prst="rect">
            <a:avLst/>
          </a:prstGeom>
          <a:noFill/>
        </p:spPr>
        <p:txBody>
          <a:bodyPr wrap="square" rtlCol="0">
            <a:spAutoFit/>
          </a:bodyPr>
          <a:lstStyle/>
          <a:p>
            <a:r>
              <a:rPr lang="cs-CZ" sz="1050" b="1" dirty="0"/>
              <a:t>R</a:t>
            </a:r>
          </a:p>
        </p:txBody>
      </p:sp>
      <p:pic>
        <p:nvPicPr>
          <p:cNvPr id="62"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4976805" y="1060349"/>
            <a:ext cx="2576289" cy="2162815"/>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7">
            <a:extLst>
              <a:ext uri="{FF2B5EF4-FFF2-40B4-BE49-F238E27FC236}">
                <a16:creationId xmlns:a16="http://schemas.microsoft.com/office/drawing/2014/main" id="{52F697ED-820E-4F3F-A231-83F53025761C}"/>
              </a:ext>
            </a:extLst>
          </p:cNvPr>
          <p:cNvSpPr txBox="1">
            <a:spLocks noChangeArrowheads="1"/>
          </p:cNvSpPr>
          <p:nvPr/>
        </p:nvSpPr>
        <p:spPr bwMode="auto">
          <a:xfrm>
            <a:off x="2746350" y="4170101"/>
            <a:ext cx="1802480" cy="671043"/>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Kolaudační rozhodnutí  </a:t>
            </a:r>
          </a:p>
        </p:txBody>
      </p:sp>
      <p:cxnSp>
        <p:nvCxnSpPr>
          <p:cNvPr id="47" name="Přímá spojnice se šipkou 46">
            <a:extLst>
              <a:ext uri="{FF2B5EF4-FFF2-40B4-BE49-F238E27FC236}">
                <a16:creationId xmlns:a16="http://schemas.microsoft.com/office/drawing/2014/main" id="{4FE82911-F567-407C-B4D2-E43C1EBD02D4}"/>
              </a:ext>
            </a:extLst>
          </p:cNvPr>
          <p:cNvCxnSpPr/>
          <p:nvPr/>
        </p:nvCxnSpPr>
        <p:spPr>
          <a:xfrm>
            <a:off x="4491064" y="4331624"/>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0D922446-AE64-4A01-B7C8-7F142F0631F5}"/>
              </a:ext>
            </a:extLst>
          </p:cNvPr>
          <p:cNvSpPr txBox="1"/>
          <p:nvPr/>
        </p:nvSpPr>
        <p:spPr>
          <a:xfrm>
            <a:off x="4842030" y="4172734"/>
            <a:ext cx="1836204" cy="253916"/>
          </a:xfrm>
          <a:prstGeom prst="rect">
            <a:avLst/>
          </a:prstGeom>
          <a:noFill/>
        </p:spPr>
        <p:txBody>
          <a:bodyPr wrap="square" rtlCol="0">
            <a:spAutoFit/>
          </a:bodyPr>
          <a:lstStyle/>
          <a:p>
            <a:r>
              <a:rPr lang="cs-CZ" sz="1050" b="1" dirty="0"/>
              <a:t>R</a:t>
            </a:r>
          </a:p>
        </p:txBody>
      </p:sp>
      <p:cxnSp>
        <p:nvCxnSpPr>
          <p:cNvPr id="60" name="Přímá spojnice se šipkou 59">
            <a:extLst>
              <a:ext uri="{FF2B5EF4-FFF2-40B4-BE49-F238E27FC236}">
                <a16:creationId xmlns:a16="http://schemas.microsoft.com/office/drawing/2014/main" id="{49CB320E-27B7-4854-B794-A8AAE8C44925}"/>
              </a:ext>
            </a:extLst>
          </p:cNvPr>
          <p:cNvCxnSpPr/>
          <p:nvPr/>
        </p:nvCxnSpPr>
        <p:spPr>
          <a:xfrm>
            <a:off x="4504630" y="457098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ovéPole 62">
            <a:extLst>
              <a:ext uri="{FF2B5EF4-FFF2-40B4-BE49-F238E27FC236}">
                <a16:creationId xmlns:a16="http://schemas.microsoft.com/office/drawing/2014/main" id="{E4590459-262A-419F-BB14-01FEEB44AA51}"/>
              </a:ext>
            </a:extLst>
          </p:cNvPr>
          <p:cNvSpPr txBox="1"/>
          <p:nvPr/>
        </p:nvSpPr>
        <p:spPr>
          <a:xfrm>
            <a:off x="4855595" y="4412093"/>
            <a:ext cx="1836204" cy="253916"/>
          </a:xfrm>
          <a:prstGeom prst="rect">
            <a:avLst/>
          </a:prstGeom>
          <a:noFill/>
        </p:spPr>
        <p:txBody>
          <a:bodyPr wrap="square" rtlCol="0">
            <a:spAutoFit/>
          </a:bodyPr>
          <a:lstStyle/>
          <a:p>
            <a:r>
              <a:rPr lang="cs-CZ" sz="1050" b="1" dirty="0"/>
              <a:t>R</a:t>
            </a:r>
          </a:p>
        </p:txBody>
      </p:sp>
      <p:pic>
        <p:nvPicPr>
          <p:cNvPr id="2" name="Obrázek 1">
            <a:extLst>
              <a:ext uri="{FF2B5EF4-FFF2-40B4-BE49-F238E27FC236}">
                <a16:creationId xmlns:a16="http://schemas.microsoft.com/office/drawing/2014/main" id="{CB78D7A4-9CD2-4773-A0B6-6C002B24EBF0}"/>
              </a:ext>
            </a:extLst>
          </p:cNvPr>
          <p:cNvPicPr>
            <a:picLocks noChangeAspect="1"/>
          </p:cNvPicPr>
          <p:nvPr/>
        </p:nvPicPr>
        <p:blipFill>
          <a:blip r:embed="rId4"/>
          <a:stretch>
            <a:fillRect/>
          </a:stretch>
        </p:blipFill>
        <p:spPr>
          <a:xfrm>
            <a:off x="0" y="865580"/>
            <a:ext cx="9144000" cy="5126839"/>
          </a:xfrm>
          <a:prstGeom prst="rect">
            <a:avLst/>
          </a:prstGeom>
        </p:spPr>
      </p:pic>
    </p:spTree>
    <p:extLst>
      <p:ext uri="{BB962C8B-B14F-4D97-AF65-F5344CB8AC3E}">
        <p14:creationId xmlns:p14="http://schemas.microsoft.com/office/powerpoint/2010/main" val="3693698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28</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a:t>Právo EU</a:t>
            </a:r>
            <a:endParaRPr lang="nl-BE" dirty="0"/>
          </a:p>
        </p:txBody>
      </p:sp>
      <p:sp>
        <p:nvSpPr>
          <p:cNvPr id="3" name="TextovéPole 2"/>
          <p:cNvSpPr txBox="1"/>
          <p:nvPr/>
        </p:nvSpPr>
        <p:spPr>
          <a:xfrm>
            <a:off x="373719" y="980728"/>
            <a:ext cx="8568506" cy="6247864"/>
          </a:xfrm>
          <a:prstGeom prst="rect">
            <a:avLst/>
          </a:prstGeom>
          <a:noFill/>
        </p:spPr>
        <p:txBody>
          <a:bodyPr wrap="square" rtlCol="0">
            <a:spAutoFit/>
          </a:bodyPr>
          <a:lstStyle/>
          <a:p>
            <a:r>
              <a:rPr lang="cs-CZ" b="1" dirty="0"/>
              <a:t>SMĚRNICE EIA</a:t>
            </a:r>
          </a:p>
          <a:p>
            <a:pPr marL="285750" indent="-285750">
              <a:buFont typeface="Arial" panose="020B0604020202020204" pitchFamily="34" charset="0"/>
              <a:buChar char="•"/>
            </a:pPr>
            <a:r>
              <a:rPr lang="cs-CZ" dirty="0"/>
              <a:t>Původní směrnice č. 85/337/EC o hodnocení vlivů určitých veřejných a soukromých projektů na životní prostředí – nahrazena v roce 2012 </a:t>
            </a:r>
          </a:p>
          <a:p>
            <a:pPr marL="285750" indent="-285750">
              <a:buFont typeface="Arial" panose="020B0604020202020204" pitchFamily="34" charset="0"/>
              <a:buChar char="•"/>
            </a:pPr>
            <a:r>
              <a:rPr lang="cs-CZ" b="1" dirty="0"/>
              <a:t>Směrnice č. 2011/92/EU </a:t>
            </a:r>
            <a:r>
              <a:rPr lang="cs-CZ" dirty="0"/>
              <a:t>o posuzování </a:t>
            </a:r>
            <a:r>
              <a:rPr lang="cs-CZ" b="1" dirty="0">
                <a:solidFill>
                  <a:srgbClr val="00B050"/>
                </a:solidFill>
              </a:rPr>
              <a:t>vlivů některých veřejných a soukromých záměrů </a:t>
            </a:r>
            <a:r>
              <a:rPr lang="cs-CZ" dirty="0"/>
              <a:t>na životní prostředí (Směrnice EIA) ve znění č. 2014/52/EU (transpozice do 16. 5. 2017)</a:t>
            </a:r>
          </a:p>
          <a:p>
            <a:pPr marL="285750" indent="-285750">
              <a:buFont typeface="Arial" panose="020B0604020202020204" pitchFamily="34" charset="0"/>
              <a:buChar char="•"/>
            </a:pPr>
            <a:endParaRPr lang="cs-CZ" sz="1100" dirty="0"/>
          </a:p>
          <a:p>
            <a:r>
              <a:rPr lang="cs-CZ" b="1" dirty="0"/>
              <a:t>SMĚRNICE SEA</a:t>
            </a:r>
          </a:p>
          <a:p>
            <a:pPr marL="285750" indent="-285750">
              <a:buFont typeface="Arial" panose="020B0604020202020204" pitchFamily="34" charset="0"/>
              <a:buChar char="•"/>
            </a:pPr>
            <a:r>
              <a:rPr lang="cs-CZ" dirty="0"/>
              <a:t>Směrnice č.2001/42/ES ze dne 27. června 2001 </a:t>
            </a:r>
            <a:r>
              <a:rPr lang="cs-CZ" b="1" dirty="0">
                <a:solidFill>
                  <a:srgbClr val="00B050"/>
                </a:solidFill>
              </a:rPr>
              <a:t>o posuzování vlivů některých plánů a programů</a:t>
            </a:r>
            <a:r>
              <a:rPr lang="cs-CZ" dirty="0"/>
              <a:t> na životní prostředí (SEA)</a:t>
            </a:r>
          </a:p>
          <a:p>
            <a:pPr marL="285750" indent="-285750">
              <a:buFont typeface="Arial" panose="020B0604020202020204" pitchFamily="34" charset="0"/>
              <a:buChar char="•"/>
            </a:pPr>
            <a:endParaRPr lang="cs-CZ" sz="1400" b="1" dirty="0"/>
          </a:p>
          <a:p>
            <a:r>
              <a:rPr lang="cs-CZ" b="1" dirty="0"/>
              <a:t>NATURA 2000</a:t>
            </a:r>
          </a:p>
          <a:p>
            <a:pPr marL="285750" indent="-285750">
              <a:buFont typeface="Arial" panose="020B0604020202020204" pitchFamily="34" charset="0"/>
              <a:buChar char="•"/>
            </a:pPr>
            <a:r>
              <a:rPr lang="cs-CZ" dirty="0"/>
              <a:t>Směrnice č. 92/43/EHS </a:t>
            </a:r>
            <a:r>
              <a:rPr lang="cs-CZ" b="1" dirty="0">
                <a:solidFill>
                  <a:srgbClr val="00B050"/>
                </a:solidFill>
              </a:rPr>
              <a:t>o ochraně přírodních stanovišť</a:t>
            </a:r>
            <a:r>
              <a:rPr lang="cs-CZ" dirty="0"/>
              <a:t>, volně žijících živočichů a planě rostoucích rostlin</a:t>
            </a:r>
          </a:p>
          <a:p>
            <a:pPr marL="285750" indent="-285750">
              <a:buFont typeface="Arial" panose="020B0604020202020204" pitchFamily="34" charset="0"/>
              <a:buChar char="•"/>
            </a:pPr>
            <a:endParaRPr lang="cs-CZ" sz="1400" b="1" dirty="0"/>
          </a:p>
          <a:p>
            <a:pPr algn="just"/>
            <a:r>
              <a:rPr lang="cs-CZ" sz="1600" b="1" i="1" dirty="0"/>
              <a:t>Čl. 6 odst. 3: </a:t>
            </a:r>
            <a:r>
              <a:rPr lang="cs-CZ" sz="1600" b="1" i="1" dirty="0">
                <a:solidFill>
                  <a:srgbClr val="00B050"/>
                </a:solidFill>
              </a:rPr>
              <a:t>Jakýkoli plán nebo projekt</a:t>
            </a:r>
            <a:r>
              <a:rPr lang="cs-CZ" sz="1600" i="1" dirty="0"/>
              <a:t>, který s určitou lokalitou přímo nesouvisí nebo není pro péči o ni nezbytný, </a:t>
            </a:r>
            <a:r>
              <a:rPr lang="cs-CZ" sz="1600" b="1" i="1" dirty="0">
                <a:solidFill>
                  <a:srgbClr val="00B050"/>
                </a:solidFill>
              </a:rPr>
              <a:t>avšak bude mít pravděpodobně na tuto lokalitu významný vliv</a:t>
            </a:r>
            <a:r>
              <a:rPr lang="cs-CZ" sz="1600" i="1" dirty="0"/>
              <a:t>, a to buď samostatně, nebo v kombinaci s jinými plány nebo projekty, </a:t>
            </a:r>
            <a:r>
              <a:rPr lang="cs-CZ" sz="1600" b="1" i="1" dirty="0">
                <a:solidFill>
                  <a:schemeClr val="accent6"/>
                </a:solidFill>
              </a:rPr>
              <a:t>podléhá odpovídajícímu posouzení jeho důsledků pro lokalitu z hlediska cílů její ochrany</a:t>
            </a:r>
            <a:r>
              <a:rPr lang="cs-CZ" sz="1600" i="1" dirty="0"/>
              <a:t>.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 co si v případě potřeby opatří stanovisko široké veřejnosti.</a:t>
            </a:r>
            <a:endParaRPr lang="cs-CZ" sz="1600" b="1" i="1" dirty="0"/>
          </a:p>
          <a:p>
            <a:endParaRPr lang="cs-CZ" b="1" dirty="0"/>
          </a:p>
        </p:txBody>
      </p:sp>
    </p:spTree>
    <p:extLst>
      <p:ext uri="{BB962C8B-B14F-4D97-AF65-F5344CB8AC3E}">
        <p14:creationId xmlns:p14="http://schemas.microsoft.com/office/powerpoint/2010/main" val="38366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29</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33539" y="210578"/>
            <a:ext cx="7848600" cy="838200"/>
          </a:xfrm>
        </p:spPr>
        <p:txBody>
          <a:bodyPr/>
          <a:lstStyle/>
          <a:p>
            <a:pPr defTabSz="762000"/>
            <a:r>
              <a:rPr lang="cs-CZ" b="1" dirty="0"/>
              <a:t>České právo</a:t>
            </a:r>
            <a:endParaRPr lang="nl-BE" dirty="0"/>
          </a:p>
        </p:txBody>
      </p:sp>
      <p:sp>
        <p:nvSpPr>
          <p:cNvPr id="3" name="TextovéPole 2"/>
          <p:cNvSpPr txBox="1"/>
          <p:nvPr/>
        </p:nvSpPr>
        <p:spPr>
          <a:xfrm>
            <a:off x="432209" y="1415169"/>
            <a:ext cx="8568506" cy="5078313"/>
          </a:xfrm>
          <a:prstGeom prst="rect">
            <a:avLst/>
          </a:prstGeom>
          <a:noFill/>
        </p:spPr>
        <p:txBody>
          <a:bodyPr wrap="square" rtlCol="0">
            <a:spAutoFit/>
          </a:bodyPr>
          <a:lstStyle/>
          <a:p>
            <a:pPr marL="285750" indent="-285750">
              <a:buFont typeface="Arial" panose="020B0604020202020204" pitchFamily="34" charset="0"/>
              <a:buChar char="•"/>
            </a:pPr>
            <a:r>
              <a:rPr lang="cs-CZ" b="1" dirty="0">
                <a:solidFill>
                  <a:schemeClr val="accent6"/>
                </a:solidFill>
              </a:rPr>
              <a:t>Zákon č. 100/2001 Sb., o posuzování vlivů na životní prostředí („zákon EIA“)</a:t>
            </a:r>
          </a:p>
          <a:p>
            <a:r>
              <a:rPr lang="cs-CZ" dirty="0"/>
              <a:t>	(provádí směrnice EIA a SEA a upravuje i proces posuzování vlivů na oblasti 	NATURA 2000)</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vyhl.č. 453/2017 Sb., o odborné způsobilosti a úpravě některých dalších otázek souvisejících s posuzováním vlivů na životní prostředí </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a:t>vyhl.č</a:t>
            </a:r>
            <a:r>
              <a:rPr lang="cs-CZ" dirty="0"/>
              <a:t>. 353/2004 Sb., kterou se stanoví bližší podmínky osvědčení o odborné způsobilosti pro oblast posuzování vlivů na veřejné zdraví, postup při jejich ověřování a postup při udělování a odnímání osvědčení</a:t>
            </a:r>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r>
              <a:rPr lang="cs-CZ" b="1" dirty="0"/>
              <a:t>Zákon č. 183/2006 Sb., o územním plánování a stavebním řádu (stavební zákon)</a:t>
            </a:r>
          </a:p>
          <a:p>
            <a:r>
              <a:rPr lang="cs-CZ" dirty="0"/>
              <a:t>	(specifická úprava dílčích aspektů EIA, SEA)</a:t>
            </a:r>
          </a:p>
          <a:p>
            <a:pPr marL="285750" indent="-285750">
              <a:buFont typeface="Arial" panose="020B0604020202020204" pitchFamily="34" charset="0"/>
              <a:buChar char="•"/>
            </a:pPr>
            <a:r>
              <a:rPr lang="cs-CZ" b="1" dirty="0"/>
              <a:t>Zákon č. 114/1992 Sb., o ochraně přírody a krajiny (ZOPK)</a:t>
            </a:r>
          </a:p>
          <a:p>
            <a:r>
              <a:rPr lang="cs-CZ" dirty="0"/>
              <a:t>	(ochrana NATURA 2000)</a:t>
            </a:r>
          </a:p>
          <a:p>
            <a:pPr marL="285750" indent="-285750">
              <a:buFont typeface="Arial" panose="020B0604020202020204" pitchFamily="34" charset="0"/>
              <a:buChar char="•"/>
            </a:pPr>
            <a:r>
              <a:rPr lang="cs-CZ" dirty="0"/>
              <a:t>Zákon č. 17/1992 Sb., o životním prostředí </a:t>
            </a:r>
          </a:p>
          <a:p>
            <a:r>
              <a:rPr lang="cs-CZ" b="1" dirty="0"/>
              <a:t>	</a:t>
            </a:r>
            <a:r>
              <a:rPr lang="cs-CZ" dirty="0"/>
              <a:t>(zásady)</a:t>
            </a:r>
          </a:p>
        </p:txBody>
      </p:sp>
    </p:spTree>
    <p:extLst>
      <p:ext uri="{BB962C8B-B14F-4D97-AF65-F5344CB8AC3E}">
        <p14:creationId xmlns:p14="http://schemas.microsoft.com/office/powerpoint/2010/main" val="411986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59532" y="1361404"/>
            <a:ext cx="842493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dirty="0"/>
              <a:t>§ 3 a), b) zákona č. 100/2001 Sb. (ZEIA):</a:t>
            </a:r>
          </a:p>
          <a:p>
            <a:endParaRPr lang="cs-CZ" altLang="cs-CZ" sz="2000" b="1" dirty="0"/>
          </a:p>
          <a:p>
            <a:r>
              <a:rPr lang="cs-CZ" altLang="cs-CZ" sz="2000" b="1" dirty="0"/>
              <a:t>Pro účely tohoto zákona se rozumí</a:t>
            </a:r>
          </a:p>
          <a:p>
            <a:r>
              <a:rPr lang="cs-CZ" altLang="cs-CZ" sz="2000" b="1" dirty="0"/>
              <a:t> </a:t>
            </a:r>
          </a:p>
          <a:p>
            <a:r>
              <a:rPr lang="cs-CZ" altLang="cs-CZ" sz="2000" b="1" dirty="0"/>
              <a:t>a) </a:t>
            </a:r>
            <a:r>
              <a:rPr lang="cs-CZ" altLang="cs-CZ" sz="2000" b="1" dirty="0">
                <a:solidFill>
                  <a:srgbClr val="FF0000"/>
                </a:solidFill>
              </a:rPr>
              <a:t>záměrem</a:t>
            </a:r>
            <a:endParaRPr lang="cs-CZ" altLang="cs-CZ" sz="2000" b="1" i="1" dirty="0"/>
          </a:p>
          <a:p>
            <a:r>
              <a:rPr lang="cs-CZ" altLang="cs-CZ" sz="2000" b="1" i="1" dirty="0"/>
              <a:t>1. stavby, zařízení, činnosti a technologie uvedené v příloze č. 1 k tomuto zákonu,</a:t>
            </a:r>
          </a:p>
          <a:p>
            <a:pPr algn="just"/>
            <a:r>
              <a:rPr lang="cs-CZ" altLang="cs-CZ" sz="2000" b="1" i="1" dirty="0"/>
              <a:t>2. stavby, zařízení, činnosti a technologie, které podle stanoviska orgánu ochrany přírody vydaného podle zákona o ochraně přírody a krajiny mohou samostatně nebo ve spojení s jinými významně ovlivnit předmět ochrany nebo celistvost evropsky významné lokality nebo ptačí oblasti,</a:t>
            </a:r>
            <a:r>
              <a:rPr lang="cs-CZ" altLang="cs-CZ" sz="2000" b="1" dirty="0"/>
              <a:t>,</a:t>
            </a:r>
          </a:p>
          <a:p>
            <a:r>
              <a:rPr lang="cs-CZ" altLang="cs-CZ" sz="2000" b="1" dirty="0"/>
              <a:t> </a:t>
            </a:r>
          </a:p>
          <a:p>
            <a:pPr algn="just"/>
            <a:r>
              <a:rPr lang="cs-CZ" altLang="cs-CZ" sz="2000" b="1" dirty="0"/>
              <a:t>b) </a:t>
            </a:r>
            <a:r>
              <a:rPr lang="cs-CZ" altLang="cs-CZ" sz="2000" b="1" dirty="0">
                <a:solidFill>
                  <a:srgbClr val="FF0000"/>
                </a:solidFill>
              </a:rPr>
              <a:t>koncepcí</a:t>
            </a:r>
            <a:r>
              <a:rPr lang="cs-CZ" altLang="cs-CZ" sz="2000" b="1" dirty="0"/>
              <a:t> </a:t>
            </a:r>
            <a:r>
              <a:rPr lang="cs-CZ" altLang="cs-CZ" sz="2000" b="1" i="1" dirty="0"/>
              <a:t>strategie, politiky, plány nebo programy včetně těch, které jsou spolufinancované z prostředků fondů Evropské unie, zpracované nebo zadané orgánem veřejné správy a následně orgánem veřejné správy schvalované nebo ke schválení předkládané,</a:t>
            </a:r>
            <a:endParaRPr lang="en-US" altLang="cs-CZ" sz="2000" i="1" dirty="0"/>
          </a:p>
        </p:txBody>
      </p:sp>
    </p:spTree>
    <p:extLst>
      <p:ext uri="{BB962C8B-B14F-4D97-AF65-F5344CB8AC3E}">
        <p14:creationId xmlns:p14="http://schemas.microsoft.com/office/powerpoint/2010/main" val="1787305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619672" y="538435"/>
            <a:ext cx="7239072" cy="415498"/>
          </a:xfrm>
          <a:prstGeom prst="rect">
            <a:avLst/>
          </a:prstGeom>
          <a:noFill/>
        </p:spPr>
        <p:txBody>
          <a:bodyPr wrap="square" rtlCol="0">
            <a:spAutoFit/>
          </a:bodyPr>
          <a:lstStyle/>
          <a:p>
            <a:r>
              <a:rPr lang="cs-CZ" sz="2100" b="1" dirty="0">
                <a:solidFill>
                  <a:schemeClr val="accent2"/>
                </a:solidFill>
              </a:rPr>
              <a:t>Zákon č. 100/2001 Sb., o posuzování vlivů na životní prostředí</a:t>
            </a:r>
          </a:p>
        </p:txBody>
      </p:sp>
      <p:sp>
        <p:nvSpPr>
          <p:cNvPr id="7" name="Zaoblený obdélník 6"/>
          <p:cNvSpPr/>
          <p:nvPr/>
        </p:nvSpPr>
        <p:spPr>
          <a:xfrm>
            <a:off x="1460093" y="1116090"/>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Úvodní ustanovení (§ 1 – 3)</a:t>
            </a:r>
          </a:p>
        </p:txBody>
      </p:sp>
      <p:sp>
        <p:nvSpPr>
          <p:cNvPr id="8" name="Zaoblený obdélník 7"/>
          <p:cNvSpPr/>
          <p:nvPr/>
        </p:nvSpPr>
        <p:spPr>
          <a:xfrm>
            <a:off x="1460093" y="1713015"/>
            <a:ext cx="6395758" cy="472244"/>
          </a:xfrm>
          <a:prstGeom prst="roundRect">
            <a:avLst/>
          </a:prstGeom>
          <a:solidFill>
            <a:schemeClr val="accent4">
              <a:lumMod val="20000"/>
              <a:lumOff val="8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záměru na životní prostředí (§ 4 – 10)</a:t>
            </a:r>
          </a:p>
        </p:txBody>
      </p:sp>
      <p:sp>
        <p:nvSpPr>
          <p:cNvPr id="10" name="Zaoblený obdélník 9"/>
          <p:cNvSpPr/>
          <p:nvPr/>
        </p:nvSpPr>
        <p:spPr>
          <a:xfrm>
            <a:off x="1460093" y="2299283"/>
            <a:ext cx="6395758" cy="472244"/>
          </a:xfrm>
          <a:prstGeom prst="roundRect">
            <a:avLst/>
          </a:prstGeom>
          <a:solidFill>
            <a:schemeClr val="accent6">
              <a:lumMod val="40000"/>
              <a:lumOff val="6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koncepce na životní prostředí (§ 10a – 10i)</a:t>
            </a:r>
          </a:p>
        </p:txBody>
      </p:sp>
      <p:sp>
        <p:nvSpPr>
          <p:cNvPr id="11" name="Zaoblený obdélník 10"/>
          <p:cNvSpPr/>
          <p:nvPr/>
        </p:nvSpPr>
        <p:spPr>
          <a:xfrm>
            <a:off x="1452111" y="2900727"/>
            <a:ext cx="6395549" cy="575131"/>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na životní prostředí přesahujících hranice české republiky (§ 11 – 14b)</a:t>
            </a:r>
          </a:p>
        </p:txBody>
      </p:sp>
      <p:sp>
        <p:nvSpPr>
          <p:cNvPr id="12" name="Zaoblený obdélník 11"/>
          <p:cNvSpPr/>
          <p:nvPr/>
        </p:nvSpPr>
        <p:spPr>
          <a:xfrm>
            <a:off x="1481817" y="3577173"/>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Ustanovení společná a přechodná (§ 15 – 24)</a:t>
            </a:r>
          </a:p>
        </p:txBody>
      </p:sp>
      <p:sp>
        <p:nvSpPr>
          <p:cNvPr id="13" name="Zaoblený obdélník 12"/>
          <p:cNvSpPr/>
          <p:nvPr/>
        </p:nvSpPr>
        <p:spPr>
          <a:xfrm>
            <a:off x="340698" y="4128990"/>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1 – seznam záměrů</a:t>
            </a:r>
          </a:p>
        </p:txBody>
      </p:sp>
      <p:sp>
        <p:nvSpPr>
          <p:cNvPr id="14" name="Zaoblený obdélník 13"/>
          <p:cNvSpPr/>
          <p:nvPr/>
        </p:nvSpPr>
        <p:spPr>
          <a:xfrm>
            <a:off x="340698" y="4674196"/>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2 – kritéria pro zjišťovací řízení</a:t>
            </a:r>
          </a:p>
        </p:txBody>
      </p:sp>
      <p:sp>
        <p:nvSpPr>
          <p:cNvPr id="15" name="Zaoblený obdélník 14"/>
          <p:cNvSpPr/>
          <p:nvPr/>
        </p:nvSpPr>
        <p:spPr>
          <a:xfrm>
            <a:off x="340698" y="5213192"/>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3 – náležitosti oznámení</a:t>
            </a:r>
          </a:p>
        </p:txBody>
      </p:sp>
      <p:sp>
        <p:nvSpPr>
          <p:cNvPr id="16" name="Zaoblený obdélník 15"/>
          <p:cNvSpPr/>
          <p:nvPr/>
        </p:nvSpPr>
        <p:spPr>
          <a:xfrm>
            <a:off x="347594" y="576429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3a – oznámení podlimitního záměru</a:t>
            </a:r>
          </a:p>
        </p:txBody>
      </p:sp>
      <p:sp>
        <p:nvSpPr>
          <p:cNvPr id="17" name="Zaoblený obdélník 16"/>
          <p:cNvSpPr/>
          <p:nvPr/>
        </p:nvSpPr>
        <p:spPr>
          <a:xfrm>
            <a:off x="340698" y="6303751"/>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4 – náležitosti dokumentace</a:t>
            </a:r>
          </a:p>
        </p:txBody>
      </p:sp>
      <p:sp>
        <p:nvSpPr>
          <p:cNvPr id="18" name="Zaoblený obdélník 17"/>
          <p:cNvSpPr/>
          <p:nvPr/>
        </p:nvSpPr>
        <p:spPr>
          <a:xfrm>
            <a:off x="4566320" y="413133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5 – náležitosti posudku</a:t>
            </a:r>
          </a:p>
        </p:txBody>
      </p:sp>
      <p:sp>
        <p:nvSpPr>
          <p:cNvPr id="19" name="Zaoblený obdélník 18"/>
          <p:cNvSpPr/>
          <p:nvPr/>
        </p:nvSpPr>
        <p:spPr>
          <a:xfrm>
            <a:off x="4570894" y="4684707"/>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6 – náležitosti stanoviska</a:t>
            </a:r>
          </a:p>
        </p:txBody>
      </p:sp>
      <p:sp>
        <p:nvSpPr>
          <p:cNvPr id="20" name="Zaoblený obdélník 19"/>
          <p:cNvSpPr/>
          <p:nvPr/>
        </p:nvSpPr>
        <p:spPr>
          <a:xfrm>
            <a:off x="4566320" y="5225090"/>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7 – náležitosti oznámení</a:t>
            </a:r>
          </a:p>
        </p:txBody>
      </p:sp>
      <p:sp>
        <p:nvSpPr>
          <p:cNvPr id="21" name="Zaoblený obdélník 20"/>
          <p:cNvSpPr/>
          <p:nvPr/>
        </p:nvSpPr>
        <p:spPr>
          <a:xfrm>
            <a:off x="4582344" y="5769936"/>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8 kritéria pro zjišťovací řízení</a:t>
            </a:r>
          </a:p>
        </p:txBody>
      </p:sp>
      <p:sp>
        <p:nvSpPr>
          <p:cNvPr id="22" name="Zaoblený obdélník 21"/>
          <p:cNvSpPr/>
          <p:nvPr/>
        </p:nvSpPr>
        <p:spPr>
          <a:xfrm>
            <a:off x="4582324" y="6327868"/>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9 – náležitosti vyhodnocení koncepce</a:t>
            </a:r>
          </a:p>
        </p:txBody>
      </p:sp>
    </p:spTree>
    <p:extLst>
      <p:ext uri="{BB962C8B-B14F-4D97-AF65-F5344CB8AC3E}">
        <p14:creationId xmlns:p14="http://schemas.microsoft.com/office/powerpoint/2010/main" val="240212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2266747"/>
            <a:ext cx="8229600" cy="4273126"/>
          </a:xfrm>
        </p:spPr>
        <p:txBody>
          <a:bodyPr>
            <a:normAutofit fontScale="77500" lnSpcReduction="20000"/>
          </a:bodyPr>
          <a:lstStyle/>
          <a:p>
            <a:pPr marL="0" indent="0">
              <a:buNone/>
            </a:pPr>
            <a:r>
              <a:rPr lang="cs-CZ" altLang="cs-CZ" sz="2800" b="1" dirty="0"/>
              <a:t>Účel zjišťovacího řízení, které se někdy označuje jako tzv. „malá EIA“ nebo „malá SEA“, je dvojí:</a:t>
            </a:r>
          </a:p>
          <a:p>
            <a:pPr marL="0" indent="0">
              <a:buNone/>
            </a:pPr>
            <a:endParaRPr lang="cs-CZ" altLang="cs-CZ" sz="2800" b="1" i="1" dirty="0"/>
          </a:p>
          <a:p>
            <a:r>
              <a:rPr lang="cs-CZ" altLang="cs-CZ" sz="2800" i="1" dirty="0"/>
              <a:t>určit, </a:t>
            </a:r>
            <a:r>
              <a:rPr lang="cs-CZ" altLang="cs-CZ" sz="2800" b="1" i="1" dirty="0"/>
              <a:t>zda</a:t>
            </a:r>
            <a:r>
              <a:rPr lang="cs-CZ" altLang="cs-CZ" sz="2800" i="1" dirty="0"/>
              <a:t> záměr </a:t>
            </a:r>
            <a:r>
              <a:rPr lang="cs-CZ" altLang="cs-CZ" sz="2100" i="1" dirty="0"/>
              <a:t>(čti dále „nebo koncepce“) </a:t>
            </a:r>
            <a:r>
              <a:rPr lang="cs-CZ" altLang="cs-CZ" sz="2800" i="1" dirty="0"/>
              <a:t>bude nebo nebude předmětem posuzování, </a:t>
            </a:r>
          </a:p>
          <a:p>
            <a:r>
              <a:rPr lang="cs-CZ" altLang="cs-CZ" sz="2800" i="1" dirty="0"/>
              <a:t>určit </a:t>
            </a:r>
            <a:r>
              <a:rPr lang="cs-CZ" altLang="cs-CZ" sz="2800" b="1" i="1" dirty="0"/>
              <a:t>rozsah</a:t>
            </a:r>
            <a:r>
              <a:rPr lang="cs-CZ" altLang="cs-CZ" sz="2800" i="1" dirty="0"/>
              <a:t> posouzení vlivů záměru s ohledem na jeho povahu či specifické faktory životního prostředí apod.</a:t>
            </a:r>
          </a:p>
          <a:p>
            <a:pPr marL="0" indent="0" algn="just">
              <a:buNone/>
            </a:pPr>
            <a:endParaRPr lang="cs-CZ" altLang="cs-CZ" sz="1300" i="1" dirty="0"/>
          </a:p>
          <a:p>
            <a:pPr marL="0" indent="0" algn="just">
              <a:buNone/>
            </a:pPr>
            <a:r>
              <a:rPr lang="cs-CZ" altLang="cs-CZ" sz="2800" i="1" dirty="0"/>
              <a:t>Ve zjišťovacím řízení tak dochází k upřesnění informací, které je vhodné uvést do dokumentace vlivů záměru. Vyhodnocení, zda záměr bude posuzovány v procesu EIA, bývá také označován anglickým termínem </a:t>
            </a:r>
            <a:r>
              <a:rPr lang="cs-CZ" altLang="cs-CZ" sz="2800" b="1" i="1" dirty="0" err="1">
                <a:solidFill>
                  <a:schemeClr val="accent5"/>
                </a:solidFill>
              </a:rPr>
              <a:t>screening</a:t>
            </a:r>
            <a:r>
              <a:rPr lang="cs-CZ" altLang="cs-CZ" sz="2800" i="1" dirty="0"/>
              <a:t>. V případě, že je v rámci </a:t>
            </a:r>
            <a:r>
              <a:rPr lang="cs-CZ" altLang="cs-CZ" sz="2800" i="1" dirty="0" err="1"/>
              <a:t>screeningu</a:t>
            </a:r>
            <a:r>
              <a:rPr lang="cs-CZ" altLang="cs-CZ" sz="2800" i="1" dirty="0"/>
              <a:t> zjištěno, že záměr má být posouzen, přistoupí se k tzv. </a:t>
            </a:r>
            <a:r>
              <a:rPr lang="cs-CZ" altLang="cs-CZ" sz="2800" b="1" i="1" dirty="0" err="1">
                <a:solidFill>
                  <a:schemeClr val="accent5"/>
                </a:solidFill>
              </a:rPr>
              <a:t>scopingu</a:t>
            </a:r>
            <a:r>
              <a:rPr lang="cs-CZ" altLang="cs-CZ" sz="2800" i="1" dirty="0"/>
              <a:t>, tedy ke stanovení rozsahu informací k doplnění.</a:t>
            </a:r>
            <a:endParaRPr lang="cs-CZ" altLang="cs-CZ" sz="2800" i="1" dirty="0">
              <a:solidFill>
                <a:srgbClr val="FF0000"/>
              </a:solidFill>
            </a:endParaRP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7" name="Ovál 6"/>
          <p:cNvSpPr/>
          <p:nvPr/>
        </p:nvSpPr>
        <p:spPr>
          <a:xfrm>
            <a:off x="5619735" y="1034186"/>
            <a:ext cx="2808312" cy="108012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Posouzení vlivů („velká SEA / EIA“)</a:t>
            </a:r>
          </a:p>
        </p:txBody>
      </p:sp>
      <p:cxnSp>
        <p:nvCxnSpPr>
          <p:cNvPr id="10" name="Přímá spojnice se šipkou 9"/>
          <p:cNvCxnSpPr/>
          <p:nvPr/>
        </p:nvCxnSpPr>
        <p:spPr>
          <a:xfrm>
            <a:off x="4005894" y="1560256"/>
            <a:ext cx="1368152" cy="1399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ál 12"/>
          <p:cNvSpPr/>
          <p:nvPr/>
        </p:nvSpPr>
        <p:spPr>
          <a:xfrm>
            <a:off x="951893" y="1044009"/>
            <a:ext cx="28083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Zjišťovací řízení („malá SEA / EIA“)</a:t>
            </a:r>
          </a:p>
        </p:txBody>
      </p:sp>
    </p:spTree>
    <p:extLst>
      <p:ext uri="{BB962C8B-B14F-4D97-AF65-F5344CB8AC3E}">
        <p14:creationId xmlns:p14="http://schemas.microsoft.com/office/powerpoint/2010/main" val="25152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743000" y="354246"/>
            <a:ext cx="7077472" cy="646331"/>
          </a:xfrm>
          <a:prstGeom prst="rect">
            <a:avLst/>
          </a:prstGeom>
          <a:noFill/>
        </p:spPr>
        <p:txBody>
          <a:bodyPr wrap="square" rtlCol="0">
            <a:spAutoFit/>
          </a:bodyPr>
          <a:lstStyle/>
          <a:p>
            <a:r>
              <a:rPr lang="cs-CZ" sz="3600" b="1" dirty="0" err="1"/>
              <a:t>Naturové</a:t>
            </a:r>
            <a:r>
              <a:rPr lang="cs-CZ" sz="3600" b="1" dirty="0"/>
              <a:t> hodnocení (posuzování)</a:t>
            </a:r>
          </a:p>
        </p:txBody>
      </p:sp>
      <p:sp>
        <p:nvSpPr>
          <p:cNvPr id="3" name="TextovéPole 2"/>
          <p:cNvSpPr txBox="1"/>
          <p:nvPr/>
        </p:nvSpPr>
        <p:spPr>
          <a:xfrm>
            <a:off x="517512" y="1758284"/>
            <a:ext cx="8280920" cy="4370427"/>
          </a:xfrm>
          <a:prstGeom prst="rect">
            <a:avLst/>
          </a:prstGeom>
          <a:noFill/>
        </p:spPr>
        <p:txBody>
          <a:bodyPr wrap="square" rtlCol="0">
            <a:spAutoFit/>
          </a:bodyPr>
          <a:lstStyle/>
          <a:p>
            <a:r>
              <a:rPr lang="cs-CZ" sz="2000" b="1" dirty="0"/>
              <a:t>Koncepce nebo záměr</a:t>
            </a:r>
            <a:r>
              <a:rPr lang="cs-CZ" sz="2000" dirty="0"/>
              <a:t>, který může samostatně nebo ve spojení s jinými významně ovlivnit příznivý stav předmětu </a:t>
            </a:r>
            <a:r>
              <a:rPr lang="cs-CZ" sz="2000" b="1" dirty="0"/>
              <a:t>ochrany nebo celistvost NATURA 2000</a:t>
            </a:r>
            <a:r>
              <a:rPr lang="cs-CZ" sz="2000" dirty="0"/>
              <a:t> (EVL nebo ptačí oblast), podléhá hodnocení vlivů na toto území</a:t>
            </a:r>
          </a:p>
          <a:p>
            <a:endParaRPr lang="cs-CZ" sz="2000" dirty="0"/>
          </a:p>
          <a:p>
            <a:pPr>
              <a:buFont typeface="Arial" pitchFamily="34" charset="0"/>
              <a:buChar char="•"/>
            </a:pPr>
            <a:r>
              <a:rPr lang="cs-CZ" sz="2000" dirty="0"/>
              <a:t> orgán ochrany přírody posuzuje, zda může mít významný vliv</a:t>
            </a:r>
          </a:p>
          <a:p>
            <a:pPr>
              <a:buFont typeface="Arial" pitchFamily="34" charset="0"/>
              <a:buChar char="•"/>
            </a:pPr>
            <a:r>
              <a:rPr lang="cs-CZ" sz="2000" dirty="0"/>
              <a:t> nevyloučí-li vliv, musí být daná koncepce nebo záměr předmětem posouzení,</a:t>
            </a:r>
          </a:p>
          <a:p>
            <a:pPr>
              <a:buFont typeface="Arial" pitchFamily="34" charset="0"/>
              <a:buChar char="•"/>
            </a:pPr>
            <a:r>
              <a:rPr lang="cs-CZ" sz="2000" dirty="0"/>
              <a:t> nelze-li vyloučit negativní vliv, musí předkladatel zpracovat varianty řešení, jejichž cílem je negativní vliv na území vyloučit nebo v případě, že vyloučení není možné, alespoň zmírnit</a:t>
            </a:r>
          </a:p>
          <a:p>
            <a:endParaRPr lang="cs-CZ" sz="2000" dirty="0"/>
          </a:p>
          <a:p>
            <a:r>
              <a:rPr lang="cs-CZ" sz="2000" b="1" dirty="0"/>
              <a:t>Postupuje se podle zákona EIA (§ 45h a násl. zákona č. 114/1992 Sb., o ochraně přírody a krajiny)</a:t>
            </a:r>
          </a:p>
          <a:p>
            <a:endParaRPr lang="cs-CZ" sz="2000" dirty="0"/>
          </a:p>
          <a:p>
            <a:endParaRPr lang="cs-CZ" dirty="0"/>
          </a:p>
        </p:txBody>
      </p:sp>
    </p:spTree>
    <p:extLst>
      <p:ext uri="{BB962C8B-B14F-4D97-AF65-F5344CB8AC3E}">
        <p14:creationId xmlns:p14="http://schemas.microsoft.com/office/powerpoint/2010/main" val="370465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a:t>Naturové</a:t>
            </a:r>
            <a:r>
              <a:rPr lang="cs-CZ" sz="4000" b="1" dirty="0"/>
              <a:t> hodnocení</a:t>
            </a:r>
          </a:p>
        </p:txBody>
      </p:sp>
      <p:sp>
        <p:nvSpPr>
          <p:cNvPr id="4" name="Obdélník 3"/>
          <p:cNvSpPr/>
          <p:nvPr/>
        </p:nvSpPr>
        <p:spPr>
          <a:xfrm>
            <a:off x="1115616" y="3266035"/>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a:t>Orgán ochrany přírody vydá odůvodněné stanovisko do 30 dnů ode dne doručení žádosti.</a:t>
            </a:r>
          </a:p>
        </p:txBody>
      </p:sp>
      <p:sp>
        <p:nvSpPr>
          <p:cNvPr id="8" name="Obdélník 7"/>
          <p:cNvSpPr/>
          <p:nvPr/>
        </p:nvSpPr>
        <p:spPr>
          <a:xfrm>
            <a:off x="1115616" y="1729768"/>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OCHRANA NATURA 2000</a:t>
            </a:r>
          </a:p>
          <a:p>
            <a:pPr algn="ctr"/>
            <a:r>
              <a:rPr lang="cs-CZ" dirty="0"/>
              <a:t>Povinnost předložit záměr nebo koncepci orgánu ochrany přírody</a:t>
            </a:r>
          </a:p>
        </p:txBody>
      </p:sp>
      <p:sp>
        <p:nvSpPr>
          <p:cNvPr id="9" name="Obdélník 8"/>
          <p:cNvSpPr/>
          <p:nvPr/>
        </p:nvSpPr>
        <p:spPr>
          <a:xfrm>
            <a:off x="755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a:t>114/1992 Sb.</a:t>
            </a:r>
          </a:p>
        </p:txBody>
      </p:sp>
      <p:sp>
        <p:nvSpPr>
          <p:cNvPr id="10" name="Obdélník 9"/>
          <p:cNvSpPr/>
          <p:nvPr/>
        </p:nvSpPr>
        <p:spPr>
          <a:xfrm>
            <a:off x="5247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a:t>100/2001 Sb.</a:t>
            </a:r>
          </a:p>
        </p:txBody>
      </p:sp>
      <p:cxnSp>
        <p:nvCxnSpPr>
          <p:cNvPr id="6" name="Přímá spojnice 5"/>
          <p:cNvCxnSpPr>
            <a:stCxn id="2050" idx="2"/>
          </p:cNvCxnSpPr>
          <p:nvPr/>
        </p:nvCxnSpPr>
        <p:spPr>
          <a:xfrm>
            <a:off x="4657972" y="1216333"/>
            <a:ext cx="63216" cy="5237003"/>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stCxn id="8" idx="2"/>
            <a:endCxn id="4" idx="0"/>
          </p:cNvCxnSpPr>
          <p:nvPr/>
        </p:nvCxnSpPr>
        <p:spPr>
          <a:xfrm>
            <a:off x="2483768" y="2953904"/>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3419872"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1691680"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607215" y="4799191"/>
            <a:ext cx="1329512"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Vyloučí vliv</a:t>
            </a:r>
          </a:p>
        </p:txBody>
      </p:sp>
      <p:sp>
        <p:nvSpPr>
          <p:cNvPr id="18" name="Obdélník 17"/>
          <p:cNvSpPr/>
          <p:nvPr/>
        </p:nvSpPr>
        <p:spPr>
          <a:xfrm>
            <a:off x="2946266" y="4799191"/>
            <a:ext cx="1466659"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Nevyloučí vliv</a:t>
            </a:r>
          </a:p>
        </p:txBody>
      </p:sp>
      <p:sp>
        <p:nvSpPr>
          <p:cNvPr id="13" name="Šipka ohnutá nahoru 12"/>
          <p:cNvSpPr/>
          <p:nvPr/>
        </p:nvSpPr>
        <p:spPr>
          <a:xfrm>
            <a:off x="4565134" y="4214188"/>
            <a:ext cx="955240" cy="8640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5121520" y="2990052"/>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Posouzení záměru nebo koncepce procesem dle zákona č. 100/2001 Sb.</a:t>
            </a:r>
          </a:p>
        </p:txBody>
      </p:sp>
    </p:spTree>
    <p:extLst>
      <p:ext uri="{BB962C8B-B14F-4D97-AF65-F5344CB8AC3E}">
        <p14:creationId xmlns:p14="http://schemas.microsoft.com/office/powerpoint/2010/main" val="3814998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a:t>Naturové</a:t>
            </a:r>
            <a:r>
              <a:rPr lang="cs-CZ" sz="4000" b="1" dirty="0"/>
              <a:t> hodnocení</a:t>
            </a:r>
          </a:p>
        </p:txBody>
      </p:sp>
      <p:sp>
        <p:nvSpPr>
          <p:cNvPr id="3" name="TextovéPole 2"/>
          <p:cNvSpPr txBox="1"/>
          <p:nvPr/>
        </p:nvSpPr>
        <p:spPr>
          <a:xfrm>
            <a:off x="791580" y="1195442"/>
            <a:ext cx="7560840" cy="5447645"/>
          </a:xfrm>
          <a:prstGeom prst="rect">
            <a:avLst/>
          </a:prstGeom>
          <a:noFill/>
        </p:spPr>
        <p:txBody>
          <a:bodyPr wrap="square" rtlCol="0">
            <a:spAutoFit/>
          </a:bodyPr>
          <a:lstStyle/>
          <a:p>
            <a:r>
              <a:rPr lang="cs-CZ" sz="2400" b="1" dirty="0"/>
              <a:t>Možné varianty:</a:t>
            </a:r>
          </a:p>
          <a:p>
            <a:endParaRPr lang="cs-CZ" dirty="0"/>
          </a:p>
          <a:p>
            <a:pPr marL="342900" indent="-342900">
              <a:buAutoNum type="arabicPeriod"/>
            </a:pPr>
            <a:r>
              <a:rPr lang="cs-CZ" dirty="0"/>
              <a:t>Záměr/koncepci </a:t>
            </a:r>
            <a:r>
              <a:rPr lang="cs-CZ" b="1" dirty="0"/>
              <a:t>je nutné </a:t>
            </a:r>
            <a:r>
              <a:rPr lang="cs-CZ" dirty="0"/>
              <a:t>posoudit podle zákona EIA a </a:t>
            </a:r>
            <a:r>
              <a:rPr lang="cs-CZ" b="1" dirty="0"/>
              <a:t>zároveň je vyloučen </a:t>
            </a:r>
            <a:r>
              <a:rPr lang="cs-CZ" dirty="0"/>
              <a:t>vliv na oblast v soustavě NATURA 2000:</a:t>
            </a:r>
          </a:p>
          <a:p>
            <a:pPr marL="1200150" lvl="2" indent="-285750">
              <a:buFont typeface="Arial" panose="020B0604020202020204" pitchFamily="34" charset="0"/>
              <a:buChar char="•"/>
            </a:pPr>
            <a:r>
              <a:rPr lang="cs-CZ" b="1" dirty="0"/>
              <a:t>Provede se posouzení vlivů postupem dle zákona EIA</a:t>
            </a:r>
          </a:p>
          <a:p>
            <a:pPr lvl="2"/>
            <a:endParaRPr lang="cs-CZ" dirty="0"/>
          </a:p>
          <a:p>
            <a:pPr marL="342900" indent="-342900">
              <a:buAutoNum type="arabicPeriod"/>
            </a:pPr>
            <a:r>
              <a:rPr lang="cs-CZ" dirty="0"/>
              <a:t>Záměr/koncepci </a:t>
            </a:r>
            <a:r>
              <a:rPr lang="cs-CZ" b="1" dirty="0"/>
              <a:t>je nutné </a:t>
            </a:r>
            <a:r>
              <a:rPr lang="cs-CZ" dirty="0"/>
              <a:t>posoudit podle zákona EIA a </a:t>
            </a:r>
            <a:r>
              <a:rPr lang="cs-CZ" b="1" dirty="0"/>
              <a:t>zároveň není vyloučen</a:t>
            </a:r>
            <a:r>
              <a:rPr lang="cs-CZ" dirty="0"/>
              <a:t> vliv na oblast v soustavě NATURA 2000:</a:t>
            </a:r>
          </a:p>
          <a:p>
            <a:pPr marL="1200150" lvl="2" indent="-285750">
              <a:buFont typeface="Arial" panose="020B0604020202020204" pitchFamily="34" charset="0"/>
              <a:buChar char="•"/>
            </a:pPr>
            <a:r>
              <a:rPr lang="cs-CZ" b="1" dirty="0"/>
              <a:t>Provede se posouzení vlivů postupem dle zákona EIA a jeho součástí bude i </a:t>
            </a:r>
            <a:r>
              <a:rPr lang="cs-CZ" b="1" dirty="0" err="1"/>
              <a:t>naturové</a:t>
            </a:r>
            <a:r>
              <a:rPr lang="cs-CZ" b="1" dirty="0"/>
              <a:t> hodnocení</a:t>
            </a:r>
          </a:p>
          <a:p>
            <a:pPr marL="1200150" lvl="2" indent="-285750">
              <a:buFont typeface="Arial" panose="020B0604020202020204" pitchFamily="34" charset="0"/>
              <a:buChar char="•"/>
            </a:pPr>
            <a:endParaRPr lang="cs-CZ" b="1" dirty="0"/>
          </a:p>
          <a:p>
            <a:r>
              <a:rPr lang="cs-CZ" dirty="0"/>
              <a:t>3. Záměr/koncepci </a:t>
            </a:r>
            <a:r>
              <a:rPr lang="cs-CZ" b="1" dirty="0"/>
              <a:t>není nutné </a:t>
            </a:r>
            <a:r>
              <a:rPr lang="cs-CZ" dirty="0"/>
              <a:t>posoudit podle zákona EIA a zároveň není vyloučen vliv na oblast v soustavě NATURA 2000:</a:t>
            </a:r>
          </a:p>
          <a:p>
            <a:pPr marL="1200150" lvl="2" indent="-285750">
              <a:buFont typeface="Arial" panose="020B0604020202020204" pitchFamily="34" charset="0"/>
              <a:buChar char="•"/>
            </a:pPr>
            <a:r>
              <a:rPr lang="cs-CZ" b="1" dirty="0"/>
              <a:t>Provede se pouze </a:t>
            </a:r>
            <a:r>
              <a:rPr lang="cs-CZ" b="1" dirty="0" err="1"/>
              <a:t>naturové</a:t>
            </a:r>
            <a:r>
              <a:rPr lang="cs-CZ" b="1" dirty="0"/>
              <a:t> hodnocení postupem dle zákona EIA</a:t>
            </a:r>
          </a:p>
          <a:p>
            <a:pPr marL="1200150" lvl="2" indent="-285750">
              <a:buFont typeface="Arial" panose="020B0604020202020204" pitchFamily="34" charset="0"/>
              <a:buChar char="•"/>
            </a:pPr>
            <a:endParaRPr lang="cs-CZ" b="1" dirty="0"/>
          </a:p>
          <a:p>
            <a:pPr lvl="2"/>
            <a:r>
              <a:rPr lang="cs-CZ" dirty="0"/>
              <a:t>(příklad: splouvání Vltavy v určitém úseku chráněném v rámci NATURA 2000, použití pesticidů v ptačí oblasti, značení turistických stezek v ptačí oblasti) </a:t>
            </a:r>
          </a:p>
          <a:p>
            <a:endParaRPr lang="cs-CZ" dirty="0"/>
          </a:p>
        </p:txBody>
      </p:sp>
    </p:spTree>
    <p:extLst>
      <p:ext uri="{BB962C8B-B14F-4D97-AF65-F5344CB8AC3E}">
        <p14:creationId xmlns:p14="http://schemas.microsoft.com/office/powerpoint/2010/main" val="23465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187624" y="1792292"/>
            <a:ext cx="6408712" cy="1323439"/>
          </a:xfrm>
          <a:prstGeom prst="rect">
            <a:avLst/>
          </a:prstGeom>
          <a:noFill/>
        </p:spPr>
        <p:txBody>
          <a:bodyPr wrap="square" rtlCol="0">
            <a:spAutoFit/>
          </a:bodyPr>
          <a:lstStyle/>
          <a:p>
            <a:r>
              <a:rPr lang="cs-CZ" sz="4000" b="1" dirty="0"/>
              <a:t>SEA – předmět a postup posuzování</a:t>
            </a:r>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2654819"/>
            <a:ext cx="2574032" cy="3861048"/>
          </a:xfrm>
          <a:prstGeom prst="rect">
            <a:avLst/>
          </a:prstGeom>
        </p:spPr>
      </p:pic>
    </p:spTree>
    <p:extLst>
      <p:ext uri="{BB962C8B-B14F-4D97-AF65-F5344CB8AC3E}">
        <p14:creationId xmlns:p14="http://schemas.microsoft.com/office/powerpoint/2010/main" val="4034812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Které koncepce (SEA)?</a:t>
            </a:r>
          </a:p>
        </p:txBody>
      </p:sp>
      <p:sp>
        <p:nvSpPr>
          <p:cNvPr id="3" name="TextovéPole 2"/>
          <p:cNvSpPr txBox="1"/>
          <p:nvPr/>
        </p:nvSpPr>
        <p:spPr>
          <a:xfrm>
            <a:off x="539552" y="998558"/>
            <a:ext cx="7560840" cy="6309420"/>
          </a:xfrm>
          <a:prstGeom prst="rect">
            <a:avLst/>
          </a:prstGeom>
          <a:noFill/>
        </p:spPr>
        <p:txBody>
          <a:bodyPr wrap="square" rtlCol="0">
            <a:spAutoFit/>
          </a:bodyPr>
          <a:lstStyle/>
          <a:p>
            <a:r>
              <a:rPr lang="cs-CZ" sz="2400" b="1" dirty="0"/>
              <a:t>§10a + příloha zákona EIA</a:t>
            </a:r>
          </a:p>
          <a:p>
            <a:pPr marL="285750" indent="-285750" algn="just">
              <a:buFont typeface="Arial" pitchFamily="34" charset="0"/>
              <a:buChar char="•"/>
            </a:pPr>
            <a:r>
              <a:rPr lang="cs-CZ" sz="2400" b="1" dirty="0">
                <a:solidFill>
                  <a:srgbClr val="FF0000"/>
                </a:solidFill>
              </a:rPr>
              <a:t>Vždy</a:t>
            </a:r>
            <a:r>
              <a:rPr lang="cs-CZ" sz="2400" b="1" dirty="0"/>
              <a:t>, </a:t>
            </a:r>
            <a:r>
              <a:rPr lang="cs-CZ" sz="2400" dirty="0"/>
              <a:t>pokud 1) </a:t>
            </a:r>
            <a:r>
              <a:rPr lang="cs-CZ" sz="2400" b="1" dirty="0"/>
              <a:t>stanoví rámec </a:t>
            </a:r>
            <a:r>
              <a:rPr lang="cs-CZ" sz="2400" dirty="0"/>
              <a:t>pro budoucí povolení záměrů, 2) </a:t>
            </a:r>
            <a:r>
              <a:rPr lang="cs-CZ" sz="2400" b="1" dirty="0"/>
              <a:t>z oblasti </a:t>
            </a:r>
            <a:r>
              <a:rPr lang="cs-CZ" sz="2400" dirty="0">
                <a:solidFill>
                  <a:schemeClr val="accent5"/>
                </a:solidFill>
              </a:rPr>
              <a:t>zemědělství, lesního hospodářství, myslivosti, rybářství, nakládání s povrchovými nebo podzemními vodami, energetiky, průmyslu, dopravy, odpadového hospodářství, telekomunikací, cestovního ruchu, územního plánování, regionálního rozvoje a životního prostředí včetně ochrany přírody</a:t>
            </a:r>
          </a:p>
          <a:p>
            <a:r>
              <a:rPr lang="cs-CZ" sz="2400" dirty="0"/>
              <a:t>	a/nebo spolufinancované z EU</a:t>
            </a:r>
          </a:p>
          <a:p>
            <a:pPr marL="285750" indent="-285750">
              <a:buFont typeface="Arial" pitchFamily="34" charset="0"/>
              <a:buChar char="•"/>
            </a:pPr>
            <a:r>
              <a:rPr lang="cs-CZ" sz="2400" b="1" dirty="0">
                <a:solidFill>
                  <a:srgbClr val="FF0000"/>
                </a:solidFill>
              </a:rPr>
              <a:t>Zjišťovací řízení, pokud se jedná o uvedenou koncepci </a:t>
            </a:r>
            <a:r>
              <a:rPr lang="cs-CZ" sz="2400" dirty="0"/>
              <a:t>pro území jedné nebo více obcí, </a:t>
            </a:r>
            <a:r>
              <a:rPr lang="cs-CZ" sz="2400" b="1" dirty="0"/>
              <a:t>a řeší využití území místního významu + změny koncepcí</a:t>
            </a:r>
            <a:endParaRPr lang="cs-CZ" sz="2400" dirty="0"/>
          </a:p>
          <a:p>
            <a:endParaRPr lang="cs-CZ" sz="2400" dirty="0"/>
          </a:p>
          <a:p>
            <a:r>
              <a:rPr lang="cs-CZ" sz="2200" b="1" dirty="0"/>
              <a:t>§ 10a odst. 4 </a:t>
            </a:r>
            <a:r>
              <a:rPr lang="cs-CZ" sz="2200" dirty="0"/>
              <a:t>– které koncepce </a:t>
            </a:r>
            <a:r>
              <a:rPr lang="cs-CZ" sz="2200" b="1" dirty="0"/>
              <a:t>nejsou</a:t>
            </a:r>
            <a:r>
              <a:rPr lang="cs-CZ" sz="2200" dirty="0"/>
              <a:t> předmětem posuzování: obrana státu, mimořádné události, finanční a  rozpočtové, </a:t>
            </a:r>
            <a:r>
              <a:rPr lang="pl-PL" sz="2200" dirty="0"/>
              <a:t>koncepce „privátní“ – např. strategie rozvoje podniku</a:t>
            </a:r>
            <a:endParaRPr lang="cs-CZ" sz="2200" dirty="0"/>
          </a:p>
          <a:p>
            <a:endParaRPr lang="cs-CZ" sz="2400" b="1" dirty="0"/>
          </a:p>
        </p:txBody>
      </p:sp>
    </p:spTree>
    <p:extLst>
      <p:ext uri="{BB962C8B-B14F-4D97-AF65-F5344CB8AC3E}">
        <p14:creationId xmlns:p14="http://schemas.microsoft.com/office/powerpoint/2010/main" val="4082102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Zaoblený obdélník 3"/>
          <p:cNvSpPr/>
          <p:nvPr/>
        </p:nvSpPr>
        <p:spPr>
          <a:xfrm>
            <a:off x="265440" y="1151324"/>
            <a:ext cx="3042946" cy="18915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344075" y="1266489"/>
            <a:ext cx="2872761" cy="1815882"/>
          </a:xfrm>
          <a:prstGeom prst="rect">
            <a:avLst/>
          </a:prstGeom>
          <a:noFill/>
        </p:spPr>
        <p:txBody>
          <a:bodyPr wrap="square" rtlCol="0">
            <a:spAutoFit/>
          </a:bodyPr>
          <a:lstStyle/>
          <a:p>
            <a:pPr algn="ctr"/>
            <a:r>
              <a:rPr lang="cs-CZ" sz="1600" b="1" dirty="0"/>
              <a:t>VYJMENOVANÁ </a:t>
            </a:r>
          </a:p>
          <a:p>
            <a:pPr algn="ctr"/>
            <a:r>
              <a:rPr lang="cs-CZ" sz="1600" b="1" dirty="0"/>
              <a:t>OBLAST</a:t>
            </a:r>
          </a:p>
          <a:p>
            <a:pPr algn="ctr"/>
            <a:r>
              <a:rPr lang="en-US" sz="1600" b="1" dirty="0"/>
              <a:t>+</a:t>
            </a:r>
          </a:p>
          <a:p>
            <a:pPr algn="ctr"/>
            <a:r>
              <a:rPr lang="en-US" sz="1600" b="1" dirty="0"/>
              <a:t>R</a:t>
            </a:r>
            <a:r>
              <a:rPr lang="cs-CZ" sz="1600" b="1" dirty="0"/>
              <a:t>ÁMEC PRO ZÁMĚR V PŘ. I</a:t>
            </a:r>
          </a:p>
          <a:p>
            <a:pPr algn="ctr"/>
            <a:r>
              <a:rPr lang="cs-CZ" sz="1600" b="1" dirty="0"/>
              <a:t>+</a:t>
            </a:r>
          </a:p>
          <a:p>
            <a:pPr algn="ctr"/>
            <a:r>
              <a:rPr lang="cs-CZ" sz="1600" b="1" dirty="0"/>
              <a:t>stanoví využití území nadmístního významu</a:t>
            </a:r>
          </a:p>
        </p:txBody>
      </p:sp>
      <p:sp>
        <p:nvSpPr>
          <p:cNvPr id="22" name="Zaoblený obdélník 21"/>
          <p:cNvSpPr/>
          <p:nvPr/>
        </p:nvSpPr>
        <p:spPr>
          <a:xfrm>
            <a:off x="358532" y="3171774"/>
            <a:ext cx="2998990" cy="1328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aoblený obdélník 24"/>
          <p:cNvSpPr/>
          <p:nvPr/>
        </p:nvSpPr>
        <p:spPr>
          <a:xfrm>
            <a:off x="5833842" y="3872416"/>
            <a:ext cx="905510" cy="201652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7264261" y="2066835"/>
            <a:ext cx="1628219" cy="2015627"/>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7286588" y="4710441"/>
            <a:ext cx="1710881" cy="661798"/>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6" name="Šipka doprava 35"/>
          <p:cNvSpPr/>
          <p:nvPr/>
        </p:nvSpPr>
        <p:spPr>
          <a:xfrm>
            <a:off x="3305529" y="2231664"/>
            <a:ext cx="3867181" cy="23112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5869274" y="4481385"/>
            <a:ext cx="792088" cy="769441"/>
          </a:xfrm>
          <a:prstGeom prst="rect">
            <a:avLst/>
          </a:prstGeom>
          <a:noFill/>
        </p:spPr>
        <p:txBody>
          <a:bodyPr wrap="square" rtlCol="0">
            <a:spAutoFit/>
          </a:bodyPr>
          <a:lstStyle/>
          <a:p>
            <a:r>
              <a:rPr lang="cs-CZ" sz="4400" dirty="0">
                <a:solidFill>
                  <a:schemeClr val="accent6"/>
                </a:solidFill>
              </a:rPr>
              <a:t>ZŘ</a:t>
            </a:r>
          </a:p>
        </p:txBody>
      </p:sp>
      <p:sp>
        <p:nvSpPr>
          <p:cNvPr id="38" name="TextovéPole 37"/>
          <p:cNvSpPr txBox="1"/>
          <p:nvPr/>
        </p:nvSpPr>
        <p:spPr>
          <a:xfrm>
            <a:off x="7452406" y="2923649"/>
            <a:ext cx="1622841" cy="523220"/>
          </a:xfrm>
          <a:prstGeom prst="rect">
            <a:avLst/>
          </a:prstGeom>
          <a:noFill/>
        </p:spPr>
        <p:txBody>
          <a:bodyPr wrap="square" rtlCol="0">
            <a:spAutoFit/>
          </a:bodyPr>
          <a:lstStyle/>
          <a:p>
            <a:r>
              <a:rPr lang="cs-CZ" sz="1400" b="1" dirty="0">
                <a:solidFill>
                  <a:srgbClr val="00B050"/>
                </a:solidFill>
              </a:rPr>
              <a:t>SAMOTNÉ POSOUZENÍ</a:t>
            </a:r>
          </a:p>
        </p:txBody>
      </p:sp>
      <p:sp>
        <p:nvSpPr>
          <p:cNvPr id="39" name="TextovéPole 38"/>
          <p:cNvSpPr txBox="1"/>
          <p:nvPr/>
        </p:nvSpPr>
        <p:spPr>
          <a:xfrm>
            <a:off x="7374628" y="4908196"/>
            <a:ext cx="1517852" cy="307777"/>
          </a:xfrm>
          <a:prstGeom prst="rect">
            <a:avLst/>
          </a:prstGeom>
          <a:noFill/>
        </p:spPr>
        <p:txBody>
          <a:bodyPr wrap="square" rtlCol="0">
            <a:spAutoFit/>
          </a:bodyPr>
          <a:lstStyle/>
          <a:p>
            <a:r>
              <a:rPr lang="cs-CZ" sz="1400" b="1" dirty="0">
                <a:solidFill>
                  <a:srgbClr val="FF0000"/>
                </a:solidFill>
              </a:rPr>
              <a:t>NEPOSUZUJE SE</a:t>
            </a:r>
          </a:p>
        </p:txBody>
      </p:sp>
      <p:sp>
        <p:nvSpPr>
          <p:cNvPr id="28" name="TextovéPole 27"/>
          <p:cNvSpPr txBox="1"/>
          <p:nvPr/>
        </p:nvSpPr>
        <p:spPr>
          <a:xfrm>
            <a:off x="6938836" y="1143549"/>
            <a:ext cx="2455760" cy="646331"/>
          </a:xfrm>
          <a:prstGeom prst="rect">
            <a:avLst/>
          </a:prstGeom>
          <a:noFill/>
        </p:spPr>
        <p:txBody>
          <a:bodyPr wrap="square" rtlCol="0">
            <a:spAutoFit/>
          </a:bodyPr>
          <a:lstStyle/>
          <a:p>
            <a:r>
              <a:rPr lang="cs-CZ" b="1" dirty="0"/>
              <a:t>STANOVISKO K NÁVRHU KONCEPCE</a:t>
            </a:r>
          </a:p>
        </p:txBody>
      </p:sp>
      <p:sp>
        <p:nvSpPr>
          <p:cNvPr id="34" name="TextovéPole 33"/>
          <p:cNvSpPr txBox="1"/>
          <p:nvPr/>
        </p:nvSpPr>
        <p:spPr>
          <a:xfrm>
            <a:off x="1576116" y="203029"/>
            <a:ext cx="6408712" cy="707886"/>
          </a:xfrm>
          <a:prstGeom prst="rect">
            <a:avLst/>
          </a:prstGeom>
          <a:noFill/>
        </p:spPr>
        <p:txBody>
          <a:bodyPr wrap="square" rtlCol="0">
            <a:spAutoFit/>
          </a:bodyPr>
          <a:lstStyle/>
          <a:p>
            <a:r>
              <a:rPr lang="cs-CZ" sz="4000" b="1" dirty="0"/>
              <a:t>Které koncepce (SEA)?</a:t>
            </a:r>
          </a:p>
        </p:txBody>
      </p:sp>
      <p:sp>
        <p:nvSpPr>
          <p:cNvPr id="47" name="Šipka doprava 46"/>
          <p:cNvSpPr/>
          <p:nvPr/>
        </p:nvSpPr>
        <p:spPr>
          <a:xfrm>
            <a:off x="6766433" y="3872416"/>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Šipka doprava 47"/>
          <p:cNvSpPr/>
          <p:nvPr/>
        </p:nvSpPr>
        <p:spPr>
          <a:xfrm>
            <a:off x="6779911" y="4972600"/>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168922" y="5182647"/>
            <a:ext cx="3904591"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9" name="Zaoblený obdélník 48"/>
          <p:cNvSpPr/>
          <p:nvPr/>
        </p:nvSpPr>
        <p:spPr>
          <a:xfrm>
            <a:off x="407414" y="4629960"/>
            <a:ext cx="2946998" cy="423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Šipka doprava 50"/>
          <p:cNvSpPr/>
          <p:nvPr/>
        </p:nvSpPr>
        <p:spPr>
          <a:xfrm>
            <a:off x="3442822" y="4735033"/>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TextovéPole 51"/>
          <p:cNvSpPr txBox="1"/>
          <p:nvPr/>
        </p:nvSpPr>
        <p:spPr>
          <a:xfrm>
            <a:off x="562856" y="5962948"/>
            <a:ext cx="2988257" cy="707886"/>
          </a:xfrm>
          <a:prstGeom prst="rect">
            <a:avLst/>
          </a:prstGeom>
          <a:noFill/>
        </p:spPr>
        <p:txBody>
          <a:bodyPr wrap="square" rtlCol="0">
            <a:spAutoFit/>
          </a:bodyPr>
          <a:lstStyle/>
          <a:p>
            <a:r>
              <a:rPr lang="cs-CZ" sz="2000" b="1" dirty="0"/>
              <a:t>PÚR </a:t>
            </a:r>
            <a:r>
              <a:rPr lang="en-US" sz="2000" b="1" dirty="0"/>
              <a:t>+</a:t>
            </a:r>
            <a:r>
              <a:rPr lang="cs-CZ" sz="2000" b="1" dirty="0"/>
              <a:t> ÚZEMNĚPL. DOK. (zákon EIA + </a:t>
            </a:r>
            <a:r>
              <a:rPr lang="cs-CZ" sz="2000" b="1" dirty="0" err="1"/>
              <a:t>StavZ</a:t>
            </a:r>
            <a:r>
              <a:rPr lang="cs-CZ" sz="2000" b="1" dirty="0"/>
              <a:t>) </a:t>
            </a:r>
          </a:p>
        </p:txBody>
      </p:sp>
      <p:sp>
        <p:nvSpPr>
          <p:cNvPr id="53" name="Zaoblený obdélník 52"/>
          <p:cNvSpPr/>
          <p:nvPr/>
        </p:nvSpPr>
        <p:spPr>
          <a:xfrm>
            <a:off x="358532" y="5921694"/>
            <a:ext cx="2946998" cy="759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Šipka doprava 55"/>
          <p:cNvSpPr/>
          <p:nvPr/>
        </p:nvSpPr>
        <p:spPr>
          <a:xfrm>
            <a:off x="3357522" y="6249163"/>
            <a:ext cx="2476320" cy="19447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5863524" y="6045145"/>
            <a:ext cx="3028956" cy="830997"/>
          </a:xfrm>
          <a:prstGeom prst="rect">
            <a:avLst/>
          </a:prstGeom>
          <a:noFill/>
        </p:spPr>
        <p:txBody>
          <a:bodyPr wrap="square" rtlCol="0">
            <a:spAutoFit/>
          </a:bodyPr>
          <a:lstStyle/>
          <a:p>
            <a:r>
              <a:rPr lang="cs-CZ" sz="1200" b="1" dirty="0"/>
              <a:t>Obdobná pravidla (ZÚR, ÚP – stanovisko MŽP/KÚ, zda je třeba posouzení, součást tzv. vyhodnocení vlivů na udržitelný rozvoj území)</a:t>
            </a:r>
          </a:p>
        </p:txBody>
      </p:sp>
      <p:sp>
        <p:nvSpPr>
          <p:cNvPr id="35" name="Šipka doprava 34"/>
          <p:cNvSpPr/>
          <p:nvPr/>
        </p:nvSpPr>
        <p:spPr>
          <a:xfrm>
            <a:off x="3440172" y="3975830"/>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562856" y="3329123"/>
            <a:ext cx="2653980" cy="1169551"/>
          </a:xfrm>
          <a:prstGeom prst="rect">
            <a:avLst/>
          </a:prstGeom>
          <a:noFill/>
        </p:spPr>
        <p:txBody>
          <a:bodyPr wrap="square" rtlCol="0">
            <a:spAutoFit/>
          </a:bodyPr>
          <a:lstStyle/>
          <a:p>
            <a:r>
              <a:rPr lang="cs-CZ" sz="1400" b="1" dirty="0"/>
              <a:t>Koncepce jako výše, u nichž je dotčené území tvořeno územním obvodem jedné nebo několika obcí, které stanoví využití území místního významu</a:t>
            </a:r>
          </a:p>
        </p:txBody>
      </p:sp>
      <p:sp>
        <p:nvSpPr>
          <p:cNvPr id="41" name="TextovéPole 40"/>
          <p:cNvSpPr txBox="1"/>
          <p:nvPr/>
        </p:nvSpPr>
        <p:spPr>
          <a:xfrm>
            <a:off x="467544" y="4700196"/>
            <a:ext cx="2799593" cy="307777"/>
          </a:xfrm>
          <a:prstGeom prst="rect">
            <a:avLst/>
          </a:prstGeom>
          <a:noFill/>
        </p:spPr>
        <p:txBody>
          <a:bodyPr wrap="square" rtlCol="0">
            <a:spAutoFit/>
          </a:bodyPr>
          <a:lstStyle/>
          <a:p>
            <a:r>
              <a:rPr lang="cs-CZ" sz="1400" b="1" dirty="0"/>
              <a:t>Změny koncepcí výše uvedených</a:t>
            </a:r>
          </a:p>
        </p:txBody>
      </p:sp>
    </p:spTree>
    <p:extLst>
      <p:ext uri="{BB962C8B-B14F-4D97-AF65-F5344CB8AC3E}">
        <p14:creationId xmlns:p14="http://schemas.microsoft.com/office/powerpoint/2010/main" val="3742566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Které koncepce (SEA)?</a:t>
            </a:r>
          </a:p>
        </p:txBody>
      </p:sp>
      <p:sp>
        <p:nvSpPr>
          <p:cNvPr id="3" name="TextovéPole 2"/>
          <p:cNvSpPr txBox="1"/>
          <p:nvPr/>
        </p:nvSpPr>
        <p:spPr>
          <a:xfrm>
            <a:off x="764252" y="756397"/>
            <a:ext cx="7560840" cy="5663089"/>
          </a:xfrm>
          <a:prstGeom prst="rect">
            <a:avLst/>
          </a:prstGeom>
          <a:noFill/>
        </p:spPr>
        <p:txBody>
          <a:bodyPr wrap="square" rtlCol="0">
            <a:spAutoFit/>
          </a:bodyPr>
          <a:lstStyle/>
          <a:p>
            <a:pPr marL="285750" indent="-285750">
              <a:buFont typeface="Arial" pitchFamily="34" charset="0"/>
              <a:buChar char="•"/>
            </a:pPr>
            <a:endParaRPr lang="cs-CZ" dirty="0"/>
          </a:p>
          <a:p>
            <a:pPr marL="285750" indent="-285750">
              <a:buFont typeface="Arial" pitchFamily="34" charset="0"/>
              <a:buChar char="•"/>
            </a:pPr>
            <a:r>
              <a:rPr lang="cs-CZ" sz="2400" dirty="0"/>
              <a:t>Dopravní politika ČR a krajské dopravní koncepce, </a:t>
            </a:r>
          </a:p>
          <a:p>
            <a:pPr marL="285750" indent="-285750">
              <a:buFont typeface="Arial" pitchFamily="34" charset="0"/>
              <a:buChar char="•"/>
            </a:pPr>
            <a:r>
              <a:rPr lang="cs-CZ" sz="2400" dirty="0"/>
              <a:t>Plány odpadového hospodářství – pro ČR a pro jednotlivé kraje,</a:t>
            </a:r>
          </a:p>
          <a:p>
            <a:pPr marL="285750" indent="-285750">
              <a:buFont typeface="Arial" pitchFamily="34" charset="0"/>
              <a:buChar char="•"/>
            </a:pPr>
            <a:r>
              <a:rPr lang="cs-CZ" sz="2400" dirty="0"/>
              <a:t>Národní rozvojový plán ČR,</a:t>
            </a:r>
          </a:p>
          <a:p>
            <a:pPr marL="285750" indent="-285750">
              <a:buFont typeface="Arial" pitchFamily="34" charset="0"/>
              <a:buChar char="•"/>
            </a:pPr>
            <a:r>
              <a:rPr lang="cs-CZ" sz="2400" dirty="0"/>
              <a:t>Státní energetická koncepce a krajské energetické koncepce,</a:t>
            </a:r>
          </a:p>
          <a:p>
            <a:pPr marL="285750" indent="-285750">
              <a:buFont typeface="Arial" pitchFamily="34" charset="0"/>
              <a:buChar char="•"/>
            </a:pPr>
            <a:r>
              <a:rPr lang="cs-CZ" sz="2400" dirty="0"/>
              <a:t>Programy rozvoje krajů a měst,</a:t>
            </a:r>
          </a:p>
          <a:p>
            <a:pPr marL="285750" indent="-285750">
              <a:buFont typeface="Arial" pitchFamily="34" charset="0"/>
              <a:buChar char="•"/>
            </a:pPr>
            <a:r>
              <a:rPr lang="cs-CZ" sz="2400" dirty="0"/>
              <a:t>Krajské koncepce ochrany přírody,</a:t>
            </a:r>
          </a:p>
          <a:p>
            <a:pPr marL="285750" indent="-285750">
              <a:buFont typeface="Arial" pitchFamily="34" charset="0"/>
              <a:buChar char="•"/>
            </a:pPr>
            <a:r>
              <a:rPr lang="cs-CZ" sz="2400" dirty="0"/>
              <a:t>ZÚR, ÚP</a:t>
            </a:r>
          </a:p>
          <a:p>
            <a:r>
              <a:rPr lang="cs-CZ" sz="2400" dirty="0"/>
              <a:t>             - </a:t>
            </a:r>
            <a:r>
              <a:rPr lang="cs-CZ" sz="2400" b="1" dirty="0">
                <a:solidFill>
                  <a:schemeClr val="accent5"/>
                </a:solidFill>
              </a:rPr>
              <a:t>na názvu nezáleží, jde o obsah!</a:t>
            </a:r>
          </a:p>
          <a:p>
            <a:pPr marL="285750" indent="-285750">
              <a:buFont typeface="Arial" pitchFamily="34" charset="0"/>
              <a:buChar char="•"/>
            </a:pPr>
            <a:endParaRPr lang="cs-CZ" sz="2400" dirty="0"/>
          </a:p>
          <a:p>
            <a:pPr marL="285750" indent="-285750">
              <a:buFont typeface="Arial" pitchFamily="34" charset="0"/>
              <a:buChar char="•"/>
            </a:pPr>
            <a:r>
              <a:rPr lang="cs-CZ" sz="2000" b="1" dirty="0"/>
              <a:t>Ministerstvo životního prostředí</a:t>
            </a:r>
            <a:r>
              <a:rPr lang="cs-CZ" sz="2000" dirty="0"/>
              <a:t> (odbor posuzování vlivů na životní prostředí a IPPC) pro národní a krajské koncepce</a:t>
            </a:r>
          </a:p>
          <a:p>
            <a:pPr marL="285750" indent="-285750">
              <a:buFont typeface="Arial" pitchFamily="34" charset="0"/>
              <a:buChar char="•"/>
            </a:pPr>
            <a:r>
              <a:rPr lang="cs-CZ" sz="2000" b="1" dirty="0"/>
              <a:t>Krajské úřady</a:t>
            </a:r>
            <a:r>
              <a:rPr lang="cs-CZ" sz="2000" dirty="0"/>
              <a:t> jednotlivých krajů pro koncepce zpracovávané pro menší území než území kraje – např. územní plán obce</a:t>
            </a:r>
          </a:p>
        </p:txBody>
      </p:sp>
    </p:spTree>
    <p:extLst>
      <p:ext uri="{BB962C8B-B14F-4D97-AF65-F5344CB8AC3E}">
        <p14:creationId xmlns:p14="http://schemas.microsoft.com/office/powerpoint/2010/main" val="3970988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r>
              <a:rPr lang="cs-CZ" sz="2500" dirty="0"/>
              <a:t>Zvláštní ustanovení pro posuzování vlivů politiky územního rozvoje a územně plánovací dokumentace (zásady územního rozvoje, územní plán) na životní prostředí - </a:t>
            </a:r>
            <a:r>
              <a:rPr lang="cs-CZ" sz="2500" dirty="0">
                <a:solidFill>
                  <a:srgbClr val="00B050"/>
                </a:solidFill>
              </a:rPr>
              <a:t>§ 10i</a:t>
            </a:r>
          </a:p>
          <a:p>
            <a:pPr lvl="1"/>
            <a:r>
              <a:rPr lang="cs-CZ" sz="2000" dirty="0"/>
              <a:t>speciální právní úprava =&gt; tzv. </a:t>
            </a:r>
            <a:r>
              <a:rPr lang="cs-CZ" sz="2000" dirty="0">
                <a:solidFill>
                  <a:srgbClr val="FF0000"/>
                </a:solidFill>
              </a:rPr>
              <a:t>vyhodnocení vlivů na udržitelný rozvoj území</a:t>
            </a:r>
          </a:p>
          <a:p>
            <a:pPr lvl="2"/>
            <a:r>
              <a:rPr lang="cs-CZ" sz="1600" dirty="0"/>
              <a:t>§ 19 odst. 2 stavebního zákona (obecný rámec) + právní úprava k PÚR, ÚRP, ZÚR a ÚP</a:t>
            </a:r>
          </a:p>
          <a:p>
            <a:pPr lvl="1"/>
            <a:r>
              <a:rPr lang="cs-CZ" sz="2000" dirty="0"/>
              <a:t>stanovení podrobnějších požadavků na obsah a rozsah vyhodnocení vlivů na životní prostředí včetně návrhu zpracování možných variant řešení</a:t>
            </a:r>
          </a:p>
          <a:p>
            <a:pPr lvl="1"/>
            <a:r>
              <a:rPr lang="cs-CZ" sz="2000" dirty="0"/>
              <a:t>při pořizování územního plánu stanoví orgán kraje na základě kritérií uvedených v </a:t>
            </a:r>
            <a:r>
              <a:rPr lang="cs-CZ" sz="2000" dirty="0">
                <a:solidFill>
                  <a:srgbClr val="00B050"/>
                </a:solidFill>
              </a:rPr>
              <a:t>příloze č. 8 k zákonu </a:t>
            </a:r>
            <a:r>
              <a:rPr lang="cs-CZ" sz="2000" dirty="0"/>
              <a:t>případný požadavek na zpracování vyhodnocení vlivů na životní prostředí</a:t>
            </a:r>
          </a:p>
          <a:p>
            <a:pPr lvl="1"/>
            <a:r>
              <a:rPr lang="cs-CZ" sz="2000" dirty="0"/>
              <a:t>zpracovatelem pouze autorizovaná osoba dle </a:t>
            </a:r>
            <a:r>
              <a:rPr lang="cs-CZ" sz="2000" dirty="0">
                <a:solidFill>
                  <a:srgbClr val="00B050"/>
                </a:solidFill>
              </a:rPr>
              <a:t>§ 19</a:t>
            </a:r>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Tree>
    <p:extLst>
      <p:ext uri="{BB962C8B-B14F-4D97-AF65-F5344CB8AC3E}">
        <p14:creationId xmlns:p14="http://schemas.microsoft.com/office/powerpoint/2010/main" val="410157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860" y="325868"/>
            <a:ext cx="8229600" cy="1143000"/>
          </a:xfrm>
        </p:spPr>
        <p:txBody>
          <a:bodyPr/>
          <a:lstStyle/>
          <a:p>
            <a:endParaRPr lang="cs-CZ" dirty="0"/>
          </a:p>
        </p:txBody>
      </p:sp>
      <p:sp>
        <p:nvSpPr>
          <p:cNvPr id="3" name="Zástupný symbol pro obsah 2"/>
          <p:cNvSpPr>
            <a:spLocks noGrp="1"/>
          </p:cNvSpPr>
          <p:nvPr>
            <p:ph idx="1"/>
          </p:nvPr>
        </p:nvSpPr>
        <p:spPr>
          <a:xfrm>
            <a:off x="-82860" y="1206044"/>
            <a:ext cx="8229600" cy="5121275"/>
          </a:xfrm>
        </p:spPr>
        <p:txBody>
          <a:bodyPr>
            <a:normAutofit/>
          </a:bodyPr>
          <a:lstStyle/>
          <a:p>
            <a:pPr marL="0" indent="0">
              <a:buNone/>
            </a:pPr>
            <a:endParaRPr lang="cs-CZ" altLang="cs-CZ" sz="28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470" y="334854"/>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48" y="638979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39752" y="451261"/>
            <a:ext cx="6624736" cy="523220"/>
          </a:xfrm>
          <a:prstGeom prst="rect">
            <a:avLst/>
          </a:prstGeom>
          <a:noFill/>
        </p:spPr>
        <p:txBody>
          <a:bodyPr wrap="square" rtlCol="0">
            <a:spAutoFit/>
          </a:bodyPr>
          <a:lstStyle/>
          <a:p>
            <a:r>
              <a:rPr lang="pl-PL" sz="2800" b="1" dirty="0"/>
              <a:t>Prameny právní úpravy</a:t>
            </a:r>
          </a:p>
        </p:txBody>
      </p:sp>
      <p:sp>
        <p:nvSpPr>
          <p:cNvPr id="7" name="Rovnoramenný trojúhelník 6"/>
          <p:cNvSpPr/>
          <p:nvPr/>
        </p:nvSpPr>
        <p:spPr>
          <a:xfrm>
            <a:off x="539552" y="1616839"/>
            <a:ext cx="6984776" cy="4104456"/>
          </a:xfrm>
          <a:prstGeom prst="triangle">
            <a:avLst/>
          </a:prstGeom>
          <a:pattFill prst="pct5">
            <a:fgClr>
              <a:schemeClr val="tx2"/>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Rovnoramenný trojúhelník 8"/>
          <p:cNvSpPr/>
          <p:nvPr/>
        </p:nvSpPr>
        <p:spPr>
          <a:xfrm>
            <a:off x="2077988" y="1616839"/>
            <a:ext cx="3907904" cy="2295439"/>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1600" b="1" dirty="0">
                <a:solidFill>
                  <a:schemeClr val="tx1"/>
                </a:solidFill>
              </a:rPr>
              <a:t>Mezinárodní právo –</a:t>
            </a:r>
            <a:r>
              <a:rPr lang="cs-CZ" sz="1600" dirty="0">
                <a:solidFill>
                  <a:schemeClr val="tx1"/>
                </a:solidFill>
              </a:rPr>
              <a:t> Zvykové právo, Úmluva z Espoo, Aarhuská úmluva, různé bilaterální smlouvy</a:t>
            </a:r>
          </a:p>
          <a:p>
            <a:pPr algn="ctr"/>
            <a:endParaRPr lang="cs-CZ" dirty="0"/>
          </a:p>
        </p:txBody>
      </p:sp>
      <p:cxnSp>
        <p:nvCxnSpPr>
          <p:cNvPr id="12" name="Přímá spojnice 11"/>
          <p:cNvCxnSpPr/>
          <p:nvPr/>
        </p:nvCxnSpPr>
        <p:spPr>
          <a:xfrm>
            <a:off x="1367644" y="4776374"/>
            <a:ext cx="5328592" cy="0"/>
          </a:xfrm>
          <a:prstGeom prst="line">
            <a:avLst/>
          </a:prstGeom>
          <a:ln w="31750" cmpd="sng">
            <a:solidFill>
              <a:srgbClr val="F80E0E"/>
            </a:solidFill>
            <a:prstDash val="sysDash"/>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1598952" y="4004055"/>
            <a:ext cx="4865975" cy="584775"/>
          </a:xfrm>
          <a:prstGeom prst="rect">
            <a:avLst/>
          </a:prstGeom>
        </p:spPr>
        <p:txBody>
          <a:bodyPr wrap="square">
            <a:spAutoFit/>
          </a:bodyPr>
          <a:lstStyle/>
          <a:p>
            <a:pPr algn="ctr"/>
            <a:r>
              <a:rPr lang="cs-CZ" altLang="cs-CZ" sz="1600" b="1" dirty="0"/>
              <a:t>Evropské právo – </a:t>
            </a:r>
          </a:p>
          <a:p>
            <a:pPr algn="ctr"/>
            <a:r>
              <a:rPr lang="cs-CZ" altLang="cs-CZ" sz="1600" dirty="0"/>
              <a:t>Směrnice EIA, Směrnice SEA, </a:t>
            </a:r>
            <a:r>
              <a:rPr lang="cs-CZ" altLang="cs-CZ" sz="1600" dirty="0" err="1"/>
              <a:t>naturové</a:t>
            </a:r>
            <a:r>
              <a:rPr lang="cs-CZ" altLang="cs-CZ" sz="1600" dirty="0"/>
              <a:t> směrnice</a:t>
            </a:r>
            <a:endParaRPr lang="nl-BE" altLang="cs-CZ" sz="1600" dirty="0"/>
          </a:p>
        </p:txBody>
      </p:sp>
      <p:sp>
        <p:nvSpPr>
          <p:cNvPr id="18" name="Obdélník 17"/>
          <p:cNvSpPr/>
          <p:nvPr/>
        </p:nvSpPr>
        <p:spPr>
          <a:xfrm>
            <a:off x="1598951" y="4862901"/>
            <a:ext cx="4865975" cy="830997"/>
          </a:xfrm>
          <a:prstGeom prst="rect">
            <a:avLst/>
          </a:prstGeom>
        </p:spPr>
        <p:txBody>
          <a:bodyPr wrap="square">
            <a:spAutoFit/>
          </a:bodyPr>
          <a:lstStyle/>
          <a:p>
            <a:pPr algn="ctr"/>
            <a:r>
              <a:rPr lang="cs-CZ" altLang="cs-CZ" sz="1600" b="1" dirty="0"/>
              <a:t>Vnitrostátní právo – </a:t>
            </a:r>
          </a:p>
          <a:p>
            <a:pPr algn="ctr"/>
            <a:r>
              <a:rPr lang="cs-CZ" altLang="cs-CZ" sz="1600" dirty="0"/>
              <a:t>Zákon č. 100/2001 Sb., o posuzování vlivů na životní prostředí </a:t>
            </a:r>
            <a:endParaRPr lang="nl-BE" altLang="cs-CZ" sz="1600" dirty="0"/>
          </a:p>
        </p:txBody>
      </p:sp>
      <p:sp>
        <p:nvSpPr>
          <p:cNvPr id="6" name="TextovéPole 1">
            <a:extLst>
              <a:ext uri="{FF2B5EF4-FFF2-40B4-BE49-F238E27FC236}">
                <a16:creationId xmlns:a16="http://schemas.microsoft.com/office/drawing/2014/main" id="{6BED8679-9743-5520-8F07-0D64751F7068}"/>
              </a:ext>
            </a:extLst>
          </p:cNvPr>
          <p:cNvSpPr txBox="1"/>
          <p:nvPr/>
        </p:nvSpPr>
        <p:spPr>
          <a:xfrm>
            <a:off x="7450587" y="2786074"/>
            <a:ext cx="1550393" cy="600164"/>
          </a:xfrm>
          <a:prstGeom prst="rect">
            <a:avLst/>
          </a:prstGeom>
          <a:noFill/>
        </p:spPr>
        <p:txBody>
          <a:bodyPr wrap="square" rtlCol="0">
            <a:spAutoFit/>
          </a:bodyPr>
          <a:lstStyle/>
          <a:p>
            <a:r>
              <a:rPr lang="cs-CZ" sz="1100" b="1" dirty="0"/>
              <a:t>Základní povinnosti a některé aspekty, především EIA</a:t>
            </a:r>
          </a:p>
        </p:txBody>
      </p:sp>
      <p:sp>
        <p:nvSpPr>
          <p:cNvPr id="8" name="TextovéPole 20">
            <a:extLst>
              <a:ext uri="{FF2B5EF4-FFF2-40B4-BE49-F238E27FC236}">
                <a16:creationId xmlns:a16="http://schemas.microsoft.com/office/drawing/2014/main" id="{6264A13A-1F2C-564A-097D-6E5CC007457B}"/>
              </a:ext>
            </a:extLst>
          </p:cNvPr>
          <p:cNvSpPr txBox="1"/>
          <p:nvPr/>
        </p:nvSpPr>
        <p:spPr>
          <a:xfrm>
            <a:off x="7473654" y="3844758"/>
            <a:ext cx="1550393" cy="769441"/>
          </a:xfrm>
          <a:prstGeom prst="rect">
            <a:avLst/>
          </a:prstGeom>
          <a:noFill/>
        </p:spPr>
        <p:txBody>
          <a:bodyPr wrap="square" rtlCol="0">
            <a:spAutoFit/>
          </a:bodyPr>
          <a:lstStyle/>
          <a:p>
            <a:r>
              <a:rPr lang="cs-CZ" sz="1100" b="1" dirty="0"/>
              <a:t>EIA, SEA, NATURA 2000, konkrétní nároky, postup, judikatura SDEU</a:t>
            </a:r>
          </a:p>
        </p:txBody>
      </p:sp>
      <p:sp>
        <p:nvSpPr>
          <p:cNvPr id="10" name="TextovéPole 21">
            <a:extLst>
              <a:ext uri="{FF2B5EF4-FFF2-40B4-BE49-F238E27FC236}">
                <a16:creationId xmlns:a16="http://schemas.microsoft.com/office/drawing/2014/main" id="{4099BAFC-8677-00C1-197D-C0CB39A5FCF3}"/>
              </a:ext>
            </a:extLst>
          </p:cNvPr>
          <p:cNvSpPr txBox="1"/>
          <p:nvPr/>
        </p:nvSpPr>
        <p:spPr>
          <a:xfrm>
            <a:off x="7501258" y="4978317"/>
            <a:ext cx="1550393" cy="600164"/>
          </a:xfrm>
          <a:prstGeom prst="rect">
            <a:avLst/>
          </a:prstGeom>
          <a:noFill/>
        </p:spPr>
        <p:txBody>
          <a:bodyPr wrap="square" rtlCol="0">
            <a:spAutoFit/>
          </a:bodyPr>
          <a:lstStyle/>
          <a:p>
            <a:r>
              <a:rPr lang="cs-CZ" sz="1100" b="1" dirty="0"/>
              <a:t>Prováděcí povaha, vlastní úprava především procesu</a:t>
            </a:r>
          </a:p>
        </p:txBody>
      </p:sp>
    </p:spTree>
    <p:extLst>
      <p:ext uri="{BB962C8B-B14F-4D97-AF65-F5344CB8AC3E}">
        <p14:creationId xmlns:p14="http://schemas.microsoft.com/office/powerpoint/2010/main" val="1938332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87156" cy="461665"/>
          </a:xfrm>
          <a:prstGeom prst="rect">
            <a:avLst/>
          </a:prstGeom>
        </p:spPr>
        <p:txBody>
          <a:bodyPr wrap="none">
            <a:spAutoFit/>
          </a:bodyPr>
          <a:lstStyle/>
          <a:p>
            <a:r>
              <a:rPr lang="cs-CZ" sz="2400" b="1" cap="all" dirty="0"/>
              <a:t>PORTÁL SEA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5"/>
              </a:rPr>
              <a:t>http://portal.cenia.cz/eiasea/view/SEA100_koncepce</a:t>
            </a:r>
            <a:r>
              <a:rPr lang="cs-CZ" dirty="0"/>
              <a:t> </a:t>
            </a:r>
          </a:p>
        </p:txBody>
      </p:sp>
    </p:spTree>
    <p:extLst>
      <p:ext uri="{BB962C8B-B14F-4D97-AF65-F5344CB8AC3E}">
        <p14:creationId xmlns:p14="http://schemas.microsoft.com/office/powerpoint/2010/main" val="2902931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24. října 2018</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41</a:t>
            </a:fld>
            <a:endParaRPr lang="cs-CZ"/>
          </a:p>
        </p:txBody>
      </p:sp>
      <p:sp>
        <p:nvSpPr>
          <p:cNvPr id="29" name="Rectangle 3"/>
          <p:cNvSpPr txBox="1">
            <a:spLocks noChangeArrowheads="1"/>
          </p:cNvSpPr>
          <p:nvPr/>
        </p:nvSpPr>
        <p:spPr>
          <a:xfrm>
            <a:off x="3492500" y="969206"/>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Předkladatel </a:t>
            </a:r>
            <a:r>
              <a:rPr lang="cs-CZ" sz="2400" b="1" i="1" dirty="0">
                <a:solidFill>
                  <a:srgbClr val="FF6600"/>
                </a:solidFill>
              </a:rPr>
              <a:t>oznámí </a:t>
            </a:r>
            <a:r>
              <a:rPr lang="cs-CZ" sz="2400" i="1" dirty="0"/>
              <a:t>příslušnému úřadu</a:t>
            </a:r>
          </a:p>
          <a:p>
            <a:pPr marL="0" indent="0" algn="ctr">
              <a:buNone/>
            </a:pPr>
            <a:r>
              <a:rPr lang="cs-CZ" sz="2400" i="1" dirty="0"/>
              <a:t>a úřad zveřejní základní </a:t>
            </a:r>
            <a:r>
              <a:rPr lang="cs-CZ" sz="2400" b="1" i="1" dirty="0">
                <a:solidFill>
                  <a:schemeClr val="accent6">
                    <a:lumMod val="75000"/>
                  </a:schemeClr>
                </a:solidFill>
              </a:rPr>
              <a:t>informace</a:t>
            </a:r>
            <a:r>
              <a:rPr lang="en-US" sz="2400" dirty="0"/>
              <a:t> </a:t>
            </a:r>
          </a:p>
        </p:txBody>
      </p:sp>
      <p:grpSp>
        <p:nvGrpSpPr>
          <p:cNvPr id="30" name="Group 5"/>
          <p:cNvGrpSpPr>
            <a:grpSpLocks/>
          </p:cNvGrpSpPr>
          <p:nvPr/>
        </p:nvGrpSpPr>
        <p:grpSpPr bwMode="auto">
          <a:xfrm>
            <a:off x="179512" y="970944"/>
            <a:ext cx="3672408" cy="4734889"/>
            <a:chOff x="340" y="1071"/>
            <a:chExt cx="1225" cy="2723"/>
          </a:xfrm>
        </p:grpSpPr>
        <p:sp>
          <p:nvSpPr>
            <p:cNvPr id="31" name="Text Box 6"/>
            <p:cNvSpPr txBox="1">
              <a:spLocks noChangeArrowheads="1"/>
            </p:cNvSpPr>
            <p:nvPr/>
          </p:nvSpPr>
          <p:spPr bwMode="auto">
            <a:xfrm>
              <a:off x="340" y="1071"/>
              <a:ext cx="1134" cy="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Oznámení</a:t>
              </a:r>
              <a:endParaRPr lang="en-US" sz="2000" b="1" dirty="0">
                <a:latin typeface="Verdana" pitchFamily="34" charset="0"/>
              </a:endParaRPr>
            </a:p>
          </p:txBody>
        </p:sp>
        <p:sp>
          <p:nvSpPr>
            <p:cNvPr id="32" name="Text Box 7"/>
            <p:cNvSpPr txBox="1">
              <a:spLocks noChangeArrowheads="1"/>
            </p:cNvSpPr>
            <p:nvPr/>
          </p:nvSpPr>
          <p:spPr bwMode="auto">
            <a:xfrm>
              <a:off x="340" y="1646"/>
              <a:ext cx="1134" cy="421"/>
            </a:xfrm>
            <a:prstGeom prst="rect">
              <a:avLst/>
            </a:prstGeom>
            <a:solidFill>
              <a:schemeClr val="accent1"/>
            </a:solidFill>
            <a:ln w="12700">
              <a:solidFill>
                <a:schemeClr val="accent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Zjišťovací řízení</a:t>
              </a:r>
              <a:endParaRPr lang="en-US" sz="2000" b="1" dirty="0">
                <a:latin typeface="Verdana" pitchFamily="34" charset="0"/>
              </a:endParaRPr>
            </a:p>
          </p:txBody>
        </p:sp>
        <p:sp>
          <p:nvSpPr>
            <p:cNvPr id="33" name="Text Box 8"/>
            <p:cNvSpPr txBox="1">
              <a:spLocks noChangeArrowheads="1"/>
            </p:cNvSpPr>
            <p:nvPr/>
          </p:nvSpPr>
          <p:spPr bwMode="auto">
            <a:xfrm>
              <a:off x="340" y="2141"/>
              <a:ext cx="1225" cy="501"/>
            </a:xfrm>
            <a:prstGeom prst="rect">
              <a:avLst/>
            </a:prstGeom>
            <a:solidFill>
              <a:srgbClr val="FFFF00"/>
            </a:solidFill>
            <a:ln w="12700" cmpd="sng">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a:latin typeface="Verdana" pitchFamily="34" charset="0"/>
                </a:rPr>
                <a:t>SEA dokumentace</a:t>
              </a:r>
              <a:endParaRPr lang="en-US" sz="2000" b="1" dirty="0">
                <a:latin typeface="Verdana" pitchFamily="34" charset="0"/>
              </a:endParaRPr>
            </a:p>
          </p:txBody>
        </p:sp>
        <p:sp>
          <p:nvSpPr>
            <p:cNvPr id="34" name="Text Box 9"/>
            <p:cNvSpPr txBox="1">
              <a:spLocks noChangeArrowheads="1"/>
            </p:cNvSpPr>
            <p:nvPr/>
          </p:nvSpPr>
          <p:spPr bwMode="auto">
            <a:xfrm>
              <a:off x="340" y="2797"/>
              <a:ext cx="1134" cy="421"/>
            </a:xfrm>
            <a:prstGeom prst="rect">
              <a:avLst/>
            </a:prstGeom>
            <a:solidFill>
              <a:srgbClr val="FFC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Návrh koncepce</a:t>
              </a:r>
              <a:endParaRPr lang="en-US" sz="2000" b="1" dirty="0">
                <a:latin typeface="Verdana" pitchFamily="34" charset="0"/>
              </a:endParaRPr>
            </a:p>
          </p:txBody>
        </p:sp>
        <p:sp>
          <p:nvSpPr>
            <p:cNvPr id="35" name="Text Box 10"/>
            <p:cNvSpPr txBox="1">
              <a:spLocks noChangeArrowheads="1"/>
            </p:cNvSpPr>
            <p:nvPr/>
          </p:nvSpPr>
          <p:spPr bwMode="auto">
            <a:xfrm>
              <a:off x="340" y="3374"/>
              <a:ext cx="1134" cy="42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Stanovisko SEA</a:t>
              </a:r>
              <a:endParaRPr lang="en-US" sz="2000" b="1" dirty="0">
                <a:latin typeface="Verdana" pitchFamily="34" charset="0"/>
              </a:endParaRPr>
            </a:p>
          </p:txBody>
        </p:sp>
        <p:cxnSp>
          <p:nvCxnSpPr>
            <p:cNvPr id="36" name="AutoShape 11"/>
            <p:cNvCxnSpPr>
              <a:cxnSpLocks noChangeShapeType="1"/>
              <a:stCxn id="31" idx="2"/>
              <a:endCxn id="32"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12"/>
            <p:cNvCxnSpPr>
              <a:cxnSpLocks noChangeShapeType="1"/>
              <a:stCxn id="32" idx="2"/>
              <a:endCxn id="33"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13"/>
            <p:cNvCxnSpPr>
              <a:cxnSpLocks noChangeShapeType="1"/>
              <a:stCxn id="33" idx="2"/>
              <a:endCxn id="34"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14"/>
            <p:cNvCxnSpPr>
              <a:cxnSpLocks noChangeShapeType="1"/>
              <a:stCxn id="34" idx="2"/>
              <a:endCxn id="35"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 name="TextovéPole 40"/>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a:t>Posuzované </a:t>
            </a:r>
            <a:r>
              <a:rPr lang="cs-CZ" sz="2400" b="1" i="1" dirty="0">
                <a:solidFill>
                  <a:schemeClr val="accent6">
                    <a:lumMod val="75000"/>
                  </a:schemeClr>
                </a:solidFill>
              </a:rPr>
              <a:t>vždy</a:t>
            </a:r>
            <a:r>
              <a:rPr lang="cs-CZ" sz="2400" i="1" dirty="0"/>
              <a:t> – rozsah dokumentace a posuzování. </a:t>
            </a:r>
          </a:p>
          <a:p>
            <a:pPr lvl="2">
              <a:lnSpc>
                <a:spcPct val="110000"/>
              </a:lnSpc>
              <a:spcBef>
                <a:spcPct val="30000"/>
              </a:spcBef>
              <a:buFontTx/>
              <a:buNone/>
            </a:pPr>
            <a:r>
              <a:rPr lang="cs-CZ" sz="2400" b="1" i="1" dirty="0">
                <a:solidFill>
                  <a:schemeClr val="accent6">
                    <a:lumMod val="75000"/>
                  </a:schemeClr>
                </a:solidFill>
              </a:rPr>
              <a:t>Ostatní</a:t>
            </a:r>
            <a:r>
              <a:rPr lang="cs-CZ" sz="2400" i="1" dirty="0"/>
              <a:t>: ano</a:t>
            </a:r>
            <a:r>
              <a:rPr lang="en-US" sz="2400" i="1" dirty="0"/>
              <a:t> </a:t>
            </a:r>
            <a:r>
              <a:rPr lang="en-US" sz="2400" dirty="0">
                <a:sym typeface="Wingdings" pitchFamily="2" charset="2"/>
              </a:rPr>
              <a:t> </a:t>
            </a:r>
            <a:r>
              <a:rPr lang="cs-CZ" sz="2400" b="1" dirty="0">
                <a:sym typeface="Wingdings" pitchFamily="2" charset="2"/>
              </a:rPr>
              <a:t>SEA</a:t>
            </a:r>
            <a:r>
              <a:rPr lang="cs-CZ" sz="2400" dirty="0">
                <a:sym typeface="Wingdings" pitchFamily="2" charset="2"/>
              </a:rPr>
              <a:t>, </a:t>
            </a:r>
            <a:r>
              <a:rPr lang="en-US" sz="2400" b="1" dirty="0">
                <a:sym typeface="Wingdings" pitchFamily="2" charset="2"/>
              </a:rPr>
              <a:t>n</a:t>
            </a:r>
            <a:r>
              <a:rPr lang="cs-CZ" sz="2400" b="1" dirty="0">
                <a:sym typeface="Wingdings" pitchFamily="2" charset="2"/>
              </a:rPr>
              <a:t>e</a:t>
            </a:r>
            <a:r>
              <a:rPr lang="en-US" sz="2400" dirty="0">
                <a:sym typeface="Wingdings" pitchFamily="2" charset="2"/>
              </a:rPr>
              <a:t> </a:t>
            </a:r>
            <a:r>
              <a:rPr lang="cs-CZ" sz="2400" dirty="0">
                <a:sym typeface="Wingdings" pitchFamily="2" charset="2"/>
              </a:rPr>
              <a:t> důvody</a:t>
            </a:r>
            <a:endParaRPr lang="nl-BE" i="1" dirty="0"/>
          </a:p>
          <a:p>
            <a:endParaRPr lang="cs-CZ" dirty="0"/>
          </a:p>
        </p:txBody>
      </p:sp>
      <p:sp>
        <p:nvSpPr>
          <p:cNvPr id="42" name="Rectangle 3"/>
          <p:cNvSpPr txBox="1">
            <a:spLocks noChangeArrowheads="1"/>
          </p:cNvSpPr>
          <p:nvPr/>
        </p:nvSpPr>
        <p:spPr>
          <a:xfrm>
            <a:off x="4107420" y="3292566"/>
            <a:ext cx="5178463"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Předkladatel </a:t>
            </a:r>
            <a:r>
              <a:rPr lang="cs-CZ" sz="2400" b="1" i="1" dirty="0">
                <a:solidFill>
                  <a:srgbClr val="FF6600"/>
                </a:solidFill>
              </a:rPr>
              <a:t>zpracuje </a:t>
            </a:r>
            <a:r>
              <a:rPr lang="cs-CZ" sz="2400" b="1" i="1" dirty="0">
                <a:solidFill>
                  <a:schemeClr val="accent6">
                    <a:lumMod val="75000"/>
                  </a:schemeClr>
                </a:solidFill>
              </a:rPr>
              <a:t>dokumentaci</a:t>
            </a:r>
            <a:r>
              <a:rPr lang="cs-CZ" sz="2400" b="1" i="1" dirty="0">
                <a:solidFill>
                  <a:srgbClr val="FF6600"/>
                </a:solidFill>
              </a:rPr>
              <a:t> </a:t>
            </a:r>
            <a:r>
              <a:rPr lang="cs-CZ" sz="2400" b="1" i="1" dirty="0"/>
              <a:t>(autor. osoba) </a:t>
            </a:r>
            <a:r>
              <a:rPr lang="cs-CZ" sz="2400" dirty="0"/>
              <a:t>a úřad ji zveřejní</a:t>
            </a:r>
            <a:endParaRPr lang="en-US" sz="2400" dirty="0"/>
          </a:p>
        </p:txBody>
      </p:sp>
      <p:sp>
        <p:nvSpPr>
          <p:cNvPr id="43" name="Rectangle 3"/>
          <p:cNvSpPr txBox="1">
            <a:spLocks noChangeArrowheads="1"/>
          </p:cNvSpPr>
          <p:nvPr/>
        </p:nvSpPr>
        <p:spPr>
          <a:xfrm>
            <a:off x="3748001" y="4146248"/>
            <a:ext cx="5144480"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dokumentace SEA je součástí návrhu </a:t>
            </a:r>
            <a:r>
              <a:rPr lang="cs-CZ" sz="2400" i="1" dirty="0"/>
              <a:t>a následuje veřejné </a:t>
            </a:r>
            <a:r>
              <a:rPr lang="cs-CZ" sz="2400" b="1" i="1" dirty="0">
                <a:solidFill>
                  <a:schemeClr val="accent6">
                    <a:lumMod val="75000"/>
                  </a:schemeClr>
                </a:solidFill>
              </a:rPr>
              <a:t>projednání</a:t>
            </a:r>
            <a:r>
              <a:rPr lang="cs-CZ" sz="2400" i="1" dirty="0">
                <a:solidFill>
                  <a:schemeClr val="accent6">
                    <a:lumMod val="75000"/>
                  </a:schemeClr>
                </a:solidFill>
              </a:rPr>
              <a:t> </a:t>
            </a:r>
            <a:r>
              <a:rPr lang="cs-CZ" sz="1500" i="1" dirty="0"/>
              <a:t>(v případě nesouhlasného vyjádření veřejnosti)</a:t>
            </a:r>
            <a:endParaRPr lang="en-US" sz="1500" dirty="0"/>
          </a:p>
        </p:txBody>
      </p:sp>
      <p:sp>
        <p:nvSpPr>
          <p:cNvPr id="44" name="Rectangle 3"/>
          <p:cNvSpPr txBox="1">
            <a:spLocks noChangeArrowheads="1"/>
          </p:cNvSpPr>
          <p:nvPr/>
        </p:nvSpPr>
        <p:spPr>
          <a:xfrm>
            <a:off x="3847866" y="5282411"/>
            <a:ext cx="4612566"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b="1" dirty="0">
                <a:solidFill>
                  <a:schemeClr val="accent6">
                    <a:lumMod val="75000"/>
                  </a:schemeClr>
                </a:solidFill>
              </a:rPr>
              <a:t>Stanovisko</a:t>
            </a:r>
            <a:r>
              <a:rPr lang="cs-CZ" sz="2400" dirty="0"/>
              <a:t> k návrhu koncepce (závaznost?)</a:t>
            </a:r>
          </a:p>
        </p:txBody>
      </p:sp>
      <p:sp>
        <p:nvSpPr>
          <p:cNvPr id="45" name="Text Box 10"/>
          <p:cNvSpPr txBox="1">
            <a:spLocks noChangeArrowheads="1"/>
          </p:cNvSpPr>
          <p:nvPr/>
        </p:nvSpPr>
        <p:spPr bwMode="auto">
          <a:xfrm>
            <a:off x="179511" y="5886115"/>
            <a:ext cx="4478461" cy="730317"/>
          </a:xfrm>
          <a:prstGeom prst="rect">
            <a:avLst/>
          </a:prstGeom>
          <a:solidFill>
            <a:srgbClr val="00B050"/>
          </a:solidFill>
          <a:ln w="12700">
            <a:solidFill>
              <a:schemeClr val="tx1"/>
            </a:solidFill>
            <a:miter lim="800000"/>
            <a:headEnd/>
            <a:tailEnd/>
          </a:ln>
          <a:effectLst/>
        </p:spPr>
        <p:txBody>
          <a:bodyPr anchor="ctr"/>
          <a:lstStyle/>
          <a:p>
            <a:pPr eaLnBrk="0" hangingPunct="0">
              <a:spcBef>
                <a:spcPct val="50000"/>
              </a:spcBef>
              <a:buFontTx/>
              <a:buNone/>
            </a:pPr>
            <a:r>
              <a:rPr lang="cs-CZ" sz="2000" b="1" dirty="0">
                <a:latin typeface="Verdana" pitchFamily="34" charset="0"/>
              </a:rPr>
              <a:t>Schválení a zveřejnění koncepce </a:t>
            </a:r>
            <a:r>
              <a:rPr lang="en-US" sz="2000" b="1" dirty="0">
                <a:latin typeface="Verdana" pitchFamily="34" charset="0"/>
              </a:rPr>
              <a:t>+</a:t>
            </a:r>
            <a:r>
              <a:rPr lang="cs-CZ" sz="2000" b="1" dirty="0">
                <a:latin typeface="Verdana" pitchFamily="34" charset="0"/>
              </a:rPr>
              <a:t> monitoring</a:t>
            </a:r>
            <a:endParaRPr lang="en-US" sz="2000" b="1" dirty="0">
              <a:latin typeface="Verdana" pitchFamily="34" charset="0"/>
            </a:endParaRPr>
          </a:p>
        </p:txBody>
      </p:sp>
      <p:cxnSp>
        <p:nvCxnSpPr>
          <p:cNvPr id="46" name="AutoShape 14"/>
          <p:cNvCxnSpPr>
            <a:cxnSpLocks noChangeShapeType="1"/>
          </p:cNvCxnSpPr>
          <p:nvPr/>
        </p:nvCxnSpPr>
        <p:spPr bwMode="auto">
          <a:xfrm>
            <a:off x="1727167" y="5669780"/>
            <a:ext cx="0" cy="2469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Šipka doprava 8"/>
          <p:cNvSpPr/>
          <p:nvPr/>
        </p:nvSpPr>
        <p:spPr>
          <a:xfrm>
            <a:off x="3651841" y="5381351"/>
            <a:ext cx="48883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3736397" y="1104870"/>
            <a:ext cx="344094"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049" name="Přímá spojnice 2048"/>
          <p:cNvCxnSpPr/>
          <p:nvPr/>
        </p:nvCxnSpPr>
        <p:spPr>
          <a:xfrm>
            <a:off x="3896257" y="1834450"/>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Šipka doprava 52"/>
          <p:cNvSpPr/>
          <p:nvPr/>
        </p:nvSpPr>
        <p:spPr>
          <a:xfrm>
            <a:off x="3847866" y="1960934"/>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54" name="Šipka doprava 2053"/>
          <p:cNvSpPr/>
          <p:nvPr/>
        </p:nvSpPr>
        <p:spPr>
          <a:xfrm rot="2002606">
            <a:off x="3766868" y="2527391"/>
            <a:ext cx="584264" cy="28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5" name="Přímá spojnice 54"/>
          <p:cNvCxnSpPr/>
          <p:nvPr/>
        </p:nvCxnSpPr>
        <p:spPr>
          <a:xfrm>
            <a:off x="3908444" y="3260608"/>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Šipka doprava 55"/>
          <p:cNvSpPr/>
          <p:nvPr/>
        </p:nvSpPr>
        <p:spPr>
          <a:xfrm>
            <a:off x="3985562" y="3399971"/>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7" name="Přímá spojnice 56"/>
          <p:cNvCxnSpPr/>
          <p:nvPr/>
        </p:nvCxnSpPr>
        <p:spPr>
          <a:xfrm>
            <a:off x="3908444" y="4168379"/>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Šipka doprava 57"/>
          <p:cNvSpPr/>
          <p:nvPr/>
        </p:nvSpPr>
        <p:spPr>
          <a:xfrm>
            <a:off x="3654905" y="4256035"/>
            <a:ext cx="272806"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9" name="Přímá spojnice 58"/>
          <p:cNvCxnSpPr/>
          <p:nvPr/>
        </p:nvCxnSpPr>
        <p:spPr>
          <a:xfrm>
            <a:off x="3847866" y="5209643"/>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Bublinový popisek ve tvaru obláčku 2054"/>
          <p:cNvSpPr/>
          <p:nvPr/>
        </p:nvSpPr>
        <p:spPr>
          <a:xfrm>
            <a:off x="5415301" y="6169267"/>
            <a:ext cx="3595726" cy="587165"/>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není to správní řízení!</a:t>
            </a:r>
          </a:p>
        </p:txBody>
      </p:sp>
    </p:spTree>
    <p:extLst>
      <p:ext uri="{BB962C8B-B14F-4D97-AF65-F5344CB8AC3E}">
        <p14:creationId xmlns:p14="http://schemas.microsoft.com/office/powerpoint/2010/main" val="363549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fade">
                                      <p:cBhvr>
                                        <p:cTn id="11" dur="500"/>
                                        <p:tgtEl>
                                          <p:spTgt spid="205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2049"/>
                                        </p:tgtEl>
                                        <p:attrNameLst>
                                          <p:attrName>style.visibility</p:attrName>
                                        </p:attrNameLst>
                                      </p:cBhvr>
                                      <p:to>
                                        <p:strVal val="visible"/>
                                      </p:to>
                                    </p:set>
                                    <p:animEffect transition="in" filter="fade">
                                      <p:cBhvr>
                                        <p:cTn id="23" dur="500"/>
                                        <p:tgtEl>
                                          <p:spTgt spid="204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500"/>
                                        <p:tgtEl>
                                          <p:spTgt spid="2054"/>
                                        </p:tgtEl>
                                      </p:cBhvr>
                                    </p:animEffect>
                                  </p:childTnLst>
                                </p:cTn>
                              </p:par>
                              <p:par>
                                <p:cTn id="36" presetID="10"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500" fill="hold"/>
                                        <p:tgtEl>
                                          <p:spTgt spid="46"/>
                                        </p:tgtEl>
                                        <p:attrNameLst>
                                          <p:attrName>ppt_x</p:attrName>
                                        </p:attrNameLst>
                                      </p:cBhvr>
                                      <p:tavLst>
                                        <p:tav tm="0">
                                          <p:val>
                                            <p:strVal val="#ppt_x"/>
                                          </p:val>
                                        </p:tav>
                                        <p:tav tm="100000">
                                          <p:val>
                                            <p:strVal val="#ppt_x"/>
                                          </p:val>
                                        </p:tav>
                                      </p:tavLst>
                                    </p:anim>
                                    <p:anim calcmode="lin" valueType="num">
                                      <p:cBhvr additive="base">
                                        <p:cTn id="77" dur="500" fill="hold"/>
                                        <p:tgtEl>
                                          <p:spTgt spid="4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fill="hold"/>
                                        <p:tgtEl>
                                          <p:spTgt spid="45"/>
                                        </p:tgtEl>
                                        <p:attrNameLst>
                                          <p:attrName>ppt_x</p:attrName>
                                        </p:attrNameLst>
                                      </p:cBhvr>
                                      <p:tavLst>
                                        <p:tav tm="0">
                                          <p:val>
                                            <p:strVal val="#ppt_x"/>
                                          </p:val>
                                        </p:tav>
                                        <p:tav tm="100000">
                                          <p:val>
                                            <p:strVal val="#ppt_x"/>
                                          </p:val>
                                        </p:tav>
                                      </p:tavLst>
                                    </p:anim>
                                    <p:anim calcmode="lin" valueType="num">
                                      <p:cBhvr additive="base">
                                        <p:cTn id="8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1" grpId="0"/>
      <p:bldP spid="42" grpId="0" animBg="1"/>
      <p:bldP spid="43" grpId="0" animBg="1"/>
      <p:bldP spid="44" grpId="0" animBg="1"/>
      <p:bldP spid="45" grpId="0" animBg="1"/>
      <p:bldP spid="9" grpId="0" animBg="1"/>
      <p:bldP spid="10" grpId="0" animBg="1"/>
      <p:bldP spid="53" grpId="0" animBg="1"/>
      <p:bldP spid="2054" grpId="0" animBg="1"/>
      <p:bldP spid="56" grpId="0" animBg="1"/>
      <p:bldP spid="58" grpId="0" animBg="1"/>
      <p:bldP spid="205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453616" y="1739491"/>
            <a:ext cx="6408712" cy="1323439"/>
          </a:xfrm>
          <a:prstGeom prst="rect">
            <a:avLst/>
          </a:prstGeom>
          <a:noFill/>
        </p:spPr>
        <p:txBody>
          <a:bodyPr wrap="square" rtlCol="0">
            <a:spAutoFit/>
          </a:bodyPr>
          <a:lstStyle/>
          <a:p>
            <a:r>
              <a:rPr lang="cs-CZ" sz="4000" b="1" dirty="0"/>
              <a:t>EIA – předmět a postup posuzování</a:t>
            </a:r>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533697"/>
            <a:ext cx="3756074" cy="4042499"/>
          </a:xfrm>
          <a:prstGeom prst="rect">
            <a:avLst/>
          </a:prstGeom>
        </p:spPr>
      </p:pic>
    </p:spTree>
    <p:extLst>
      <p:ext uri="{BB962C8B-B14F-4D97-AF65-F5344CB8AC3E}">
        <p14:creationId xmlns:p14="http://schemas.microsoft.com/office/powerpoint/2010/main" val="49061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43</a:t>
            </a:fld>
            <a:endParaRPr lang="cs-CZ"/>
          </a:p>
        </p:txBody>
      </p:sp>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5523" y="819166"/>
            <a:ext cx="6795095" cy="5902309"/>
          </a:xfrm>
          <a:prstGeom prst="rect">
            <a:avLst/>
          </a:prstGeom>
        </p:spPr>
      </p:pic>
      <p:sp>
        <p:nvSpPr>
          <p:cNvPr id="9" name="Ovál 8"/>
          <p:cNvSpPr/>
          <p:nvPr/>
        </p:nvSpPr>
        <p:spPr>
          <a:xfrm>
            <a:off x="5023783" y="964717"/>
            <a:ext cx="158417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6687560" y="1003624"/>
            <a:ext cx="15841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3733352" y="1530222"/>
            <a:ext cx="1323649" cy="13595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697795" y="2161623"/>
            <a:ext cx="792088" cy="2865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Bublinový popisek ve tvaru obláčku 12"/>
          <p:cNvSpPr/>
          <p:nvPr/>
        </p:nvSpPr>
        <p:spPr>
          <a:xfrm rot="1112674">
            <a:off x="7385208" y="1945504"/>
            <a:ext cx="792088" cy="360040"/>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limit!</a:t>
            </a:r>
          </a:p>
        </p:txBody>
      </p:sp>
      <p:sp>
        <p:nvSpPr>
          <p:cNvPr id="17" name="Obdélník 16"/>
          <p:cNvSpPr/>
          <p:nvPr/>
        </p:nvSpPr>
        <p:spPr>
          <a:xfrm rot="18914730">
            <a:off x="-201040" y="2508218"/>
            <a:ext cx="2500499" cy="707886"/>
          </a:xfrm>
          <a:prstGeom prst="rect">
            <a:avLst/>
          </a:prstGeom>
        </p:spPr>
        <p:txBody>
          <a:bodyPr wrap="square">
            <a:spAutoFit/>
          </a:bodyPr>
          <a:lstStyle/>
          <a:p>
            <a:pPr algn="ctr"/>
            <a:r>
              <a:rPr lang="cs-CZ" sz="2000" b="1" u="sng" dirty="0">
                <a:solidFill>
                  <a:srgbClr val="00B050"/>
                </a:solidFill>
              </a:rPr>
              <a:t>Příloha č. 1 k zákonu č. 100/2001 Sb.</a:t>
            </a:r>
            <a:endParaRPr lang="cs-CZ" sz="2000" u="sng" dirty="0">
              <a:solidFill>
                <a:srgbClr val="00B050"/>
              </a:solidFill>
            </a:endParaRPr>
          </a:p>
        </p:txBody>
      </p:sp>
    </p:spTree>
    <p:extLst>
      <p:ext uri="{BB962C8B-B14F-4D97-AF65-F5344CB8AC3E}">
        <p14:creationId xmlns:p14="http://schemas.microsoft.com/office/powerpoint/2010/main" val="18748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animBg="1"/>
      <p:bldP spid="11"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fontScale="77500" lnSpcReduction="20000"/>
          </a:bodyPr>
          <a:lstStyle/>
          <a:p>
            <a:pPr marL="0" indent="0" algn="ctr">
              <a:buNone/>
            </a:pPr>
            <a:r>
              <a:rPr lang="cs-CZ" sz="2800" b="1" u="sng" dirty="0"/>
              <a:t>Předmět posouzení EIA - </a:t>
            </a:r>
            <a:r>
              <a:rPr lang="cs-CZ" sz="2800" b="1" u="sng" dirty="0">
                <a:solidFill>
                  <a:srgbClr val="00B050"/>
                </a:solidFill>
              </a:rPr>
              <a:t>§ 4 odst. 1</a:t>
            </a:r>
          </a:p>
          <a:p>
            <a:pPr marL="0" indent="0">
              <a:buNone/>
            </a:pPr>
            <a:r>
              <a:rPr lang="cs-CZ" sz="2800" b="1" dirty="0"/>
              <a:t>Příloha č. 1</a:t>
            </a:r>
          </a:p>
          <a:p>
            <a:r>
              <a:rPr lang="cs-CZ" sz="2800" dirty="0"/>
              <a:t>kategorie I (vč. změn) =&gt; posouzení EIA</a:t>
            </a:r>
          </a:p>
          <a:p>
            <a:pPr marL="0" indent="0">
              <a:buNone/>
            </a:pPr>
            <a:endParaRPr lang="cs-CZ" sz="900" dirty="0"/>
          </a:p>
          <a:p>
            <a:r>
              <a:rPr lang="cs-CZ" sz="2800" dirty="0"/>
              <a:t>podlimitní v kategorii I =&gt; zjišťovací řízení</a:t>
            </a:r>
          </a:p>
          <a:p>
            <a:r>
              <a:rPr lang="cs-CZ" sz="2800" dirty="0"/>
              <a:t>kategorie II (vč. změn) =&gt; zjišťovací řízení</a:t>
            </a:r>
          </a:p>
          <a:p>
            <a:r>
              <a:rPr lang="cs-CZ" sz="2800" dirty="0"/>
              <a:t>podlimitní v kategorii II =&gt; zjišťovací řízení</a:t>
            </a:r>
          </a:p>
          <a:p>
            <a:pPr marL="0" indent="0">
              <a:buNone/>
            </a:pPr>
            <a:endParaRPr lang="cs-CZ" sz="2800" dirty="0"/>
          </a:p>
          <a:p>
            <a:r>
              <a:rPr lang="cs-CZ" sz="2800" dirty="0"/>
              <a:t>NATURA (není vyloučen vliv) =&gt; zjišťovací řízení</a:t>
            </a:r>
          </a:p>
          <a:p>
            <a:r>
              <a:rPr lang="cs-CZ" sz="2800" dirty="0"/>
              <a:t>změna záměru v navazujícím řízení =&gt; zjišťovací řízení</a:t>
            </a:r>
          </a:p>
          <a:p>
            <a:endParaRPr lang="cs-CZ" sz="2800" dirty="0"/>
          </a:p>
          <a:p>
            <a:r>
              <a:rPr lang="cs-CZ" sz="2800" dirty="0"/>
              <a:t>vláda může vyjmout některé záměry z posuzování - </a:t>
            </a:r>
            <a:r>
              <a:rPr lang="cs-CZ" sz="2800" dirty="0">
                <a:solidFill>
                  <a:srgbClr val="00B050"/>
                </a:solidFill>
              </a:rPr>
              <a:t>§ 4 odst. 2 až 4</a:t>
            </a:r>
          </a:p>
          <a:p>
            <a:pPr marL="0" indent="0">
              <a:buNone/>
            </a:pPr>
            <a:endParaRPr lang="cs-CZ" altLang="cs-CZ" sz="2800" b="1" i="1" dirty="0"/>
          </a:p>
          <a:p>
            <a:endParaRPr lang="cs-CZ" sz="2800" dirty="0">
              <a:solidFill>
                <a:srgbClr val="00B050"/>
              </a:solidFill>
            </a:endParaRPr>
          </a:p>
          <a:p>
            <a:r>
              <a:rPr lang="cs-CZ" sz="2800" dirty="0">
                <a:solidFill>
                  <a:srgbClr val="00B050"/>
                </a:solidFill>
              </a:rPr>
              <a:t>§ 5: </a:t>
            </a:r>
            <a:r>
              <a:rPr lang="cs-CZ" sz="2800" dirty="0"/>
              <a:t>Způsob posuzování vlivů záměru na životní prostředí</a:t>
            </a:r>
          </a:p>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cxnSp>
        <p:nvCxnSpPr>
          <p:cNvPr id="10" name="Přímá spojnice 9"/>
          <p:cNvCxnSpPr/>
          <p:nvPr/>
        </p:nvCxnSpPr>
        <p:spPr>
          <a:xfrm>
            <a:off x="251520" y="5373216"/>
            <a:ext cx="71787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09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animEffect transition="in" filter="fade">
                                      <p:cBhvr>
                                        <p:cTn id="36" dur="500"/>
                                        <p:tgtEl>
                                          <p:spTgt spid="3">
                                            <p:txEl>
                                              <p:pRg st="14" end="1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251520" y="1124744"/>
            <a:ext cx="8892480" cy="5632311"/>
          </a:xfrm>
          <a:prstGeom prst="rect">
            <a:avLst/>
          </a:prstGeom>
          <a:noFill/>
        </p:spPr>
        <p:txBody>
          <a:bodyPr wrap="square" rtlCol="0">
            <a:spAutoFit/>
          </a:bodyPr>
          <a:lstStyle/>
          <a:p>
            <a:r>
              <a:rPr lang="cs-CZ" sz="2000" dirty="0"/>
              <a:t>a) </a:t>
            </a:r>
            <a:r>
              <a:rPr lang="cs-CZ" sz="2000" b="1" dirty="0"/>
              <a:t>záměry uvedené </a:t>
            </a:r>
            <a:r>
              <a:rPr lang="cs-CZ" sz="2000" b="1" dirty="0">
                <a:solidFill>
                  <a:srgbClr val="FF0000"/>
                </a:solidFill>
              </a:rPr>
              <a:t>v příloze č. 1 </a:t>
            </a:r>
            <a:r>
              <a:rPr lang="cs-CZ" sz="2000" dirty="0"/>
              <a:t>k tomuto zákonu kategorii I </a:t>
            </a:r>
            <a:r>
              <a:rPr lang="cs-CZ" sz="2000" b="1" dirty="0">
                <a:solidFill>
                  <a:srgbClr val="FF0000"/>
                </a:solidFill>
              </a:rPr>
              <a:t>a změny </a:t>
            </a:r>
            <a:r>
              <a:rPr lang="cs-CZ" sz="2000" dirty="0"/>
              <a:t>těchto po dosažení limitu – </a:t>
            </a:r>
            <a:r>
              <a:rPr lang="cs-CZ" sz="2000" b="1" dirty="0">
                <a:solidFill>
                  <a:srgbClr val="FF0000"/>
                </a:solidFill>
              </a:rPr>
              <a:t>VŽDY</a:t>
            </a:r>
            <a:r>
              <a:rPr lang="cs-CZ" sz="2000" dirty="0"/>
              <a:t>	</a:t>
            </a:r>
          </a:p>
          <a:p>
            <a:r>
              <a:rPr lang="cs-CZ" sz="2000" dirty="0"/>
              <a:t> </a:t>
            </a:r>
          </a:p>
          <a:p>
            <a:r>
              <a:rPr lang="cs-CZ" sz="2000" dirty="0"/>
              <a:t>b) </a:t>
            </a:r>
            <a:r>
              <a:rPr lang="cs-CZ" sz="2000" b="1" dirty="0">
                <a:solidFill>
                  <a:srgbClr val="FF0000"/>
                </a:solidFill>
              </a:rPr>
              <a:t>JINÉ změny záměru v příloze č. 1 kat. I </a:t>
            </a:r>
            <a:r>
              <a:rPr lang="cs-CZ" sz="2000" dirty="0"/>
              <a:t>k tomuto zákonu kategorii I, které by mohly mít významný negativní vliv na životní prostředí - </a:t>
            </a:r>
            <a:r>
              <a:rPr lang="cs-CZ" sz="2000" b="1" dirty="0">
                <a:solidFill>
                  <a:srgbClr val="FF0000"/>
                </a:solidFill>
              </a:rPr>
              <a:t>ZJIŠŤOVACÍ ŘÍZENÍ</a:t>
            </a:r>
            <a:r>
              <a:rPr lang="cs-CZ" sz="2000" b="1" dirty="0"/>
              <a:t>,</a:t>
            </a:r>
          </a:p>
          <a:p>
            <a:r>
              <a:rPr lang="cs-CZ" sz="2000" dirty="0"/>
              <a:t> </a:t>
            </a:r>
          </a:p>
          <a:p>
            <a:r>
              <a:rPr lang="cs-CZ" sz="2000" dirty="0"/>
              <a:t>c) záměry uvedené v příloze č. 1 k tomuto zákonu </a:t>
            </a:r>
            <a:r>
              <a:rPr lang="cs-CZ" sz="2000" b="1" dirty="0">
                <a:solidFill>
                  <a:srgbClr val="FF0000"/>
                </a:solidFill>
              </a:rPr>
              <a:t>kategorii II a změny </a:t>
            </a:r>
            <a:r>
              <a:rPr lang="cs-CZ" sz="2000" dirty="0"/>
              <a:t>těchto záměrů po dosažení limitu - </a:t>
            </a:r>
            <a:r>
              <a:rPr lang="cs-CZ" sz="2000" b="1" dirty="0">
                <a:solidFill>
                  <a:srgbClr val="FF0000"/>
                </a:solidFill>
              </a:rPr>
              <a:t>ZJIŠŤOVACÍ ŘÍZENÍ</a:t>
            </a:r>
            <a:endParaRPr lang="cs-CZ" sz="2000" dirty="0">
              <a:solidFill>
                <a:srgbClr val="FF0000"/>
              </a:solidFill>
            </a:endParaRPr>
          </a:p>
          <a:p>
            <a:r>
              <a:rPr lang="cs-CZ" sz="2000" dirty="0"/>
              <a:t> </a:t>
            </a:r>
          </a:p>
          <a:p>
            <a:r>
              <a:rPr lang="cs-CZ" sz="2000" dirty="0"/>
              <a:t>d) záměry uvedené v příloze č. 1 k tomuto zákonu dosahující příslušných limitních hodnot na min. 25 % plus v chráněné oblasti nebo </a:t>
            </a:r>
            <a:r>
              <a:rPr lang="cs-CZ" sz="2000" dirty="0" err="1"/>
              <a:t>ochr</a:t>
            </a:r>
            <a:r>
              <a:rPr lang="cs-CZ" sz="2000" dirty="0"/>
              <a:t>. pásmu, plus jejich změny  (</a:t>
            </a:r>
            <a:r>
              <a:rPr lang="cs-CZ" sz="2000" b="1" dirty="0">
                <a:solidFill>
                  <a:srgbClr val="FF0000"/>
                </a:solidFill>
              </a:rPr>
              <a:t>podlimitní záměry</a:t>
            </a:r>
            <a:r>
              <a:rPr lang="cs-CZ" sz="2000" dirty="0"/>
              <a:t>) - a </a:t>
            </a:r>
            <a:r>
              <a:rPr lang="cs-CZ" sz="2000" b="1" dirty="0">
                <a:solidFill>
                  <a:srgbClr val="FF0000"/>
                </a:solidFill>
              </a:rPr>
              <a:t>příslušný úřad stanoví</a:t>
            </a:r>
            <a:r>
              <a:rPr lang="cs-CZ" sz="2000" dirty="0"/>
              <a:t>, že podléhají </a:t>
            </a:r>
            <a:r>
              <a:rPr lang="cs-CZ" sz="2000" b="1" dirty="0">
                <a:solidFill>
                  <a:srgbClr val="FF0000"/>
                </a:solidFill>
              </a:rPr>
              <a:t>ZJIŠŤOVACÍMU ŘÍZENÍ</a:t>
            </a:r>
            <a:endParaRPr lang="cs-CZ" sz="2000" dirty="0">
              <a:solidFill>
                <a:srgbClr val="FF0000"/>
              </a:solidFill>
            </a:endParaRPr>
          </a:p>
          <a:p>
            <a:r>
              <a:rPr lang="cs-CZ" sz="2000" dirty="0"/>
              <a:t> </a:t>
            </a:r>
          </a:p>
          <a:p>
            <a:r>
              <a:rPr lang="cs-CZ" sz="2000" dirty="0"/>
              <a:t>e) </a:t>
            </a:r>
            <a:r>
              <a:rPr lang="cs-CZ" sz="2000" b="1" dirty="0">
                <a:solidFill>
                  <a:srgbClr val="FF0000"/>
                </a:solidFill>
              </a:rPr>
              <a:t>NATUROVÉ POSUZOVÁNÍ </a:t>
            </a:r>
            <a:r>
              <a:rPr lang="cs-CZ" sz="2000" dirty="0">
                <a:solidFill>
                  <a:srgbClr val="FF0000"/>
                </a:solidFill>
              </a:rPr>
              <a:t>- </a:t>
            </a:r>
            <a:r>
              <a:rPr lang="cs-CZ" sz="2000" b="1" dirty="0">
                <a:solidFill>
                  <a:srgbClr val="FF0000"/>
                </a:solidFill>
              </a:rPr>
              <a:t>ZJIŠŤOVACÍ ŘÍZENÍ</a:t>
            </a:r>
            <a:r>
              <a:rPr lang="cs-CZ" sz="2000" dirty="0"/>
              <a:t>,</a:t>
            </a:r>
          </a:p>
          <a:p>
            <a:r>
              <a:rPr lang="cs-CZ" sz="2000" dirty="0"/>
              <a:t> </a:t>
            </a:r>
          </a:p>
          <a:p>
            <a:r>
              <a:rPr lang="cs-CZ" sz="2000" dirty="0"/>
              <a:t>f) </a:t>
            </a:r>
            <a:r>
              <a:rPr lang="cs-CZ" sz="2000" b="1" dirty="0">
                <a:solidFill>
                  <a:srgbClr val="FF0000"/>
                </a:solidFill>
              </a:rPr>
              <a:t>změny záměru</a:t>
            </a:r>
            <a:r>
              <a:rPr lang="cs-CZ" sz="2000" dirty="0"/>
              <a:t>, které by podle závazného stanoviska příslušného úřadu vydaného podle </a:t>
            </a:r>
            <a:r>
              <a:rPr lang="cs-CZ" sz="2000" b="1" dirty="0"/>
              <a:t>§ 9a odst. 6 mohly mít významný vliv </a:t>
            </a:r>
            <a:r>
              <a:rPr lang="cs-CZ" sz="2000" dirty="0"/>
              <a:t>- </a:t>
            </a:r>
            <a:r>
              <a:rPr lang="cs-CZ" sz="2000" b="1" dirty="0">
                <a:solidFill>
                  <a:srgbClr val="FF0000"/>
                </a:solidFill>
              </a:rPr>
              <a:t>ZJIŠŤOVACÍ ŘÍZENÍ</a:t>
            </a:r>
            <a:r>
              <a:rPr lang="cs-CZ" sz="2000" b="1" dirty="0"/>
              <a:t> (podle verifikačního stanoviska)</a:t>
            </a:r>
            <a:endParaRPr lang="cs-CZ" sz="2000" dirty="0"/>
          </a:p>
        </p:txBody>
      </p:sp>
      <p:sp>
        <p:nvSpPr>
          <p:cNvPr id="7" name="TextovéPole 6"/>
          <p:cNvSpPr txBox="1"/>
          <p:nvPr/>
        </p:nvSpPr>
        <p:spPr>
          <a:xfrm>
            <a:off x="1691680" y="263058"/>
            <a:ext cx="7056784" cy="584775"/>
          </a:xfrm>
          <a:prstGeom prst="rect">
            <a:avLst/>
          </a:prstGeom>
          <a:noFill/>
        </p:spPr>
        <p:txBody>
          <a:bodyPr wrap="square" rtlCol="0">
            <a:spAutoFit/>
          </a:bodyPr>
          <a:lstStyle/>
          <a:p>
            <a:r>
              <a:rPr lang="cs-CZ" sz="3200" b="1" dirty="0"/>
              <a:t>Které záměry podléhají posouzení (EIA)?</a:t>
            </a:r>
          </a:p>
        </p:txBody>
      </p:sp>
    </p:spTree>
    <p:extLst>
      <p:ext uri="{BB962C8B-B14F-4D97-AF65-F5344CB8AC3E}">
        <p14:creationId xmlns:p14="http://schemas.microsoft.com/office/powerpoint/2010/main" val="21748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26819" cy="461665"/>
          </a:xfrm>
          <a:prstGeom prst="rect">
            <a:avLst/>
          </a:prstGeom>
        </p:spPr>
        <p:txBody>
          <a:bodyPr wrap="none">
            <a:spAutoFit/>
          </a:bodyPr>
          <a:lstStyle/>
          <a:p>
            <a:r>
              <a:rPr lang="cs-CZ" sz="2400" b="1" cap="all" dirty="0"/>
              <a:t>PORTÁL EIA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5"/>
              </a:rPr>
              <a:t>http://portal.cenia.cz/eiasea/view/eia100_cr</a:t>
            </a:r>
            <a:endParaRPr lang="cs-CZ" dirty="0"/>
          </a:p>
        </p:txBody>
      </p:sp>
    </p:spTree>
    <p:extLst>
      <p:ext uri="{BB962C8B-B14F-4D97-AF65-F5344CB8AC3E}">
        <p14:creationId xmlns:p14="http://schemas.microsoft.com/office/powerpoint/2010/main" val="2847153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10" name="Zástupný symbol pro obsah 2"/>
          <p:cNvSpPr txBox="1">
            <a:spLocks/>
          </p:cNvSpPr>
          <p:nvPr/>
        </p:nvSpPr>
        <p:spPr>
          <a:xfrm>
            <a:off x="457200" y="1217293"/>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cs-CZ" sz="2500" b="1" u="sng" dirty="0"/>
              <a:t>Základní schéma procesu EIA</a:t>
            </a:r>
          </a:p>
        </p:txBody>
      </p:sp>
      <p:sp>
        <p:nvSpPr>
          <p:cNvPr id="11" name="Ovál 10"/>
          <p:cNvSpPr/>
          <p:nvPr/>
        </p:nvSpPr>
        <p:spPr>
          <a:xfrm>
            <a:off x="719572" y="2132856"/>
            <a:ext cx="19442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oznámení </a:t>
            </a:r>
          </a:p>
        </p:txBody>
      </p:sp>
      <p:sp>
        <p:nvSpPr>
          <p:cNvPr id="12" name="Ovál 11"/>
          <p:cNvSpPr/>
          <p:nvPr/>
        </p:nvSpPr>
        <p:spPr>
          <a:xfrm>
            <a:off x="3613856" y="2075500"/>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zjišťovací řízení</a:t>
            </a:r>
          </a:p>
        </p:txBody>
      </p:sp>
      <p:cxnSp>
        <p:nvCxnSpPr>
          <p:cNvPr id="13" name="Přímá spojnice se šipkou 12"/>
          <p:cNvCxnSpPr/>
          <p:nvPr/>
        </p:nvCxnSpPr>
        <p:spPr>
          <a:xfrm>
            <a:off x="2794974" y="2586256"/>
            <a:ext cx="696906" cy="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a:off x="5820444" y="2255520"/>
            <a:ext cx="1216496"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NE</a:t>
            </a:r>
          </a:p>
        </p:txBody>
      </p:sp>
      <p:sp>
        <p:nvSpPr>
          <p:cNvPr id="15" name="Obdélník 14"/>
          <p:cNvSpPr/>
          <p:nvPr/>
        </p:nvSpPr>
        <p:spPr>
          <a:xfrm>
            <a:off x="7308304" y="2075500"/>
            <a:ext cx="137849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u="sng" dirty="0"/>
              <a:t>rozhodnutí</a:t>
            </a:r>
            <a:r>
              <a:rPr lang="cs-CZ" dirty="0"/>
              <a:t> </a:t>
            </a:r>
            <a:r>
              <a:rPr lang="cs-CZ" sz="1500" dirty="0"/>
              <a:t>(odvolání, soudní přezkum)</a:t>
            </a:r>
          </a:p>
        </p:txBody>
      </p:sp>
      <p:sp>
        <p:nvSpPr>
          <p:cNvPr id="16" name="Šipka dolů 15"/>
          <p:cNvSpPr/>
          <p:nvPr/>
        </p:nvSpPr>
        <p:spPr>
          <a:xfrm rot="2607551">
            <a:off x="2614883" y="2713736"/>
            <a:ext cx="622550" cy="20794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ANO</a:t>
            </a:r>
          </a:p>
        </p:txBody>
      </p:sp>
      <p:sp>
        <p:nvSpPr>
          <p:cNvPr id="17" name="Ovál 16"/>
          <p:cNvSpPr/>
          <p:nvPr/>
        </p:nvSpPr>
        <p:spPr>
          <a:xfrm>
            <a:off x="314264" y="4399281"/>
            <a:ext cx="2224608" cy="1016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dokumentace</a:t>
            </a:r>
          </a:p>
        </p:txBody>
      </p:sp>
      <p:cxnSp>
        <p:nvCxnSpPr>
          <p:cNvPr id="18" name="Přímá spojnice se šipkou 17"/>
          <p:cNvCxnSpPr/>
          <p:nvPr/>
        </p:nvCxnSpPr>
        <p:spPr>
          <a:xfrm>
            <a:off x="2736363" y="4960768"/>
            <a:ext cx="814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ál 18"/>
          <p:cNvSpPr/>
          <p:nvPr/>
        </p:nvSpPr>
        <p:spPr>
          <a:xfrm>
            <a:off x="3739532" y="4622210"/>
            <a:ext cx="1642220" cy="652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posudek</a:t>
            </a:r>
          </a:p>
        </p:txBody>
      </p:sp>
      <p:cxnSp>
        <p:nvCxnSpPr>
          <p:cNvPr id="20" name="Přímá spojnice se šipkou 19"/>
          <p:cNvCxnSpPr/>
          <p:nvPr/>
        </p:nvCxnSpPr>
        <p:spPr>
          <a:xfrm flipV="1">
            <a:off x="5508104" y="4168509"/>
            <a:ext cx="1045096" cy="60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6696236" y="3555184"/>
            <a:ext cx="1224136" cy="1046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dirty="0"/>
              <a:t>závazné stanovisko EIA</a:t>
            </a:r>
          </a:p>
        </p:txBody>
      </p:sp>
      <p:sp>
        <p:nvSpPr>
          <p:cNvPr id="22" name="Šipka dolů 21"/>
          <p:cNvSpPr/>
          <p:nvPr/>
        </p:nvSpPr>
        <p:spPr>
          <a:xfrm>
            <a:off x="6367028" y="4737906"/>
            <a:ext cx="1882552" cy="81733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podklad pro</a:t>
            </a:r>
          </a:p>
        </p:txBody>
      </p:sp>
      <p:sp>
        <p:nvSpPr>
          <p:cNvPr id="23" name="Zaoblený obdélník 22"/>
          <p:cNvSpPr/>
          <p:nvPr/>
        </p:nvSpPr>
        <p:spPr>
          <a:xfrm>
            <a:off x="6132378" y="5614548"/>
            <a:ext cx="2304256" cy="8011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navazující řízení </a:t>
            </a:r>
          </a:p>
        </p:txBody>
      </p:sp>
    </p:spTree>
    <p:extLst>
      <p:ext uri="{BB962C8B-B14F-4D97-AF65-F5344CB8AC3E}">
        <p14:creationId xmlns:p14="http://schemas.microsoft.com/office/powerpoint/2010/main" val="13520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19" grpId="0" animBg="1"/>
      <p:bldP spid="21" grpId="0" animBg="1"/>
      <p:bldP spid="22"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Průběh EIA</a:t>
            </a:r>
          </a:p>
        </p:txBody>
      </p:sp>
      <p:pic>
        <p:nvPicPr>
          <p:cNvPr id="1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5"/>
          <p:cNvGrpSpPr>
            <a:grpSpLocks/>
          </p:cNvGrpSpPr>
          <p:nvPr/>
        </p:nvGrpSpPr>
        <p:grpSpPr bwMode="auto">
          <a:xfrm>
            <a:off x="179512" y="970944"/>
            <a:ext cx="3528392" cy="5598395"/>
            <a:chOff x="340" y="1071"/>
            <a:chExt cx="1225" cy="2723"/>
          </a:xfrm>
        </p:grpSpPr>
        <p:sp>
          <p:nvSpPr>
            <p:cNvPr id="16" name="Text Box 6"/>
            <p:cNvSpPr txBox="1">
              <a:spLocks noChangeArrowheads="1"/>
            </p:cNvSpPr>
            <p:nvPr/>
          </p:nvSpPr>
          <p:spPr bwMode="auto">
            <a:xfrm>
              <a:off x="340" y="1071"/>
              <a:ext cx="1134" cy="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solidFill>
              <a:srgbClr val="0070C0"/>
            </a:solidFill>
            <a:ln w="12700" cmpd="sng">
              <a:solidFill>
                <a:schemeClr val="accent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a:latin typeface="Verdana" pitchFamily="34" charset="0"/>
                </a:rPr>
                <a:t>Dokumentace EIA</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solidFill>
              <a:srgbClr val="FFC000"/>
            </a:solidFill>
            <a:ln w="127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Posudek</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solidFill>
              <a:srgbClr val="FF0000"/>
            </a:solidFill>
            <a:ln w="127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Závazné stanovisko EIA</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75150" cy="1698927"/>
          </a:xfrm>
          <a:prstGeom prst="rect">
            <a:avLst/>
          </a:prstGeom>
          <a:noFill/>
        </p:spPr>
        <p:txBody>
          <a:bodyPr wrap="square" rtlCol="0">
            <a:spAutoFit/>
          </a:bodyPr>
          <a:lstStyle/>
          <a:p>
            <a:pPr lvl="2">
              <a:lnSpc>
                <a:spcPct val="110000"/>
              </a:lnSpc>
              <a:spcBef>
                <a:spcPct val="30000"/>
              </a:spcBef>
              <a:buFontTx/>
              <a:buNone/>
            </a:pPr>
            <a:r>
              <a:rPr lang="cs-CZ" sz="2400" i="1" dirty="0"/>
              <a:t>Posuzované </a:t>
            </a:r>
            <a:r>
              <a:rPr lang="cs-CZ" sz="2400" b="1" i="1" dirty="0">
                <a:solidFill>
                  <a:schemeClr val="accent6">
                    <a:lumMod val="75000"/>
                  </a:schemeClr>
                </a:solidFill>
              </a:rPr>
              <a:t>vždy</a:t>
            </a:r>
            <a:r>
              <a:rPr lang="cs-CZ" sz="2400" i="1" dirty="0"/>
              <a:t> – rozsah dokumentace a posuzování. </a:t>
            </a:r>
          </a:p>
          <a:p>
            <a:pPr lvl="2">
              <a:lnSpc>
                <a:spcPct val="110000"/>
              </a:lnSpc>
              <a:spcBef>
                <a:spcPct val="30000"/>
              </a:spcBef>
              <a:buFontTx/>
              <a:buNone/>
            </a:pPr>
            <a:r>
              <a:rPr lang="cs-CZ" sz="2400" b="1" i="1" dirty="0">
                <a:solidFill>
                  <a:schemeClr val="accent6">
                    <a:lumMod val="75000"/>
                  </a:schemeClr>
                </a:solidFill>
              </a:rPr>
              <a:t>Ostatní</a:t>
            </a:r>
            <a:r>
              <a:rPr lang="cs-CZ" sz="2400" i="1" dirty="0"/>
              <a:t>: ano</a:t>
            </a:r>
            <a:r>
              <a:rPr lang="en-US" sz="2400" i="1" dirty="0"/>
              <a:t> </a:t>
            </a:r>
            <a:r>
              <a:rPr lang="en-US" sz="2400" dirty="0">
                <a:sym typeface="Wingdings" pitchFamily="2" charset="2"/>
              </a:rPr>
              <a:t> </a:t>
            </a:r>
            <a:r>
              <a:rPr lang="en-US" sz="2400" b="1" dirty="0">
                <a:sym typeface="Wingdings" pitchFamily="2" charset="2"/>
              </a:rPr>
              <a:t>EIA</a:t>
            </a:r>
            <a:r>
              <a:rPr lang="cs-CZ" sz="2400" dirty="0">
                <a:sym typeface="Wingdings" pitchFamily="2" charset="2"/>
              </a:rPr>
              <a:t>, </a:t>
            </a:r>
            <a:r>
              <a:rPr lang="en-US" sz="2400" b="1" dirty="0">
                <a:sym typeface="Wingdings" pitchFamily="2" charset="2"/>
              </a:rPr>
              <a:t>n</a:t>
            </a:r>
            <a:r>
              <a:rPr lang="cs-CZ" sz="2400" b="1" dirty="0">
                <a:sym typeface="Wingdings" pitchFamily="2" charset="2"/>
              </a:rPr>
              <a:t>e</a:t>
            </a:r>
            <a:r>
              <a:rPr lang="en-US" sz="2400" dirty="0">
                <a:sym typeface="Wingdings" pitchFamily="2" charset="2"/>
              </a:rPr>
              <a:t> </a:t>
            </a:r>
            <a:r>
              <a:rPr lang="cs-CZ" sz="2400" dirty="0">
                <a:sym typeface="Wingdings" pitchFamily="2" charset="2"/>
              </a:rPr>
              <a:t> </a:t>
            </a:r>
            <a:r>
              <a:rPr lang="cs-CZ" sz="2400" b="1" dirty="0">
                <a:solidFill>
                  <a:srgbClr val="FF0000"/>
                </a:solidFill>
                <a:sym typeface="Wingdings" pitchFamily="2" charset="2"/>
              </a:rPr>
              <a:t>rozhodnutí</a:t>
            </a:r>
            <a:endParaRPr lang="nl-BE" b="1" i="1" dirty="0">
              <a:solidFill>
                <a:srgbClr val="FF0000"/>
              </a:solidFill>
            </a:endParaRPr>
          </a:p>
          <a:p>
            <a:endParaRPr lang="cs-CZ" dirty="0"/>
          </a:p>
        </p:txBody>
      </p:sp>
      <p:sp>
        <p:nvSpPr>
          <p:cNvPr id="28" name="Rectangle 3"/>
          <p:cNvSpPr txBox="1">
            <a:spLocks noChangeArrowheads="1"/>
          </p:cNvSpPr>
          <p:nvPr/>
        </p:nvSpPr>
        <p:spPr>
          <a:xfrm>
            <a:off x="4218250" y="3261187"/>
            <a:ext cx="4468550"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Investor </a:t>
            </a:r>
            <a:r>
              <a:rPr lang="cs-CZ" sz="2400" b="1" i="1" dirty="0">
                <a:solidFill>
                  <a:srgbClr val="FF6600"/>
                </a:solidFill>
              </a:rPr>
              <a:t>zpracuje </a:t>
            </a:r>
            <a:r>
              <a:rPr lang="cs-CZ" sz="2400" b="1" i="1" dirty="0">
                <a:solidFill>
                  <a:schemeClr val="accent6">
                    <a:lumMod val="75000"/>
                  </a:schemeClr>
                </a:solidFill>
              </a:rPr>
              <a:t>dokumentaci</a:t>
            </a:r>
            <a:r>
              <a:rPr lang="cs-CZ" sz="2400" b="1" i="1" dirty="0">
                <a:solidFill>
                  <a:srgbClr val="FF6600"/>
                </a:solidFill>
              </a:rPr>
              <a:t> </a:t>
            </a:r>
            <a:r>
              <a:rPr lang="cs-CZ" sz="2400" b="1" i="1" dirty="0"/>
              <a:t>(autor. osoba) </a:t>
            </a:r>
            <a:r>
              <a:rPr lang="cs-CZ" sz="2400" dirty="0"/>
              <a:t>a úřad ji zveřejní</a:t>
            </a:r>
            <a:endParaRPr lang="en-US" sz="2400" dirty="0"/>
          </a:p>
        </p:txBody>
      </p:sp>
      <p:sp>
        <p:nvSpPr>
          <p:cNvPr id="29" name="Rectangle 3"/>
          <p:cNvSpPr txBox="1">
            <a:spLocks noChangeArrowheads="1"/>
          </p:cNvSpPr>
          <p:nvPr/>
        </p:nvSpPr>
        <p:spPr>
          <a:xfrm>
            <a:off x="4091151" y="4240851"/>
            <a:ext cx="4841229"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400" dirty="0"/>
              <a:t>Úřad </a:t>
            </a:r>
            <a:r>
              <a:rPr lang="cs-CZ" sz="2400" b="1" i="1" dirty="0">
                <a:solidFill>
                  <a:srgbClr val="FF6600"/>
                </a:solidFill>
              </a:rPr>
              <a:t>zpracuje posudek </a:t>
            </a:r>
            <a:r>
              <a:rPr lang="cs-CZ" sz="2400" b="1" i="1" dirty="0"/>
              <a:t>(autor. osoba) </a:t>
            </a:r>
            <a:r>
              <a:rPr lang="cs-CZ" sz="2400" i="1" dirty="0"/>
              <a:t>a následuje veřejné </a:t>
            </a:r>
            <a:r>
              <a:rPr lang="cs-CZ" sz="2400" b="1" i="1" dirty="0">
                <a:solidFill>
                  <a:schemeClr val="accent6">
                    <a:lumMod val="75000"/>
                  </a:schemeClr>
                </a:solidFill>
              </a:rPr>
              <a:t>projednání</a:t>
            </a:r>
            <a:r>
              <a:rPr lang="en-US" sz="2400" dirty="0"/>
              <a:t> </a:t>
            </a:r>
            <a:r>
              <a:rPr lang="cs-CZ" sz="2400" dirty="0"/>
              <a:t>(</a:t>
            </a:r>
            <a:r>
              <a:rPr lang="cs-CZ" sz="2400" dirty="0">
                <a:solidFill>
                  <a:srgbClr val="00B050"/>
                </a:solidFill>
              </a:rPr>
              <a:t>§ 17</a:t>
            </a:r>
            <a:r>
              <a:rPr lang="cs-CZ" sz="2400" dirty="0"/>
              <a:t>)</a:t>
            </a:r>
            <a:endParaRPr lang="en-US" sz="2400" dirty="0"/>
          </a:p>
        </p:txBody>
      </p:sp>
      <p:sp>
        <p:nvSpPr>
          <p:cNvPr id="30" name="Rectangle 3"/>
          <p:cNvSpPr txBox="1">
            <a:spLocks noChangeArrowheads="1"/>
          </p:cNvSpPr>
          <p:nvPr/>
        </p:nvSpPr>
        <p:spPr>
          <a:xfrm>
            <a:off x="3870346" y="5226443"/>
            <a:ext cx="4533436"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400" b="1" dirty="0">
                <a:solidFill>
                  <a:schemeClr val="accent6">
                    <a:lumMod val="75000"/>
                  </a:schemeClr>
                </a:solidFill>
              </a:rPr>
              <a:t>Závazné</a:t>
            </a:r>
            <a:r>
              <a:rPr lang="cs-CZ" sz="2400" dirty="0"/>
              <a:t> stanovisko (platnost 7 let, možnost opakovaného prodloužení o 5 let)</a:t>
            </a:r>
          </a:p>
        </p:txBody>
      </p:sp>
      <p:sp>
        <p:nvSpPr>
          <p:cNvPr id="26" name="TextovéPole 25"/>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27" name="Rectangle 3"/>
          <p:cNvSpPr txBox="1">
            <a:spLocks noChangeArrowheads="1"/>
          </p:cNvSpPr>
          <p:nvPr/>
        </p:nvSpPr>
        <p:spPr>
          <a:xfrm>
            <a:off x="3492500" y="969206"/>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Předkladatel </a:t>
            </a:r>
            <a:r>
              <a:rPr lang="cs-CZ" sz="2400" b="1" i="1" dirty="0">
                <a:solidFill>
                  <a:srgbClr val="FF6600"/>
                </a:solidFill>
              </a:rPr>
              <a:t>oznámí </a:t>
            </a:r>
            <a:r>
              <a:rPr lang="cs-CZ" sz="2400" i="1" dirty="0"/>
              <a:t>příslušnému úřadu</a:t>
            </a:r>
          </a:p>
          <a:p>
            <a:pPr marL="0" indent="0" algn="ctr">
              <a:buNone/>
            </a:pPr>
            <a:r>
              <a:rPr lang="cs-CZ" sz="2400" i="1" dirty="0"/>
              <a:t>a úřad zveřejní základní </a:t>
            </a:r>
            <a:r>
              <a:rPr lang="cs-CZ" sz="2400" b="1" i="1" dirty="0">
                <a:solidFill>
                  <a:schemeClr val="accent6">
                    <a:lumMod val="75000"/>
                  </a:schemeClr>
                </a:solidFill>
              </a:rPr>
              <a:t>informace</a:t>
            </a:r>
            <a:r>
              <a:rPr lang="en-US" sz="2400" dirty="0"/>
              <a:t> </a:t>
            </a:r>
          </a:p>
        </p:txBody>
      </p:sp>
      <p:sp>
        <p:nvSpPr>
          <p:cNvPr id="31" name="Zástupný symbol pro číslo snímku 7"/>
          <p:cNvSpPr>
            <a:spLocks noGrp="1"/>
          </p:cNvSpPr>
          <p:nvPr>
            <p:ph type="sldNum" sz="quarter" idx="12"/>
          </p:nvPr>
        </p:nvSpPr>
        <p:spPr>
          <a:xfrm>
            <a:off x="6553200" y="6356350"/>
            <a:ext cx="2133600" cy="365125"/>
          </a:xfrm>
        </p:spPr>
        <p:txBody>
          <a:bodyPr/>
          <a:lstStyle/>
          <a:p>
            <a:fld id="{386FF7BF-90D5-4328-A7D3-83853A676C7B}" type="slidenum">
              <a:rPr lang="cs-CZ" smtClean="0"/>
              <a:pPr/>
              <a:t>48</a:t>
            </a:fld>
            <a:endParaRPr lang="cs-CZ"/>
          </a:p>
        </p:txBody>
      </p:sp>
      <p:sp>
        <p:nvSpPr>
          <p:cNvPr id="34" name="Šipka doprava 33"/>
          <p:cNvSpPr/>
          <p:nvPr/>
        </p:nvSpPr>
        <p:spPr>
          <a:xfrm>
            <a:off x="3736397" y="1104870"/>
            <a:ext cx="344094"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5" name="Přímá spojnice 34"/>
          <p:cNvCxnSpPr/>
          <p:nvPr/>
        </p:nvCxnSpPr>
        <p:spPr>
          <a:xfrm>
            <a:off x="3896257" y="1834450"/>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Šipka doprava 35"/>
          <p:cNvSpPr/>
          <p:nvPr/>
        </p:nvSpPr>
        <p:spPr>
          <a:xfrm>
            <a:off x="3847866" y="1960934"/>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Šipka doprava 36"/>
          <p:cNvSpPr/>
          <p:nvPr/>
        </p:nvSpPr>
        <p:spPr>
          <a:xfrm rot="2002606">
            <a:off x="3766868" y="2527391"/>
            <a:ext cx="584264" cy="28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8" name="Přímá spojnice 37"/>
          <p:cNvCxnSpPr/>
          <p:nvPr/>
        </p:nvCxnSpPr>
        <p:spPr>
          <a:xfrm>
            <a:off x="3908444" y="3260608"/>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Šipka doprava 38"/>
          <p:cNvSpPr/>
          <p:nvPr/>
        </p:nvSpPr>
        <p:spPr>
          <a:xfrm>
            <a:off x="3985562" y="3399971"/>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0" name="Přímá spojnice 39"/>
          <p:cNvCxnSpPr/>
          <p:nvPr/>
        </p:nvCxnSpPr>
        <p:spPr>
          <a:xfrm>
            <a:off x="3908444" y="4168379"/>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3847866" y="5209643"/>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Bublinový popisek ve tvaru obláčku 41"/>
          <p:cNvSpPr/>
          <p:nvPr/>
        </p:nvSpPr>
        <p:spPr>
          <a:xfrm>
            <a:off x="5415301" y="6169267"/>
            <a:ext cx="3595726" cy="587165"/>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není to správní řízení!</a:t>
            </a:r>
          </a:p>
        </p:txBody>
      </p:sp>
      <p:sp>
        <p:nvSpPr>
          <p:cNvPr id="43" name="Šipka doprava 42"/>
          <p:cNvSpPr/>
          <p:nvPr/>
        </p:nvSpPr>
        <p:spPr>
          <a:xfrm rot="20090818">
            <a:off x="3538497" y="4584739"/>
            <a:ext cx="532201"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Šipka doprava 43"/>
          <p:cNvSpPr/>
          <p:nvPr/>
        </p:nvSpPr>
        <p:spPr>
          <a:xfrm rot="19495863">
            <a:off x="3487804" y="5749625"/>
            <a:ext cx="362611" cy="282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0509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animBg="1"/>
      <p:bldP spid="30" grpId="0" animBg="1"/>
      <p:bldP spid="27" grpId="0" animBg="1"/>
      <p:bldP spid="34" grpId="0" animBg="1"/>
      <p:bldP spid="36" grpId="0" animBg="1"/>
      <p:bldP spid="37" grpId="0" animBg="1"/>
      <p:bldP spid="39" grpId="0" animBg="1"/>
      <p:bldP spid="42" grpId="0" animBg="1"/>
      <p:bldP spid="43" grpId="0" animBg="1"/>
      <p:bldP spid="4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a:t>EIA a „navazující řízení“ </a:t>
            </a:r>
          </a:p>
        </p:txBody>
      </p:sp>
      <p:sp>
        <p:nvSpPr>
          <p:cNvPr id="3" name="Zaoblený obdélník 2"/>
          <p:cNvSpPr/>
          <p:nvPr/>
        </p:nvSpPr>
        <p:spPr>
          <a:xfrm>
            <a:off x="336482" y="1372580"/>
            <a:ext cx="3436199" cy="3280556"/>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4" name="Zaoblený obdélník 3"/>
          <p:cNvSpPr/>
          <p:nvPr/>
        </p:nvSpPr>
        <p:spPr>
          <a:xfrm>
            <a:off x="651605" y="1490734"/>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94973" y="910915"/>
            <a:ext cx="2664296" cy="461665"/>
          </a:xfrm>
          <a:prstGeom prst="rect">
            <a:avLst/>
          </a:prstGeom>
          <a:noFill/>
        </p:spPr>
        <p:txBody>
          <a:bodyPr wrap="square" rtlCol="0">
            <a:spAutoFit/>
          </a:bodyPr>
          <a:lstStyle/>
          <a:p>
            <a:pPr algn="ctr"/>
            <a:r>
              <a:rPr lang="cs-CZ" sz="2400" b="1" dirty="0"/>
              <a:t>PŘÍLOHA I</a:t>
            </a:r>
            <a:endParaRPr lang="cs-CZ" dirty="0"/>
          </a:p>
        </p:txBody>
      </p:sp>
      <p:sp>
        <p:nvSpPr>
          <p:cNvPr id="7" name="TextovéPole 6"/>
          <p:cNvSpPr txBox="1"/>
          <p:nvPr/>
        </p:nvSpPr>
        <p:spPr>
          <a:xfrm>
            <a:off x="1059502" y="1588729"/>
            <a:ext cx="2542972" cy="400110"/>
          </a:xfrm>
          <a:prstGeom prst="rect">
            <a:avLst/>
          </a:prstGeom>
          <a:noFill/>
        </p:spPr>
        <p:txBody>
          <a:bodyPr wrap="square" rtlCol="0">
            <a:spAutoFit/>
          </a:bodyPr>
          <a:lstStyle/>
          <a:p>
            <a:r>
              <a:rPr lang="cs-CZ" sz="2000" b="1" dirty="0"/>
              <a:t>KATEGORIE I </a:t>
            </a:r>
            <a:r>
              <a:rPr lang="en-US" sz="2000" b="1" dirty="0"/>
              <a:t>+ </a:t>
            </a:r>
            <a:r>
              <a:rPr lang="cs-CZ" sz="2000" b="1" dirty="0"/>
              <a:t>ZMĚNY</a:t>
            </a:r>
          </a:p>
        </p:txBody>
      </p:sp>
      <p:sp>
        <p:nvSpPr>
          <p:cNvPr id="13" name="TextovéPole 12"/>
          <p:cNvSpPr txBox="1"/>
          <p:nvPr/>
        </p:nvSpPr>
        <p:spPr>
          <a:xfrm>
            <a:off x="618308" y="2337227"/>
            <a:ext cx="2988257" cy="400110"/>
          </a:xfrm>
          <a:prstGeom prst="rect">
            <a:avLst/>
          </a:prstGeom>
          <a:noFill/>
        </p:spPr>
        <p:txBody>
          <a:bodyPr wrap="square" rtlCol="0">
            <a:spAutoFit/>
          </a:bodyPr>
          <a:lstStyle/>
          <a:p>
            <a:r>
              <a:rPr lang="cs-CZ" sz="2000" b="1" dirty="0"/>
              <a:t>PODLIMITNÍ ZMĚNY KAT. I</a:t>
            </a:r>
          </a:p>
        </p:txBody>
      </p:sp>
      <p:sp>
        <p:nvSpPr>
          <p:cNvPr id="14" name="TextovéPole 13"/>
          <p:cNvSpPr txBox="1"/>
          <p:nvPr/>
        </p:nvSpPr>
        <p:spPr>
          <a:xfrm>
            <a:off x="796660" y="3107336"/>
            <a:ext cx="2731854" cy="400110"/>
          </a:xfrm>
          <a:prstGeom prst="rect">
            <a:avLst/>
          </a:prstGeom>
          <a:noFill/>
        </p:spPr>
        <p:txBody>
          <a:bodyPr wrap="square" rtlCol="0">
            <a:spAutoFit/>
          </a:bodyPr>
          <a:lstStyle/>
          <a:p>
            <a:r>
              <a:rPr lang="cs-CZ" sz="2000" b="1" dirty="0"/>
              <a:t>KATEGORIE II </a:t>
            </a:r>
            <a:r>
              <a:rPr lang="en-US" sz="2000" b="1" dirty="0"/>
              <a:t>+ </a:t>
            </a:r>
            <a:r>
              <a:rPr lang="cs-CZ" sz="2000" b="1" dirty="0"/>
              <a:t>ZMĚNY</a:t>
            </a:r>
          </a:p>
        </p:txBody>
      </p:sp>
      <p:sp>
        <p:nvSpPr>
          <p:cNvPr id="16" name="TextovéPole 15"/>
          <p:cNvSpPr txBox="1"/>
          <p:nvPr/>
        </p:nvSpPr>
        <p:spPr>
          <a:xfrm>
            <a:off x="696493" y="3857709"/>
            <a:ext cx="2988257" cy="615553"/>
          </a:xfrm>
          <a:prstGeom prst="rect">
            <a:avLst/>
          </a:prstGeom>
          <a:noFill/>
        </p:spPr>
        <p:txBody>
          <a:bodyPr wrap="square" rtlCol="0">
            <a:spAutoFit/>
          </a:bodyPr>
          <a:lstStyle/>
          <a:p>
            <a:r>
              <a:rPr lang="cs-CZ" sz="2000" b="1" dirty="0"/>
              <a:t>PODLIMITNÍ ZÁMĚRY</a:t>
            </a:r>
          </a:p>
          <a:p>
            <a:r>
              <a:rPr lang="cs-CZ" sz="1400" b="1" dirty="0"/>
              <a:t>(POKUD PŘÍSLUŠNÝ ÚŘAD STANOVÍ)</a:t>
            </a:r>
          </a:p>
        </p:txBody>
      </p:sp>
      <p:sp>
        <p:nvSpPr>
          <p:cNvPr id="18" name="Zaoblený obdélník 17"/>
          <p:cNvSpPr/>
          <p:nvPr/>
        </p:nvSpPr>
        <p:spPr>
          <a:xfrm>
            <a:off x="658995" y="2239233"/>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649551" y="2993141"/>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aoblený obdélník 19"/>
          <p:cNvSpPr/>
          <p:nvPr/>
        </p:nvSpPr>
        <p:spPr>
          <a:xfrm>
            <a:off x="668239" y="3758986"/>
            <a:ext cx="2848728" cy="76177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696493" y="4869159"/>
            <a:ext cx="2910072" cy="76487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726021" y="5689265"/>
            <a:ext cx="2880544" cy="596099"/>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p:cNvSpPr txBox="1"/>
          <p:nvPr/>
        </p:nvSpPr>
        <p:spPr>
          <a:xfrm>
            <a:off x="962911" y="4779620"/>
            <a:ext cx="2988257" cy="830997"/>
          </a:xfrm>
          <a:prstGeom prst="rect">
            <a:avLst/>
          </a:prstGeom>
          <a:noFill/>
        </p:spPr>
        <p:txBody>
          <a:bodyPr wrap="square" rtlCol="0">
            <a:spAutoFit/>
          </a:bodyPr>
          <a:lstStyle/>
          <a:p>
            <a:r>
              <a:rPr lang="cs-CZ" sz="2000" b="1" dirty="0"/>
              <a:t>NATURA 2000</a:t>
            </a:r>
          </a:p>
          <a:p>
            <a:r>
              <a:rPr lang="cs-CZ" sz="1400" b="1" dirty="0"/>
              <a:t>(orgán ochrany přírody svým stanoviskem nevyloučí vliv)</a:t>
            </a:r>
          </a:p>
        </p:txBody>
      </p:sp>
      <p:sp>
        <p:nvSpPr>
          <p:cNvPr id="24" name="TextovéPole 23"/>
          <p:cNvSpPr txBox="1"/>
          <p:nvPr/>
        </p:nvSpPr>
        <p:spPr>
          <a:xfrm>
            <a:off x="766214" y="5801254"/>
            <a:ext cx="2988257" cy="400110"/>
          </a:xfrm>
          <a:prstGeom prst="rect">
            <a:avLst/>
          </a:prstGeom>
          <a:noFill/>
        </p:spPr>
        <p:txBody>
          <a:bodyPr wrap="square" rtlCol="0">
            <a:spAutoFit/>
          </a:bodyPr>
          <a:lstStyle/>
          <a:p>
            <a:r>
              <a:rPr lang="cs-CZ" sz="2000" b="1" dirty="0"/>
              <a:t>ZMĚNA V NAVAZ. ŘÍZENÍ</a:t>
            </a:r>
          </a:p>
        </p:txBody>
      </p:sp>
      <p:sp>
        <p:nvSpPr>
          <p:cNvPr id="25" name="Zaoblený obdélník 24"/>
          <p:cNvSpPr/>
          <p:nvPr/>
        </p:nvSpPr>
        <p:spPr>
          <a:xfrm>
            <a:off x="4384105" y="2337226"/>
            <a:ext cx="1210556" cy="384811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6372201" y="1427209"/>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6593386" y="4466608"/>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Šipka doprava 7"/>
          <p:cNvSpPr/>
          <p:nvPr/>
        </p:nvSpPr>
        <p:spPr>
          <a:xfrm>
            <a:off x="3548782" y="1689066"/>
            <a:ext cx="2823417" cy="227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Šipka doprava 28"/>
          <p:cNvSpPr/>
          <p:nvPr/>
        </p:nvSpPr>
        <p:spPr>
          <a:xfrm>
            <a:off x="3548783" y="2437254"/>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prava 29"/>
          <p:cNvSpPr/>
          <p:nvPr/>
        </p:nvSpPr>
        <p:spPr>
          <a:xfrm>
            <a:off x="3519428" y="3207363"/>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Šipka doprava 30"/>
          <p:cNvSpPr/>
          <p:nvPr/>
        </p:nvSpPr>
        <p:spPr>
          <a:xfrm>
            <a:off x="3547347" y="3957007"/>
            <a:ext cx="835322"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Šipka doprava 31"/>
          <p:cNvSpPr/>
          <p:nvPr/>
        </p:nvSpPr>
        <p:spPr>
          <a:xfrm>
            <a:off x="3606565" y="5075968"/>
            <a:ext cx="777540" cy="200055"/>
          </a:xfrm>
          <a:prstGeom prst="rightArrow">
            <a:avLst/>
          </a:prstGeom>
          <a:solidFill>
            <a:schemeClr val="accent1">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Šipka doprava 32"/>
          <p:cNvSpPr/>
          <p:nvPr/>
        </p:nvSpPr>
        <p:spPr>
          <a:xfrm>
            <a:off x="3605129" y="5937200"/>
            <a:ext cx="777540"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Šipka doprava 34"/>
          <p:cNvSpPr/>
          <p:nvPr/>
        </p:nvSpPr>
        <p:spPr>
          <a:xfrm>
            <a:off x="5637445" y="2437253"/>
            <a:ext cx="720080"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prava 35"/>
          <p:cNvSpPr/>
          <p:nvPr/>
        </p:nvSpPr>
        <p:spPr>
          <a:xfrm>
            <a:off x="5646481" y="5842026"/>
            <a:ext cx="946905" cy="21602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413865" y="3726908"/>
            <a:ext cx="1007135" cy="523220"/>
          </a:xfrm>
          <a:prstGeom prst="rect">
            <a:avLst/>
          </a:prstGeom>
          <a:noFill/>
        </p:spPr>
        <p:txBody>
          <a:bodyPr wrap="square" rtlCol="0">
            <a:spAutoFit/>
          </a:bodyPr>
          <a:lstStyle/>
          <a:p>
            <a:r>
              <a:rPr lang="cs-CZ" sz="1400" b="1" dirty="0">
                <a:solidFill>
                  <a:schemeClr val="tx1">
                    <a:lumMod val="75000"/>
                    <a:lumOff val="25000"/>
                  </a:schemeClr>
                </a:solidFill>
              </a:rPr>
              <a:t>ZJIŠŤOVACÍ ŘÍZENÍ</a:t>
            </a:r>
          </a:p>
        </p:txBody>
      </p:sp>
      <p:sp>
        <p:nvSpPr>
          <p:cNvPr id="39" name="TextovéPole 38"/>
          <p:cNvSpPr txBox="1"/>
          <p:nvPr/>
        </p:nvSpPr>
        <p:spPr>
          <a:xfrm>
            <a:off x="5688178" y="5167759"/>
            <a:ext cx="559340" cy="769441"/>
          </a:xfrm>
          <a:prstGeom prst="rect">
            <a:avLst/>
          </a:prstGeom>
          <a:noFill/>
        </p:spPr>
        <p:txBody>
          <a:bodyPr wrap="square" rtlCol="0">
            <a:spAutoFit/>
          </a:bodyPr>
          <a:lstStyle/>
          <a:p>
            <a:r>
              <a:rPr lang="cs-CZ" sz="4400" dirty="0">
                <a:solidFill>
                  <a:srgbClr val="FF0000"/>
                </a:solidFill>
              </a:rPr>
              <a:t>x</a:t>
            </a:r>
          </a:p>
        </p:txBody>
      </p:sp>
      <p:sp>
        <p:nvSpPr>
          <p:cNvPr id="28" name="TextovéPole 27"/>
          <p:cNvSpPr txBox="1"/>
          <p:nvPr/>
        </p:nvSpPr>
        <p:spPr>
          <a:xfrm>
            <a:off x="6391591" y="2612153"/>
            <a:ext cx="2455760" cy="523220"/>
          </a:xfrm>
          <a:prstGeom prst="rect">
            <a:avLst/>
          </a:prstGeom>
          <a:noFill/>
        </p:spPr>
        <p:txBody>
          <a:bodyPr wrap="square" rtlCol="0">
            <a:spAutoFit/>
          </a:bodyPr>
          <a:lstStyle/>
          <a:p>
            <a:r>
              <a:rPr lang="cs-CZ" sz="1400" b="1" dirty="0"/>
              <a:t>ZÁVAZNÉ</a:t>
            </a:r>
          </a:p>
          <a:p>
            <a:r>
              <a:rPr lang="cs-CZ" sz="1400" b="1" dirty="0"/>
              <a:t>STANOVISKO</a:t>
            </a:r>
          </a:p>
        </p:txBody>
      </p:sp>
      <p:sp>
        <p:nvSpPr>
          <p:cNvPr id="70" name="TextovéPole 69"/>
          <p:cNvSpPr txBox="1"/>
          <p:nvPr/>
        </p:nvSpPr>
        <p:spPr>
          <a:xfrm>
            <a:off x="6557405" y="5100932"/>
            <a:ext cx="2455760" cy="307777"/>
          </a:xfrm>
          <a:prstGeom prst="rect">
            <a:avLst/>
          </a:prstGeom>
          <a:noFill/>
        </p:spPr>
        <p:txBody>
          <a:bodyPr wrap="square" rtlCol="0">
            <a:spAutoFit/>
          </a:bodyPr>
          <a:lstStyle/>
          <a:p>
            <a:r>
              <a:rPr lang="cs-CZ" sz="1400" b="1" dirty="0"/>
              <a:t>ROZHODNUTÍ</a:t>
            </a:r>
          </a:p>
        </p:txBody>
      </p:sp>
      <p:sp>
        <p:nvSpPr>
          <p:cNvPr id="34" name="TextovéPole 33"/>
          <p:cNvSpPr txBox="1"/>
          <p:nvPr/>
        </p:nvSpPr>
        <p:spPr>
          <a:xfrm>
            <a:off x="6401556" y="1888876"/>
            <a:ext cx="1152935" cy="523220"/>
          </a:xfrm>
          <a:prstGeom prst="rect">
            <a:avLst/>
          </a:prstGeom>
          <a:noFill/>
        </p:spPr>
        <p:txBody>
          <a:bodyPr wrap="square" rtlCol="0">
            <a:spAutoFit/>
          </a:bodyPr>
          <a:lstStyle/>
          <a:p>
            <a:r>
              <a:rPr lang="cs-CZ" sz="1400" b="1" dirty="0">
                <a:solidFill>
                  <a:schemeClr val="tx1">
                    <a:lumMod val="75000"/>
                    <a:lumOff val="25000"/>
                  </a:schemeClr>
                </a:solidFill>
              </a:rPr>
              <a:t>SAMOTNÉ POSOUZENÍ</a:t>
            </a:r>
          </a:p>
        </p:txBody>
      </p:sp>
      <p:sp>
        <p:nvSpPr>
          <p:cNvPr id="37" name="TextovéPole 36"/>
          <p:cNvSpPr txBox="1"/>
          <p:nvPr/>
        </p:nvSpPr>
        <p:spPr>
          <a:xfrm>
            <a:off x="5622769" y="2337627"/>
            <a:ext cx="559340" cy="830997"/>
          </a:xfrm>
          <a:prstGeom prst="rect">
            <a:avLst/>
          </a:prstGeom>
          <a:noFill/>
        </p:spPr>
        <p:txBody>
          <a:bodyPr wrap="square" rtlCol="0">
            <a:spAutoFit/>
          </a:bodyPr>
          <a:lstStyle/>
          <a:p>
            <a:r>
              <a:rPr lang="cs-CZ" sz="4800" b="1" dirty="0">
                <a:solidFill>
                  <a:srgbClr val="92D050"/>
                </a:solidFill>
              </a:rPr>
              <a:t>+</a:t>
            </a:r>
          </a:p>
        </p:txBody>
      </p:sp>
      <p:sp>
        <p:nvSpPr>
          <p:cNvPr id="40" name="TextovéPole 39"/>
          <p:cNvSpPr txBox="1"/>
          <p:nvPr/>
        </p:nvSpPr>
        <p:spPr>
          <a:xfrm>
            <a:off x="4562524" y="5373614"/>
            <a:ext cx="1152935" cy="523220"/>
          </a:xfrm>
          <a:prstGeom prst="rect">
            <a:avLst/>
          </a:prstGeom>
          <a:noFill/>
        </p:spPr>
        <p:txBody>
          <a:bodyPr wrap="square" rtlCol="0">
            <a:spAutoFit/>
          </a:bodyPr>
          <a:lstStyle/>
          <a:p>
            <a:r>
              <a:rPr lang="cs-CZ" sz="1400" b="1" dirty="0">
                <a:solidFill>
                  <a:schemeClr val="tx1">
                    <a:lumMod val="75000"/>
                    <a:lumOff val="25000"/>
                  </a:schemeClr>
                </a:solidFill>
              </a:rPr>
              <a:t>NENÍ TŘEBA POSOUDIT</a:t>
            </a:r>
          </a:p>
        </p:txBody>
      </p:sp>
      <p:sp>
        <p:nvSpPr>
          <p:cNvPr id="41" name="TextovéPole 40"/>
          <p:cNvSpPr txBox="1"/>
          <p:nvPr/>
        </p:nvSpPr>
        <p:spPr>
          <a:xfrm>
            <a:off x="4658006" y="2436959"/>
            <a:ext cx="1152935" cy="523220"/>
          </a:xfrm>
          <a:prstGeom prst="rect">
            <a:avLst/>
          </a:prstGeom>
          <a:noFill/>
        </p:spPr>
        <p:txBody>
          <a:bodyPr wrap="square" rtlCol="0">
            <a:spAutoFit/>
          </a:bodyPr>
          <a:lstStyle/>
          <a:p>
            <a:r>
              <a:rPr lang="cs-CZ" sz="1400" b="1" dirty="0">
                <a:solidFill>
                  <a:schemeClr val="tx1">
                    <a:lumMod val="75000"/>
                    <a:lumOff val="25000"/>
                  </a:schemeClr>
                </a:solidFill>
              </a:rPr>
              <a:t>JE TŘEBA POSOUDIT</a:t>
            </a:r>
          </a:p>
        </p:txBody>
      </p:sp>
      <p:sp>
        <p:nvSpPr>
          <p:cNvPr id="42" name="Šipka doprava 41"/>
          <p:cNvSpPr/>
          <p:nvPr/>
        </p:nvSpPr>
        <p:spPr>
          <a:xfrm>
            <a:off x="7548750" y="2754723"/>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7713496" y="5884689"/>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7823351" y="2483125"/>
            <a:ext cx="1476154" cy="954107"/>
          </a:xfrm>
          <a:prstGeom prst="rect">
            <a:avLst/>
          </a:prstGeom>
          <a:noFill/>
        </p:spPr>
        <p:txBody>
          <a:bodyPr wrap="square" rtlCol="0">
            <a:spAutoFit/>
          </a:bodyPr>
          <a:lstStyle/>
          <a:p>
            <a:r>
              <a:rPr lang="cs-CZ" sz="1400" dirty="0"/>
              <a:t>Navazující řízení</a:t>
            </a:r>
          </a:p>
          <a:p>
            <a:pPr marL="285750" indent="-285750">
              <a:buFont typeface="Arial" panose="020B0604020202020204" pitchFamily="34" charset="0"/>
              <a:buChar char="•"/>
            </a:pPr>
            <a:endParaRPr lang="cs-CZ" sz="1400" dirty="0"/>
          </a:p>
          <a:p>
            <a:r>
              <a:rPr lang="cs-CZ" sz="1400" dirty="0"/>
              <a:t>Nenavazující řízení</a:t>
            </a:r>
          </a:p>
        </p:txBody>
      </p:sp>
      <p:sp>
        <p:nvSpPr>
          <p:cNvPr id="44" name="TextovéPole 43"/>
          <p:cNvSpPr txBox="1"/>
          <p:nvPr/>
        </p:nvSpPr>
        <p:spPr>
          <a:xfrm>
            <a:off x="8043544" y="5725358"/>
            <a:ext cx="1476154" cy="523220"/>
          </a:xfrm>
          <a:prstGeom prst="rect">
            <a:avLst/>
          </a:prstGeom>
          <a:noFill/>
        </p:spPr>
        <p:txBody>
          <a:bodyPr wrap="square" rtlCol="0">
            <a:spAutoFit/>
          </a:bodyPr>
          <a:lstStyle/>
          <a:p>
            <a:r>
              <a:rPr lang="cs-CZ" sz="1400" dirty="0"/>
              <a:t>Případné odvolání</a:t>
            </a:r>
          </a:p>
        </p:txBody>
      </p:sp>
    </p:spTree>
    <p:extLst>
      <p:ext uri="{BB962C8B-B14F-4D97-AF65-F5344CB8AC3E}">
        <p14:creationId xmlns:p14="http://schemas.microsoft.com/office/powerpoint/2010/main" val="270047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2549" y="5382362"/>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914365" y="5312355"/>
            <a:ext cx="1600200" cy="357188"/>
          </a:xfrm>
        </p:spPr>
        <p:txBody>
          <a:bodyPr/>
          <a:lstStyle/>
          <a:p>
            <a:fld id="{2BCE163F-7B9D-4840-A966-572BBA1EC294}" type="slidenum">
              <a:rPr lang="en-GB"/>
              <a:pPr/>
              <a:t>5</a:t>
            </a:fld>
            <a:endParaRPr lang="en-GB"/>
          </a:p>
        </p:txBody>
      </p:sp>
      <p:sp>
        <p:nvSpPr>
          <p:cNvPr id="12" name="Text Box 4"/>
          <p:cNvSpPr txBox="1">
            <a:spLocks noChangeArrowheads="1"/>
          </p:cNvSpPr>
          <p:nvPr/>
        </p:nvSpPr>
        <p:spPr bwMode="auto">
          <a:xfrm>
            <a:off x="2627784" y="1268760"/>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3629926" y="2774527"/>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3608817" y="3398693"/>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sp>
        <p:nvSpPr>
          <p:cNvPr id="16" name="Text Box 7"/>
          <p:cNvSpPr txBox="1">
            <a:spLocks noChangeArrowheads="1"/>
          </p:cNvSpPr>
          <p:nvPr/>
        </p:nvSpPr>
        <p:spPr bwMode="auto">
          <a:xfrm>
            <a:off x="3602815" y="3941287"/>
            <a:ext cx="1802480" cy="408527"/>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Kolaudační souhlas </a:t>
            </a:r>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065" y="5414432"/>
            <a:ext cx="6860790" cy="346158"/>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Přímá spojnice se šipkou 77"/>
          <p:cNvCxnSpPr/>
          <p:nvPr/>
        </p:nvCxnSpPr>
        <p:spPr>
          <a:xfrm>
            <a:off x="5054329" y="292272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4293788" y="146682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5195720" y="3465322"/>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7" name="TextovéPole 96"/>
          <p:cNvSpPr txBox="1"/>
          <p:nvPr/>
        </p:nvSpPr>
        <p:spPr>
          <a:xfrm>
            <a:off x="5439386" y="2795015"/>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4752162" y="1315657"/>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4282337" y="2678620"/>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4287255" y="3144331"/>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4282337" y="3742929"/>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5546686" y="3306433"/>
            <a:ext cx="1836204" cy="253916"/>
          </a:xfrm>
          <a:prstGeom prst="rect">
            <a:avLst/>
          </a:prstGeom>
          <a:noFill/>
        </p:spPr>
        <p:txBody>
          <a:bodyPr wrap="square" rtlCol="0">
            <a:spAutoFit/>
          </a:bodyPr>
          <a:lstStyle/>
          <a:p>
            <a:r>
              <a:rPr lang="cs-CZ" sz="1050" b="1" dirty="0"/>
              <a:t>R</a:t>
            </a:r>
          </a:p>
        </p:txBody>
      </p:sp>
      <p:cxnSp>
        <p:nvCxnSpPr>
          <p:cNvPr id="69" name="Přímá spojnice se šipkou 68"/>
          <p:cNvCxnSpPr/>
          <p:nvPr/>
        </p:nvCxnSpPr>
        <p:spPr>
          <a:xfrm>
            <a:off x="5347529" y="4102810"/>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5698495" y="3943920"/>
            <a:ext cx="1836204" cy="253916"/>
          </a:xfrm>
          <a:prstGeom prst="rect">
            <a:avLst/>
          </a:prstGeom>
          <a:noFill/>
        </p:spPr>
        <p:txBody>
          <a:bodyPr wrap="square" rtlCol="0">
            <a:spAutoFit/>
          </a:bodyPr>
          <a:lstStyle/>
          <a:p>
            <a:r>
              <a:rPr lang="cs-CZ" sz="1050" b="1" dirty="0"/>
              <a:t>R</a:t>
            </a:r>
          </a:p>
        </p:txBody>
      </p:sp>
      <p:sp>
        <p:nvSpPr>
          <p:cNvPr id="58" name="Text Box 7"/>
          <p:cNvSpPr txBox="1">
            <a:spLocks noChangeArrowheads="1"/>
          </p:cNvSpPr>
          <p:nvPr/>
        </p:nvSpPr>
        <p:spPr bwMode="auto">
          <a:xfrm>
            <a:off x="1173673" y="3289317"/>
            <a:ext cx="1390308" cy="1563123"/>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pic>
        <p:nvPicPr>
          <p:cNvPr id="8194" name="Picture 2" descr="VÃ½sledek obrÃ¡zku pro house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139" y="1912326"/>
            <a:ext cx="1329132" cy="110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74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2389185"/>
          </a:xfrm>
        </p:spPr>
        <p:txBody>
          <a:bodyPr>
            <a:normAutofit fontScale="70000" lnSpcReduction="20000"/>
          </a:bodyPr>
          <a:lstStyle/>
          <a:p>
            <a:pPr marL="0" indent="0">
              <a:buNone/>
            </a:pPr>
            <a:r>
              <a:rPr lang="cs-CZ" sz="2800" dirty="0"/>
              <a:t>Proběhnuvší posouzení EIA znamená závažné procesní i hmotněprávní důsledky:</a:t>
            </a:r>
          </a:p>
          <a:p>
            <a:r>
              <a:rPr lang="cs-CZ" sz="2800" dirty="0"/>
              <a:t>Pro </a:t>
            </a:r>
            <a:r>
              <a:rPr lang="cs-CZ" sz="2800" dirty="0">
                <a:solidFill>
                  <a:srgbClr val="FF0000"/>
                </a:solidFill>
              </a:rPr>
              <a:t>navazující řízení </a:t>
            </a:r>
            <a:r>
              <a:rPr lang="cs-CZ" sz="2800" dirty="0"/>
              <a:t>(povolující umístění a provedení stavby) platí </a:t>
            </a:r>
            <a:r>
              <a:rPr lang="cs-CZ" sz="2800" b="1" u="sng" dirty="0"/>
              <a:t>zvláštní režim</a:t>
            </a:r>
            <a:r>
              <a:rPr lang="cs-CZ" sz="2800" dirty="0"/>
              <a:t> (viz dále) =&gt; závazné stanovisko EIA se zde uplatní jako závazné stanovisko (ve smyslu § 149 správního řádu)</a:t>
            </a:r>
          </a:p>
          <a:p>
            <a:r>
              <a:rPr lang="cs-CZ" sz="2800" dirty="0"/>
              <a:t>v jiných řízeních (nenavazujících – tzv. </a:t>
            </a:r>
            <a:r>
              <a:rPr lang="cs-CZ" sz="2800" dirty="0">
                <a:solidFill>
                  <a:srgbClr val="0070C0"/>
                </a:solidFill>
              </a:rPr>
              <a:t>souvisejících</a:t>
            </a:r>
            <a:r>
              <a:rPr lang="cs-CZ" sz="2800" dirty="0"/>
              <a:t>) slouží závazné stanovisko EIA jako podklad pro rozhodnutí.</a:t>
            </a:r>
          </a:p>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grpSp>
        <p:nvGrpSpPr>
          <p:cNvPr id="7" name="Skupina 6"/>
          <p:cNvGrpSpPr/>
          <p:nvPr/>
        </p:nvGrpSpPr>
        <p:grpSpPr>
          <a:xfrm>
            <a:off x="971600" y="3011260"/>
            <a:ext cx="7611254" cy="3734734"/>
            <a:chOff x="840506" y="2327906"/>
            <a:chExt cx="7670340" cy="4259764"/>
          </a:xfrm>
        </p:grpSpPr>
        <p:sp>
          <p:nvSpPr>
            <p:cNvPr id="10" name="Obdélník 9"/>
            <p:cNvSpPr/>
            <p:nvPr/>
          </p:nvSpPr>
          <p:spPr>
            <a:xfrm>
              <a:off x="840506" y="3648292"/>
              <a:ext cx="187220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600" dirty="0"/>
                <a:t>proces EIA</a:t>
              </a:r>
            </a:p>
          </p:txBody>
        </p:sp>
        <p:sp>
          <p:nvSpPr>
            <p:cNvPr id="11" name="Šipka doprava 10"/>
            <p:cNvSpPr/>
            <p:nvPr/>
          </p:nvSpPr>
          <p:spPr>
            <a:xfrm rot="20457941">
              <a:off x="3111253" y="2971096"/>
              <a:ext cx="1553344" cy="99700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2" name="Šipka doprava 11"/>
            <p:cNvSpPr/>
            <p:nvPr/>
          </p:nvSpPr>
          <p:spPr>
            <a:xfrm rot="1028468">
              <a:off x="3089146" y="4834421"/>
              <a:ext cx="1512168" cy="86386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3" name="Ovál 12"/>
            <p:cNvSpPr/>
            <p:nvPr/>
          </p:nvSpPr>
          <p:spPr>
            <a:xfrm>
              <a:off x="4932040" y="2327906"/>
              <a:ext cx="2736304" cy="15480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cs-CZ" b="1" dirty="0"/>
                <a:t>navazující řízení</a:t>
              </a:r>
              <a:r>
                <a:rPr lang="cs-CZ" dirty="0"/>
                <a:t> dle § 3 písm. g) zákona EIA</a:t>
              </a:r>
            </a:p>
          </p:txBody>
        </p:sp>
        <p:sp>
          <p:nvSpPr>
            <p:cNvPr id="14" name="Ovál 13"/>
            <p:cNvSpPr/>
            <p:nvPr/>
          </p:nvSpPr>
          <p:spPr>
            <a:xfrm>
              <a:off x="4657972" y="4455442"/>
              <a:ext cx="3852874" cy="213222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cs-CZ" dirty="0">
                  <a:solidFill>
                    <a:schemeClr val="bg1"/>
                  </a:solidFill>
                </a:rPr>
                <a:t>Další řízení (postupy) nezbytné k uskutečnění záměru EIA, které však nejsou navazujícími řízeními =&gt; </a:t>
              </a:r>
              <a:r>
                <a:rPr lang="cs-CZ" b="1" dirty="0">
                  <a:solidFill>
                    <a:schemeClr val="bg1"/>
                  </a:solidFill>
                </a:rPr>
                <a:t>řízení související</a:t>
              </a:r>
            </a:p>
          </p:txBody>
        </p:sp>
        <p:sp>
          <p:nvSpPr>
            <p:cNvPr id="15" name="Obdélník 14"/>
            <p:cNvSpPr/>
            <p:nvPr/>
          </p:nvSpPr>
          <p:spPr>
            <a:xfrm>
              <a:off x="7004257" y="3667088"/>
              <a:ext cx="1040625" cy="940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věcná a časová souvislost</a:t>
              </a:r>
            </a:p>
          </p:txBody>
        </p:sp>
      </p:grpSp>
      <p:sp>
        <p:nvSpPr>
          <p:cNvPr id="9" name="Obdélník 8"/>
          <p:cNvSpPr/>
          <p:nvPr/>
        </p:nvSpPr>
        <p:spPr>
          <a:xfrm>
            <a:off x="251520" y="3179686"/>
            <a:ext cx="4406452" cy="923330"/>
          </a:xfrm>
          <a:prstGeom prst="rect">
            <a:avLst/>
          </a:prstGeom>
        </p:spPr>
        <p:txBody>
          <a:bodyPr wrap="square">
            <a:spAutoFit/>
          </a:bodyPr>
          <a:lstStyle/>
          <a:p>
            <a:r>
              <a:rPr lang="cs-CZ" dirty="0"/>
              <a:t>pozor mj. na judikaturu: </a:t>
            </a:r>
            <a:r>
              <a:rPr lang="cs-CZ" i="1" dirty="0"/>
              <a:t>„není navazující řízení jako navazující řízení“ </a:t>
            </a:r>
            <a:r>
              <a:rPr lang="cs-CZ" dirty="0"/>
              <a:t>=&gt; řízení navazující vs. související</a:t>
            </a:r>
          </a:p>
        </p:txBody>
      </p:sp>
    </p:spTree>
    <p:extLst>
      <p:ext uri="{BB962C8B-B14F-4D97-AF65-F5344CB8AC3E}">
        <p14:creationId xmlns:p14="http://schemas.microsoft.com/office/powerpoint/2010/main" val="14456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obsah 2"/>
          <p:cNvSpPr txBox="1">
            <a:spLocks/>
          </p:cNvSpPr>
          <p:nvPr/>
        </p:nvSpPr>
        <p:spPr>
          <a:xfrm>
            <a:off x="457200" y="1044966"/>
            <a:ext cx="8229600" cy="512127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cs-CZ" altLang="cs-CZ" sz="3500" b="1" u="sng" dirty="0">
                <a:latin typeface="+mj-lt"/>
              </a:rPr>
              <a:t>Navazující řízení - </a:t>
            </a:r>
            <a:r>
              <a:rPr lang="cs-CZ" altLang="cs-CZ" sz="3500" b="1" u="sng" dirty="0">
                <a:solidFill>
                  <a:srgbClr val="00B050"/>
                </a:solidFill>
                <a:latin typeface="+mj-lt"/>
              </a:rPr>
              <a:t>§ 3 písm. g) zákona EIA</a:t>
            </a:r>
          </a:p>
          <a:p>
            <a:pPr marL="274320" indent="-274320">
              <a:buFont typeface="Wingdings 2"/>
              <a:buChar char=""/>
              <a:defRPr/>
            </a:pPr>
            <a:r>
              <a:rPr lang="cs-CZ" altLang="cs-CZ" sz="2900" b="1" dirty="0">
                <a:solidFill>
                  <a:srgbClr val="FF3300"/>
                </a:solidFill>
                <a:latin typeface="+mj-lt"/>
              </a:rPr>
              <a:t>1. územní řízení,</a:t>
            </a:r>
          </a:p>
          <a:p>
            <a:pPr marL="274320" indent="-274320">
              <a:buFont typeface="Wingdings 2"/>
              <a:buChar char=""/>
              <a:defRPr/>
            </a:pPr>
            <a:r>
              <a:rPr lang="cs-CZ" altLang="cs-CZ" sz="2900" b="1" dirty="0">
                <a:solidFill>
                  <a:srgbClr val="FF3300"/>
                </a:solidFill>
                <a:latin typeface="+mj-lt"/>
              </a:rPr>
              <a:t>2. stavební řízení,</a:t>
            </a:r>
          </a:p>
          <a:p>
            <a:pPr marL="274320" indent="-274320">
              <a:buFont typeface="Wingdings 2"/>
              <a:buChar char=""/>
              <a:defRPr/>
            </a:pPr>
            <a:r>
              <a:rPr lang="cs-CZ" altLang="cs-CZ" sz="2900" b="1" dirty="0">
                <a:solidFill>
                  <a:srgbClr val="FF3300"/>
                </a:solidFill>
                <a:latin typeface="+mj-lt"/>
              </a:rPr>
              <a:t>3. společné územní a stavební řízení,</a:t>
            </a:r>
          </a:p>
          <a:p>
            <a:pPr marL="274320" indent="-274320">
              <a:buFont typeface="Wingdings 2"/>
              <a:buChar char=""/>
              <a:defRPr/>
            </a:pPr>
            <a:r>
              <a:rPr lang="cs-CZ" altLang="cs-CZ" sz="2900" b="1" dirty="0">
                <a:solidFill>
                  <a:srgbClr val="FF3300"/>
                </a:solidFill>
                <a:latin typeface="+mj-lt"/>
              </a:rPr>
              <a:t>4. opakované stavební řízení,</a:t>
            </a:r>
          </a:p>
          <a:p>
            <a:pPr marL="274320" indent="-274320">
              <a:buFont typeface="Wingdings 2"/>
              <a:buChar char=""/>
              <a:defRPr/>
            </a:pPr>
            <a:r>
              <a:rPr lang="cs-CZ" altLang="cs-CZ" sz="2900" b="1" dirty="0">
                <a:solidFill>
                  <a:srgbClr val="FF3300"/>
                </a:solidFill>
                <a:latin typeface="+mj-lt"/>
              </a:rPr>
              <a:t>5. řízení o dodatečném povolení stavby,</a:t>
            </a:r>
          </a:p>
          <a:p>
            <a:pPr marL="274320" indent="-274320">
              <a:buFont typeface="Wingdings 2"/>
              <a:buChar char=""/>
              <a:defRPr/>
            </a:pPr>
            <a:r>
              <a:rPr lang="cs-CZ" altLang="cs-CZ" sz="2900" b="1" dirty="0">
                <a:solidFill>
                  <a:schemeClr val="accent6">
                    <a:lumMod val="50000"/>
                  </a:schemeClr>
                </a:solidFill>
                <a:latin typeface="+mj-lt"/>
              </a:rPr>
              <a:t>6. řízení o povolení hornické činnosti,</a:t>
            </a:r>
          </a:p>
          <a:p>
            <a:pPr marL="274320" indent="-274320">
              <a:buFont typeface="Wingdings 2"/>
              <a:buChar char=""/>
              <a:defRPr/>
            </a:pPr>
            <a:r>
              <a:rPr lang="cs-CZ" altLang="cs-CZ" sz="2900" b="1" dirty="0">
                <a:solidFill>
                  <a:schemeClr val="accent6">
                    <a:lumMod val="50000"/>
                  </a:schemeClr>
                </a:solidFill>
                <a:latin typeface="+mj-lt"/>
              </a:rPr>
              <a:t>7. řízení o stanovení dobývacího prostoru,</a:t>
            </a:r>
          </a:p>
          <a:p>
            <a:pPr marL="274320" indent="-274320">
              <a:buFont typeface="Wingdings 2"/>
              <a:buChar char=""/>
              <a:defRPr/>
            </a:pPr>
            <a:r>
              <a:rPr lang="cs-CZ" altLang="cs-CZ" sz="2900" b="1" dirty="0">
                <a:solidFill>
                  <a:schemeClr val="accent6">
                    <a:lumMod val="50000"/>
                  </a:schemeClr>
                </a:solidFill>
                <a:latin typeface="+mj-lt"/>
              </a:rPr>
              <a:t>8. řízení o povolení činnosti prováděné hornickým způsobem,</a:t>
            </a:r>
          </a:p>
          <a:p>
            <a:pPr marL="274320" indent="-274320">
              <a:buFont typeface="Wingdings 2"/>
              <a:buChar char=""/>
              <a:defRPr/>
            </a:pPr>
            <a:r>
              <a:rPr lang="cs-CZ" altLang="cs-CZ" sz="2900" b="1" dirty="0">
                <a:solidFill>
                  <a:srgbClr val="0000FF"/>
                </a:solidFill>
                <a:latin typeface="+mj-lt"/>
              </a:rPr>
              <a:t>9. řízení o povolení k nakládání s povrchovými a podzemními vodami,</a:t>
            </a:r>
          </a:p>
          <a:p>
            <a:pPr marL="274320" indent="-274320">
              <a:buFont typeface="Wingdings 2"/>
              <a:buChar char=""/>
              <a:defRPr/>
            </a:pPr>
            <a:r>
              <a:rPr lang="cs-CZ" altLang="cs-CZ" sz="2900" b="1" dirty="0">
                <a:solidFill>
                  <a:schemeClr val="bg1">
                    <a:lumMod val="50000"/>
                  </a:schemeClr>
                </a:solidFill>
                <a:latin typeface="+mj-lt"/>
              </a:rPr>
              <a:t>10. řízení o vydání integrovaného povolení,</a:t>
            </a:r>
          </a:p>
          <a:p>
            <a:pPr marL="274320" indent="-274320">
              <a:buFont typeface="Wingdings 2"/>
              <a:buChar char=""/>
              <a:defRPr/>
            </a:pPr>
            <a:r>
              <a:rPr lang="cs-CZ" altLang="cs-CZ" sz="2900" b="1" dirty="0">
                <a:solidFill>
                  <a:srgbClr val="43AEFF"/>
                </a:solidFill>
                <a:latin typeface="+mj-lt"/>
              </a:rPr>
              <a:t>11. řízení o vydání povolení provozu stacionárního zdroje,</a:t>
            </a:r>
          </a:p>
          <a:p>
            <a:pPr marL="274320" indent="-274320">
              <a:buFont typeface="Wingdings 2"/>
              <a:buChar char=""/>
              <a:defRPr/>
            </a:pPr>
            <a:r>
              <a:rPr lang="cs-CZ" altLang="cs-CZ" sz="2900" b="1" dirty="0">
                <a:solidFill>
                  <a:srgbClr val="CA20EC"/>
                </a:solidFill>
                <a:latin typeface="+mj-lt"/>
              </a:rPr>
              <a:t>12. řízení o vydání souhlasu k provozování zařízení k využívání, odstraňování, sběru nebo výkupu odpadů</a:t>
            </a:r>
            <a:r>
              <a:rPr lang="cs-CZ" altLang="cs-CZ" sz="2900" b="1" dirty="0">
                <a:solidFill>
                  <a:srgbClr val="003A1A"/>
                </a:solidFill>
                <a:latin typeface="+mj-lt"/>
              </a:rPr>
              <a:t>,</a:t>
            </a:r>
          </a:p>
          <a:p>
            <a:pPr marL="274320" indent="-274320">
              <a:buFont typeface="Wingdings 2"/>
              <a:buChar char=""/>
              <a:defRPr/>
            </a:pPr>
            <a:r>
              <a:rPr lang="cs-CZ" altLang="cs-CZ" sz="2900" b="1" dirty="0">
                <a:solidFill>
                  <a:srgbClr val="003A1A"/>
                </a:solidFill>
                <a:latin typeface="+mj-lt"/>
              </a:rPr>
              <a:t>13. řízení, v němž se vydává rozhodnutí </a:t>
            </a:r>
            <a:r>
              <a:rPr lang="cs-CZ" altLang="cs-CZ" sz="2900" b="1" dirty="0">
                <a:solidFill>
                  <a:srgbClr val="FF9933"/>
                </a:solidFill>
                <a:latin typeface="+mj-lt"/>
              </a:rPr>
              <a:t>nezbytné pro uskutečnění záměru, není-li vedeno žádné z řízení podle bodů 1 až 12, </a:t>
            </a:r>
            <a:r>
              <a:rPr lang="cs-CZ" altLang="cs-CZ" sz="2900" b="1" dirty="0">
                <a:solidFill>
                  <a:srgbClr val="003A1A"/>
                </a:solidFill>
                <a:latin typeface="+mj-lt"/>
              </a:rPr>
              <a:t>a</a:t>
            </a:r>
          </a:p>
          <a:p>
            <a:pPr marL="274320" indent="-274320">
              <a:buFont typeface="Wingdings 2"/>
              <a:buChar char=""/>
              <a:defRPr/>
            </a:pPr>
            <a:r>
              <a:rPr lang="cs-CZ" altLang="cs-CZ" sz="2900" b="1" dirty="0">
                <a:solidFill>
                  <a:srgbClr val="003A1A"/>
                </a:solidFill>
                <a:latin typeface="+mj-lt"/>
              </a:rPr>
              <a:t>14. řízení </a:t>
            </a:r>
            <a:r>
              <a:rPr lang="cs-CZ" altLang="cs-CZ" sz="2900" b="1" i="1" dirty="0">
                <a:solidFill>
                  <a:srgbClr val="003A1A"/>
                </a:solidFill>
                <a:latin typeface="+mj-lt"/>
              </a:rPr>
              <a:t>o změně rozhodnutí vydaného v řízeních podle bodů 1 až 13 </a:t>
            </a:r>
            <a:r>
              <a:rPr lang="cs-CZ" altLang="cs-CZ" sz="2900" b="1" dirty="0">
                <a:solidFill>
                  <a:srgbClr val="003A1A"/>
                </a:solidFill>
                <a:latin typeface="+mj-lt"/>
              </a:rPr>
              <a:t>k dosud nepovolenému záměru nebo jeho části či etapě, má-li dojít ke změně podmínek rozhodnutí, které byly převzaty ze stanoviska.</a:t>
            </a:r>
            <a:endParaRPr lang="cs-CZ" dirty="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956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500"/>
                                        <p:tgtEl>
                                          <p:spTgt spid="10">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animEffect transition="in" filter="fade">
                                      <p:cBhvr>
                                        <p:cTn id="28" dur="500"/>
                                        <p:tgtEl>
                                          <p:spTgt spid="10">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fade">
                                      <p:cBhvr>
                                        <p:cTn id="31" dur="500"/>
                                        <p:tgtEl>
                                          <p:spTgt spid="10">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10" end="10"/>
                                            </p:txEl>
                                          </p:spTgt>
                                        </p:tgtEl>
                                        <p:attrNameLst>
                                          <p:attrName>style.visibility</p:attrName>
                                        </p:attrNameLst>
                                      </p:cBhvr>
                                      <p:to>
                                        <p:strVal val="visible"/>
                                      </p:to>
                                    </p:set>
                                    <p:animEffect transition="in" filter="fade">
                                      <p:cBhvr>
                                        <p:cTn id="34" dur="500"/>
                                        <p:tgtEl>
                                          <p:spTgt spid="10">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animEffect transition="in" filter="fade">
                                      <p:cBhvr>
                                        <p:cTn id="37" dur="500"/>
                                        <p:tgtEl>
                                          <p:spTgt spid="10">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xEl>
                                              <p:pRg st="12" end="12"/>
                                            </p:txEl>
                                          </p:spTgt>
                                        </p:tgtEl>
                                        <p:attrNameLst>
                                          <p:attrName>style.visibility</p:attrName>
                                        </p:attrNameLst>
                                      </p:cBhvr>
                                      <p:to>
                                        <p:strVal val="visible"/>
                                      </p:to>
                                    </p:set>
                                    <p:animEffect transition="in" filter="fade">
                                      <p:cBhvr>
                                        <p:cTn id="40" dur="500"/>
                                        <p:tgtEl>
                                          <p:spTgt spid="10">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13" end="13"/>
                                            </p:txEl>
                                          </p:spTgt>
                                        </p:tgtEl>
                                        <p:attrNameLst>
                                          <p:attrName>style.visibility</p:attrName>
                                        </p:attrNameLst>
                                      </p:cBhvr>
                                      <p:to>
                                        <p:strVal val="visible"/>
                                      </p:to>
                                    </p:set>
                                    <p:animEffect transition="in" filter="fade">
                                      <p:cBhvr>
                                        <p:cTn id="43" dur="500"/>
                                        <p:tgtEl>
                                          <p:spTgt spid="10">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xEl>
                                              <p:pRg st="14" end="14"/>
                                            </p:txEl>
                                          </p:spTgt>
                                        </p:tgtEl>
                                        <p:attrNameLst>
                                          <p:attrName>style.visibility</p:attrName>
                                        </p:attrNameLst>
                                      </p:cBhvr>
                                      <p:to>
                                        <p:strVal val="visible"/>
                                      </p:to>
                                    </p:set>
                                    <p:animEffect transition="in" filter="fade">
                                      <p:cBhvr>
                                        <p:cTn id="46"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obsah 2"/>
          <p:cNvSpPr txBox="1">
            <a:spLocks/>
          </p:cNvSpPr>
          <p:nvPr/>
        </p:nvSpPr>
        <p:spPr>
          <a:xfrm>
            <a:off x="457200" y="1156438"/>
            <a:ext cx="8229600" cy="518213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600" b="1" u="sng" dirty="0"/>
              <a:t>Zvláštnosti „navazujících řízení“ (</a:t>
            </a:r>
            <a:r>
              <a:rPr lang="cs-CZ" sz="2600" b="1" u="sng" dirty="0">
                <a:solidFill>
                  <a:srgbClr val="00B050"/>
                </a:solidFill>
              </a:rPr>
              <a:t>§ 9b – 9e</a:t>
            </a:r>
            <a:r>
              <a:rPr lang="cs-CZ" sz="2600" b="1" u="sng" dirty="0"/>
              <a:t>)</a:t>
            </a:r>
          </a:p>
          <a:p>
            <a:pPr marL="0" indent="0" algn="ctr">
              <a:buNone/>
            </a:pPr>
            <a:endParaRPr lang="cs-CZ" sz="900" b="1" u="sng" dirty="0"/>
          </a:p>
          <a:p>
            <a:pPr>
              <a:defRPr/>
            </a:pPr>
            <a:r>
              <a:rPr lang="cs-CZ" sz="2600" dirty="0"/>
              <a:t>nutnost verifikačního závazného stanoviska (tzv. </a:t>
            </a:r>
            <a:r>
              <a:rPr lang="cs-CZ" sz="2600" i="1" dirty="0" err="1"/>
              <a:t>coherence</a:t>
            </a:r>
            <a:r>
              <a:rPr lang="cs-CZ" sz="2600" i="1" dirty="0"/>
              <a:t> </a:t>
            </a:r>
            <a:r>
              <a:rPr lang="cs-CZ" sz="2600" i="1" dirty="0" err="1"/>
              <a:t>stamp</a:t>
            </a:r>
            <a:r>
              <a:rPr lang="cs-CZ" sz="2600" dirty="0"/>
              <a:t>): </a:t>
            </a:r>
            <a:r>
              <a:rPr lang="cs-CZ" sz="2600" dirty="0">
                <a:solidFill>
                  <a:srgbClr val="00B050"/>
                </a:solidFill>
              </a:rPr>
              <a:t>§ 9a odst. 6</a:t>
            </a:r>
          </a:p>
          <a:p>
            <a:pPr lvl="1">
              <a:defRPr/>
            </a:pPr>
            <a:r>
              <a:rPr lang="cs-CZ" sz="2100" dirty="0"/>
              <a:t>Příslušný úřad EIA ověří </a:t>
            </a:r>
            <a:r>
              <a:rPr lang="cs-CZ" sz="2100" i="1" dirty="0"/>
              <a:t>(na základě oznámení o zahájení řízení zaslaného tomuto úřadu správním orgánem příslušným k vedení navazujícího řízení) </a:t>
            </a:r>
            <a:r>
              <a:rPr lang="cs-CZ" sz="2100" dirty="0"/>
              <a:t>každý záměr a vydá </a:t>
            </a:r>
            <a:r>
              <a:rPr lang="cs-CZ" sz="2100" dirty="0">
                <a:solidFill>
                  <a:srgbClr val="FF0000"/>
                </a:solidFill>
              </a:rPr>
              <a:t>nesouhlasné závazné stanovisko</a:t>
            </a:r>
            <a:r>
              <a:rPr lang="cs-CZ" sz="2100" dirty="0"/>
              <a:t>, jestliže došlo ke změnám záměru, které by mohly mít významný negativní vliv na životní prostředí, zejména ke zvýšení jeho kapacity a rozsahu nebo ke změně jeho technologie, řízení provozu nebo způsobu užívání. Tyto změny jsou předmětem posuzování podle </a:t>
            </a:r>
            <a:r>
              <a:rPr lang="cs-CZ" sz="2100" dirty="0">
                <a:solidFill>
                  <a:srgbClr val="00B050"/>
                </a:solidFill>
              </a:rPr>
              <a:t>§ 4 odst. 1 písm. g). </a:t>
            </a:r>
            <a:r>
              <a:rPr lang="cs-CZ" sz="2100" dirty="0"/>
              <a:t>Jestliže nedošlo ke změnám záměru, příslušný úřad </a:t>
            </a:r>
            <a:r>
              <a:rPr lang="cs-CZ" sz="2100" dirty="0">
                <a:solidFill>
                  <a:srgbClr val="FF0000"/>
                </a:solidFill>
              </a:rPr>
              <a:t>vydá souhlasné závazné stanovisko</a:t>
            </a:r>
            <a:r>
              <a:rPr lang="cs-CZ" sz="2100" dirty="0"/>
              <a:t>. </a:t>
            </a:r>
          </a:p>
          <a:p>
            <a:pPr marL="457200" indent="-457200"/>
            <a:r>
              <a:rPr lang="cs-CZ" sz="2600" dirty="0"/>
              <a:t>rozdíly v procesu (např. rozdílné doručování)</a:t>
            </a:r>
          </a:p>
          <a:p>
            <a:pPr marL="457200" indent="-457200"/>
            <a:r>
              <a:rPr lang="cs-CZ" sz="2600" dirty="0"/>
              <a:t>účast veřejnosti (viz dále)</a:t>
            </a:r>
          </a:p>
          <a:p>
            <a:pPr marL="457200" indent="-457200"/>
            <a:r>
              <a:rPr lang="cs-CZ" sz="2600" dirty="0"/>
              <a:t>zvláštní režim i </a:t>
            </a:r>
            <a:r>
              <a:rPr lang="cs-CZ" sz="2600" b="1" dirty="0"/>
              <a:t>pro využití opravných prostředků </a:t>
            </a:r>
            <a:r>
              <a:rPr lang="cs-CZ" sz="2600" dirty="0"/>
              <a:t>proti rozhodnutí vydanému v navazujícím řízení i </a:t>
            </a:r>
            <a:r>
              <a:rPr lang="cs-CZ" sz="2600" b="1" dirty="0"/>
              <a:t>pro řízení před správními soudy.</a:t>
            </a:r>
            <a:endParaRPr lang="cs-CZ" altLang="cs-CZ" sz="2900" dirty="0"/>
          </a:p>
          <a:p>
            <a:pPr marL="0" indent="0" algn="ctr">
              <a:buFont typeface="Arial" pitchFamily="34" charset="0"/>
              <a:buNone/>
              <a:defRPr/>
            </a:pPr>
            <a:endParaRPr lang="cs-CZ" dirty="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83113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dirty="0"/>
              <a:t>Verifikační závazné stanovisko</a:t>
            </a:r>
            <a:endParaRPr lang="cs-CZ" sz="4000" b="1" dirty="0"/>
          </a:p>
        </p:txBody>
      </p:sp>
      <p:sp>
        <p:nvSpPr>
          <p:cNvPr id="3" name="TextovéPole 2"/>
          <p:cNvSpPr txBox="1"/>
          <p:nvPr/>
        </p:nvSpPr>
        <p:spPr>
          <a:xfrm>
            <a:off x="683568" y="3789040"/>
            <a:ext cx="7776864" cy="2677656"/>
          </a:xfrm>
          <a:prstGeom prst="rect">
            <a:avLst/>
          </a:prstGeom>
          <a:noFill/>
        </p:spPr>
        <p:txBody>
          <a:bodyPr wrap="square" rtlCol="0">
            <a:spAutoFit/>
          </a:bodyPr>
          <a:lstStyle/>
          <a:p>
            <a:endParaRPr lang="cs-CZ" sz="2400" dirty="0"/>
          </a:p>
          <a:p>
            <a:endParaRPr lang="cs-CZ" sz="2400" dirty="0"/>
          </a:p>
          <a:p>
            <a:endParaRPr lang="cs-CZ" sz="2400" dirty="0"/>
          </a:p>
          <a:p>
            <a:r>
              <a:rPr lang="cs-CZ" sz="2400" dirty="0"/>
              <a:t>…jestliže došlo ke změnám záměru, které by mohly mít významný negativní vliv na životní prostředí, zejména ke zvýšení jeho kapacity a rozsahu nebo ke změně jeho technologie, řízení provozu nebo způsobu užívání.</a:t>
            </a:r>
            <a:endParaRPr lang="cs-CZ" dirty="0"/>
          </a:p>
        </p:txBody>
      </p:sp>
      <p:sp>
        <p:nvSpPr>
          <p:cNvPr id="7" name="Obdélník 6"/>
          <p:cNvSpPr/>
          <p:nvPr/>
        </p:nvSpPr>
        <p:spPr>
          <a:xfrm>
            <a:off x="899592" y="1628800"/>
            <a:ext cx="38164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a:t>Úřad, který vede navazující řízení</a:t>
            </a:r>
          </a:p>
        </p:txBody>
      </p:sp>
      <p:sp>
        <p:nvSpPr>
          <p:cNvPr id="8" name="Obdélník 7"/>
          <p:cNvSpPr/>
          <p:nvPr/>
        </p:nvSpPr>
        <p:spPr>
          <a:xfrm>
            <a:off x="5076056" y="3789040"/>
            <a:ext cx="3312368"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400" b="1" dirty="0"/>
              <a:t>Úřad pro EIA</a:t>
            </a:r>
          </a:p>
        </p:txBody>
      </p:sp>
      <p:cxnSp>
        <p:nvCxnSpPr>
          <p:cNvPr id="10" name="Zakřivená spojovací čára 9"/>
          <p:cNvCxnSpPr/>
          <p:nvPr/>
        </p:nvCxnSpPr>
        <p:spPr>
          <a:xfrm>
            <a:off x="4932040" y="2132856"/>
            <a:ext cx="2016224" cy="1440160"/>
          </a:xfrm>
          <a:prstGeom prst="curvedConnector3">
            <a:avLst>
              <a:gd name="adj1" fmla="val 9726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Zakřivená spojovací čára 12"/>
          <p:cNvCxnSpPr/>
          <p:nvPr/>
        </p:nvCxnSpPr>
        <p:spPr>
          <a:xfrm rot="10800000">
            <a:off x="2411760" y="2780928"/>
            <a:ext cx="1728192" cy="1584176"/>
          </a:xfrm>
          <a:prstGeom prst="curvedConnector3">
            <a:avLst>
              <a:gd name="adj1" fmla="val 97694"/>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588224" y="1988840"/>
            <a:ext cx="2160240" cy="369332"/>
          </a:xfrm>
          <a:prstGeom prst="rect">
            <a:avLst/>
          </a:prstGeom>
          <a:noFill/>
        </p:spPr>
        <p:txBody>
          <a:bodyPr wrap="square" rtlCol="0">
            <a:spAutoFit/>
          </a:bodyPr>
          <a:lstStyle/>
          <a:p>
            <a:r>
              <a:rPr lang="cs-CZ" dirty="0"/>
              <a:t>předložení</a:t>
            </a:r>
          </a:p>
        </p:txBody>
      </p:sp>
      <p:sp>
        <p:nvSpPr>
          <p:cNvPr id="19" name="TextovéPole 18"/>
          <p:cNvSpPr txBox="1"/>
          <p:nvPr/>
        </p:nvSpPr>
        <p:spPr>
          <a:xfrm>
            <a:off x="539552" y="4077072"/>
            <a:ext cx="2160240" cy="646331"/>
          </a:xfrm>
          <a:prstGeom prst="rect">
            <a:avLst/>
          </a:prstGeom>
          <a:noFill/>
        </p:spPr>
        <p:txBody>
          <a:bodyPr wrap="square" rtlCol="0">
            <a:spAutoFit/>
          </a:bodyPr>
          <a:lstStyle/>
          <a:p>
            <a:r>
              <a:rPr lang="cs-CZ" dirty="0"/>
              <a:t>závazné stanovisko</a:t>
            </a:r>
          </a:p>
          <a:p>
            <a:r>
              <a:rPr lang="cs-CZ" dirty="0"/>
              <a:t>(</a:t>
            </a:r>
            <a:r>
              <a:rPr lang="cs-CZ" i="1" dirty="0" err="1"/>
              <a:t>coherence</a:t>
            </a:r>
            <a:r>
              <a:rPr lang="cs-CZ" i="1" dirty="0"/>
              <a:t> </a:t>
            </a:r>
            <a:r>
              <a:rPr lang="cs-CZ" i="1" dirty="0" err="1"/>
              <a:t>stamp</a:t>
            </a:r>
            <a:r>
              <a:rPr lang="cs-CZ" dirty="0"/>
              <a:t>)</a:t>
            </a:r>
          </a:p>
        </p:txBody>
      </p:sp>
    </p:spTree>
    <p:extLst>
      <p:ext uri="{BB962C8B-B14F-4D97-AF65-F5344CB8AC3E}">
        <p14:creationId xmlns:p14="http://schemas.microsoft.com/office/powerpoint/2010/main" val="2895527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954107"/>
          </a:xfrm>
          <a:prstGeom prst="rect">
            <a:avLst/>
          </a:prstGeom>
          <a:noFill/>
        </p:spPr>
        <p:txBody>
          <a:bodyPr wrap="square" rtlCol="0">
            <a:spAutoFit/>
          </a:bodyPr>
          <a:lstStyle/>
          <a:p>
            <a:r>
              <a:rPr lang="cs-CZ" sz="2800" b="1" dirty="0"/>
              <a:t>Společné územní a stavební řízení s posouzením vlivů na životní prostředí</a:t>
            </a:r>
          </a:p>
        </p:txBody>
      </p:sp>
      <p:sp>
        <p:nvSpPr>
          <p:cNvPr id="6" name="TextovéPole 5"/>
          <p:cNvSpPr txBox="1"/>
          <p:nvPr/>
        </p:nvSpPr>
        <p:spPr>
          <a:xfrm>
            <a:off x="683568" y="1556792"/>
            <a:ext cx="7992888" cy="2862322"/>
          </a:xfrm>
          <a:prstGeom prst="rect">
            <a:avLst/>
          </a:prstGeom>
          <a:noFill/>
        </p:spPr>
        <p:txBody>
          <a:bodyPr wrap="square" rtlCol="0">
            <a:spAutoFit/>
          </a:bodyPr>
          <a:lstStyle/>
          <a:p>
            <a:r>
              <a:rPr lang="cs-CZ" sz="2000" dirty="0"/>
              <a:t>§ 10 zákona č. 100/2001 Sb.</a:t>
            </a:r>
          </a:p>
          <a:p>
            <a:pPr marL="342900" indent="-342900">
              <a:buFont typeface="Arial" panose="020B0604020202020204" pitchFamily="34" charset="0"/>
              <a:buChar char="•"/>
            </a:pPr>
            <a:r>
              <a:rPr lang="cs-CZ" sz="2000" b="1" dirty="0"/>
              <a:t>Je-li předmětem řízení s posouzením vlivů pouze část nebo etapa stavebního záměru, který byl předmětem zjišťovacího řízení podle § 7</a:t>
            </a:r>
            <a:r>
              <a:rPr lang="cs-CZ" sz="2000" b="1" dirty="0">
                <a:solidFill>
                  <a:schemeClr val="accent5"/>
                </a:solidFill>
              </a:rPr>
              <a:t>, dokumentace se zpracovává k celému stavebnímu záměru.</a:t>
            </a:r>
          </a:p>
          <a:p>
            <a:pPr marL="342900" indent="-342900">
              <a:buFont typeface="Arial" panose="020B0604020202020204" pitchFamily="34" charset="0"/>
              <a:buChar char="•"/>
            </a:pPr>
            <a:r>
              <a:rPr lang="cs-CZ" sz="2000" b="1" dirty="0"/>
              <a:t>Doba pro zpracování posudku nesmí být delší než </a:t>
            </a:r>
            <a:r>
              <a:rPr lang="cs-CZ" sz="2000" b="1" dirty="0">
                <a:solidFill>
                  <a:schemeClr val="accent5"/>
                </a:solidFill>
              </a:rPr>
              <a:t>60 dnů </a:t>
            </a:r>
            <a:r>
              <a:rPr lang="cs-CZ" sz="2000" b="1" dirty="0"/>
              <a:t>ode dne, kdy byly zpracovateli posudku doručeny výsledky projednání včetně vyjádření dotčeného státu při mezistátním posuzování podle § 13. Tato lhůta může být v odůvodněných, zejména složitých, případech překročena, </a:t>
            </a:r>
            <a:r>
              <a:rPr lang="cs-CZ" sz="2000" b="1" dirty="0">
                <a:solidFill>
                  <a:schemeClr val="accent5"/>
                </a:solidFill>
              </a:rPr>
              <a:t>nejdéle však o dalších 20 dnů.</a:t>
            </a:r>
          </a:p>
        </p:txBody>
      </p:sp>
    </p:spTree>
    <p:extLst>
      <p:ext uri="{BB962C8B-B14F-4D97-AF65-F5344CB8AC3E}">
        <p14:creationId xmlns:p14="http://schemas.microsoft.com/office/powerpoint/2010/main" val="72981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1</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Skupina 31"/>
          <p:cNvGrpSpPr/>
          <p:nvPr/>
        </p:nvGrpSpPr>
        <p:grpSpPr>
          <a:xfrm>
            <a:off x="754920" y="2356390"/>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6" name="Rectangle 46"/>
          <p:cNvSpPr>
            <a:spLocks noChangeArrowheads="1"/>
          </p:cNvSpPr>
          <p:nvPr/>
        </p:nvSpPr>
        <p:spPr bwMode="auto">
          <a:xfrm>
            <a:off x="4042026" y="3593930"/>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4106973" y="4834569"/>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5030913" y="4210138"/>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154999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ál 7"/>
          <p:cNvSpPr/>
          <p:nvPr/>
        </p:nvSpPr>
        <p:spPr>
          <a:xfrm>
            <a:off x="2590800" y="1978916"/>
            <a:ext cx="3962400" cy="25345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2</a:t>
            </a:r>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3" name="Oval 49"/>
          <p:cNvSpPr>
            <a:spLocks noChangeArrowheads="1"/>
          </p:cNvSpPr>
          <p:nvPr/>
        </p:nvSpPr>
        <p:spPr bwMode="auto">
          <a:xfrm>
            <a:off x="2751320" y="2195916"/>
            <a:ext cx="2581411" cy="147307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46" name="Rectangle 46"/>
          <p:cNvSpPr>
            <a:spLocks noChangeArrowheads="1"/>
          </p:cNvSpPr>
          <p:nvPr/>
        </p:nvSpPr>
        <p:spPr bwMode="auto">
          <a:xfrm>
            <a:off x="4042026" y="3593930"/>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4042025" y="543454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5030912" y="4509120"/>
            <a:ext cx="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Šipka doprava 12"/>
          <p:cNvSpPr/>
          <p:nvPr/>
        </p:nvSpPr>
        <p:spPr>
          <a:xfrm rot="20181717">
            <a:off x="2489402" y="3666752"/>
            <a:ext cx="799781"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5" name="TextovéPole 14"/>
          <p:cNvSpPr txBox="1"/>
          <p:nvPr/>
        </p:nvSpPr>
        <p:spPr>
          <a:xfrm>
            <a:off x="932822" y="3625512"/>
            <a:ext cx="1709688" cy="1200329"/>
          </a:xfrm>
          <a:prstGeom prst="rect">
            <a:avLst/>
          </a:prstGeom>
          <a:noFill/>
        </p:spPr>
        <p:txBody>
          <a:bodyPr wrap="square" rtlCol="0">
            <a:spAutoFit/>
          </a:bodyPr>
          <a:lstStyle/>
          <a:p>
            <a:r>
              <a:rPr lang="cs-CZ" b="1" dirty="0"/>
              <a:t>územní řízení s posouzením vlivů na životní prostředí</a:t>
            </a:r>
            <a:endParaRPr lang="cs-CZ" dirty="0"/>
          </a:p>
        </p:txBody>
      </p:sp>
      <p:sp>
        <p:nvSpPr>
          <p:cNvPr id="17" name="TextovéPole 16"/>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42748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46" grpId="0" animBg="1"/>
      <p:bldP spid="48" grpId="0" animBg="1"/>
      <p:bldP spid="13" grpId="0" animBg="1"/>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ál 15"/>
          <p:cNvSpPr/>
          <p:nvPr/>
        </p:nvSpPr>
        <p:spPr>
          <a:xfrm>
            <a:off x="3747633" y="3409338"/>
            <a:ext cx="2615339" cy="22564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3</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Skupina 31"/>
          <p:cNvGrpSpPr/>
          <p:nvPr/>
        </p:nvGrpSpPr>
        <p:grpSpPr>
          <a:xfrm>
            <a:off x="755576" y="1714327"/>
            <a:ext cx="3276025" cy="1723552"/>
            <a:chOff x="2397459" y="2117006"/>
            <a:chExt cx="2837697" cy="928459"/>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78143" y="2800392"/>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6" name="Rectangle 46"/>
          <p:cNvSpPr>
            <a:spLocks noChangeArrowheads="1"/>
          </p:cNvSpPr>
          <p:nvPr/>
        </p:nvSpPr>
        <p:spPr bwMode="auto">
          <a:xfrm>
            <a:off x="4104738" y="3993801"/>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4104738" y="4600916"/>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sp>
        <p:nvSpPr>
          <p:cNvPr id="17" name="Šipka doprava 16"/>
          <p:cNvSpPr/>
          <p:nvPr/>
        </p:nvSpPr>
        <p:spPr>
          <a:xfrm rot="20181717">
            <a:off x="3188182" y="4732375"/>
            <a:ext cx="799781"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8" name="TextovéPole 17"/>
          <p:cNvSpPr txBox="1"/>
          <p:nvPr/>
        </p:nvSpPr>
        <p:spPr>
          <a:xfrm>
            <a:off x="1698204" y="4699731"/>
            <a:ext cx="1709688" cy="923330"/>
          </a:xfrm>
          <a:prstGeom prst="rect">
            <a:avLst/>
          </a:prstGeom>
          <a:noFill/>
        </p:spPr>
        <p:txBody>
          <a:bodyPr wrap="square" rtlCol="0">
            <a:spAutoFit/>
          </a:bodyPr>
          <a:lstStyle/>
          <a:p>
            <a:pPr algn="ctr"/>
            <a:r>
              <a:rPr lang="cs-CZ" b="1" dirty="0"/>
              <a:t>společné územní a stavební řízení</a:t>
            </a:r>
            <a:endParaRPr lang="cs-CZ" dirty="0"/>
          </a:p>
        </p:txBody>
      </p:sp>
      <p:sp>
        <p:nvSpPr>
          <p:cNvPr id="20" name="TextovéPole 1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31855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6" grpId="0" animBg="1"/>
      <p:bldP spid="48" grpId="0" animBg="1"/>
      <p:bldP spid="17" grpId="0" animBg="1"/>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ál 15"/>
          <p:cNvSpPr/>
          <p:nvPr/>
        </p:nvSpPr>
        <p:spPr>
          <a:xfrm>
            <a:off x="2573030" y="1898988"/>
            <a:ext cx="5549064" cy="356756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4</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3" name="Oval 49"/>
          <p:cNvSpPr>
            <a:spLocks noChangeArrowheads="1"/>
          </p:cNvSpPr>
          <p:nvPr/>
        </p:nvSpPr>
        <p:spPr bwMode="auto">
          <a:xfrm>
            <a:off x="2972077" y="2911217"/>
            <a:ext cx="2581411" cy="147307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46" name="Rectangle 46"/>
          <p:cNvSpPr>
            <a:spLocks noChangeArrowheads="1"/>
          </p:cNvSpPr>
          <p:nvPr/>
        </p:nvSpPr>
        <p:spPr bwMode="auto">
          <a:xfrm>
            <a:off x="5183392" y="2774871"/>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5168607" y="4178615"/>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sp>
        <p:nvSpPr>
          <p:cNvPr id="17" name="Šipka doprava 16"/>
          <p:cNvSpPr/>
          <p:nvPr/>
        </p:nvSpPr>
        <p:spPr>
          <a:xfrm rot="20181717">
            <a:off x="2371438" y="4489328"/>
            <a:ext cx="1041496"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8" name="TextovéPole 17"/>
          <p:cNvSpPr txBox="1"/>
          <p:nvPr/>
        </p:nvSpPr>
        <p:spPr>
          <a:xfrm>
            <a:off x="742473" y="4313126"/>
            <a:ext cx="1709688" cy="1754326"/>
          </a:xfrm>
          <a:prstGeom prst="rect">
            <a:avLst/>
          </a:prstGeom>
          <a:noFill/>
        </p:spPr>
        <p:txBody>
          <a:bodyPr wrap="square" rtlCol="0">
            <a:spAutoFit/>
          </a:bodyPr>
          <a:lstStyle/>
          <a:p>
            <a:pPr algn="ctr"/>
            <a:r>
              <a:rPr lang="cs-CZ" b="1" dirty="0"/>
              <a:t>společné územní a stavební řízení s posouzením vlivů na životní prostředí</a:t>
            </a:r>
            <a:endParaRPr lang="cs-CZ" dirty="0"/>
          </a:p>
        </p:txBody>
      </p:sp>
      <p:sp>
        <p:nvSpPr>
          <p:cNvPr id="20" name="TextovéPole 1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19058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46" grpId="0" animBg="1"/>
      <p:bldP spid="48" grpId="0" animBg="1"/>
      <p:bldP spid="17" grpId="0" animBg="1"/>
      <p:bldP spid="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dirty="0"/>
              <a:t>varianta 2 – </a:t>
            </a:r>
            <a:r>
              <a:rPr lang="cs-CZ" b="1" dirty="0"/>
              <a:t>územní řízení s posouzením vlivů na životní prostředí </a:t>
            </a:r>
            <a:r>
              <a:rPr lang="cs-CZ" u="sng" dirty="0"/>
              <a:t>(integrace EIA)</a:t>
            </a:r>
            <a:r>
              <a:rPr lang="cs-CZ" dirty="0"/>
              <a:t>: § 94a-i</a:t>
            </a:r>
          </a:p>
          <a:p>
            <a:pPr lvl="1"/>
            <a:r>
              <a:rPr lang="cs-CZ" dirty="0"/>
              <a:t>celý proces založen na součinnosti mezi stavebním úřadem a příslušným úřadem</a:t>
            </a:r>
          </a:p>
          <a:p>
            <a:pPr lvl="1"/>
            <a:r>
              <a:rPr lang="cs-CZ" dirty="0"/>
              <a:t>je navazujícím řízením ve smyslu zákona EIA</a:t>
            </a:r>
          </a:p>
          <a:p>
            <a:pPr lvl="1"/>
            <a:r>
              <a:rPr lang="cs-CZ" dirty="0"/>
              <a:t>speciálním důvodem pro jeho přerušení je zahájení řízení o uložení kompenzačních opatření (NATURA 2000)</a:t>
            </a:r>
          </a:p>
          <a:p>
            <a:pPr lvl="1"/>
            <a:r>
              <a:rPr lang="cs-CZ" dirty="0"/>
              <a:t>analogické použití každého z těchto dvou institutů</a:t>
            </a:r>
          </a:p>
          <a:p>
            <a:r>
              <a:rPr lang="cs-CZ" dirty="0"/>
              <a:t>varianta 3 – </a:t>
            </a:r>
            <a:r>
              <a:rPr lang="cs-CZ" b="1" dirty="0"/>
              <a:t>společné územní a stavební řízení </a:t>
            </a:r>
            <a:r>
              <a:rPr lang="cs-CZ" u="sng" dirty="0"/>
              <a:t>(bez posouzení EIA)</a:t>
            </a:r>
            <a:r>
              <a:rPr lang="cs-CZ" dirty="0"/>
              <a:t>: § 94j-p</a:t>
            </a:r>
          </a:p>
          <a:p>
            <a:pPr lvl="1"/>
            <a:r>
              <a:rPr lang="cs-CZ" dirty="0"/>
              <a:t>jak pro stavby v působnosti obecného stavebního úřadu, tak i speciálního stavebního úřadu (typicky vodní díla) – u těch bude příslušný speciální stavební úřad (pozor na § 94p odst. 6)</a:t>
            </a:r>
          </a:p>
          <a:p>
            <a:pPr lvl="1"/>
            <a:r>
              <a:rPr lang="cs-CZ" dirty="0"/>
              <a:t>jinak platí obecná zásada, že se integrují náležitosti územního a stavebního řízení, vč. účastníků apod.</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6199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0220" y="5557170"/>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7032036" y="5487163"/>
            <a:ext cx="1600200" cy="357188"/>
          </a:xfrm>
        </p:spPr>
        <p:txBody>
          <a:bodyPr/>
          <a:lstStyle/>
          <a:p>
            <a:fld id="{2BCE163F-7B9D-4840-A966-572BBA1EC294}" type="slidenum">
              <a:rPr lang="en-GB"/>
              <a:pPr/>
              <a:t>6</a:t>
            </a:fld>
            <a:endParaRPr lang="en-GB"/>
          </a:p>
        </p:txBody>
      </p:sp>
      <p:sp>
        <p:nvSpPr>
          <p:cNvPr id="11" name="Text Box 3"/>
          <p:cNvSpPr txBox="1">
            <a:spLocks noChangeArrowheads="1"/>
          </p:cNvSpPr>
          <p:nvPr/>
        </p:nvSpPr>
        <p:spPr bwMode="auto">
          <a:xfrm>
            <a:off x="2736495" y="912984"/>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2745455" y="1443568"/>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3747597" y="2949335"/>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3726488" y="3573501"/>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sp>
        <p:nvSpPr>
          <p:cNvPr id="16" name="Text Box 7"/>
          <p:cNvSpPr txBox="1">
            <a:spLocks noChangeArrowheads="1"/>
          </p:cNvSpPr>
          <p:nvPr/>
        </p:nvSpPr>
        <p:spPr bwMode="auto">
          <a:xfrm>
            <a:off x="3720486" y="4116095"/>
            <a:ext cx="1802480" cy="671043"/>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Kolaudační rozhodnutí  </a:t>
            </a:r>
          </a:p>
        </p:txBody>
      </p:sp>
      <p:cxnSp>
        <p:nvCxnSpPr>
          <p:cNvPr id="27" name="AutoShape 18"/>
          <p:cNvCxnSpPr>
            <a:cxnSpLocks noChangeShapeType="1"/>
            <a:stCxn id="11" idx="2"/>
            <a:endCxn id="12" idx="0"/>
          </p:cNvCxnSpPr>
          <p:nvPr/>
        </p:nvCxnSpPr>
        <p:spPr bwMode="auto">
          <a:xfrm>
            <a:off x="3524711" y="1315896"/>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589240"/>
            <a:ext cx="6860790" cy="346158"/>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Přímá spojnice se šipkou 77"/>
          <p:cNvCxnSpPr/>
          <p:nvPr/>
        </p:nvCxnSpPr>
        <p:spPr>
          <a:xfrm>
            <a:off x="5172000" y="309753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4445550" y="119635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4411459" y="1641629"/>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5313391" y="3640130"/>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869833" y="1051589"/>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5557057" y="2969823"/>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4869833" y="1490465"/>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4400008" y="2853428"/>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4404926" y="3319139"/>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4400008" y="3917737"/>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5664357" y="3481241"/>
            <a:ext cx="1836204" cy="253916"/>
          </a:xfrm>
          <a:prstGeom prst="rect">
            <a:avLst/>
          </a:prstGeom>
          <a:noFill/>
        </p:spPr>
        <p:txBody>
          <a:bodyPr wrap="square" rtlCol="0">
            <a:spAutoFit/>
          </a:bodyPr>
          <a:lstStyle/>
          <a:p>
            <a:r>
              <a:rPr lang="cs-CZ" sz="1050" b="1" dirty="0"/>
              <a:t>R</a:t>
            </a:r>
          </a:p>
        </p:txBody>
      </p:sp>
      <p:cxnSp>
        <p:nvCxnSpPr>
          <p:cNvPr id="69" name="Přímá spojnice se šipkou 68"/>
          <p:cNvCxnSpPr/>
          <p:nvPr/>
        </p:nvCxnSpPr>
        <p:spPr>
          <a:xfrm>
            <a:off x="5465200" y="4277618"/>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5816166" y="4118728"/>
            <a:ext cx="1836204" cy="253916"/>
          </a:xfrm>
          <a:prstGeom prst="rect">
            <a:avLst/>
          </a:prstGeom>
          <a:noFill/>
        </p:spPr>
        <p:txBody>
          <a:bodyPr wrap="square" rtlCol="0">
            <a:spAutoFit/>
          </a:bodyPr>
          <a:lstStyle/>
          <a:p>
            <a:r>
              <a:rPr lang="cs-CZ" sz="1050" b="1" dirty="0"/>
              <a:t>R</a:t>
            </a:r>
          </a:p>
        </p:txBody>
      </p:sp>
      <p:cxnSp>
        <p:nvCxnSpPr>
          <p:cNvPr id="71" name="Přímá spojnice se šipkou 70"/>
          <p:cNvCxnSpPr/>
          <p:nvPr/>
        </p:nvCxnSpPr>
        <p:spPr>
          <a:xfrm>
            <a:off x="5478766" y="451697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5829731" y="4358087"/>
            <a:ext cx="1836204" cy="253916"/>
          </a:xfrm>
          <a:prstGeom prst="rect">
            <a:avLst/>
          </a:prstGeom>
          <a:noFill/>
        </p:spPr>
        <p:txBody>
          <a:bodyPr wrap="square" rtlCol="0">
            <a:spAutoFit/>
          </a:bodyPr>
          <a:lstStyle/>
          <a:p>
            <a:r>
              <a:rPr lang="cs-CZ" sz="1050" b="1" dirty="0"/>
              <a:t>R</a:t>
            </a:r>
          </a:p>
        </p:txBody>
      </p:sp>
      <p:sp>
        <p:nvSpPr>
          <p:cNvPr id="58" name="Text Box 7"/>
          <p:cNvSpPr txBox="1">
            <a:spLocks noChangeArrowheads="1"/>
          </p:cNvSpPr>
          <p:nvPr/>
        </p:nvSpPr>
        <p:spPr bwMode="auto">
          <a:xfrm>
            <a:off x="1356527" y="3745620"/>
            <a:ext cx="1802480" cy="1358153"/>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pic>
        <p:nvPicPr>
          <p:cNvPr id="7170"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1606039" y="1833466"/>
            <a:ext cx="2062686" cy="173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880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dirty="0"/>
              <a:t>varianta 4</a:t>
            </a:r>
            <a:r>
              <a:rPr lang="cs-CZ" b="1" dirty="0"/>
              <a:t> </a:t>
            </a:r>
            <a:r>
              <a:rPr lang="cs-CZ" dirty="0"/>
              <a:t>– </a:t>
            </a:r>
            <a:r>
              <a:rPr lang="cs-CZ" b="1" dirty="0"/>
              <a:t>společné územní a stavební řízení s posouzením vlivů na životní prostředí </a:t>
            </a:r>
            <a:r>
              <a:rPr lang="cs-CZ" u="sng" dirty="0"/>
              <a:t>(integrace EIA</a:t>
            </a:r>
            <a:r>
              <a:rPr lang="cs-CZ" dirty="0"/>
              <a:t>) – částečné tzv. </a:t>
            </a:r>
            <a:r>
              <a:rPr lang="cs-CZ" i="1" dirty="0" err="1"/>
              <a:t>one</a:t>
            </a:r>
            <a:r>
              <a:rPr lang="cs-CZ" i="1" dirty="0"/>
              <a:t>-stop-</a:t>
            </a:r>
            <a:r>
              <a:rPr lang="cs-CZ" i="1" dirty="0" err="1"/>
              <a:t>shop</a:t>
            </a:r>
            <a:r>
              <a:rPr lang="cs-CZ" i="1" dirty="0"/>
              <a:t> posouzení</a:t>
            </a:r>
            <a:r>
              <a:rPr lang="cs-CZ" dirty="0"/>
              <a:t>: § 94q-z</a:t>
            </a:r>
          </a:p>
          <a:p>
            <a:pPr lvl="1"/>
            <a:r>
              <a:rPr lang="cs-CZ" dirty="0"/>
              <a:t>jak pro stavby v působnosti obecného stavebního úřadu, tak i speciálního stavebního úřadu</a:t>
            </a:r>
          </a:p>
          <a:p>
            <a:pPr lvl="1"/>
            <a:r>
              <a:rPr lang="cs-CZ" dirty="0"/>
              <a:t>součinnost mezi stavebním úřadem a příslušným úřadem (ten má postavení dotčeného orgánu) </a:t>
            </a:r>
          </a:p>
          <a:p>
            <a:pPr lvl="1"/>
            <a:r>
              <a:rPr lang="cs-CZ" dirty="0"/>
              <a:t>zásadně se nenařizuje povinné veřejné ústní jednání, jen stanovení lhůty pro uplatnění námitek, připomínek a závazných stanovisek (DOSS) =&gt; koncentrační zásada (stejně s ohledem na plnou jurisdikci správních soudů bez většího významu)</a:t>
            </a:r>
          </a:p>
          <a:p>
            <a:pPr lvl="1"/>
            <a:r>
              <a:rPr lang="cs-CZ" dirty="0"/>
              <a:t>delší lhůty pro vydání společného povolení (90/120 dnů) – vzhledem k náročnosti procesů pochopitelné</a:t>
            </a:r>
          </a:p>
          <a:p>
            <a:pPr lvl="1"/>
            <a:r>
              <a:rPr lang="cs-CZ" dirty="0"/>
              <a:t>opět speciální žalobní legitimace ministerstva v případě rozhodnutí speciálního stavebního úřadu: § 94y odst. 6</a:t>
            </a:r>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144093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REKODIFIKACE VEŘ. </a:t>
            </a:r>
            <a:r>
              <a:rPr lang="cs-CZ" sz="2800"/>
              <a:t>STAV. </a:t>
            </a:r>
            <a:r>
              <a:rPr lang="cs-CZ" sz="2800" dirty="0"/>
              <a:t>PRÁVA</a:t>
            </a:r>
          </a:p>
        </p:txBody>
      </p:sp>
      <p:sp>
        <p:nvSpPr>
          <p:cNvPr id="5" name="Zástupný symbol pro obsah 4">
            <a:extLst>
              <a:ext uri="{FF2B5EF4-FFF2-40B4-BE49-F238E27FC236}">
                <a16:creationId xmlns:a16="http://schemas.microsoft.com/office/drawing/2014/main" id="{12AE38B9-F7C7-42EF-81DD-92B2C2CDB562}"/>
              </a:ext>
            </a:extLst>
          </p:cNvPr>
          <p:cNvSpPr>
            <a:spLocks noGrp="1"/>
          </p:cNvSpPr>
          <p:nvPr>
            <p:ph idx="1"/>
          </p:nvPr>
        </p:nvSpPr>
        <p:spPr/>
        <p:txBody>
          <a:bodyPr/>
          <a:lstStyle/>
          <a:p>
            <a:endParaRPr lang="cs-CZ"/>
          </a:p>
        </p:txBody>
      </p:sp>
      <p:pic>
        <p:nvPicPr>
          <p:cNvPr id="7" name="Obrázek 6">
            <a:extLst>
              <a:ext uri="{FF2B5EF4-FFF2-40B4-BE49-F238E27FC236}">
                <a16:creationId xmlns:a16="http://schemas.microsoft.com/office/drawing/2014/main" id="{253CC28D-441E-4760-9116-4431CF62C176}"/>
              </a:ext>
            </a:extLst>
          </p:cNvPr>
          <p:cNvPicPr>
            <a:picLocks noChangeAspect="1"/>
          </p:cNvPicPr>
          <p:nvPr/>
        </p:nvPicPr>
        <p:blipFill>
          <a:blip r:embed="rId4"/>
          <a:stretch>
            <a:fillRect/>
          </a:stretch>
        </p:blipFill>
        <p:spPr>
          <a:xfrm>
            <a:off x="0" y="1250056"/>
            <a:ext cx="9144000" cy="5068680"/>
          </a:xfrm>
          <a:prstGeom prst="rect">
            <a:avLst/>
          </a:prstGeom>
        </p:spPr>
      </p:pic>
    </p:spTree>
    <p:extLst>
      <p:ext uri="{BB962C8B-B14F-4D97-AF65-F5344CB8AC3E}">
        <p14:creationId xmlns:p14="http://schemas.microsoft.com/office/powerpoint/2010/main" val="3423769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NOVÝ STAVEBNÍ ZÁKON</a:t>
            </a:r>
          </a:p>
        </p:txBody>
      </p:sp>
      <p:sp>
        <p:nvSpPr>
          <p:cNvPr id="5" name="Zástupný symbol pro obsah 4">
            <a:extLst>
              <a:ext uri="{FF2B5EF4-FFF2-40B4-BE49-F238E27FC236}">
                <a16:creationId xmlns:a16="http://schemas.microsoft.com/office/drawing/2014/main" id="{12AE38B9-F7C7-42EF-81DD-92B2C2CDB562}"/>
              </a:ext>
            </a:extLst>
          </p:cNvPr>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A5C3FB9B-FC63-4018-8593-6B9D4D4732A8}"/>
              </a:ext>
            </a:extLst>
          </p:cNvPr>
          <p:cNvPicPr>
            <a:picLocks noChangeAspect="1"/>
          </p:cNvPicPr>
          <p:nvPr/>
        </p:nvPicPr>
        <p:blipFill>
          <a:blip r:embed="rId4"/>
          <a:stretch>
            <a:fillRect/>
          </a:stretch>
        </p:blipFill>
        <p:spPr>
          <a:xfrm>
            <a:off x="-24723" y="1100009"/>
            <a:ext cx="9144000" cy="4250759"/>
          </a:xfrm>
          <a:prstGeom prst="rect">
            <a:avLst/>
          </a:prstGeom>
        </p:spPr>
      </p:pic>
    </p:spTree>
    <p:extLst>
      <p:ext uri="{BB962C8B-B14F-4D97-AF65-F5344CB8AC3E}">
        <p14:creationId xmlns:p14="http://schemas.microsoft.com/office/powerpoint/2010/main" val="1127307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NOVÝ STAVEBNÍ ZÁKON</a:t>
            </a:r>
          </a:p>
        </p:txBody>
      </p:sp>
      <p:sp>
        <p:nvSpPr>
          <p:cNvPr id="5" name="Zástupný symbol pro obsah 4">
            <a:extLst>
              <a:ext uri="{FF2B5EF4-FFF2-40B4-BE49-F238E27FC236}">
                <a16:creationId xmlns:a16="http://schemas.microsoft.com/office/drawing/2014/main" id="{12AE38B9-F7C7-42EF-81DD-92B2C2CDB562}"/>
              </a:ext>
            </a:extLst>
          </p:cNvPr>
          <p:cNvSpPr>
            <a:spLocks noGrp="1"/>
          </p:cNvSpPr>
          <p:nvPr>
            <p:ph idx="1"/>
          </p:nvPr>
        </p:nvSpPr>
        <p:spPr/>
        <p:txBody>
          <a:bodyPr/>
          <a:lstStyle/>
          <a:p>
            <a:endParaRPr lang="cs-CZ"/>
          </a:p>
        </p:txBody>
      </p:sp>
      <p:pic>
        <p:nvPicPr>
          <p:cNvPr id="3" name="Obrázek 2">
            <a:extLst>
              <a:ext uri="{FF2B5EF4-FFF2-40B4-BE49-F238E27FC236}">
                <a16:creationId xmlns:a16="http://schemas.microsoft.com/office/drawing/2014/main" id="{8DAA199C-CEAE-408F-9C08-3ABD0EA2FF06}"/>
              </a:ext>
            </a:extLst>
          </p:cNvPr>
          <p:cNvPicPr>
            <a:picLocks noChangeAspect="1"/>
          </p:cNvPicPr>
          <p:nvPr/>
        </p:nvPicPr>
        <p:blipFill>
          <a:blip r:embed="rId4"/>
          <a:stretch>
            <a:fillRect/>
          </a:stretch>
        </p:blipFill>
        <p:spPr>
          <a:xfrm>
            <a:off x="2891" y="925350"/>
            <a:ext cx="9144000" cy="5238674"/>
          </a:xfrm>
          <a:prstGeom prst="rect">
            <a:avLst/>
          </a:prstGeom>
        </p:spPr>
      </p:pic>
    </p:spTree>
    <p:extLst>
      <p:ext uri="{BB962C8B-B14F-4D97-AF65-F5344CB8AC3E}">
        <p14:creationId xmlns:p14="http://schemas.microsoft.com/office/powerpoint/2010/main" val="4290744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Účast veřejnosti v procesech SEA / EIA a přístup k soudní ochraně</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564904"/>
            <a:ext cx="5138936" cy="3425957"/>
          </a:xfrm>
          <a:prstGeom prst="rect">
            <a:avLst/>
          </a:prstGeom>
        </p:spPr>
      </p:pic>
    </p:spTree>
    <p:extLst>
      <p:ext uri="{BB962C8B-B14F-4D97-AF65-F5344CB8AC3E}">
        <p14:creationId xmlns:p14="http://schemas.microsoft.com/office/powerpoint/2010/main" val="1609986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85000" lnSpcReduction="10000"/>
          </a:bodyPr>
          <a:lstStyle/>
          <a:p>
            <a:r>
              <a:rPr lang="cs-CZ" b="1" dirty="0"/>
              <a:t>veřejnost</a:t>
            </a:r>
            <a:r>
              <a:rPr lang="cs-CZ" dirty="0"/>
              <a:t>: jedna nebo více osob </a:t>
            </a:r>
            <a:r>
              <a:rPr lang="cs-CZ" dirty="0">
                <a:solidFill>
                  <a:srgbClr val="00B050"/>
                </a:solidFill>
              </a:rPr>
              <a:t>[§ 3 písm. h)]</a:t>
            </a:r>
          </a:p>
          <a:p>
            <a:endParaRPr lang="cs-CZ" sz="1200" b="1" dirty="0"/>
          </a:p>
          <a:p>
            <a:r>
              <a:rPr lang="cs-CZ" b="1" dirty="0"/>
              <a:t>dotčená veřejnost </a:t>
            </a:r>
            <a:r>
              <a:rPr lang="cs-CZ" dirty="0">
                <a:solidFill>
                  <a:srgbClr val="00B050"/>
                </a:solidFill>
              </a:rPr>
              <a:t>[§ 3 písm. i)]</a:t>
            </a:r>
            <a:r>
              <a:rPr lang="cs-CZ" b="1" dirty="0"/>
              <a:t>:</a:t>
            </a:r>
          </a:p>
          <a:p>
            <a:pPr lvl="1"/>
            <a:r>
              <a:rPr lang="cs-CZ" dirty="0"/>
              <a:t>osoba, která může být rozhodnutím vydaným v navazujícím řízení dotčena ve svých právech nebo povinnostech</a:t>
            </a:r>
          </a:p>
          <a:p>
            <a:pPr lvl="1"/>
            <a:r>
              <a:rPr lang="cs-CZ" dirty="0"/>
              <a:t>právnická osoba soukromého práva, jejímž předmětem činnosti je podle zakladatelského právního jednání ochrana životního prostředí nebo veřejného zdraví, a jejíž hlavní činností není podnikání nebo jiná výdělečná činnost</a:t>
            </a:r>
          </a:p>
          <a:p>
            <a:pPr lvl="2"/>
            <a:r>
              <a:rPr lang="cs-CZ" dirty="0"/>
              <a:t>která vznikla </a:t>
            </a:r>
            <a:r>
              <a:rPr lang="cs-CZ" b="1" dirty="0"/>
              <a:t>alespoň 3 roky před dnem zveřejnění informací o navazujícím řízení </a:t>
            </a:r>
            <a:r>
              <a:rPr lang="cs-CZ" dirty="0"/>
              <a:t>podle § 9 b odst. 1, případně před dnem vydání rozhodnutí, že záměr nebo jeho změna nebudou posuzovány</a:t>
            </a:r>
          </a:p>
          <a:p>
            <a:pPr lvl="2"/>
            <a:r>
              <a:rPr lang="cs-CZ" b="1" dirty="0"/>
              <a:t>nebo kterou podporuje svými podpisy nejméně 200 osob</a:t>
            </a:r>
            <a:r>
              <a:rPr lang="cs-CZ" dirty="0"/>
              <a:t>.</a:t>
            </a:r>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229985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b="1" u="sng" dirty="0"/>
              <a:t>Proces SEA</a:t>
            </a:r>
          </a:p>
          <a:p>
            <a:pPr lvl="1"/>
            <a:r>
              <a:rPr lang="cs-CZ" sz="2600" dirty="0"/>
              <a:t>Účast veřejnosti toliko </a:t>
            </a:r>
            <a:r>
              <a:rPr lang="cs-CZ" sz="2600" b="1" dirty="0"/>
              <a:t>konzultativní</a:t>
            </a:r>
            <a:r>
              <a:rPr lang="cs-CZ" sz="2600" dirty="0"/>
              <a:t>.</a:t>
            </a:r>
          </a:p>
          <a:p>
            <a:pPr lvl="1"/>
            <a:r>
              <a:rPr lang="cs-CZ" sz="2600" b="1" dirty="0">
                <a:solidFill>
                  <a:srgbClr val="FF0000"/>
                </a:solidFill>
              </a:rPr>
              <a:t>Každý</a:t>
            </a:r>
            <a:r>
              <a:rPr lang="cs-CZ" sz="2600" b="1" dirty="0"/>
              <a:t>:</a:t>
            </a:r>
          </a:p>
          <a:p>
            <a:pPr lvl="2"/>
            <a:r>
              <a:rPr lang="cs-CZ" sz="2500" b="1" dirty="0"/>
              <a:t>písemné vyjádření k oznámení koncepce </a:t>
            </a:r>
            <a:r>
              <a:rPr lang="cs-CZ" sz="2500" dirty="0"/>
              <a:t>ve lhůtě do 20 dnů ode dne jeho zveřejnění </a:t>
            </a:r>
          </a:p>
          <a:p>
            <a:pPr lvl="2"/>
            <a:r>
              <a:rPr lang="cs-CZ" sz="2500" b="1" dirty="0"/>
              <a:t>písemné vyjádření k návrhu koncepce</a:t>
            </a:r>
            <a:r>
              <a:rPr lang="cs-CZ" sz="2500" dirty="0"/>
              <a:t> nejpozději do 5 dnů ode dne konání veřejného projednání návrhu koncepce</a:t>
            </a:r>
          </a:p>
          <a:p>
            <a:pPr lvl="2"/>
            <a:r>
              <a:rPr lang="cs-CZ" sz="2500" b="1" dirty="0"/>
              <a:t>možnost se ústně vyjádřit i v rámci veřejného projednání</a:t>
            </a:r>
            <a:r>
              <a:rPr lang="cs-CZ" sz="2500" dirty="0"/>
              <a:t>.</a:t>
            </a:r>
          </a:p>
          <a:p>
            <a:endParaRPr lang="cs-CZ" sz="2600" dirty="0"/>
          </a:p>
          <a:p>
            <a:r>
              <a:rPr lang="cs-CZ" b="1" u="sng" dirty="0"/>
              <a:t>Proces EIA</a:t>
            </a:r>
          </a:p>
          <a:p>
            <a:pPr lvl="1"/>
            <a:r>
              <a:rPr lang="cs-CZ" sz="2600" b="1" dirty="0">
                <a:solidFill>
                  <a:srgbClr val="FF0000"/>
                </a:solidFill>
              </a:rPr>
              <a:t>Každý</a:t>
            </a:r>
            <a:r>
              <a:rPr lang="cs-CZ" sz="2600" b="1" dirty="0"/>
              <a:t>:</a:t>
            </a:r>
          </a:p>
          <a:p>
            <a:pPr lvl="2"/>
            <a:r>
              <a:rPr lang="cs-CZ" sz="2500" dirty="0"/>
              <a:t>právo zaslat příslušnému úřadu své </a:t>
            </a:r>
            <a:r>
              <a:rPr lang="cs-CZ" sz="2500" b="1" dirty="0"/>
              <a:t>písemné vyjádření k záměru </a:t>
            </a:r>
            <a:r>
              <a:rPr lang="cs-CZ" sz="2500" dirty="0"/>
              <a:t>(do 30 dní ode dne zveřejnění informace o oznámení záměru),</a:t>
            </a:r>
          </a:p>
          <a:p>
            <a:pPr lvl="2"/>
            <a:r>
              <a:rPr lang="cs-CZ" sz="2500" b="1" dirty="0"/>
              <a:t>vyjádření k dokumentaci </a:t>
            </a:r>
            <a:r>
              <a:rPr lang="cs-CZ" sz="2500" dirty="0"/>
              <a:t>(do 30 dní ode dne zveřejnění informace o dokumentaci). </a:t>
            </a:r>
          </a:p>
          <a:p>
            <a:endParaRPr lang="cs-CZ" u="sng" dirty="0"/>
          </a:p>
          <a:p>
            <a:pPr lvl="1"/>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259270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24343"/>
            <a:ext cx="8229600" cy="4851083"/>
          </a:xfrm>
        </p:spPr>
        <p:txBody>
          <a:bodyPr>
            <a:normAutofit fontScale="62500" lnSpcReduction="20000"/>
          </a:bodyPr>
          <a:lstStyle/>
          <a:p>
            <a:pPr marL="0" indent="0" algn="ctr">
              <a:buNone/>
            </a:pPr>
            <a:r>
              <a:rPr lang="cs-CZ" sz="3500" b="1" u="sng" dirty="0"/>
              <a:t>Proces EIA</a:t>
            </a:r>
          </a:p>
          <a:p>
            <a:pPr marL="0" indent="0" algn="ctr">
              <a:buNone/>
            </a:pPr>
            <a:endParaRPr lang="cs-CZ" b="1" u="sng" dirty="0"/>
          </a:p>
          <a:p>
            <a:pPr marL="0" indent="0" algn="ctr">
              <a:buNone/>
            </a:pPr>
            <a:endParaRPr lang="cs-CZ" b="1" u="sng" dirty="0"/>
          </a:p>
          <a:p>
            <a:endParaRPr lang="cs-CZ" dirty="0"/>
          </a:p>
          <a:p>
            <a:endParaRPr lang="cs-CZ" dirty="0"/>
          </a:p>
          <a:p>
            <a:r>
              <a:rPr lang="cs-CZ" dirty="0"/>
              <a:t>Rozhodnutí v zjišťovacím řízení, že záměr nebude posuzován</a:t>
            </a:r>
          </a:p>
          <a:p>
            <a:pPr lvl="1"/>
            <a:r>
              <a:rPr lang="cs-CZ" b="1" dirty="0">
                <a:solidFill>
                  <a:srgbClr val="00B050"/>
                </a:solidFill>
              </a:rPr>
              <a:t>odvolat se může pouze oznamovatel a dotčená veřejnost</a:t>
            </a:r>
            <a:r>
              <a:rPr lang="cs-CZ" dirty="0"/>
              <a:t> uvedená v § 3 písm. i) bodě 2 zákona EIA, tzn. environmentální spolky splňující uvedené podmínky.</a:t>
            </a:r>
          </a:p>
          <a:p>
            <a:pPr lvl="1"/>
            <a:r>
              <a:rPr lang="cs-CZ" dirty="0"/>
              <a:t>Tytéž spolky se mohou </a:t>
            </a:r>
            <a:r>
              <a:rPr lang="cs-CZ" b="1" dirty="0"/>
              <a:t>žalobou domáhat zrušení rozhodnutí vydaného ve zjišťovacím řízení</a:t>
            </a:r>
            <a:r>
              <a:rPr lang="cs-CZ" dirty="0"/>
              <a:t>, že záměr nebo jeho změna nebudou posuzovány.</a:t>
            </a:r>
          </a:p>
          <a:p>
            <a:pPr lvl="1"/>
            <a:r>
              <a:rPr lang="cs-CZ" dirty="0"/>
              <a:t>Široká veřejnost ani jednu z těchto možností nemá.</a:t>
            </a:r>
          </a:p>
          <a:p>
            <a:pPr marL="0" indent="0">
              <a:buNone/>
            </a:pPr>
            <a:endParaRPr lang="cs-CZ" dirty="0"/>
          </a:p>
          <a:p>
            <a:r>
              <a:rPr lang="cs-CZ" dirty="0"/>
              <a:t>Dojde-li k posouzení záměru, je vydáno závazné stanovisko EIA a</a:t>
            </a:r>
          </a:p>
          <a:p>
            <a:pPr lvl="1"/>
            <a:r>
              <a:rPr lang="cs-CZ" b="1" dirty="0">
                <a:solidFill>
                  <a:srgbClr val="00B050"/>
                </a:solidFill>
              </a:rPr>
              <a:t>pouze dotčené veřejnosti a dotčenému </a:t>
            </a:r>
            <a:r>
              <a:rPr lang="cs-CZ" b="1" dirty="0" err="1">
                <a:solidFill>
                  <a:srgbClr val="00B050"/>
                </a:solidFill>
              </a:rPr>
              <a:t>územněsamosprávnému</a:t>
            </a:r>
            <a:r>
              <a:rPr lang="cs-CZ" b="1" dirty="0">
                <a:solidFill>
                  <a:srgbClr val="00B050"/>
                </a:solidFill>
              </a:rPr>
              <a:t> celku </a:t>
            </a:r>
            <a:r>
              <a:rPr lang="cs-CZ" dirty="0"/>
              <a:t>svědčí oprávnění stát se </a:t>
            </a:r>
            <a:r>
              <a:rPr lang="cs-CZ" b="1" dirty="0"/>
              <a:t>plnoprávným účastníkem navazujícího správního řízení </a:t>
            </a:r>
            <a:r>
              <a:rPr lang="cs-CZ" dirty="0"/>
              <a:t>a brojit proti nesprávnosti provedeného posouzení. </a:t>
            </a:r>
          </a:p>
          <a:p>
            <a:pPr lvl="1"/>
            <a:r>
              <a:rPr lang="cs-CZ" dirty="0"/>
              <a:t>Široká veřejnost opět tuto možnost nemá.</a:t>
            </a:r>
          </a:p>
          <a:p>
            <a:pPr lvl="1"/>
            <a:endParaRPr lang="cs-CZ" dirty="0"/>
          </a:p>
          <a:p>
            <a:endParaRPr lang="cs-CZ" dirty="0"/>
          </a:p>
          <a:p>
            <a:pPr lvl="1"/>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
        <p:nvSpPr>
          <p:cNvPr id="11" name="Ovál 10"/>
          <p:cNvSpPr/>
          <p:nvPr/>
        </p:nvSpPr>
        <p:spPr>
          <a:xfrm>
            <a:off x="633600" y="1624408"/>
            <a:ext cx="19442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oznámení </a:t>
            </a:r>
          </a:p>
        </p:txBody>
      </p:sp>
      <p:sp>
        <p:nvSpPr>
          <p:cNvPr id="12" name="Ovál 11"/>
          <p:cNvSpPr/>
          <p:nvPr/>
        </p:nvSpPr>
        <p:spPr>
          <a:xfrm>
            <a:off x="3527884" y="1567052"/>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zjišťovací řízení</a:t>
            </a:r>
          </a:p>
        </p:txBody>
      </p:sp>
      <p:cxnSp>
        <p:nvCxnSpPr>
          <p:cNvPr id="13" name="Přímá spojnice se šipkou 12"/>
          <p:cNvCxnSpPr/>
          <p:nvPr/>
        </p:nvCxnSpPr>
        <p:spPr>
          <a:xfrm>
            <a:off x="2709002" y="2077808"/>
            <a:ext cx="696906" cy="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a:off x="5734472" y="1747072"/>
            <a:ext cx="1216496"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NE</a:t>
            </a:r>
          </a:p>
        </p:txBody>
      </p:sp>
      <p:sp>
        <p:nvSpPr>
          <p:cNvPr id="15" name="Obdélník 14"/>
          <p:cNvSpPr/>
          <p:nvPr/>
        </p:nvSpPr>
        <p:spPr>
          <a:xfrm>
            <a:off x="7222332" y="1567052"/>
            <a:ext cx="137849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u="sng" dirty="0"/>
              <a:t>rozhodnutí</a:t>
            </a:r>
            <a:r>
              <a:rPr lang="cs-CZ" dirty="0"/>
              <a:t> </a:t>
            </a:r>
            <a:r>
              <a:rPr lang="cs-CZ" sz="1500" dirty="0"/>
              <a:t>(odvolání, soudní přezkum)</a:t>
            </a:r>
          </a:p>
        </p:txBody>
      </p:sp>
      <p:cxnSp>
        <p:nvCxnSpPr>
          <p:cNvPr id="8" name="Přímá spojnice 7"/>
          <p:cNvCxnSpPr/>
          <p:nvPr/>
        </p:nvCxnSpPr>
        <p:spPr>
          <a:xfrm>
            <a:off x="633600" y="4509120"/>
            <a:ext cx="71787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55000" lnSpcReduction="20000"/>
          </a:bodyPr>
          <a:lstStyle/>
          <a:p>
            <a:pPr marL="0" indent="0" algn="ctr">
              <a:buNone/>
            </a:pPr>
            <a:r>
              <a:rPr lang="cs-CZ" sz="3500" b="1" u="sng" dirty="0"/>
              <a:t>Účast veřejnosti v „navazujícím řízení“</a:t>
            </a:r>
          </a:p>
          <a:p>
            <a:pPr marL="285750" indent="-285750"/>
            <a:r>
              <a:rPr lang="cs-CZ" b="1" dirty="0"/>
              <a:t>Speciální úprava vůči úpravě účastenství v jiných předpisech!!! (§ 70 ZOPK, § 7 IPPC atd.)</a:t>
            </a:r>
          </a:p>
          <a:p>
            <a:pPr marL="285750" indent="-285750"/>
            <a:r>
              <a:rPr lang="cs-CZ" dirty="0"/>
              <a:t>Vždy se jedná o </a:t>
            </a:r>
            <a:r>
              <a:rPr lang="cs-CZ" b="1" dirty="0">
                <a:solidFill>
                  <a:srgbClr val="FF0000"/>
                </a:solidFill>
              </a:rPr>
              <a:t>řízení s velkým počtem účastníků </a:t>
            </a:r>
            <a:r>
              <a:rPr lang="cs-CZ" dirty="0"/>
              <a:t>podle správního řádu, bez ohledu na skutečný počet účastníků.</a:t>
            </a:r>
          </a:p>
          <a:p>
            <a:pPr marL="285750" indent="-285750"/>
            <a:r>
              <a:rPr lang="cs-CZ" b="1" dirty="0">
                <a:solidFill>
                  <a:srgbClr val="00B050"/>
                </a:solidFill>
              </a:rPr>
              <a:t>Veřejnosti</a:t>
            </a:r>
            <a:r>
              <a:rPr lang="cs-CZ" dirty="0">
                <a:solidFill>
                  <a:srgbClr val="00B050"/>
                </a:solidFill>
              </a:rPr>
              <a:t> </a:t>
            </a:r>
            <a:r>
              <a:rPr lang="cs-CZ" dirty="0"/>
              <a:t>svědčí v navazujícím řízení </a:t>
            </a:r>
            <a:r>
              <a:rPr lang="cs-CZ" b="1" dirty="0"/>
              <a:t>konzultativní účast, která umožňuje každé osobě uplatnit připomínky k záměru</a:t>
            </a:r>
            <a:r>
              <a:rPr lang="cs-CZ" dirty="0"/>
              <a:t>. Tyto osoby se však nestávají účastníky řízení, správní orgán je pouze povinen se s podanými připomínkami vypořádat v odůvodnění rozhodnutí.</a:t>
            </a:r>
          </a:p>
          <a:p>
            <a:pPr marL="285750" indent="-285750"/>
            <a:r>
              <a:rPr lang="cs-CZ" b="1" dirty="0">
                <a:solidFill>
                  <a:srgbClr val="00B050"/>
                </a:solidFill>
              </a:rPr>
              <a:t>Dotčená veřejnost </a:t>
            </a:r>
            <a:r>
              <a:rPr lang="cs-CZ" dirty="0"/>
              <a:t>dle § 3 písm. i) bod 2 zákona EIA (opět pouze environmentální spolky při splnění uvedených podmínek) může </a:t>
            </a:r>
            <a:r>
              <a:rPr lang="cs-CZ" b="1" dirty="0"/>
              <a:t>získat postavení plnoprávného účastníka navazujícího řízení</a:t>
            </a:r>
            <a:r>
              <a:rPr lang="cs-CZ" dirty="0"/>
              <a:t>, kterému předcházelo posuzování vlivů na životní prostředí. Musí se však ve 30denní lhůtě ode dne zveřejnění informací o navazujícím řízení přihlásit.</a:t>
            </a:r>
          </a:p>
          <a:p>
            <a:pPr marL="285750" indent="-285750"/>
            <a:r>
              <a:rPr lang="cs-CZ" dirty="0"/>
              <a:t>Konzultativní ani plnoprávná účast v navazujícím řízení není podmíněna aktivní účastí v předchozím procesu EIA.</a:t>
            </a:r>
          </a:p>
          <a:p>
            <a:pPr marL="285750" indent="-285750"/>
            <a:r>
              <a:rPr lang="cs-CZ" dirty="0"/>
              <a:t>Proti rozhodnutí vydaném v navazujícím řízení se lze odvolat. Aktivní legitimaci k podání odvolání mají obecně všichni účastníci daného navazujícího řízení. Zákon EIA však umožňuje environmentálním spolkům splňujícím podmínky odvolat se proti rozhodnutí vydanému v navazujícím řízení i v případě, že nebyly účastníky prvostupňového řízení.</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36436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70000" lnSpcReduction="20000"/>
          </a:bodyPr>
          <a:lstStyle/>
          <a:p>
            <a:pPr marL="285750" indent="-285750"/>
            <a:r>
              <a:rPr lang="cs-CZ" sz="3600" dirty="0">
                <a:solidFill>
                  <a:srgbClr val="FF0000"/>
                </a:solidFill>
              </a:rPr>
              <a:t>Dotčená veřejnost </a:t>
            </a:r>
            <a:r>
              <a:rPr lang="cs-CZ" sz="3600" dirty="0"/>
              <a:t>se může žalobou domáhat zrušení rozhodnutí vydaného v navazujícím řízení a napadat hmotnou nebo procesní zákonnost tohoto rozhodnutí (</a:t>
            </a:r>
            <a:r>
              <a:rPr lang="cs-CZ" sz="3600" dirty="0">
                <a:solidFill>
                  <a:srgbClr val="00B050"/>
                </a:solidFill>
              </a:rPr>
              <a:t>§ 9d zákona EIA</a:t>
            </a:r>
            <a:r>
              <a:rPr lang="cs-CZ" sz="3600" dirty="0"/>
              <a:t>)</a:t>
            </a:r>
          </a:p>
          <a:p>
            <a:pPr marL="285750" indent="-285750"/>
            <a:r>
              <a:rPr lang="cs-CZ" sz="3600" dirty="0"/>
              <a:t>Má se za to, že ekologické spolky mají práva, na kterých mohou být rozhodnutím vydaným v navazujícím řízení zkráceny.</a:t>
            </a:r>
          </a:p>
          <a:p>
            <a:pPr marL="285750" indent="-285750"/>
            <a:endParaRPr lang="cs-CZ" sz="3600" dirty="0"/>
          </a:p>
          <a:p>
            <a:pPr marL="285750" indent="-285750"/>
            <a:r>
              <a:rPr lang="cs-CZ" sz="3600" dirty="0"/>
              <a:t>Přípustnost žaloby po vyčerpání řádného opravného prostředku!</a:t>
            </a:r>
          </a:p>
          <a:p>
            <a:pPr marL="285750" indent="-285750"/>
            <a:r>
              <a:rPr lang="cs-CZ" sz="3600" dirty="0"/>
              <a:t>Soud o žalobě rozhodne do 90 dnů po jejím doručení.</a:t>
            </a:r>
          </a:p>
          <a:p>
            <a:pPr marL="285750" indent="-285750"/>
            <a:r>
              <a:rPr lang="cs-CZ" sz="3600" dirty="0"/>
              <a:t>Soud rozhodne </a:t>
            </a:r>
            <a:r>
              <a:rPr lang="cs-CZ" sz="3600" b="1" dirty="0"/>
              <a:t>i bez návrhu </a:t>
            </a:r>
            <a:r>
              <a:rPr lang="cs-CZ" sz="3600" u="sng" dirty="0"/>
              <a:t>o přiznání odkladného účinku žalobě </a:t>
            </a:r>
            <a:r>
              <a:rPr lang="cs-CZ" sz="3600" dirty="0"/>
              <a:t>nebo o návrhu na vydání předběžného opatření, hrozí-li realizací záměru závažné škody na životním prostředí </a:t>
            </a:r>
            <a:r>
              <a:rPr lang="cs-CZ" sz="2900" dirty="0">
                <a:solidFill>
                  <a:srgbClr val="0070C0"/>
                </a:solidFill>
              </a:rPr>
              <a:t>=&gt; prakticky vždy?</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Přístup k soudní ochraně</a:t>
            </a:r>
          </a:p>
        </p:txBody>
      </p:sp>
    </p:spTree>
    <p:extLst>
      <p:ext uri="{BB962C8B-B14F-4D97-AF65-F5344CB8AC3E}">
        <p14:creationId xmlns:p14="http://schemas.microsoft.com/office/powerpoint/2010/main" val="239781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2188" y="5629178"/>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744004" y="5559171"/>
            <a:ext cx="1600200" cy="357188"/>
          </a:xfrm>
        </p:spPr>
        <p:txBody>
          <a:bodyPr/>
          <a:lstStyle/>
          <a:p>
            <a:fld id="{2BCE163F-7B9D-4840-A966-572BBA1EC294}" type="slidenum">
              <a:rPr lang="en-GB"/>
              <a:pPr/>
              <a:t>7</a:t>
            </a:fld>
            <a:endParaRPr lang="en-GB"/>
          </a:p>
        </p:txBody>
      </p:sp>
      <p:sp>
        <p:nvSpPr>
          <p:cNvPr id="11" name="Text Box 3"/>
          <p:cNvSpPr txBox="1">
            <a:spLocks noChangeArrowheads="1"/>
          </p:cNvSpPr>
          <p:nvPr/>
        </p:nvSpPr>
        <p:spPr bwMode="auto">
          <a:xfrm>
            <a:off x="2448463" y="984992"/>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2457423" y="1515576"/>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3459565" y="3021343"/>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3438456" y="3645509"/>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cxnSp>
        <p:nvCxnSpPr>
          <p:cNvPr id="27" name="AutoShape 18"/>
          <p:cNvCxnSpPr>
            <a:cxnSpLocks noChangeShapeType="1"/>
            <a:stCxn id="11" idx="2"/>
            <a:endCxn id="12" idx="0"/>
          </p:cNvCxnSpPr>
          <p:nvPr/>
        </p:nvCxnSpPr>
        <p:spPr bwMode="auto">
          <a:xfrm>
            <a:off x="3236679" y="1387904"/>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5661248"/>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p:cNvSpPr txBox="1">
            <a:spLocks noChangeArrowheads="1"/>
          </p:cNvSpPr>
          <p:nvPr/>
        </p:nvSpPr>
        <p:spPr bwMode="auto">
          <a:xfrm>
            <a:off x="3432454" y="2489046"/>
            <a:ext cx="1381946" cy="409099"/>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EIA</a:t>
            </a:r>
            <a:endParaRPr lang="en-US" sz="1050" dirty="0">
              <a:latin typeface="Verdana" pitchFamily="34" charset="0"/>
            </a:endParaRPr>
          </a:p>
        </p:txBody>
      </p:sp>
      <p:cxnSp>
        <p:nvCxnSpPr>
          <p:cNvPr id="77" name="Přímá spojnice se šipkou 76"/>
          <p:cNvCxnSpPr/>
          <p:nvPr/>
        </p:nvCxnSpPr>
        <p:spPr>
          <a:xfrm rot="10800000">
            <a:off x="3059908" y="2693594"/>
            <a:ext cx="350966"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883968" y="316954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4157518" y="1268359"/>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4123427" y="171363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5025359" y="3712138"/>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581801" y="1123597"/>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5269025" y="3041831"/>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4581801" y="1562473"/>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4111976" y="2925436"/>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4116894" y="3391147"/>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4111976" y="3989745"/>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5376325" y="3553249"/>
            <a:ext cx="1836204" cy="253916"/>
          </a:xfrm>
          <a:prstGeom prst="rect">
            <a:avLst/>
          </a:prstGeom>
          <a:noFill/>
        </p:spPr>
        <p:txBody>
          <a:bodyPr wrap="square" rtlCol="0">
            <a:spAutoFit/>
          </a:bodyPr>
          <a:lstStyle/>
          <a:p>
            <a:r>
              <a:rPr lang="cs-CZ" sz="1050" b="1" dirty="0"/>
              <a:t>R</a:t>
            </a:r>
          </a:p>
        </p:txBody>
      </p:sp>
      <p:cxnSp>
        <p:nvCxnSpPr>
          <p:cNvPr id="20" name="Zakřivená spojnice 19"/>
          <p:cNvCxnSpPr/>
          <p:nvPr/>
        </p:nvCxnSpPr>
        <p:spPr>
          <a:xfrm rot="10800000" flipV="1">
            <a:off x="2457327" y="2666994"/>
            <a:ext cx="575786" cy="627380"/>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a:cxnSpLocks/>
          </p:cNvCxnSpPr>
          <p:nvPr/>
        </p:nvCxnSpPr>
        <p:spPr>
          <a:xfrm>
            <a:off x="3147054" y="2806296"/>
            <a:ext cx="263820" cy="21504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2747842" y="2898960"/>
            <a:ext cx="935618" cy="56256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5"/>
          <p:cNvSpPr txBox="1">
            <a:spLocks noChangeArrowheads="1"/>
          </p:cNvSpPr>
          <p:nvPr/>
        </p:nvSpPr>
        <p:spPr bwMode="auto">
          <a:xfrm>
            <a:off x="3572515" y="966494"/>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sp>
        <p:nvSpPr>
          <p:cNvPr id="55" name="Text Box 5"/>
          <p:cNvSpPr txBox="1">
            <a:spLocks noChangeArrowheads="1"/>
          </p:cNvSpPr>
          <p:nvPr/>
        </p:nvSpPr>
        <p:spPr bwMode="auto">
          <a:xfrm>
            <a:off x="3575537" y="1492639"/>
            <a:ext cx="536438" cy="401694"/>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SEA</a:t>
            </a:r>
            <a:endParaRPr lang="en-US" sz="1050" dirty="0">
              <a:latin typeface="Verdana" pitchFamily="34" charset="0"/>
            </a:endParaRPr>
          </a:p>
        </p:txBody>
      </p:sp>
      <p:sp>
        <p:nvSpPr>
          <p:cNvPr id="58" name="Text Box 7"/>
          <p:cNvSpPr txBox="1">
            <a:spLocks noChangeArrowheads="1"/>
          </p:cNvSpPr>
          <p:nvPr/>
        </p:nvSpPr>
        <p:spPr bwMode="auto">
          <a:xfrm>
            <a:off x="1098163" y="4467535"/>
            <a:ext cx="1836204" cy="1091635"/>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sp>
        <p:nvSpPr>
          <p:cNvPr id="52" name="TextovéPole 51"/>
          <p:cNvSpPr txBox="1"/>
          <p:nvPr/>
        </p:nvSpPr>
        <p:spPr>
          <a:xfrm>
            <a:off x="2903543" y="2529295"/>
            <a:ext cx="2090385" cy="253916"/>
          </a:xfrm>
          <a:prstGeom prst="rect">
            <a:avLst/>
          </a:prstGeom>
          <a:noFill/>
        </p:spPr>
        <p:txBody>
          <a:bodyPr wrap="square" rtlCol="0">
            <a:spAutoFit/>
          </a:bodyPr>
          <a:lstStyle/>
          <a:p>
            <a:r>
              <a:rPr lang="cs-CZ" sz="1050" b="1" dirty="0"/>
              <a:t>ZS</a:t>
            </a:r>
          </a:p>
        </p:txBody>
      </p:sp>
      <p:cxnSp>
        <p:nvCxnSpPr>
          <p:cNvPr id="53" name="AutoShape 18"/>
          <p:cNvCxnSpPr>
            <a:cxnSpLocks noChangeShapeType="1"/>
          </p:cNvCxnSpPr>
          <p:nvPr/>
        </p:nvCxnSpPr>
        <p:spPr bwMode="auto">
          <a:xfrm flipH="1">
            <a:off x="4011101" y="2312865"/>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5">
            <a:extLst>
              <a:ext uri="{FF2B5EF4-FFF2-40B4-BE49-F238E27FC236}">
                <a16:creationId xmlns:a16="http://schemas.microsoft.com/office/drawing/2014/main" id="{3A39D0DC-D0EA-4562-9B90-111D644FF0B6}"/>
              </a:ext>
            </a:extLst>
          </p:cNvPr>
          <p:cNvSpPr txBox="1">
            <a:spLocks noChangeArrowheads="1"/>
          </p:cNvSpPr>
          <p:nvPr/>
        </p:nvSpPr>
        <p:spPr bwMode="auto">
          <a:xfrm>
            <a:off x="1091473" y="3000115"/>
            <a:ext cx="1783717" cy="1170309"/>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IPPC</a:t>
            </a:r>
          </a:p>
          <a:p>
            <a:pPr eaLnBrk="0" hangingPunct="0">
              <a:spcBef>
                <a:spcPct val="50000"/>
              </a:spcBef>
            </a:pPr>
            <a:r>
              <a:rPr lang="cs-CZ" sz="1050" dirty="0">
                <a:latin typeface="Verdana" pitchFamily="34" charset="0"/>
              </a:rPr>
              <a:t>(povolení, závazná stanoviska a stanoviska podle některých zvl. Předpisů - ,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a:t>
            </a:r>
            <a:r>
              <a:rPr lang="cs-CZ" sz="1050" dirty="0" err="1">
                <a:latin typeface="Verdana" pitchFamily="34" charset="0"/>
              </a:rPr>
              <a:t>VeřZd</a:t>
            </a:r>
            <a:r>
              <a:rPr lang="cs-CZ" sz="1050" dirty="0">
                <a:latin typeface="Verdana" pitchFamily="34" charset="0"/>
              </a:rPr>
              <a:t>)</a:t>
            </a:r>
            <a:endParaRPr lang="en-US" sz="1050" dirty="0">
              <a:latin typeface="Verdana" pitchFamily="34" charset="0"/>
            </a:endParaRPr>
          </a:p>
        </p:txBody>
      </p:sp>
      <p:cxnSp>
        <p:nvCxnSpPr>
          <p:cNvPr id="50" name="Přímá spojnice se šipkou 49"/>
          <p:cNvCxnSpPr/>
          <p:nvPr/>
        </p:nvCxnSpPr>
        <p:spPr>
          <a:xfrm>
            <a:off x="2927676" y="354452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2934367" y="3588692"/>
            <a:ext cx="1836204" cy="253916"/>
          </a:xfrm>
          <a:prstGeom prst="rect">
            <a:avLst/>
          </a:prstGeom>
          <a:noFill/>
        </p:spPr>
        <p:txBody>
          <a:bodyPr wrap="square" rtlCol="0">
            <a:spAutoFit/>
          </a:bodyPr>
          <a:lstStyle/>
          <a:p>
            <a:r>
              <a:rPr lang="cs-CZ" sz="1050" b="1" dirty="0"/>
              <a:t>R</a:t>
            </a:r>
          </a:p>
        </p:txBody>
      </p:sp>
      <p:pic>
        <p:nvPicPr>
          <p:cNvPr id="62"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5662909" y="1078351"/>
            <a:ext cx="2576289" cy="2162815"/>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7">
            <a:extLst>
              <a:ext uri="{FF2B5EF4-FFF2-40B4-BE49-F238E27FC236}">
                <a16:creationId xmlns:a16="http://schemas.microsoft.com/office/drawing/2014/main" id="{52F697ED-820E-4F3F-A231-83F53025761C}"/>
              </a:ext>
            </a:extLst>
          </p:cNvPr>
          <p:cNvSpPr txBox="1">
            <a:spLocks noChangeArrowheads="1"/>
          </p:cNvSpPr>
          <p:nvPr/>
        </p:nvSpPr>
        <p:spPr bwMode="auto">
          <a:xfrm>
            <a:off x="3432454" y="4188103"/>
            <a:ext cx="1802480" cy="671043"/>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Kolaudační rozhodnutí  </a:t>
            </a:r>
          </a:p>
        </p:txBody>
      </p:sp>
      <p:cxnSp>
        <p:nvCxnSpPr>
          <p:cNvPr id="47" name="Přímá spojnice se šipkou 46">
            <a:extLst>
              <a:ext uri="{FF2B5EF4-FFF2-40B4-BE49-F238E27FC236}">
                <a16:creationId xmlns:a16="http://schemas.microsoft.com/office/drawing/2014/main" id="{4FE82911-F567-407C-B4D2-E43C1EBD02D4}"/>
              </a:ext>
            </a:extLst>
          </p:cNvPr>
          <p:cNvCxnSpPr/>
          <p:nvPr/>
        </p:nvCxnSpPr>
        <p:spPr>
          <a:xfrm>
            <a:off x="5177168" y="4349626"/>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0D922446-AE64-4A01-B7C8-7F142F0631F5}"/>
              </a:ext>
            </a:extLst>
          </p:cNvPr>
          <p:cNvSpPr txBox="1"/>
          <p:nvPr/>
        </p:nvSpPr>
        <p:spPr>
          <a:xfrm>
            <a:off x="5528134" y="4190736"/>
            <a:ext cx="1836204" cy="253916"/>
          </a:xfrm>
          <a:prstGeom prst="rect">
            <a:avLst/>
          </a:prstGeom>
          <a:noFill/>
        </p:spPr>
        <p:txBody>
          <a:bodyPr wrap="square" rtlCol="0">
            <a:spAutoFit/>
          </a:bodyPr>
          <a:lstStyle/>
          <a:p>
            <a:r>
              <a:rPr lang="cs-CZ" sz="1050" b="1" dirty="0"/>
              <a:t>R</a:t>
            </a:r>
          </a:p>
        </p:txBody>
      </p:sp>
      <p:cxnSp>
        <p:nvCxnSpPr>
          <p:cNvPr id="60" name="Přímá spojnice se šipkou 59">
            <a:extLst>
              <a:ext uri="{FF2B5EF4-FFF2-40B4-BE49-F238E27FC236}">
                <a16:creationId xmlns:a16="http://schemas.microsoft.com/office/drawing/2014/main" id="{49CB320E-27B7-4854-B794-A8AAE8C44925}"/>
              </a:ext>
            </a:extLst>
          </p:cNvPr>
          <p:cNvCxnSpPr/>
          <p:nvPr/>
        </p:nvCxnSpPr>
        <p:spPr>
          <a:xfrm>
            <a:off x="5190734" y="458898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ovéPole 62">
            <a:extLst>
              <a:ext uri="{FF2B5EF4-FFF2-40B4-BE49-F238E27FC236}">
                <a16:creationId xmlns:a16="http://schemas.microsoft.com/office/drawing/2014/main" id="{E4590459-262A-419F-BB14-01FEEB44AA51}"/>
              </a:ext>
            </a:extLst>
          </p:cNvPr>
          <p:cNvSpPr txBox="1"/>
          <p:nvPr/>
        </p:nvSpPr>
        <p:spPr>
          <a:xfrm>
            <a:off x="5541699" y="4430095"/>
            <a:ext cx="1836204" cy="253916"/>
          </a:xfrm>
          <a:prstGeom prst="rect">
            <a:avLst/>
          </a:prstGeom>
          <a:noFill/>
        </p:spPr>
        <p:txBody>
          <a:bodyPr wrap="square" rtlCol="0">
            <a:spAutoFit/>
          </a:bodyPr>
          <a:lstStyle/>
          <a:p>
            <a:r>
              <a:rPr lang="cs-CZ" sz="1050" b="1" dirty="0"/>
              <a:t>R</a:t>
            </a:r>
          </a:p>
        </p:txBody>
      </p:sp>
    </p:spTree>
    <p:extLst>
      <p:ext uri="{BB962C8B-B14F-4D97-AF65-F5344CB8AC3E}">
        <p14:creationId xmlns:p14="http://schemas.microsoft.com/office/powerpoint/2010/main" val="42944232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a:t>					</a:t>
            </a:r>
          </a:p>
        </p:txBody>
      </p:sp>
      <p:sp>
        <p:nvSpPr>
          <p:cNvPr id="5" name="Nadpis 4"/>
          <p:cNvSpPr>
            <a:spLocks noGrp="1"/>
          </p:cNvSpPr>
          <p:nvPr>
            <p:ph type="ctrTitle"/>
          </p:nvPr>
        </p:nvSpPr>
        <p:spPr>
          <a:xfrm>
            <a:off x="467544" y="1700808"/>
            <a:ext cx="7772400" cy="1470025"/>
          </a:xfrm>
        </p:spPr>
        <p:txBody>
          <a:bodyPr>
            <a:normAutofit/>
          </a:bodyPr>
          <a:lstStyle/>
          <a:p>
            <a:br>
              <a:rPr lang="cs-CZ" dirty="0"/>
            </a:br>
            <a:endParaRPr lang="cs-CZ" dirty="0"/>
          </a:p>
        </p:txBody>
      </p:sp>
      <p:sp>
        <p:nvSpPr>
          <p:cNvPr id="6" name="TextovéPole 5"/>
          <p:cNvSpPr txBox="1"/>
          <p:nvPr/>
        </p:nvSpPr>
        <p:spPr>
          <a:xfrm>
            <a:off x="1115616" y="4437112"/>
            <a:ext cx="6696744" cy="2092881"/>
          </a:xfrm>
          <a:prstGeom prst="rect">
            <a:avLst/>
          </a:prstGeom>
          <a:noFill/>
        </p:spPr>
        <p:txBody>
          <a:bodyPr wrap="square" rtlCol="0">
            <a:spAutoFit/>
          </a:bodyPr>
          <a:lstStyle/>
          <a:p>
            <a:pPr algn="ctr"/>
            <a:r>
              <a:rPr lang="cs-CZ" sz="3200" dirty="0">
                <a:latin typeface="Cambria" panose="02040503050406030204" pitchFamily="18" charset="0"/>
                <a:ea typeface="Cambria" panose="02040503050406030204" pitchFamily="18" charset="0"/>
              </a:rPr>
              <a:t>Děkuji za pozornost!</a:t>
            </a:r>
          </a:p>
          <a:p>
            <a:pPr algn="ctr"/>
            <a:endParaRPr lang="cs-CZ" sz="4000" dirty="0"/>
          </a:p>
          <a:p>
            <a:pPr algn="ctr"/>
            <a:endParaRPr lang="cs-CZ" sz="4000" dirty="0"/>
          </a:p>
          <a:p>
            <a:endParaRPr lang="cs-CZ" dirty="0"/>
          </a:p>
        </p:txBody>
      </p:sp>
    </p:spTree>
    <p:extLst>
      <p:ext uri="{BB962C8B-B14F-4D97-AF65-F5344CB8AC3E}">
        <p14:creationId xmlns:p14="http://schemas.microsoft.com/office/powerpoint/2010/main" val="406723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692" y="570118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7119508" y="5631179"/>
            <a:ext cx="1600200" cy="357188"/>
          </a:xfrm>
        </p:spPr>
        <p:txBody>
          <a:bodyPr/>
          <a:lstStyle/>
          <a:p>
            <a:fld id="{2BCE163F-7B9D-4840-A966-572BBA1EC294}" type="slidenum">
              <a:rPr lang="en-GB"/>
              <a:pPr/>
              <a:t>8</a:t>
            </a:fld>
            <a:endParaRPr lang="en-GB"/>
          </a:p>
        </p:txBody>
      </p:sp>
      <p:sp>
        <p:nvSpPr>
          <p:cNvPr id="11" name="Text Box 3"/>
          <p:cNvSpPr txBox="1">
            <a:spLocks noChangeArrowheads="1"/>
          </p:cNvSpPr>
          <p:nvPr/>
        </p:nvSpPr>
        <p:spPr bwMode="auto">
          <a:xfrm>
            <a:off x="2823967" y="1057000"/>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2832927" y="1587584"/>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3835069" y="3093351"/>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3813960" y="3717517"/>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cxnSp>
        <p:nvCxnSpPr>
          <p:cNvPr id="27" name="AutoShape 18"/>
          <p:cNvCxnSpPr>
            <a:cxnSpLocks noChangeShapeType="1"/>
            <a:stCxn id="11" idx="2"/>
            <a:endCxn id="12" idx="0"/>
          </p:cNvCxnSpPr>
          <p:nvPr/>
        </p:nvCxnSpPr>
        <p:spPr bwMode="auto">
          <a:xfrm>
            <a:off x="3612183" y="1459912"/>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3208" y="573325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p:cNvSpPr txBox="1">
            <a:spLocks noChangeArrowheads="1"/>
          </p:cNvSpPr>
          <p:nvPr/>
        </p:nvSpPr>
        <p:spPr bwMode="auto">
          <a:xfrm>
            <a:off x="3807958" y="2561054"/>
            <a:ext cx="1381946" cy="409099"/>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EIA</a:t>
            </a:r>
            <a:endParaRPr lang="en-US" sz="1050" dirty="0">
              <a:latin typeface="Verdana" pitchFamily="34" charset="0"/>
            </a:endParaRPr>
          </a:p>
        </p:txBody>
      </p:sp>
      <p:cxnSp>
        <p:nvCxnSpPr>
          <p:cNvPr id="77" name="Přímá spojnice se šipkou 76"/>
          <p:cNvCxnSpPr/>
          <p:nvPr/>
        </p:nvCxnSpPr>
        <p:spPr>
          <a:xfrm rot="10800000">
            <a:off x="3435412" y="2765602"/>
            <a:ext cx="350966"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5259472" y="324155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4533022" y="134036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4498931" y="178564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5400863" y="3784146"/>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957305" y="1195605"/>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5644529" y="3113839"/>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4957305" y="1634481"/>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4487480" y="2997444"/>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4492398" y="3463155"/>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4487480" y="406175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5751829" y="3625257"/>
            <a:ext cx="1836204" cy="253916"/>
          </a:xfrm>
          <a:prstGeom prst="rect">
            <a:avLst/>
          </a:prstGeom>
          <a:noFill/>
        </p:spPr>
        <p:txBody>
          <a:bodyPr wrap="square" rtlCol="0">
            <a:spAutoFit/>
          </a:bodyPr>
          <a:lstStyle/>
          <a:p>
            <a:r>
              <a:rPr lang="cs-CZ" sz="1050" b="1" dirty="0"/>
              <a:t>R</a:t>
            </a:r>
          </a:p>
        </p:txBody>
      </p:sp>
      <p:cxnSp>
        <p:nvCxnSpPr>
          <p:cNvPr id="20" name="Zakřivená spojnice 19"/>
          <p:cNvCxnSpPr/>
          <p:nvPr/>
        </p:nvCxnSpPr>
        <p:spPr>
          <a:xfrm rot="10800000" flipV="1">
            <a:off x="2832831" y="2739002"/>
            <a:ext cx="575786" cy="627380"/>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a:cxnSpLocks/>
          </p:cNvCxnSpPr>
          <p:nvPr/>
        </p:nvCxnSpPr>
        <p:spPr>
          <a:xfrm>
            <a:off x="3522558" y="2878304"/>
            <a:ext cx="263820" cy="21504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3123346" y="2970968"/>
            <a:ext cx="935618" cy="56256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5"/>
          <p:cNvSpPr txBox="1">
            <a:spLocks noChangeArrowheads="1"/>
          </p:cNvSpPr>
          <p:nvPr/>
        </p:nvSpPr>
        <p:spPr bwMode="auto">
          <a:xfrm>
            <a:off x="3948019" y="1038502"/>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sp>
        <p:nvSpPr>
          <p:cNvPr id="55" name="Text Box 5"/>
          <p:cNvSpPr txBox="1">
            <a:spLocks noChangeArrowheads="1"/>
          </p:cNvSpPr>
          <p:nvPr/>
        </p:nvSpPr>
        <p:spPr bwMode="auto">
          <a:xfrm>
            <a:off x="3951041" y="1564647"/>
            <a:ext cx="536438" cy="401694"/>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SEA</a:t>
            </a:r>
            <a:endParaRPr lang="en-US" sz="1050" dirty="0">
              <a:latin typeface="Verdana" pitchFamily="34" charset="0"/>
            </a:endParaRPr>
          </a:p>
        </p:txBody>
      </p:sp>
      <p:sp>
        <p:nvSpPr>
          <p:cNvPr id="58" name="Text Box 7"/>
          <p:cNvSpPr txBox="1">
            <a:spLocks noChangeArrowheads="1"/>
          </p:cNvSpPr>
          <p:nvPr/>
        </p:nvSpPr>
        <p:spPr bwMode="auto">
          <a:xfrm>
            <a:off x="1473667" y="4539543"/>
            <a:ext cx="1836204" cy="1091635"/>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sp>
        <p:nvSpPr>
          <p:cNvPr id="52" name="TextovéPole 51"/>
          <p:cNvSpPr txBox="1"/>
          <p:nvPr/>
        </p:nvSpPr>
        <p:spPr>
          <a:xfrm>
            <a:off x="3279047" y="2601303"/>
            <a:ext cx="2090385" cy="253916"/>
          </a:xfrm>
          <a:prstGeom prst="rect">
            <a:avLst/>
          </a:prstGeom>
          <a:noFill/>
        </p:spPr>
        <p:txBody>
          <a:bodyPr wrap="square" rtlCol="0">
            <a:spAutoFit/>
          </a:bodyPr>
          <a:lstStyle/>
          <a:p>
            <a:r>
              <a:rPr lang="cs-CZ" sz="1050" b="1" dirty="0"/>
              <a:t>ZS</a:t>
            </a:r>
          </a:p>
        </p:txBody>
      </p:sp>
      <p:cxnSp>
        <p:nvCxnSpPr>
          <p:cNvPr id="53" name="AutoShape 18"/>
          <p:cNvCxnSpPr>
            <a:cxnSpLocks noChangeShapeType="1"/>
          </p:cNvCxnSpPr>
          <p:nvPr/>
        </p:nvCxnSpPr>
        <p:spPr bwMode="auto">
          <a:xfrm flipH="1">
            <a:off x="4386605" y="238487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5">
            <a:extLst>
              <a:ext uri="{FF2B5EF4-FFF2-40B4-BE49-F238E27FC236}">
                <a16:creationId xmlns:a16="http://schemas.microsoft.com/office/drawing/2014/main" id="{3A39D0DC-D0EA-4562-9B90-111D644FF0B6}"/>
              </a:ext>
            </a:extLst>
          </p:cNvPr>
          <p:cNvSpPr txBox="1">
            <a:spLocks noChangeArrowheads="1"/>
          </p:cNvSpPr>
          <p:nvPr/>
        </p:nvSpPr>
        <p:spPr bwMode="auto">
          <a:xfrm>
            <a:off x="1466977" y="3072123"/>
            <a:ext cx="1783717" cy="1170309"/>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IPPC</a:t>
            </a:r>
          </a:p>
          <a:p>
            <a:pPr eaLnBrk="0" hangingPunct="0">
              <a:spcBef>
                <a:spcPct val="50000"/>
              </a:spcBef>
            </a:pPr>
            <a:r>
              <a:rPr lang="cs-CZ" sz="1050" dirty="0">
                <a:latin typeface="Verdana" pitchFamily="34" charset="0"/>
              </a:rPr>
              <a:t>(povolení, závazná stanoviska a stanoviska podle některých zvl. Předpisů - ,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a:t>
            </a:r>
            <a:r>
              <a:rPr lang="cs-CZ" sz="1050" dirty="0" err="1">
                <a:latin typeface="Verdana" pitchFamily="34" charset="0"/>
              </a:rPr>
              <a:t>VeřZd</a:t>
            </a:r>
            <a:r>
              <a:rPr lang="cs-CZ" sz="1050" dirty="0">
                <a:latin typeface="Verdana" pitchFamily="34" charset="0"/>
              </a:rPr>
              <a:t>)</a:t>
            </a:r>
            <a:endParaRPr lang="en-US" sz="1050" dirty="0">
              <a:latin typeface="Verdana" pitchFamily="34" charset="0"/>
            </a:endParaRPr>
          </a:p>
        </p:txBody>
      </p:sp>
      <p:cxnSp>
        <p:nvCxnSpPr>
          <p:cNvPr id="50" name="Přímá spojnice se šipkou 49"/>
          <p:cNvCxnSpPr/>
          <p:nvPr/>
        </p:nvCxnSpPr>
        <p:spPr>
          <a:xfrm>
            <a:off x="3303180" y="361653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3309871" y="3660700"/>
            <a:ext cx="1836204" cy="253916"/>
          </a:xfrm>
          <a:prstGeom prst="rect">
            <a:avLst/>
          </a:prstGeom>
          <a:noFill/>
        </p:spPr>
        <p:txBody>
          <a:bodyPr wrap="square" rtlCol="0">
            <a:spAutoFit/>
          </a:bodyPr>
          <a:lstStyle/>
          <a:p>
            <a:r>
              <a:rPr lang="cs-CZ" sz="1050" b="1" dirty="0"/>
              <a:t>R</a:t>
            </a:r>
          </a:p>
        </p:txBody>
      </p:sp>
      <p:pic>
        <p:nvPicPr>
          <p:cNvPr id="62"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6038413" y="1150359"/>
            <a:ext cx="2576289" cy="2162815"/>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7">
            <a:extLst>
              <a:ext uri="{FF2B5EF4-FFF2-40B4-BE49-F238E27FC236}">
                <a16:creationId xmlns:a16="http://schemas.microsoft.com/office/drawing/2014/main" id="{52F697ED-820E-4F3F-A231-83F53025761C}"/>
              </a:ext>
            </a:extLst>
          </p:cNvPr>
          <p:cNvSpPr txBox="1">
            <a:spLocks noChangeArrowheads="1"/>
          </p:cNvSpPr>
          <p:nvPr/>
        </p:nvSpPr>
        <p:spPr bwMode="auto">
          <a:xfrm>
            <a:off x="3807958" y="4260111"/>
            <a:ext cx="1802480" cy="671043"/>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Kolaudační rozhodnutí  </a:t>
            </a:r>
          </a:p>
        </p:txBody>
      </p:sp>
      <p:cxnSp>
        <p:nvCxnSpPr>
          <p:cNvPr id="47" name="Přímá spojnice se šipkou 46">
            <a:extLst>
              <a:ext uri="{FF2B5EF4-FFF2-40B4-BE49-F238E27FC236}">
                <a16:creationId xmlns:a16="http://schemas.microsoft.com/office/drawing/2014/main" id="{4FE82911-F567-407C-B4D2-E43C1EBD02D4}"/>
              </a:ext>
            </a:extLst>
          </p:cNvPr>
          <p:cNvCxnSpPr/>
          <p:nvPr/>
        </p:nvCxnSpPr>
        <p:spPr>
          <a:xfrm>
            <a:off x="5552672" y="4421634"/>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0D922446-AE64-4A01-B7C8-7F142F0631F5}"/>
              </a:ext>
            </a:extLst>
          </p:cNvPr>
          <p:cNvSpPr txBox="1"/>
          <p:nvPr/>
        </p:nvSpPr>
        <p:spPr>
          <a:xfrm>
            <a:off x="5903638" y="4262744"/>
            <a:ext cx="1836204" cy="253916"/>
          </a:xfrm>
          <a:prstGeom prst="rect">
            <a:avLst/>
          </a:prstGeom>
          <a:noFill/>
        </p:spPr>
        <p:txBody>
          <a:bodyPr wrap="square" rtlCol="0">
            <a:spAutoFit/>
          </a:bodyPr>
          <a:lstStyle/>
          <a:p>
            <a:r>
              <a:rPr lang="cs-CZ" sz="1050" b="1" dirty="0"/>
              <a:t>R</a:t>
            </a:r>
          </a:p>
        </p:txBody>
      </p:sp>
      <p:cxnSp>
        <p:nvCxnSpPr>
          <p:cNvPr id="60" name="Přímá spojnice se šipkou 59">
            <a:extLst>
              <a:ext uri="{FF2B5EF4-FFF2-40B4-BE49-F238E27FC236}">
                <a16:creationId xmlns:a16="http://schemas.microsoft.com/office/drawing/2014/main" id="{49CB320E-27B7-4854-B794-A8AAE8C44925}"/>
              </a:ext>
            </a:extLst>
          </p:cNvPr>
          <p:cNvCxnSpPr/>
          <p:nvPr/>
        </p:nvCxnSpPr>
        <p:spPr>
          <a:xfrm>
            <a:off x="5566238" y="466099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ovéPole 62">
            <a:extLst>
              <a:ext uri="{FF2B5EF4-FFF2-40B4-BE49-F238E27FC236}">
                <a16:creationId xmlns:a16="http://schemas.microsoft.com/office/drawing/2014/main" id="{E4590459-262A-419F-BB14-01FEEB44AA51}"/>
              </a:ext>
            </a:extLst>
          </p:cNvPr>
          <p:cNvSpPr txBox="1"/>
          <p:nvPr/>
        </p:nvSpPr>
        <p:spPr>
          <a:xfrm>
            <a:off x="5917203" y="4502103"/>
            <a:ext cx="1836204" cy="253916"/>
          </a:xfrm>
          <a:prstGeom prst="rect">
            <a:avLst/>
          </a:prstGeom>
          <a:noFill/>
        </p:spPr>
        <p:txBody>
          <a:bodyPr wrap="square" rtlCol="0">
            <a:spAutoFit/>
          </a:bodyPr>
          <a:lstStyle/>
          <a:p>
            <a:r>
              <a:rPr lang="cs-CZ" sz="1050" b="1" dirty="0"/>
              <a:t>R</a:t>
            </a:r>
          </a:p>
        </p:txBody>
      </p:sp>
      <p:sp>
        <p:nvSpPr>
          <p:cNvPr id="2" name="Text Box 3">
            <a:extLst>
              <a:ext uri="{FF2B5EF4-FFF2-40B4-BE49-F238E27FC236}">
                <a16:creationId xmlns:a16="http://schemas.microsoft.com/office/drawing/2014/main" id="{570A2470-AE66-4DA8-F91C-DC1FB52CAA1A}"/>
              </a:ext>
            </a:extLst>
          </p:cNvPr>
          <p:cNvSpPr txBox="1">
            <a:spLocks noChangeArrowheads="1"/>
          </p:cNvSpPr>
          <p:nvPr/>
        </p:nvSpPr>
        <p:spPr bwMode="auto">
          <a:xfrm>
            <a:off x="1385136" y="276821"/>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rozvojové strategie</a:t>
            </a:r>
            <a:endParaRPr lang="en-US" sz="1200" dirty="0">
              <a:latin typeface="Verdana" pitchFamily="34" charset="0"/>
            </a:endParaRPr>
          </a:p>
        </p:txBody>
      </p:sp>
      <p:sp>
        <p:nvSpPr>
          <p:cNvPr id="3" name="Text Box 5">
            <a:extLst>
              <a:ext uri="{FF2B5EF4-FFF2-40B4-BE49-F238E27FC236}">
                <a16:creationId xmlns:a16="http://schemas.microsoft.com/office/drawing/2014/main" id="{929A593B-C2C9-EE27-EC06-68D9D0434EB7}"/>
              </a:ext>
            </a:extLst>
          </p:cNvPr>
          <p:cNvSpPr txBox="1">
            <a:spLocks noChangeArrowheads="1"/>
          </p:cNvSpPr>
          <p:nvPr/>
        </p:nvSpPr>
        <p:spPr bwMode="auto">
          <a:xfrm>
            <a:off x="2509188" y="258323"/>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sp>
        <p:nvSpPr>
          <p:cNvPr id="4" name="Text Box 3">
            <a:extLst>
              <a:ext uri="{FF2B5EF4-FFF2-40B4-BE49-F238E27FC236}">
                <a16:creationId xmlns:a16="http://schemas.microsoft.com/office/drawing/2014/main" id="{CBF59778-9851-14AA-3468-73BDEBFCBD90}"/>
              </a:ext>
            </a:extLst>
          </p:cNvPr>
          <p:cNvSpPr txBox="1">
            <a:spLocks noChangeArrowheads="1"/>
          </p:cNvSpPr>
          <p:nvPr/>
        </p:nvSpPr>
        <p:spPr bwMode="auto">
          <a:xfrm>
            <a:off x="3512984" y="276822"/>
            <a:ext cx="1746488" cy="38292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100" dirty="0">
                <a:latin typeface="Verdana" pitchFamily="34" charset="0"/>
              </a:rPr>
              <a:t>plány odpadového hospodářství apod.</a:t>
            </a:r>
            <a:endParaRPr lang="en-US" sz="1100" dirty="0">
              <a:latin typeface="Verdana" pitchFamily="34" charset="0"/>
            </a:endParaRPr>
          </a:p>
        </p:txBody>
      </p:sp>
      <p:sp>
        <p:nvSpPr>
          <p:cNvPr id="5" name="Text Box 5">
            <a:extLst>
              <a:ext uri="{FF2B5EF4-FFF2-40B4-BE49-F238E27FC236}">
                <a16:creationId xmlns:a16="http://schemas.microsoft.com/office/drawing/2014/main" id="{6CC71057-1473-B8AE-310D-F7DE99A5982E}"/>
              </a:ext>
            </a:extLst>
          </p:cNvPr>
          <p:cNvSpPr txBox="1">
            <a:spLocks noChangeArrowheads="1"/>
          </p:cNvSpPr>
          <p:nvPr/>
        </p:nvSpPr>
        <p:spPr bwMode="auto">
          <a:xfrm>
            <a:off x="5010639" y="264475"/>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cxnSp>
        <p:nvCxnSpPr>
          <p:cNvPr id="6" name="AutoShape 18">
            <a:extLst>
              <a:ext uri="{FF2B5EF4-FFF2-40B4-BE49-F238E27FC236}">
                <a16:creationId xmlns:a16="http://schemas.microsoft.com/office/drawing/2014/main" id="{BDCBFA8E-E750-785D-B226-CE788D7B6A50}"/>
              </a:ext>
            </a:extLst>
          </p:cNvPr>
          <p:cNvCxnSpPr>
            <a:cxnSpLocks noChangeShapeType="1"/>
          </p:cNvCxnSpPr>
          <p:nvPr/>
        </p:nvCxnSpPr>
        <p:spPr bwMode="auto">
          <a:xfrm>
            <a:off x="2111777" y="674872"/>
            <a:ext cx="367266" cy="28373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8">
            <a:extLst>
              <a:ext uri="{FF2B5EF4-FFF2-40B4-BE49-F238E27FC236}">
                <a16:creationId xmlns:a16="http://schemas.microsoft.com/office/drawing/2014/main" id="{4C5B5337-D2CC-A315-F410-9DE3FBC764A5}"/>
              </a:ext>
            </a:extLst>
          </p:cNvPr>
          <p:cNvCxnSpPr>
            <a:cxnSpLocks noChangeShapeType="1"/>
          </p:cNvCxnSpPr>
          <p:nvPr/>
        </p:nvCxnSpPr>
        <p:spPr bwMode="auto">
          <a:xfrm flipH="1">
            <a:off x="3850695" y="673209"/>
            <a:ext cx="207310" cy="22382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459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6856" y="1217293"/>
            <a:ext cx="8229600" cy="5121275"/>
          </a:xfrm>
        </p:spPr>
        <p:txBody>
          <a:bodyPr>
            <a:normAutofit/>
          </a:bodyPr>
          <a:lstStyle/>
          <a:p>
            <a:pPr marL="0" indent="0" algn="r">
              <a:buNone/>
            </a:pPr>
            <a:r>
              <a:rPr lang="cs-CZ" sz="2800" b="1" u="sng" dirty="0"/>
              <a:t>Výchozí schéma </a:t>
            </a:r>
            <a:r>
              <a:rPr lang="cs-CZ" sz="1500" b="1" u="sng" dirty="0"/>
              <a:t>(ve vazbě na stavební zákon)</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Skupina 25"/>
          <p:cNvGrpSpPr/>
          <p:nvPr/>
        </p:nvGrpSpPr>
        <p:grpSpPr>
          <a:xfrm>
            <a:off x="434999" y="1044973"/>
            <a:ext cx="3056881" cy="1582516"/>
            <a:chOff x="2718651" y="445015"/>
            <a:chExt cx="2526601" cy="804292"/>
          </a:xfrm>
        </p:grpSpPr>
        <p:sp>
          <p:nvSpPr>
            <p:cNvPr id="28" name="Oval 32"/>
            <p:cNvSpPr>
              <a:spLocks noChangeArrowheads="1"/>
            </p:cNvSpPr>
            <p:nvPr/>
          </p:nvSpPr>
          <p:spPr bwMode="auto">
            <a:xfrm>
              <a:off x="2718651" y="445015"/>
              <a:ext cx="2076079" cy="804292"/>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koncepcí</a:t>
              </a:r>
              <a:r>
                <a:rPr lang="cs-CZ" altLang="cs-CZ" b="1" dirty="0">
                  <a:ea typeface="Calibri" panose="020F0502020204030204" pitchFamily="34" charset="0"/>
                  <a:cs typeface="Times New Roman" panose="02020603050405020304" pitchFamily="18" charset="0"/>
                </a:rPr>
                <a:t> na životní prostředí (SEA)</a:t>
              </a:r>
              <a:endParaRPr lang="cs-CZ" altLang="cs-CZ" b="1" dirty="0"/>
            </a:p>
            <a:p>
              <a:pPr algn="ctr" eaLnBrk="0" fontAlgn="base" hangingPunct="0">
                <a:spcBef>
                  <a:spcPct val="0"/>
                </a:spcBef>
                <a:spcAft>
                  <a:spcPct val="0"/>
                </a:spcAft>
              </a:pPr>
              <a:endParaRPr lang="cs-CZ" altLang="cs-CZ" sz="1200" b="1" dirty="0"/>
            </a:p>
          </p:txBody>
        </p:sp>
        <p:sp>
          <p:nvSpPr>
            <p:cNvPr id="29" name="AutoShape 31"/>
            <p:cNvSpPr>
              <a:spLocks noChangeShapeType="1"/>
            </p:cNvSpPr>
            <p:nvPr/>
          </p:nvSpPr>
          <p:spPr bwMode="auto">
            <a:xfrm>
              <a:off x="4800697" y="1036616"/>
              <a:ext cx="444555" cy="993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grpSp>
        <p:nvGrpSpPr>
          <p:cNvPr id="32" name="Skupina 31"/>
          <p:cNvGrpSpPr/>
          <p:nvPr/>
        </p:nvGrpSpPr>
        <p:grpSpPr>
          <a:xfrm>
            <a:off x="368015" y="3104619"/>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4" name="Rectangle 33"/>
          <p:cNvSpPr>
            <a:spLocks noChangeArrowheads="1"/>
          </p:cNvSpPr>
          <p:nvPr/>
        </p:nvSpPr>
        <p:spPr bwMode="auto">
          <a:xfrm>
            <a:off x="3592834" y="2392010"/>
            <a:ext cx="2132821"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územně-plánovací dokumentace</a:t>
            </a:r>
            <a:endParaRPr lang="cs-CZ" altLang="cs-CZ" sz="2000" b="1" dirty="0"/>
          </a:p>
        </p:txBody>
      </p:sp>
      <p:sp>
        <p:nvSpPr>
          <p:cNvPr id="45" name="AutoShape 50"/>
          <p:cNvSpPr>
            <a:spLocks noChangeShapeType="1"/>
          </p:cNvSpPr>
          <p:nvPr/>
        </p:nvSpPr>
        <p:spPr bwMode="auto">
          <a:xfrm>
            <a:off x="4644008" y="3446142"/>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46" name="Rectangle 46"/>
          <p:cNvSpPr>
            <a:spLocks noChangeArrowheads="1"/>
          </p:cNvSpPr>
          <p:nvPr/>
        </p:nvSpPr>
        <p:spPr bwMode="auto">
          <a:xfrm>
            <a:off x="3655121" y="4342159"/>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3720068" y="5582798"/>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4644008" y="4958367"/>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Tree>
    <p:extLst>
      <p:ext uri="{BB962C8B-B14F-4D97-AF65-F5344CB8AC3E}">
        <p14:creationId xmlns:p14="http://schemas.microsoft.com/office/powerpoint/2010/main" val="370950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8" grpId="0" animBg="1"/>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11259</TotalTime>
  <Words>5812</Words>
  <Application>Microsoft Office PowerPoint</Application>
  <PresentationFormat>On-screen Show (4:3)</PresentationFormat>
  <Paragraphs>657</Paragraphs>
  <Slides>70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Cambria</vt:lpstr>
      <vt:lpstr>Roboto Slab</vt:lpstr>
      <vt:lpstr>Verdana</vt:lpstr>
      <vt:lpstr>Wingdings 2</vt:lpstr>
      <vt:lpstr>Motiv systému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Synergické a kumulativní jevy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Právo EU</vt:lpstr>
      <vt:lpstr>České právo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389</cp:revision>
  <dcterms:created xsi:type="dcterms:W3CDTF">2014-09-07T21:44:03Z</dcterms:created>
  <dcterms:modified xsi:type="dcterms:W3CDTF">2022-10-21T06:57:39Z</dcterms:modified>
</cp:coreProperties>
</file>