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-780" y="-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hyperlink" Target="http://www.nssoud.cz/Asociace-statnich-rad-a-nejvyssich-spravnich-soudu-Evropske-unie/art/501?menu=2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NV305K/NV009K </a:t>
            </a:r>
            <a:r>
              <a:rPr lang="cs-CZ" dirty="0"/>
              <a:t>Evropské správní právo 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5. a 6</a:t>
            </a:r>
            <a:r>
              <a:rPr lang="cs-CZ" dirty="0"/>
              <a:t>. přednáška</a:t>
            </a:r>
          </a:p>
          <a:p>
            <a:pPr algn="ctr"/>
            <a:r>
              <a:rPr lang="cs-CZ" dirty="0"/>
              <a:t>JUDr. Lukáš Potěšil, Ph.D. </a:t>
            </a:r>
          </a:p>
          <a:p>
            <a:pPr algn="ctr"/>
            <a:r>
              <a:rPr lang="cs-CZ" dirty="0" smtClean="0"/>
              <a:t>9. 12. </a:t>
            </a:r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A940A2AB-39DC-40C0-99E0-B39480D3A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59CD2C9E-6EE5-4853-92D3-28991C70C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3E290E0-BC9C-48DD-9F82-542A03DA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064FE4BE-3412-4540-9B8D-7E96142F5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judikatura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ESD</a:t>
            </a:r>
            <a:r>
              <a:rPr lang="cs-CZ" altLang="cs-CZ" dirty="0"/>
              <a:t> – </a:t>
            </a:r>
            <a:r>
              <a:rPr lang="cs-CZ" altLang="cs-CZ" b="1" dirty="0" err="1"/>
              <a:t>Tradax</a:t>
            </a:r>
            <a:r>
              <a:rPr lang="cs-CZ" altLang="cs-CZ" dirty="0"/>
              <a:t> (64/82), T-54/99, NV IAZ (110/82),… 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ESLP</a:t>
            </a:r>
            <a:r>
              <a:rPr lang="cs-CZ" altLang="cs-CZ" dirty="0"/>
              <a:t> – čl. 6/1 právo na řádný proces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NSS</a:t>
            </a:r>
            <a:r>
              <a:rPr lang="cs-CZ" altLang="cs-CZ" dirty="0"/>
              <a:t> – 1 As 30/2008 (č. 1746/2009 Sb. NSS) 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b="1" dirty="0"/>
              <a:t>ÚS</a:t>
            </a:r>
            <a:r>
              <a:rPr lang="cs-CZ" altLang="cs-CZ" dirty="0"/>
              <a:t> – právo na dobré zákonodárství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03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DA9F6DE7-42DE-4454-957E-8D241BCFB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8722734D-731E-47C5-BB52-0BDCFE3B7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734D97E-11BF-42D4-A148-8CA24556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3A67103-BEAD-412F-9302-BABD4E10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dirty="0"/>
              <a:t>vývoj v ČR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Ombudsman (349/1999 Sb.) -  hodnotící kritérium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Správní řád (500/2004 Sb.) - spolupráce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Kontrolní řád (255/2012 Sb.) - spolupráce</a:t>
            </a:r>
          </a:p>
          <a:p>
            <a:pPr eaLnBrk="1" hangingPunct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33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EF5259AA-7DD3-45AB-9299-2C2B8EF6F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257017AD-3265-4EE2-AA6F-1A106D21D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C948131B-6042-4325-9D32-B7392F15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správní soudnictví?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280EF5B5-FC78-42A9-ABC0-68EE2AAB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SDEU</a:t>
            </a:r>
            <a:r>
              <a:rPr lang="cs-CZ" sz="2400" dirty="0"/>
              <a:t> – žaloba na neplatnost aktu („obdoba“ žaloby proti rozhodnutí správního orgánu?)</a:t>
            </a:r>
          </a:p>
          <a:p>
            <a:pPr algn="just"/>
            <a:r>
              <a:rPr lang="cs-CZ" sz="2400" dirty="0">
                <a:hlinkClick r:id="rId4"/>
              </a:rPr>
              <a:t>http://www.nssoud.cz/Asociace-statnich-rad-a-nejvyssich-spravnich-soudu-Evropske-unie/art/501?menu=211</a:t>
            </a:r>
            <a:r>
              <a:rPr lang="cs-CZ" sz="2400" dirty="0"/>
              <a:t> </a:t>
            </a:r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="" xmlns:a16="http://schemas.microsoft.com/office/drawing/2014/main" id="{945294B1-A39C-4F05-905D-3E4BFC583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59" y="4187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Ochrana subjektivních práv ve správním právu Evropské unie 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EVOP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Princip dobré správy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Evropské 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207DD489-6CB0-495A-8FD8-B21ED9AD2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3F983F52-25FF-4C55-9198-018FC216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B06F9B2-E126-44C3-8668-648DCA4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A444E21-AC59-41C3-A68E-B8713E679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Vůdčí princip tzv. </a:t>
            </a:r>
            <a:r>
              <a:rPr lang="cs-CZ" altLang="cs-CZ" sz="2000" b="1" dirty="0"/>
              <a:t>europeizace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Princip/principy</a:t>
            </a:r>
            <a:r>
              <a:rPr lang="cs-CZ" altLang="cs-CZ" sz="2000" dirty="0"/>
              <a:t> – cílový stav/požadavek, k němu to má směřovat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Právní princip </a:t>
            </a:r>
            <a:r>
              <a:rPr lang="cs-CZ" altLang="cs-CZ" sz="2000" dirty="0"/>
              <a:t>(* zásady a pravidla) – vymezen v právu, právní </a:t>
            </a:r>
            <a:r>
              <a:rPr lang="cs-CZ" altLang="cs-CZ" sz="2000" b="1" dirty="0"/>
              <a:t>závaznost</a:t>
            </a:r>
            <a:r>
              <a:rPr lang="cs-CZ" altLang="cs-CZ" sz="2000" dirty="0"/>
              <a:t>, vynutitelnost a </a:t>
            </a:r>
            <a:r>
              <a:rPr lang="cs-CZ" altLang="cs-CZ" sz="2000" b="1" dirty="0"/>
              <a:t>právní následky </a:t>
            </a:r>
            <a:r>
              <a:rPr lang="cs-CZ" altLang="cs-CZ" sz="2000" dirty="0"/>
              <a:t>(nezákonnost, nesprávný úřední postup)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Právo na dobrou správu </a:t>
            </a:r>
            <a:r>
              <a:rPr lang="cs-CZ" altLang="cs-CZ" sz="2000" dirty="0"/>
              <a:t>– objektivní (</a:t>
            </a:r>
            <a:r>
              <a:rPr lang="cs-CZ" altLang="cs-CZ" sz="2000" b="1" dirty="0"/>
              <a:t>čl. 41 LZPEU</a:t>
            </a:r>
            <a:r>
              <a:rPr lang="cs-CZ" altLang="cs-CZ" sz="2000" dirty="0"/>
              <a:t>)* subjektivní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281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4F0433B-695B-48AA-A842-9DBF9DA42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820B8AE7-1CA3-412B-8AAF-CF1B11CFB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CD5EAB9-3CA4-4388-A519-B5326F2C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9E57A62-ADFF-49C5-ACF9-E0E190EE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 europeizace domácího správního práva</a:t>
            </a:r>
          </a:p>
          <a:p>
            <a:r>
              <a:rPr lang="cs-CZ" dirty="0"/>
              <a:t>Vliv RE</a:t>
            </a:r>
          </a:p>
          <a:p>
            <a:r>
              <a:rPr lang="cs-CZ" dirty="0"/>
              <a:t>Vliv EU</a:t>
            </a:r>
          </a:p>
          <a:p>
            <a:r>
              <a:rPr lang="cs-CZ" dirty="0"/>
              <a:t>Tedy dvojí europeizace – PŘÍČINA</a:t>
            </a:r>
          </a:p>
          <a:p>
            <a:r>
              <a:rPr lang="cs-CZ" dirty="0"/>
              <a:t>Odraz v národním právním řádu - NÁSLEDEK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1800" b="1" dirty="0"/>
              <a:t>Pojem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/>
              <a:t>Není definice </a:t>
            </a:r>
            <a:r>
              <a:rPr lang="cs-CZ" altLang="cs-CZ" sz="1800" dirty="0"/>
              <a:t>(pozitiva * negativa) – je možný další vývoj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„</a:t>
            </a:r>
            <a:r>
              <a:rPr lang="cs-CZ" altLang="cs-CZ" sz="1800" i="1" dirty="0"/>
              <a:t>požadavky kladené na výkon veřejné správy</a:t>
            </a:r>
            <a:r>
              <a:rPr lang="cs-CZ" altLang="cs-CZ" sz="1800" dirty="0"/>
              <a:t>“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„</a:t>
            </a:r>
            <a:r>
              <a:rPr lang="cs-CZ" altLang="cs-CZ" sz="1800" i="1" dirty="0"/>
              <a:t>řádné fungování veřejné správy</a:t>
            </a:r>
            <a:r>
              <a:rPr lang="cs-CZ" altLang="cs-CZ" sz="1800" dirty="0"/>
              <a:t>“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X </a:t>
            </a:r>
            <a:r>
              <a:rPr lang="cs-CZ" altLang="cs-CZ" sz="1800" b="1" dirty="0"/>
              <a:t>špatná správa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maladminisrtation</a:t>
            </a:r>
            <a:r>
              <a:rPr lang="cs-CZ" altLang="cs-CZ" sz="1800" dirty="0"/>
              <a:t>)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/>
              <a:t>DE MINIMIS </a:t>
            </a:r>
            <a:r>
              <a:rPr lang="cs-CZ" altLang="cs-CZ" sz="1800" dirty="0"/>
              <a:t>– minimální standart ochrany/práv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800" b="1" dirty="0"/>
              <a:t>Hmotněprávní dobrá správa </a:t>
            </a:r>
            <a:r>
              <a:rPr lang="cs-CZ" altLang="cs-CZ" sz="1800" dirty="0"/>
              <a:t>– (dobrá) organizace, (dobrá) normotvorba; předpoklady, zajištění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800" b="1" dirty="0"/>
              <a:t>Procesní dobrá správa – procesní práva </a:t>
            </a:r>
            <a:r>
              <a:rPr lang="cs-CZ" altLang="cs-CZ" sz="1800" dirty="0"/>
              <a:t>FO/PO, soudní ochrana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803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vývoj v RE</a:t>
            </a:r>
          </a:p>
          <a:p>
            <a:r>
              <a:rPr lang="cs-CZ" sz="1800" dirty="0"/>
              <a:t>70. léta, první generace – ochrana práv jednotlivců vůči správní činnosti: (77) 31, (80) 2, (81) 19, (89) 8, (91) 1 </a:t>
            </a:r>
          </a:p>
          <a:p>
            <a:r>
              <a:rPr lang="cs-CZ" sz="1800" dirty="0"/>
              <a:t>90. léta, druhá generace – pozornost věnována vykonavatelům veřejné správy a úředním osobám: (2000) 6, (2000) 10 </a:t>
            </a:r>
          </a:p>
          <a:p>
            <a:r>
              <a:rPr lang="cs-CZ" sz="1800" dirty="0"/>
              <a:t>Po roce 2000, třetí generace – správní soudnictví: (2001) 9, (2003) 16, (2004) 20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1899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600" dirty="0"/>
              <a:t>Doporučení (2007) 7 o dobré veřejné správě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Součástí je i Kodex dobré veřejné správy; jednotlivé dílčí zásady – součásti dobré správy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Dobrá správa jako komplexní pojem a požadavek</a:t>
            </a:r>
          </a:p>
          <a:p>
            <a:pPr algn="just" eaLnBrk="1" hangingPunct="1">
              <a:lnSpc>
                <a:spcPct val="100000"/>
              </a:lnSpc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Určeno čl. státům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Zákonnost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Rovnost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Nestrannost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Proporcionalita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Právní jistota 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Časová přiměřenost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Participace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Ochrana osobnosti a osobních údajů</a:t>
            </a:r>
          </a:p>
          <a:p>
            <a:pPr marL="457200" indent="-457200" algn="just" eaLnBrk="1" hangingPunct="1">
              <a:lnSpc>
                <a:spcPct val="100000"/>
              </a:lnSpc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>
                <a:latin typeface="+mj-lt"/>
              </a:rPr>
              <a:t>Transparentnost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8620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400" dirty="0"/>
              <a:t>vývoj v EU (EU převzala a doplnila)</a:t>
            </a:r>
          </a:p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</a:pPr>
            <a:r>
              <a:rPr lang="cs-CZ" altLang="cs-CZ" sz="1400" dirty="0"/>
              <a:t>Fungují ve vztazích k institucím a orgánům EU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Kodex pro dobrou správní praxi … (2000/633/ES) 13. 9. 2000 – interní povaha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Evropský kodex řádné správní praxe/Pravidla dobrého úředního chování (6. 9. 2001) – vliv ombudsmanů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Bílá kniha o evropském vládnutí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Čl. 41 Listiny základních práv EU - právo na dobrou správu – EXTERNÍ PŮSOBENÍ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</a:pPr>
            <a:r>
              <a:rPr lang="cs-CZ" altLang="cs-CZ" sz="1600" dirty="0"/>
              <a:t>Zásady veřejné služby pro úředníky EU 19. 6. 2012</a:t>
            </a:r>
          </a:p>
          <a:p>
            <a:pPr eaLnBrk="1" hangingPunct="1">
              <a:buClr>
                <a:srgbClr val="7D1E1E"/>
              </a:buClr>
            </a:pPr>
            <a:endParaRPr lang="cs-CZ" alt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0998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D52E9D4-C716-4A1F-97B5-C149467E3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3E74382-0307-4AF3-865C-0D719D704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047C38-15F2-4F7A-B7DA-43A493D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dobré správy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320A8529-AB41-4075-8859-EFA658E4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1600" dirty="0"/>
              <a:t>Čl. 41 Listiny základních práv EU (jednak </a:t>
            </a:r>
            <a:r>
              <a:rPr lang="cs-CZ" altLang="cs-CZ" sz="1600" b="1" dirty="0"/>
              <a:t>jako takové</a:t>
            </a:r>
            <a:r>
              <a:rPr lang="cs-CZ" altLang="cs-CZ" sz="1600" dirty="0"/>
              <a:t>, ale i jako </a:t>
            </a:r>
            <a:r>
              <a:rPr lang="cs-CZ" altLang="cs-CZ" sz="1600" b="1" dirty="0"/>
              <a:t>souhrn dílčích práv, zastřešující – deštníková – povaha, T-193/07</a:t>
            </a:r>
            <a:r>
              <a:rPr lang="cs-CZ" altLang="cs-CZ" sz="1600" dirty="0"/>
              <a:t>)</a:t>
            </a:r>
          </a:p>
          <a:p>
            <a:pPr algn="just" eaLnBrk="1" hangingPunct="1"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Dopadá na orgány, instituce a jiné subjekty EU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Nestrannost, spravedlnost a časová přiměřenost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Právo vyjádřit se (být vyslechnut)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Přístup ke spisu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Náležité odůvodnění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Náhrady škody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Přístup k dokumentům (čl. 42)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b="1" dirty="0"/>
              <a:t>Přístup k EVOP </a:t>
            </a:r>
            <a:r>
              <a:rPr lang="cs-CZ" altLang="cs-CZ" sz="1600" dirty="0"/>
              <a:t>(čl. 43)</a:t>
            </a:r>
          </a:p>
          <a:p>
            <a:pPr marL="457200" indent="-457200" algn="just" eaLnBrk="1" hangingPunct="1"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1600" dirty="0"/>
              <a:t>Právo na účinnou právní ochranu a spravedlivý proces (čl. 47) – evropské správní soudnictví/správní soudnictví EU</a:t>
            </a:r>
          </a:p>
          <a:p>
            <a:pPr eaLnBrk="1" hangingPunct="1">
              <a:defRPr/>
            </a:pPr>
            <a:endParaRPr lang="cs-CZ" sz="1400" dirty="0"/>
          </a:p>
          <a:p>
            <a:pPr eaLnBrk="1" hangingPunct="1">
              <a:buClr>
                <a:srgbClr val="7D1E1E"/>
              </a:buClr>
            </a:pPr>
            <a:endParaRPr lang="cs-CZ" alt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56589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5</TotalTime>
  <Words>708</Words>
  <Application>Microsoft Office PowerPoint</Application>
  <PresentationFormat>Vlastní</PresentationFormat>
  <Paragraphs>108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Prezentace_MU_CZ</vt:lpstr>
      <vt:lpstr>NV305K/NV009K Evropské správní právo  </vt:lpstr>
      <vt:lpstr>Program přednášky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Princip dobré správy</vt:lpstr>
      <vt:lpstr>Evropské správní soudnictví?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Lukáš</cp:lastModifiedBy>
  <cp:revision>82</cp:revision>
  <cp:lastPrinted>2019-04-10T13:49:49Z</cp:lastPrinted>
  <dcterms:created xsi:type="dcterms:W3CDTF">2019-02-27T15:02:38Z</dcterms:created>
  <dcterms:modified xsi:type="dcterms:W3CDTF">2022-12-21T09:08:58Z</dcterms:modified>
</cp:coreProperties>
</file>