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1" r:id="rId4"/>
    <p:sldId id="272" r:id="rId5"/>
    <p:sldId id="283" r:id="rId6"/>
    <p:sldId id="284" r:id="rId7"/>
    <p:sldId id="285" r:id="rId8"/>
    <p:sldId id="28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9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B4B586B-275F-4712-86C6-13AF2DE83294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CD39A6E-160A-4857-8852-BF9A79FD4A0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F9F79879-3A08-46C8-8E60-1CEAD798F8C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94C66EFC-D4C7-45F7-A2B1-C16793ACEC7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9E206B2-96AD-45CA-8918-157BFA78EDD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BF3D688B-4975-4909-B89D-305C68D7C5E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E71806D-3D79-4E19-A9B7-BD76E0CB85B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2DFDBB1D-1DC1-463D-9FFD-3A11C1758F5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03AA2FE-C796-473B-859C-33FE20C5FCE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9BFE587-088D-43EF-8ED0-316A050ED41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D1C8679-1491-4D85-AFC9-55C4257F478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97E67F0-8538-44A3-9519-79AD150DB71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C5C4454-0070-4954-8D42-27B1A9E8A41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8826198-AA6F-49CB-97FE-DA889E6EFB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787591A-A73A-4F1B-8CA7-BC5CD74E260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68CCBC3-8E07-4C08-A7BB-F073000DDD3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88F1C7AB-E049-4C6F-8FD0-27010A51D5C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1596F725-3745-4CED-B952-9C98DC9D42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B2FA30F8-4A2A-4872-B576-C3D176A8466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76A042A-C6B6-41CC-B3CD-4010A011C45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B38A657-7ADE-45AE-BAEF-3EA6164EAD3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E3793373-C8AC-4F15-879D-130F310816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00442B42-8E31-4495-9051-8F7D5B23234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81A9C1CB-B1FE-453F-ACDD-2AB18604079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35A8AA8E-4CA4-44B5-AC1F-4A12674A9CF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3C69BFA0-86ED-4428-B871-D3A091695A6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9B021861-0663-4D69-A78C-8AB41EC5278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F7F37A04-C9EC-4FAD-B4DB-CC88566A791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1330FA2E-B69D-462B-BFB2-5D1FB8D8258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F780D7E5-3D87-4793-B9D5-F9777F68506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C26BF698-28BC-483B-8D97-C5CFF93E75D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8CDE815-4685-45D6-A726-1FD4398C0B7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82F17EF9-A9A5-4F8E-8816-80BCC662D9B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0DCBA740-0C68-462A-93FF-3E9D20AA780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E7105F16-8BC7-4E53-A137-51B11F9537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1A5428B5-4E3E-4B84-AB80-B979617ED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A0EDAF44-2576-48C9-8160-6E422EB1F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0A71139D-D266-4284-8BA8-53D0869C4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78917-C7F6-4606-8665-2C9204943C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04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36148385-91A7-48DA-8A52-2EFD5592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2A9B4A0-A855-4BE6-A177-3CE47C9A2A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6A8FB070-4CA6-405F-9B24-D4294F04C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90AB8-1C3C-40FA-8B13-D8291BD1F6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445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6D087B3-4191-41C7-B640-1AE0237B2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255FC774-5AF9-475A-AEDB-9A589EF307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54D65A5-4F4B-4F28-BE0D-9F7D218EB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80ADE-2D37-4636-8EA8-FDDF5CFC4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9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18CAB3E7-92BD-49F4-87DA-8A59D3C1B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B138F3DF-77B2-4A62-AEE4-494E5718A8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9B32DAAC-24CF-4B5B-A913-A29CEA1C4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D2859-2EC5-4BFC-9390-171E99AF30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613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2A7D16FF-4131-4AD3-BEC9-CE2F5DB73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E18CEAD-EE73-48C6-93B3-69D8AD44C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3F63B525-1376-40C8-BB42-EAA1703A9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BC264-1BE0-431C-AA7F-446952BCE4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1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CDFB333C-3D43-4A9C-9BBB-101A92ED3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CFB4B0B8-DBD5-4CCE-B664-DF964DD24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53063884-FABF-4456-A804-A52FAD997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7C7EE-C168-448C-B018-E0F8396A7C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09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3A0722F3-FA18-4A69-B858-0675576CC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AE423D1E-98B0-4F9E-89E0-3090A74A4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B36434E-19DE-48CB-8CBD-B192CF53B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55292-E0EC-4E42-8E7E-116E186817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035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5443E344-C27E-4C12-8F52-2BCACAC01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43DB9A77-CC4B-4BA3-BDF0-61D85F812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7C382CA-89B6-4ED9-B5AE-AB25ABC21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E50D1-FFE8-4AFE-95AB-650A59239C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30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F008C64F-8261-49FE-B21E-191DB6B3D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26AFBA64-48BF-43FD-A4CD-4F1A73CFA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E8CD493-0BF9-48D4-9B8F-C0056D1A5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853A5-EAAA-43C5-B483-75E360B8E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531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9D3A321-BFE2-423D-94A6-89D97D552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21F3A0F6-4A92-41EE-AB7B-19FA8B714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C67A003D-5A35-4F6E-B30D-4D0A659F3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CAEAC-0652-4236-82D0-9AC1FF56E4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344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B418B87-03F4-493C-A879-5FF98D98B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423EDA9B-EB76-4ABF-9309-5D2C5ECF4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EDFF0C0A-A9C2-4634-8E21-0374C3975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65926-7477-44DF-9900-383052EE04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34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BCC7DB6-5EC4-4E46-B158-BC249763FB06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30723" name="Rectangle 3">
              <a:extLst>
                <a:ext uri="{FF2B5EF4-FFF2-40B4-BE49-F238E27FC236}">
                  <a16:creationId xmlns:a16="http://schemas.microsoft.com/office/drawing/2014/main" id="{2CEF601A-E282-4C56-A04E-C28C1D331A8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4" name="Oval 4">
              <a:extLst>
                <a:ext uri="{FF2B5EF4-FFF2-40B4-BE49-F238E27FC236}">
                  <a16:creationId xmlns:a16="http://schemas.microsoft.com/office/drawing/2014/main" id="{57A028B1-B65B-478F-982E-51FFF3CAD40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D9ACD6BF-2E19-471D-89CB-02B7EB466C3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6" name="Freeform 6">
              <a:extLst>
                <a:ext uri="{FF2B5EF4-FFF2-40B4-BE49-F238E27FC236}">
                  <a16:creationId xmlns:a16="http://schemas.microsoft.com/office/drawing/2014/main" id="{A827FC59-BBBA-4B23-9065-1B3AD9FBD8A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7" name="Rectangle 7">
              <a:extLst>
                <a:ext uri="{FF2B5EF4-FFF2-40B4-BE49-F238E27FC236}">
                  <a16:creationId xmlns:a16="http://schemas.microsoft.com/office/drawing/2014/main" id="{1051E450-71BF-4897-84DF-8020086A43B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8" name="Rectangle 8">
              <a:extLst>
                <a:ext uri="{FF2B5EF4-FFF2-40B4-BE49-F238E27FC236}">
                  <a16:creationId xmlns:a16="http://schemas.microsoft.com/office/drawing/2014/main" id="{712F7AE6-165F-43F3-AC6B-E883F5D6BFA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418A98AE-2438-4497-9303-9AB8E937183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ECE5F748-9B20-43FC-B8E0-B140B5951D0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9D9A9ED5-BC55-4E4E-8C17-C81B52737B2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2" name="Freeform 12">
              <a:extLst>
                <a:ext uri="{FF2B5EF4-FFF2-40B4-BE49-F238E27FC236}">
                  <a16:creationId xmlns:a16="http://schemas.microsoft.com/office/drawing/2014/main" id="{64E8E151-EE9D-4DF2-A270-F089264870A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3" name="Freeform 13">
              <a:extLst>
                <a:ext uri="{FF2B5EF4-FFF2-40B4-BE49-F238E27FC236}">
                  <a16:creationId xmlns:a16="http://schemas.microsoft.com/office/drawing/2014/main" id="{4DD9BCA4-0E0F-4950-B50C-0ECF084C9ED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4" name="Freeform 14">
              <a:extLst>
                <a:ext uri="{FF2B5EF4-FFF2-40B4-BE49-F238E27FC236}">
                  <a16:creationId xmlns:a16="http://schemas.microsoft.com/office/drawing/2014/main" id="{A6E4AA00-D97B-40A5-A7AF-8EF41870F11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5" name="Freeform 15">
              <a:extLst>
                <a:ext uri="{FF2B5EF4-FFF2-40B4-BE49-F238E27FC236}">
                  <a16:creationId xmlns:a16="http://schemas.microsoft.com/office/drawing/2014/main" id="{940C2D26-89F1-4F99-960F-DA6B64B017C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6" name="Freeform 16">
              <a:extLst>
                <a:ext uri="{FF2B5EF4-FFF2-40B4-BE49-F238E27FC236}">
                  <a16:creationId xmlns:a16="http://schemas.microsoft.com/office/drawing/2014/main" id="{C555971F-A713-4086-8C86-FFAAA405D7E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7" name="Freeform 17">
              <a:extLst>
                <a:ext uri="{FF2B5EF4-FFF2-40B4-BE49-F238E27FC236}">
                  <a16:creationId xmlns:a16="http://schemas.microsoft.com/office/drawing/2014/main" id="{58371889-A04E-4DE7-B437-0A4D1D9BD21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8" name="Freeform 18">
              <a:extLst>
                <a:ext uri="{FF2B5EF4-FFF2-40B4-BE49-F238E27FC236}">
                  <a16:creationId xmlns:a16="http://schemas.microsoft.com/office/drawing/2014/main" id="{3D0A9DA7-59F5-4505-A872-636B18124FE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9" name="Freeform 19">
              <a:extLst>
                <a:ext uri="{FF2B5EF4-FFF2-40B4-BE49-F238E27FC236}">
                  <a16:creationId xmlns:a16="http://schemas.microsoft.com/office/drawing/2014/main" id="{14C27702-C576-41FA-83B5-CAC0CF1668B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0" name="Freeform 20">
              <a:extLst>
                <a:ext uri="{FF2B5EF4-FFF2-40B4-BE49-F238E27FC236}">
                  <a16:creationId xmlns:a16="http://schemas.microsoft.com/office/drawing/2014/main" id="{5A6DA141-EBF1-46C6-9DDC-8BC10311926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1" name="Freeform 21">
              <a:extLst>
                <a:ext uri="{FF2B5EF4-FFF2-40B4-BE49-F238E27FC236}">
                  <a16:creationId xmlns:a16="http://schemas.microsoft.com/office/drawing/2014/main" id="{D9D85ED4-E39C-4EFA-B687-42C19305365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2" name="Freeform 22">
              <a:extLst>
                <a:ext uri="{FF2B5EF4-FFF2-40B4-BE49-F238E27FC236}">
                  <a16:creationId xmlns:a16="http://schemas.microsoft.com/office/drawing/2014/main" id="{75252B8B-1010-4BD0-93CF-15EBEED3136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3" name="Freeform 23">
              <a:extLst>
                <a:ext uri="{FF2B5EF4-FFF2-40B4-BE49-F238E27FC236}">
                  <a16:creationId xmlns:a16="http://schemas.microsoft.com/office/drawing/2014/main" id="{34256A06-5511-4A27-A8CB-6CB26FDE63F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4" name="Freeform 24">
              <a:extLst>
                <a:ext uri="{FF2B5EF4-FFF2-40B4-BE49-F238E27FC236}">
                  <a16:creationId xmlns:a16="http://schemas.microsoft.com/office/drawing/2014/main" id="{402374F3-E9E3-44C8-8005-9CC1F2B99AD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5" name="Freeform 25">
              <a:extLst>
                <a:ext uri="{FF2B5EF4-FFF2-40B4-BE49-F238E27FC236}">
                  <a16:creationId xmlns:a16="http://schemas.microsoft.com/office/drawing/2014/main" id="{BA9B98AA-54B3-4C0E-9CB4-40CFF2CE04A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6" name="Freeform 26">
              <a:extLst>
                <a:ext uri="{FF2B5EF4-FFF2-40B4-BE49-F238E27FC236}">
                  <a16:creationId xmlns:a16="http://schemas.microsoft.com/office/drawing/2014/main" id="{2503A4C6-2C6C-42B7-8DAB-124EACFEC14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7" name="Oval 27">
              <a:extLst>
                <a:ext uri="{FF2B5EF4-FFF2-40B4-BE49-F238E27FC236}">
                  <a16:creationId xmlns:a16="http://schemas.microsoft.com/office/drawing/2014/main" id="{C99A7419-E531-47FA-830C-C2036E57C86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8" name="Oval 28">
              <a:extLst>
                <a:ext uri="{FF2B5EF4-FFF2-40B4-BE49-F238E27FC236}">
                  <a16:creationId xmlns:a16="http://schemas.microsoft.com/office/drawing/2014/main" id="{4EFB49E4-62DD-4750-B66D-AA32A699E84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9" name="Oval 29">
              <a:extLst>
                <a:ext uri="{FF2B5EF4-FFF2-40B4-BE49-F238E27FC236}">
                  <a16:creationId xmlns:a16="http://schemas.microsoft.com/office/drawing/2014/main" id="{E248ECF4-4BF7-499F-ABE3-3FA5F69BDED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0" name="Freeform 30">
              <a:extLst>
                <a:ext uri="{FF2B5EF4-FFF2-40B4-BE49-F238E27FC236}">
                  <a16:creationId xmlns:a16="http://schemas.microsoft.com/office/drawing/2014/main" id="{4693BA16-E7FA-456B-9E0E-070675ED47F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1" name="Freeform 31">
              <a:extLst>
                <a:ext uri="{FF2B5EF4-FFF2-40B4-BE49-F238E27FC236}">
                  <a16:creationId xmlns:a16="http://schemas.microsoft.com/office/drawing/2014/main" id="{243BA64D-FA28-457D-B5BB-47FBDF5D99D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2" name="Rectangle 32">
              <a:extLst>
                <a:ext uri="{FF2B5EF4-FFF2-40B4-BE49-F238E27FC236}">
                  <a16:creationId xmlns:a16="http://schemas.microsoft.com/office/drawing/2014/main" id="{F5F779E6-B467-42EC-8DAE-7CF3408AB45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3" name="Rectangle 33">
              <a:extLst>
                <a:ext uri="{FF2B5EF4-FFF2-40B4-BE49-F238E27FC236}">
                  <a16:creationId xmlns:a16="http://schemas.microsoft.com/office/drawing/2014/main" id="{2D0809F2-C576-4F22-A2C7-BC4AB3FB7FB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4" name="AutoShape 34">
              <a:extLst>
                <a:ext uri="{FF2B5EF4-FFF2-40B4-BE49-F238E27FC236}">
                  <a16:creationId xmlns:a16="http://schemas.microsoft.com/office/drawing/2014/main" id="{F461BCEC-F007-4101-85E3-1E93756C817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5" name="Freeform 35">
              <a:extLst>
                <a:ext uri="{FF2B5EF4-FFF2-40B4-BE49-F238E27FC236}">
                  <a16:creationId xmlns:a16="http://schemas.microsoft.com/office/drawing/2014/main" id="{7A6B716A-0235-4939-AEDE-9480E5630D4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6" name="Freeform 36">
              <a:extLst>
                <a:ext uri="{FF2B5EF4-FFF2-40B4-BE49-F238E27FC236}">
                  <a16:creationId xmlns:a16="http://schemas.microsoft.com/office/drawing/2014/main" id="{74116A6B-70C5-48E2-8058-63A6254DA44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</p:grpSp>
      <p:sp>
        <p:nvSpPr>
          <p:cNvPr id="30757" name="Rectangle 37">
            <a:extLst>
              <a:ext uri="{FF2B5EF4-FFF2-40B4-BE49-F238E27FC236}">
                <a16:creationId xmlns:a16="http://schemas.microsoft.com/office/drawing/2014/main" id="{CBE39096-7E5A-4202-8DA8-C8717547F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8" name="Rectangle 38">
            <a:extLst>
              <a:ext uri="{FF2B5EF4-FFF2-40B4-BE49-F238E27FC236}">
                <a16:creationId xmlns:a16="http://schemas.microsoft.com/office/drawing/2014/main" id="{6C0FF79F-8965-4FE0-BB28-D3BA54F24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59" name="Rectangle 39">
            <a:extLst>
              <a:ext uri="{FF2B5EF4-FFF2-40B4-BE49-F238E27FC236}">
                <a16:creationId xmlns:a16="http://schemas.microsoft.com/office/drawing/2014/main" id="{5E72A400-BFF8-4A69-B72A-5EC9A8EF2E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0" name="Rectangle 40">
            <a:extLst>
              <a:ext uri="{FF2B5EF4-FFF2-40B4-BE49-F238E27FC236}">
                <a16:creationId xmlns:a16="http://schemas.microsoft.com/office/drawing/2014/main" id="{FEC8277D-65B2-413A-977A-FFEEE9C63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1" name="Rectangle 41">
            <a:extLst>
              <a:ext uri="{FF2B5EF4-FFF2-40B4-BE49-F238E27FC236}">
                <a16:creationId xmlns:a16="http://schemas.microsoft.com/office/drawing/2014/main" id="{03432785-FD79-466D-AEBF-64E9376CD9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E76A2421-F715-4D82-A5DC-8CD3AFB147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5237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00B0EB0-9AEC-42FF-8F19-6A5CCD1773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Neurčitost jako vlastnost normativního právního textu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9C53D46-CB54-4BB2-BAF2-CC86BE79AD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Lukáš Hlouch</a:t>
            </a:r>
          </a:p>
          <a:p>
            <a:pPr eaLnBrk="1" hangingPunct="1">
              <a:defRPr/>
            </a:pPr>
            <a:r>
              <a:rPr lang="cs-CZ" altLang="cs-CZ" dirty="0"/>
              <a:t>KPT </a:t>
            </a:r>
            <a:r>
              <a:rPr lang="cs-CZ" altLang="cs-CZ" dirty="0" err="1"/>
              <a:t>PrF</a:t>
            </a:r>
            <a:r>
              <a:rPr lang="cs-CZ" altLang="cs-CZ" dirty="0"/>
              <a:t>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475ED-A840-45DA-9531-18083E3C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Určitost jako právně-politický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4AECD-DD72-41FB-81B9-76FA1E8DE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proklamovaným cílem zapojení určitých/přesných sémantických konstrukcí je požadavek </a:t>
            </a:r>
            <a:r>
              <a:rPr lang="cs-CZ" sz="2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(právní) jistoty 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předvídatelnosti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současné teorie přesvědčivě dokazují, že sémantika není zárukou jazykové (komunikační) ani právní jistoty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přesto jde o jeden ze stěžejních legislativních principů potvrzovaných judikaturou ústavních soudů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jaké sémantické konstrukce jsou tedy přesné – dle doktríny v zásadě pouze číselné pojmy a pojmy názvy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 situací se obvykle generují v povinnostních schématech veřejného i soukromého práva se zřejmými odpovědnostními následky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022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47F30-2F86-4707-A3A5-76C74949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Určitost jako právně-politický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A1FAA-959C-4C6B-B2DD-66CA52662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Problématika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užití „určitých“ (přesných/jistých) termínů v právních textech: číselné pojmy a názvy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má-li mít číselný pojem ve spojení s jiným pojmem reálný denotát (deskriptivní pojmy) – tzv. kvanta	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 metody empirického poznání 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kolize ideálního světa abstraktních čísel x reálného světa konkrétních faktů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empirické poznání není </a:t>
            </a:r>
            <a:r>
              <a:rPr lang="cs-CZ" sz="2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zcela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přesné (měření fyzikálních veličin – rychlost vozidla, množství látky, poloha věci) – problémy při kvalifikaci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133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00B49-AF21-4BA7-8EC0-A4DBFB519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23C5B-DD3F-4DC9-AC2D-91D5C2EC2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 nejvyšší povolené rychlosti z teleologického pohledu (účel – zájem)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vozidla jako účastník silničního provozu dle normotvůrce jet rychle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Hodnota/Princip: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a plynulost silničního provozu</a:t>
            </a:r>
            <a:endParaRPr lang="cs-CZ" sz="3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Axiologický /deontologický pohled</a:t>
            </a:r>
          </a:p>
          <a:p>
            <a:pPr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Funkcionální analýza institutu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723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341C-9778-4A36-8AE8-F906FCAF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A2DDE-205E-482F-8B16-D6FED004B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79986"/>
          </a:xfrm>
        </p:spPr>
        <p:txBody>
          <a:bodyPr/>
          <a:lstStyle/>
          <a:p>
            <a:r>
              <a:rPr lang="cs-CZ" dirty="0"/>
              <a:t>Zákonný rámec vymezení nejvyšší povolené rychlosti</a:t>
            </a:r>
          </a:p>
          <a:p>
            <a:pPr marL="0" lvl="0" indent="0" algn="just">
              <a:buNone/>
            </a:pP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4 písm. a) zákona č. 361/2000 Sb. - princip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 algn="just">
              <a:spcAft>
                <a:spcPts val="600"/>
              </a:spcAft>
            </a:pPr>
            <a:r>
              <a:rPr lang="cs-CZ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účasti na provozu na pozemních komunikacích je každý povinen chovat se ohleduplně a ukázněně, aby svým jednáním </a:t>
            </a:r>
            <a:r>
              <a:rPr lang="cs-CZ" sz="20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neohrožoval 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život, zdraví nebo majetek jiných osob ani svůj vlastní, aby nepoškozoval životní prostředí ani neohrožoval život zvířat, své chování je povinen přizpůsobit zejména stavebnímu a dopravně technickému stavu pozemní komunikace, povětrnostním podmínkám, situaci v provozu na pozemních komunikacích, svým schopnostem a svému zdravotnímu stavu</a:t>
            </a:r>
          </a:p>
          <a:p>
            <a:pPr marL="457200" algn="just"/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18 odst. 1 zákona č. 361/2000 Sb. – norma/princip</a:t>
            </a:r>
            <a:endParaRPr lang="cs-CZ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Rychlost jízdy musí řidič přizpůsobit </a:t>
            </a:r>
            <a:r>
              <a:rPr lang="cs-CZ" sz="20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zejména 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svým schopnostem, vlastnostem vozidla a nákladu, předpokládanému 	stavebnímu a dopravně technickému stavu pozemní komunikace, její kategorii a 	řídě, povětrnostním podmínkám a jiným 	okolnostem, které je možno předvídat; </a:t>
            </a:r>
            <a:r>
              <a:rPr lang="cs-CZ" sz="20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smí jet jen takovou rychlostí, aby byl schopen zastavit vozidlo na 	vzdálenost, na kterou má rozhled.</a:t>
            </a:r>
            <a:endParaRPr lang="cs-CZ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endParaRPr lang="cs-CZ" sz="2400" i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</a:pPr>
            <a:endParaRPr lang="cs-CZ" sz="2400" i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07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CB684-1E65-4E39-BE79-E337BC3D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19FA29-0C4A-4786-B621-FD5CD7318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/>
          <a:lstStyle/>
          <a:p>
            <a:pPr marL="457200" algn="just"/>
            <a:r>
              <a:rPr lang="cs-CZ" sz="2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18 odst. 2, 3, 4 zákona č. 361/2000 Sb. – zakazující normy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 algn="just"/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Řidič </a:t>
            </a:r>
            <a:r>
              <a:rPr lang="cs-CZ" sz="22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nesmí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a) snížit náhle rychlost jízdy nebo náhle zastavit, pokud to nevyžaduje bezpečnost provozu na 	pozemních komunikacích,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 omezovat plynulost provozu na pozemních komunikacích, zejména bezdůvodně pomalou jízdou a pomalým předjížděním.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(3) Řidič motorového vozidla o maximální přípustné hmotnosti nepřevyšující 3 500 kg, vozidla základní složky integrovaného záchranného systému a autobusu smí jet mimo obec rychlostí nejvýše 90 km.h-1; </a:t>
            </a:r>
            <a:r>
              <a:rPr lang="cs-CZ" sz="22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silnici pro motorová vozidla rychlostí nejvýše 110 km.h-1 a na dálnici rychlostí nejvýše 130 km.h-1. Řidič jiného motorového vozidla smí jet rychlostí nejvýše 80 km.h-1.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(4) </a:t>
            </a:r>
            <a:r>
              <a:rPr lang="cs-CZ" sz="22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obci smí jet řidič rychlostí nejvýše 50 km.h-1, a jde-li o dálnici nebo silnici pro motorová vozidla, nejvýše 80 km.h-1.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spcAft>
                <a:spcPts val="600"/>
              </a:spcAft>
              <a:buNone/>
            </a:pPr>
            <a:r>
              <a:rPr lang="cs-CZ" sz="2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(5) Řidič nesmí překročit nejvyšší povolenou rychlost vozidla,2) a jde-li o jízdní soupravu, nejvyšší povolenou rychlost žádného z vozidel soupravy.</a:t>
            </a:r>
            <a:endParaRPr lang="cs-CZ" sz="2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935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8C6A3-897D-4B69-839C-39CE202E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31CAF-5F6D-4225-91B6-AAEB1129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55463"/>
          </a:xfrm>
        </p:spPr>
        <p:txBody>
          <a:bodyPr/>
          <a:lstStyle/>
          <a:p>
            <a:pPr marL="457200" algn="just"/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Interpretace: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nesmí jet moc pomalu – aby nezdržoval 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plynulost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provozu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nesmí jet moc rychle – aby neporušil 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provozu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musí přizpůsobit rychlost vozidla podmínkám provozu a všem okolnostem (sjízdnost vozovky, počasí, stav vozidla, zdravotní stav řidiče…)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Z1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funkcionální analýza přikázaného či zakázaného chování řidiče generuje pravidlo o skutečném chování řidiče, nikoliv samotný rychlostní limit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Z2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řidič může jednat protiprávně, i když rychlostní limit neporuší – přesnost stanovené 	hranice není zárukou předvídatelnosti práva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Z3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řidič vždy jedná protiprávně, pokud jede vyšší než nejvyšší povolenou rychlostí, i 	kdyby jel vzhledem k okolnostem  bezpečně (kupř. slunečné počasí, zkušený motorista, 	prázdná dálnice…)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Z4: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cílem právní úpravy je, aby řidič jel za všech okolností a ve všech situacích 	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PŘIMĚŘENĚ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rychle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Z5: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určitý číselně vyjádřený rychlostní limit negarantuje, že řidič pozná, jaká je 	přiměřená rychlost v konkrétní situaci silničního provozu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Z6: 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určitý rychlostní limit zpětně dotváří princip, z něhož vyplývá – porušuje-li řidič </a:t>
            </a:r>
            <a:r>
              <a:rPr lang="cs-CZ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rychostní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limit, minimálně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ohrožuje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zákonem chráněný zájem (právní fikce)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15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4F3D6-5F2B-4979-B441-40D218F23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CB975-77FC-4EDC-B142-0B966143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64607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má tedy stanovení přesného rychlostního limitu nějaký smysl/je prospěšné??	srov. Německo (neomezená rychlost na dálnicích)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teorie:</a:t>
            </a: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odpovědnostních schématech lze vycházet z hypotézy, že určitost je </a:t>
            </a:r>
            <a:r>
              <a:rPr lang="cs-CZ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lepší </a:t>
            </a: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než neurčitost – obava z nejistoty 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empirická zkušenost, anebo pouhý iracionální pocit strachu ???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návrh: korekce určitých sémantických konstrukcí kvantitativními neurčitými pojmy – </a:t>
            </a: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přibližně, přiměřeně, průměrně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vhodnost – podmíněnost kontextem (někdy ano, někdy ne), vůlí normotvůrce, předpokládané dopady na praktické jednání osob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Judikaturní požadavky</a:t>
            </a:r>
            <a:endParaRPr lang="cs-CZ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přiblížení reality a ideálního světa norem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72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0C3E3-9475-4340-9C03-3F0820FD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14384-6BF0-493C-8D7C-EFF5B4DE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latin typeface="Garamond" panose="02020404030301010803" pitchFamily="18" charset="0"/>
              </a:rPr>
              <a:t>„protipól“ určitých konstrukcí, mnohem častější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praxe se obrací k teorii, co s nimi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 neodpovídá zcela optimálně – vznik různých klišé, </a:t>
            </a:r>
            <a:r>
              <a:rPr lang="cs-CZ" sz="36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paušalismů</a:t>
            </a:r>
            <a:r>
              <a:rPr lang="cs-CZ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zjednodušujících frází užívaných v právní praxi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„</a:t>
            </a:r>
            <a:r>
              <a:rPr lang="cs-CZ" sz="36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neurčité pojmy jsou takové pojmy, které nemají legální definici“</a:t>
            </a:r>
            <a:endParaRPr lang="cs-CZ" sz="3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Jak se má provádět výklad neurčitých pojmů?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653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A7DC5-6A33-4F5E-BC18-AC00E3A7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66E91-A64C-4FB2-9F5F-9D1E5A92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34441"/>
            <a:ext cx="10972800" cy="4530725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Judikatura zdánlivě požaduje výklad intenzionální – dle obsahu (dle pojmových znaků) – aby správní orgán nahlédl do „právnického slovníku“ a předvedl, že zná doktrínu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ale kvalifikace skutkového stavu pod rozsah neurčitého pojmu, jehož neurčitá oblast je „bez jasných sémantických hranic“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Příklady: „veřejný zájem“, „přiměřené zadostiučinění“  „okolnosti zvláštního zřetele hodné“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Definice dle pojmových znaků jsou možné, ale nepřinášejí pro subsumpci nic hodnotného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Klíčovou je zdůvodnění samotné subsumpce skutkového stavu pod neurčitý pojem</a:t>
            </a:r>
          </a:p>
        </p:txBody>
      </p:sp>
    </p:spTree>
    <p:extLst>
      <p:ext uri="{BB962C8B-B14F-4D97-AF65-F5344CB8AC3E}">
        <p14:creationId xmlns:p14="http://schemas.microsoft.com/office/powerpoint/2010/main" val="4169350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5A5A2-FAA3-492E-B6E8-E632D83F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B4329-92D3-4DA6-A3CF-26F7501BA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7858"/>
            <a:ext cx="10972800" cy="5442155"/>
          </a:xfrm>
        </p:spPr>
        <p:txBody>
          <a:bodyPr/>
          <a:lstStyle/>
          <a:p>
            <a:r>
              <a:rPr lang="cs-CZ" dirty="0"/>
              <a:t>Příklad – judikát NSS:</a:t>
            </a:r>
          </a:p>
          <a:p>
            <a:pPr lvl="1"/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Konstantní judikatura Nejvyššího správního soudu uvádí, že 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„teprve poté, kdy správní orgán tento neurčitý právní pojem vyloží, může jej konfrontovat se skutkovými zjištěními konkrétního případu […]“ </a:t>
            </a: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(rozsudek Nejvyššího správního soudu ze dne 14. 2. 2008, č.j. 7 As 13/2007-56). Z toho tedy vyplývá, že správní orgán je v prvé řadě povoláván, aby provedl výklad neurčitého právního pojmu, a následně poté přistoupil ke konfrontaci se zjištěným skutkovým stavem, o němž nejsou důvodné pochybnosti. Žalovaný tento </a:t>
            </a:r>
            <a:r>
              <a:rPr lang="cs-CZ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judikaturně</a:t>
            </a: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doktrinálně stanovený postup nerespektoval, když přistoupil k subsumpci, aniž by však učinil výklad předmětného neurčitého právního pojmu. 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„Při interpretaci neurčitého právního pojmu se správní orgán musí zabývat konkrétní skutkovou podstatou, jakož i ostatními okolnostmi případu, přičemž </a:t>
            </a:r>
            <a:r>
              <a:rPr lang="cs-CZ" sz="20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sám musí alespoň rámcově obsah a význam užitého neurčitého pojmu objasnit, a to z toho hlediska, zda posuzovanou věc lze do rámce vytvořeného rozsahem neurčitého pojmu zařadit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(rozsudek Nejvyššího správního soudu ze dne 28.7.2005, čj. 5 </a:t>
            </a:r>
            <a:r>
              <a:rPr lang="cs-CZ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Afs</a:t>
            </a: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151/2004, č. 701/2005 Sb. NSS). </a:t>
            </a:r>
          </a:p>
          <a:p>
            <a:pPr lvl="1"/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výklad neurčitého právního pojmu nelze provést obecně či univerzálně, protože musí odpovídat dané situaci, místním podmínkám času a jiným významným okolnostem, které charakterizují určitou skutkovou podstatu.</a:t>
            </a:r>
            <a:endParaRPr lang="cs-CZ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738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EEF1AD06-20D5-4744-ACE3-075B8C1AE2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A71956-808E-40C9-AF64-85C210D0268C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E03408B-4993-4FA2-9810-2CEF3148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484" y="243348"/>
            <a:ext cx="8229600" cy="612057"/>
          </a:xfrm>
        </p:spPr>
        <p:txBody>
          <a:bodyPr/>
          <a:lstStyle/>
          <a:p>
            <a:r>
              <a:rPr lang="cs-CZ" altLang="cs-CZ" sz="3600" b="1" dirty="0">
                <a:latin typeface="Arial" panose="020B0604020202020204" pitchFamily="34" charset="0"/>
              </a:rPr>
              <a:t>Právní pojem a jeho struktura I.</a:t>
            </a:r>
            <a:endParaRPr lang="cs-CZ" altLang="cs-CZ" sz="3600" dirty="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E76E145-5295-4B8B-A406-003F67760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55405"/>
            <a:ext cx="12314903" cy="51029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PRÁVNÍ JAZYK JE JAZYKEM NEURČITÝM (NEOSTRÝM)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základní významovou jednotkou právního jazyka je </a:t>
            </a:r>
            <a:r>
              <a:rPr lang="cs-CZ" altLang="cs-CZ" sz="2400" b="1" dirty="0"/>
              <a:t>právní pojem </a:t>
            </a:r>
            <a:endParaRPr lang="cs-CZ" altLang="cs-CZ" sz="2400" b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základní myšlenkový objekt právní interpretace</a:t>
            </a:r>
            <a:r>
              <a:rPr lang="cs-CZ" altLang="cs-CZ" dirty="0"/>
              <a:t> </a:t>
            </a:r>
            <a:endParaRPr lang="cs-CZ" altLang="cs-CZ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i="1" dirty="0">
                <a:latin typeface="Arial" panose="020B0604020202020204" pitchFamily="34" charset="0"/>
              </a:rPr>
              <a:t>„shrnutí objektů a přístupů v nejširším slova </a:t>
            </a:r>
            <a:r>
              <a:rPr lang="cs-CZ" altLang="cs-CZ" i="1" dirty="0" err="1">
                <a:latin typeface="Arial" panose="020B0604020202020204" pitchFamily="34" charset="0"/>
              </a:rPr>
              <a:t>smylu</a:t>
            </a:r>
            <a:r>
              <a:rPr lang="cs-CZ" altLang="cs-CZ" i="1" dirty="0">
                <a:latin typeface="Arial" panose="020B0604020202020204" pitchFamily="34" charset="0"/>
              </a:rPr>
              <a:t> do skupin a tříd, které vytvářejí společné juristické hodnoty a popisy.“</a:t>
            </a:r>
            <a:r>
              <a:rPr lang="cs-CZ" altLang="cs-CZ" dirty="0"/>
              <a:t> </a:t>
            </a:r>
            <a:r>
              <a:rPr lang="cs-CZ" altLang="cs-CZ" dirty="0">
                <a:latin typeface="Arial" panose="020B0604020202020204" pitchFamily="34" charset="0"/>
              </a:rPr>
              <a:t>(K. </a:t>
            </a:r>
            <a:r>
              <a:rPr lang="cs-CZ" altLang="cs-CZ" dirty="0" err="1">
                <a:latin typeface="Arial" panose="020B0604020202020204" pitchFamily="34" charset="0"/>
              </a:rPr>
              <a:t>Engisch</a:t>
            </a:r>
            <a:r>
              <a:rPr lang="cs-CZ" altLang="cs-CZ" dirty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Arial" panose="020B0604020202020204" pitchFamily="34" charset="0"/>
              </a:rPr>
              <a:t>Základní dva rozměry porozumění pojmu / termínu: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>
                <a:latin typeface="Arial" panose="020B0604020202020204" pitchFamily="34" charset="0"/>
              </a:rPr>
              <a:t>OBSAH (INTENZE)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→ porozumění pojmu v podobě věty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souhrn obecných rozlišovacích </a:t>
            </a:r>
            <a:r>
              <a:rPr lang="cs-CZ" altLang="cs-CZ" b="1" dirty="0">
                <a:latin typeface="Arial" panose="020B0604020202020204" pitchFamily="34" charset="0"/>
              </a:rPr>
              <a:t>znaků</a:t>
            </a:r>
            <a:r>
              <a:rPr lang="cs-CZ" altLang="cs-CZ" dirty="0">
                <a:latin typeface="Arial" panose="020B0604020202020204" pitchFamily="34" charset="0"/>
              </a:rPr>
              <a:t>, jimiž je pojem jako myšlenkový odraz skutečnosti určen (pojmové znaky)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Někdy se intenze ztotožňuje s pojmem jako takovým („význam“)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	</a:t>
            </a:r>
            <a:r>
              <a:rPr lang="cs-CZ" altLang="cs-CZ" sz="2400" b="1" dirty="0">
                <a:latin typeface="Arial" panose="020B0604020202020204" pitchFamily="34" charset="0"/>
              </a:rPr>
              <a:t>XXXX</a:t>
            </a:r>
          </a:p>
          <a:p>
            <a:pPr lvl="1">
              <a:lnSpc>
                <a:spcPct val="90000"/>
              </a:lnSpc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400" b="1" dirty="0">
                <a:latin typeface="Arial" panose="020B0604020202020204" pitchFamily="34" charset="0"/>
              </a:rPr>
              <a:t>ROZSAH (EXTENZE)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→ porozumění pojmu v podobě výčtu prvků</a:t>
            </a:r>
            <a:endParaRPr lang="cs-CZ" altLang="cs-CZ" sz="2400" b="1" dirty="0"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třída jedinců nebo tříd, na něž se pojem vztahuje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570ED-AB62-4DCF-91D8-AD7B1619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938F0-170C-4B4B-9F19-7872298A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 je nezbytná vlastnost práva v jeho komunikativní rovině – právo je k ní „odsouzeno“ a není to ani špatně, ani dobře (indiferentní pojetí neurčitosti)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využití výhod neurčitosti lze více porozumět povaze právních poměrů samotných a neupínat se tolik na sémantiku právního textu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přílišný důraz na určitost „zavazuje“ k dodržení podmínek jazykové hry dle zásady konzistence právního textu – jestliže na jednom místě byl normotvůrce určitý, proč na jiném místě nikoliv?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kombinace určitých a neurčitých konstrukcí může u adresátů vyvolávat dojem, že určitá konstrukce vyčerpává poselství právního textu (viz příklad rychlostní limity)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70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E5AD4C15-9179-46E6-B2D2-9FCAEB15D7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D8A645-4B82-4EB8-8759-3E635F1C6B35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5F226E3-6B57-49FD-8A40-3EA001D7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483" y="0"/>
            <a:ext cx="8229600" cy="811160"/>
          </a:xfrm>
        </p:spPr>
        <p:txBody>
          <a:bodyPr/>
          <a:lstStyle/>
          <a:p>
            <a:r>
              <a:rPr lang="cs-CZ" altLang="cs-CZ" sz="3600" b="1" dirty="0">
                <a:latin typeface="Arial" panose="020B0604020202020204" pitchFamily="34" charset="0"/>
              </a:rPr>
              <a:t>Právní pojem a jeho struktura II.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4495557-D494-4B92-8853-130FD61C7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226" y="811161"/>
            <a:ext cx="11970774" cy="59246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model tří oblastí pojmu (Philipp </a:t>
            </a:r>
            <a:r>
              <a:rPr lang="cs-CZ" altLang="cs-CZ" sz="2400" dirty="0" err="1"/>
              <a:t>Heck</a:t>
            </a:r>
            <a:r>
              <a:rPr lang="cs-CZ" altLang="cs-CZ" sz="2400" dirty="0"/>
              <a:t>, Franz </a:t>
            </a:r>
            <a:r>
              <a:rPr lang="cs-CZ" altLang="cs-CZ" sz="2400" dirty="0" err="1"/>
              <a:t>Bydlinski</a:t>
            </a:r>
            <a:r>
              <a:rPr lang="cs-CZ" altLang="cs-CZ" sz="2400" dirty="0"/>
              <a:t>) – rozsah pojmu (extenze)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JÁDRO 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význam pojmu vyplývající z obecného či právem definovaného významu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NEURČITÁ OBLAST</a:t>
            </a:r>
            <a:r>
              <a:rPr lang="cs-CZ" altLang="cs-CZ" sz="2400" dirty="0"/>
              <a:t> (tzv. </a:t>
            </a:r>
            <a:r>
              <a:rPr lang="cs-CZ" altLang="cs-CZ" sz="2400" dirty="0" err="1"/>
              <a:t>furry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edges</a:t>
            </a:r>
            <a:r>
              <a:rPr lang="cs-CZ" altLang="cs-CZ" sz="2400" dirty="0"/>
              <a:t> – H. L. A. Hart)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podřazení určitého jevu či skutečnosti (znaku) je závislé na subjektivních faktorech a není jednoznačné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HRANICE POJMU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fiktivní sémantická hranice, za níž již sémanticky nelze předmětnou skutečnost (znak) </a:t>
            </a:r>
            <a:r>
              <a:rPr lang="cs-CZ" altLang="cs-CZ" dirty="0">
                <a:latin typeface="Arial" panose="020B0604020202020204" pitchFamily="34" charset="0"/>
              </a:rPr>
              <a:t>podřadit </a:t>
            </a:r>
            <a:r>
              <a:rPr lang="cs-CZ" altLang="cs-CZ" dirty="0"/>
              <a:t>pod význam pojmu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v rámci rozsahu pojmu (jeho hranic) lze provádět výklad:</a:t>
            </a:r>
          </a:p>
          <a:p>
            <a:pPr lvl="3">
              <a:lnSpc>
                <a:spcPct val="90000"/>
              </a:lnSpc>
            </a:pPr>
            <a:r>
              <a:rPr lang="cs-CZ" altLang="cs-CZ" sz="2400" dirty="0"/>
              <a:t>striktní (přesný) </a:t>
            </a:r>
          </a:p>
          <a:p>
            <a:pPr lvl="3">
              <a:lnSpc>
                <a:spcPct val="90000"/>
              </a:lnSpc>
            </a:pPr>
            <a:r>
              <a:rPr lang="cs-CZ" altLang="cs-CZ" sz="2400" dirty="0"/>
              <a:t>restriktivní (zužující)</a:t>
            </a:r>
          </a:p>
          <a:p>
            <a:pPr lvl="3">
              <a:lnSpc>
                <a:spcPct val="90000"/>
              </a:lnSpc>
            </a:pPr>
            <a:r>
              <a:rPr lang="cs-CZ" altLang="cs-CZ" sz="2400" dirty="0"/>
              <a:t>extenzívní (rozšiřující)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OBLAST MIMO ROZSAH POJMU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pokud má být podřazen jev či skutečnost mimo rozsah pojmu, je třeba užít jiné než sémantickou metodu výkladu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8A0FD787-1D57-4F9A-B7A4-0F82C8DE6A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63F575-7E1E-4522-A4DE-F1CFDD398CDB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AF95B8B-C22A-4FE5-BC25-3A42E03C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549" y="22228"/>
            <a:ext cx="8229600" cy="1049333"/>
          </a:xfrm>
        </p:spPr>
        <p:txBody>
          <a:bodyPr/>
          <a:lstStyle/>
          <a:p>
            <a:r>
              <a:rPr lang="cs-CZ" altLang="cs-CZ" sz="3200" b="1" dirty="0">
                <a:latin typeface="Arial" panose="020B0604020202020204" pitchFamily="34" charset="0"/>
              </a:rPr>
              <a:t>Právní pojem a jeho struktura III.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ED1B57D-416F-4389-BA02-012B0502E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825909"/>
            <a:ext cx="12049432" cy="5909854"/>
          </a:xfrm>
        </p:spPr>
        <p:txBody>
          <a:bodyPr/>
          <a:lstStyle/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400" b="1" u="sng" dirty="0">
                <a:latin typeface="Arial" panose="020B0604020202020204" pitchFamily="34" charset="0"/>
              </a:rPr>
              <a:t>Jaké vlastnosti tedy má právní jazyk?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err="1">
                <a:latin typeface="Arial" panose="020B0604020202020204" pitchFamily="34" charset="0"/>
              </a:rPr>
              <a:t>Právněpolitické</a:t>
            </a:r>
            <a:r>
              <a:rPr lang="cs-CZ" altLang="cs-CZ" sz="2400" dirty="0">
                <a:latin typeface="Arial" panose="020B0604020202020204" pitchFamily="34" charset="0"/>
              </a:rPr>
              <a:t> požadavky na právní jazyk: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Srozumitelnost, určitost a jednoznačnost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právní jazyk je neurčitý, protože právní pojmy jsou ze své povahy neurčité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obecnost x neurčitost pojmu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právní pojem je obecný, protože se vztahuje na neurčitý počet skutečností (jevů) téhož druhu (třídy, významu)</a:t>
            </a:r>
          </a:p>
          <a:p>
            <a:pPr lvl="3">
              <a:lnSpc>
                <a:spcPct val="9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Vlastník je oprávněn věc držet, užívat, požívat její plody a užitky a nakládat s ní (§ 123 OZ) 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→ každá osoba, jíž svědčí vlastnické právo k věci 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právní pojem je neurčitý, protože na základě jazykového výkladu nelze v každém posuzovaném případě kvalifikace dospět k jednoznačnému závěru, že: </a:t>
            </a:r>
            <a:r>
              <a:rPr lang="cs-CZ" altLang="cs-CZ" i="1" dirty="0">
                <a:latin typeface="Arial" panose="020B0604020202020204" pitchFamily="34" charset="0"/>
              </a:rPr>
              <a:t>„prvek x náleží do rozsahu (třídy) pojmu X “</a:t>
            </a:r>
            <a:r>
              <a:rPr lang="cs-CZ" altLang="cs-CZ" dirty="0"/>
              <a:t> </a:t>
            </a:r>
            <a:endParaRPr lang="cs-CZ" altLang="cs-CZ" dirty="0">
              <a:latin typeface="Arial" panose="020B0604020202020204" pitchFamily="34" charset="0"/>
            </a:endParaRPr>
          </a:p>
          <a:p>
            <a:pPr lvl="3">
              <a:lnSpc>
                <a:spcPct val="9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Má stejná oprávnění i </a:t>
            </a:r>
            <a:r>
              <a:rPr lang="cs-CZ" altLang="cs-CZ" sz="2400" b="1" i="1" dirty="0">
                <a:latin typeface="Arial" panose="020B0604020202020204" pitchFamily="34" charset="0"/>
              </a:rPr>
              <a:t>podílový spoluvlastník</a:t>
            </a:r>
            <a:r>
              <a:rPr lang="cs-CZ" altLang="cs-CZ" sz="2400" i="1" dirty="0">
                <a:latin typeface="Arial" panose="020B0604020202020204" pitchFamily="34" charset="0"/>
              </a:rPr>
              <a:t> věci? </a:t>
            </a:r>
          </a:p>
          <a:p>
            <a:pPr lvl="3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400" i="1" dirty="0">
                <a:latin typeface="Arial" panose="020B0604020202020204" pitchFamily="34" charset="0"/>
              </a:rPr>
              <a:t>= náleží spoluvlastník do rozsahu pojmu vlastník pro účely § 123 OZ?</a:t>
            </a:r>
          </a:p>
          <a:p>
            <a:pPr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82681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E29C8-1C3D-412B-8A75-1DEDC9EE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Neurčitost v jazyce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96423-5534-406C-B7C4-41EE2D674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562471"/>
            <a:ext cx="11838039" cy="4358039"/>
          </a:xfrm>
        </p:spPr>
        <p:txBody>
          <a:bodyPr/>
          <a:lstStyle/>
          <a:p>
            <a:r>
              <a:rPr lang="cs-CZ" sz="2400" dirty="0"/>
              <a:t>Filosofie jazyka (též epistemologie a logika) zkoumá tzv. </a:t>
            </a:r>
            <a:r>
              <a:rPr lang="cs-CZ" sz="2400" dirty="0" err="1"/>
              <a:t>Sorites</a:t>
            </a:r>
            <a:r>
              <a:rPr lang="cs-CZ" sz="2400" dirty="0"/>
              <a:t> paradox (</a:t>
            </a:r>
            <a:r>
              <a:rPr lang="cs-CZ" sz="2400" dirty="0" err="1"/>
              <a:t>Eubildes</a:t>
            </a:r>
            <a:r>
              <a:rPr lang="cs-CZ" sz="2400" dirty="0"/>
              <a:t> – 4. stol. před n.l.):</a:t>
            </a:r>
          </a:p>
          <a:p>
            <a:r>
              <a:rPr lang="cs-CZ" sz="2400" dirty="0"/>
              <a:t>Kupa (hromada) </a:t>
            </a:r>
            <a:r>
              <a:rPr lang="cs-CZ" sz="2400" i="1" dirty="0"/>
              <a:t>písku, </a:t>
            </a:r>
            <a:r>
              <a:rPr lang="cs-CZ" sz="2400" i="1" dirty="0" err="1"/>
              <a:t>zrní,sena</a:t>
            </a:r>
            <a:r>
              <a:rPr lang="cs-CZ" sz="2400" i="1" dirty="0"/>
              <a:t>,  slámy, vlasů </a:t>
            </a:r>
            <a:r>
              <a:rPr lang="cs-CZ" sz="2400" dirty="0"/>
              <a:t>atd.</a:t>
            </a:r>
          </a:p>
          <a:p>
            <a:pPr lvl="1"/>
            <a:r>
              <a:rPr lang="cs-CZ" sz="2400" dirty="0"/>
              <a:t>Kolik </a:t>
            </a:r>
            <a:r>
              <a:rPr lang="cs-CZ" sz="2400" i="1" dirty="0"/>
              <a:t>zrn, stébel,….</a:t>
            </a:r>
            <a:r>
              <a:rPr lang="cs-CZ" sz="2400" dirty="0"/>
              <a:t>tzn. jednotlivin je zapotřebí, aby se jednalo o „hromadu“ těchto věcí?</a:t>
            </a:r>
          </a:p>
          <a:p>
            <a:pPr lvl="1"/>
            <a:r>
              <a:rPr lang="cs-CZ" sz="2400" dirty="0"/>
              <a:t>Otázka použitelnosti formální logiky k poznání konstrukcí přirozeného jazyka</a:t>
            </a:r>
          </a:p>
          <a:p>
            <a:pPr lvl="1"/>
            <a:r>
              <a:rPr lang="cs-CZ" sz="2400" dirty="0"/>
              <a:t>Obdobný problém s dalšími vlastnostmi (barvy, chutě, </a:t>
            </a:r>
          </a:p>
          <a:p>
            <a:r>
              <a:rPr lang="cs-CZ" sz="2400" dirty="0"/>
              <a:t>Problém subjekt predikátové logiky – určení hranic přičitatelnosti predikátu (vlastnosti) k určitému subjektu</a:t>
            </a:r>
          </a:p>
          <a:p>
            <a:pPr lvl="1"/>
            <a:r>
              <a:rPr lang="cs-CZ" sz="2400" dirty="0"/>
              <a:t>Jestliže </a:t>
            </a:r>
            <a:r>
              <a:rPr lang="cs-CZ" sz="2400" b="1" dirty="0"/>
              <a:t>jedno x</a:t>
            </a:r>
            <a:r>
              <a:rPr lang="cs-CZ" sz="2400" dirty="0"/>
              <a:t> netvoří „hromadu“ X, pak ani  </a:t>
            </a:r>
            <a:r>
              <a:rPr lang="cs-CZ" sz="2400" b="1" dirty="0"/>
              <a:t>n</a:t>
            </a:r>
            <a:r>
              <a:rPr lang="cs-CZ" sz="2400" dirty="0"/>
              <a:t> </a:t>
            </a:r>
            <a:r>
              <a:rPr lang="cs-CZ" sz="2400" b="1" dirty="0"/>
              <a:t>x</a:t>
            </a:r>
            <a:r>
              <a:rPr lang="cs-CZ" sz="2400" dirty="0"/>
              <a:t> netvoří „hromadu“ X</a:t>
            </a:r>
          </a:p>
          <a:p>
            <a:pPr lvl="1"/>
            <a:r>
              <a:rPr lang="cs-CZ" sz="2400" dirty="0"/>
              <a:t>Kde je chyba?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2207C1-AFD7-4253-887F-22643C1CA0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3170B-0D82-4FD6-9E4C-FEA1E8FAEA1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943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06F9E-2467-41E6-9809-4293D200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916806"/>
          </a:xfrm>
        </p:spPr>
        <p:txBody>
          <a:bodyPr/>
          <a:lstStyle/>
          <a:p>
            <a:r>
              <a:rPr lang="cs-CZ" dirty="0"/>
              <a:t>Neurčitost v právním jazyce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25EFB6-E2DF-4653-A94A-D52C9D069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4619"/>
            <a:ext cx="12192000" cy="4936307"/>
          </a:xfrm>
        </p:spPr>
        <p:txBody>
          <a:bodyPr/>
          <a:lstStyle/>
          <a:p>
            <a:r>
              <a:rPr lang="cs-CZ" sz="2200" dirty="0"/>
              <a:t>Otázka právních pojmů - dělení z hlediska škály URČITOST – NEURČITOST</a:t>
            </a:r>
          </a:p>
          <a:p>
            <a:pPr lvl="1"/>
            <a:r>
              <a:rPr lang="cs-CZ" sz="2200" dirty="0"/>
              <a:t>URČITÉ POJMY </a:t>
            </a:r>
          </a:p>
          <a:p>
            <a:pPr lvl="2"/>
            <a:r>
              <a:rPr lang="cs-CZ" sz="2200" dirty="0"/>
              <a:t>Jedinečné názvy (Měsíc, Antarktida…)</a:t>
            </a:r>
          </a:p>
          <a:p>
            <a:pPr lvl="3"/>
            <a:r>
              <a:rPr lang="cs-CZ" sz="2200" dirty="0"/>
              <a:t>Pojmy mají obvykle jeden </a:t>
            </a:r>
            <a:r>
              <a:rPr lang="cs-CZ" sz="2200" dirty="0" err="1"/>
              <a:t>existentní</a:t>
            </a:r>
            <a:r>
              <a:rPr lang="cs-CZ" sz="2200" dirty="0"/>
              <a:t> denotát</a:t>
            </a:r>
          </a:p>
          <a:p>
            <a:pPr lvl="2"/>
            <a:r>
              <a:rPr lang="cs-CZ" sz="2200" dirty="0"/>
              <a:t>Číslovky </a:t>
            </a:r>
          </a:p>
          <a:p>
            <a:pPr lvl="3"/>
            <a:r>
              <a:rPr lang="cs-CZ" sz="2200" dirty="0"/>
              <a:t>Paradox: zcela abstraktní x absolutně určité</a:t>
            </a:r>
          </a:p>
          <a:p>
            <a:pPr lvl="3"/>
            <a:r>
              <a:rPr lang="cs-CZ" sz="2200" dirty="0"/>
              <a:t>Neurčitost číslovek vytváří kontext jejich užití</a:t>
            </a:r>
          </a:p>
          <a:p>
            <a:pPr marL="1371600" lvl="3" indent="0">
              <a:buNone/>
            </a:pPr>
            <a:endParaRPr lang="cs-CZ" sz="2200" dirty="0"/>
          </a:p>
          <a:p>
            <a:pPr lvl="1"/>
            <a:r>
              <a:rPr lang="cs-CZ" sz="2200" dirty="0"/>
              <a:t>RELATIVNĚ URČITÉ</a:t>
            </a:r>
          </a:p>
          <a:p>
            <a:pPr lvl="2"/>
            <a:r>
              <a:rPr lang="cs-CZ" sz="2200" dirty="0"/>
              <a:t>Většina právních pojmů </a:t>
            </a:r>
          </a:p>
          <a:p>
            <a:pPr lvl="2"/>
            <a:r>
              <a:rPr lang="cs-CZ" sz="2200" dirty="0"/>
              <a:t>Náleží sem i pojmy, které mají legální definice či pojmy zcela ustálené pro obor právního myšlení</a:t>
            </a:r>
          </a:p>
          <a:p>
            <a:pPr lvl="1"/>
            <a:r>
              <a:rPr lang="cs-CZ" sz="2200" dirty="0"/>
              <a:t>NEURČITÉ</a:t>
            </a:r>
          </a:p>
          <a:p>
            <a:pPr lvl="2"/>
            <a:r>
              <a:rPr lang="cs-CZ" sz="2200" dirty="0"/>
              <a:t>Specifický případ neurčitosti v právní komunikaci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7A790B-D8F0-4A96-A803-773D30642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3170B-0D82-4FD6-9E4C-FEA1E8FAEA1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204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>
            <a:extLst>
              <a:ext uri="{FF2B5EF4-FFF2-40B4-BE49-F238E27FC236}">
                <a16:creationId xmlns:a16="http://schemas.microsoft.com/office/drawing/2014/main" id="{070438DA-425B-4AF8-A7DF-C7874D0E24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137E4D-8118-4D5B-AE32-5C8851E25CFA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6B722B3E-1C08-40AA-8C81-932E83BE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971552"/>
          </a:xfrm>
        </p:spPr>
        <p:txBody>
          <a:bodyPr/>
          <a:lstStyle/>
          <a:p>
            <a:r>
              <a:rPr lang="cs-CZ" altLang="cs-CZ" sz="3600" b="1" dirty="0"/>
              <a:t>Neurčitost </a:t>
            </a:r>
            <a:r>
              <a:rPr lang="cs-CZ" altLang="cs-CZ" sz="3600" b="1" dirty="0">
                <a:latin typeface="Arial" panose="020B0604020202020204" pitchFamily="34" charset="0"/>
              </a:rPr>
              <a:t>právních pojmů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C60471B-5732-40B0-BE27-D3DD2EF96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06477" y="1047136"/>
            <a:ext cx="12536129" cy="4739304"/>
          </a:xfrm>
        </p:spPr>
        <p:txBody>
          <a:bodyPr/>
          <a:lstStyle/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dirty="0">
                <a:latin typeface="Arial" panose="020B0604020202020204" pitchFamily="34" charset="0"/>
              </a:rPr>
              <a:t>Co je to tzv. neurčitý právní pojem?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terminus </a:t>
            </a:r>
            <a:r>
              <a:rPr lang="cs-CZ" altLang="cs-CZ" dirty="0" err="1"/>
              <a:t>technicus</a:t>
            </a:r>
            <a:r>
              <a:rPr lang="cs-CZ" altLang="cs-CZ" dirty="0">
                <a:latin typeface="Arial" panose="020B0604020202020204" pitchFamily="34" charset="0"/>
              </a:rPr>
              <a:t> – nejde o každý právní pojem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jsou prostředkem vyjádření vůle zákonodárce k dotváření obsahu právní normy interpretací</a:t>
            </a:r>
            <a:endParaRPr lang="cs-CZ" altLang="cs-CZ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</a:rPr>
              <a:t>Často k těmto pojmům neexistují výslovné (explicitní) legální definice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např. veřejný zájem, společenská škodlivost, dobré mravy, dobrá víra, poctivý obchodní styk, péče řádného hospodáře, apod.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Jsou užívány v předpisech práva soukromého i veřejného, a to i v předpisech poměrně kazuistických a v předpisech procesního práva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Souvisejí úzce s diskrecí </a:t>
            </a:r>
            <a:r>
              <a:rPr lang="cs-CZ" altLang="cs-CZ" dirty="0">
                <a:latin typeface="Arial" panose="020B0604020202020204" pitchFamily="34" charset="0"/>
              </a:rPr>
              <a:t>(uvážením, volnou úvahou) </a:t>
            </a:r>
            <a:r>
              <a:rPr lang="cs-CZ" altLang="cs-CZ" dirty="0"/>
              <a:t>orgánu aplikace práva</a:t>
            </a:r>
            <a:endParaRPr lang="cs-CZ" altLang="cs-CZ" dirty="0"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b="1" u="sng" dirty="0">
                <a:latin typeface="Arial" panose="020B0604020202020204" pitchFamily="34" charset="0"/>
              </a:rPr>
              <a:t>výklad </a:t>
            </a:r>
            <a:r>
              <a:rPr lang="cs-CZ" altLang="cs-CZ" dirty="0">
                <a:latin typeface="Arial" panose="020B0604020202020204" pitchFamily="34" charset="0"/>
              </a:rPr>
              <a:t>neurčitých právních pojmů se zaměřuje na konkrétní skutkovou podstatu a na její vyhodnocení, </a:t>
            </a:r>
            <a:r>
              <a:rPr lang="cs-CZ" altLang="cs-CZ" b="1" u="sng" dirty="0">
                <a:latin typeface="Arial" panose="020B0604020202020204" pitchFamily="34" charset="0"/>
              </a:rPr>
              <a:t>volné uvážení (diskrece)</a:t>
            </a:r>
            <a:r>
              <a:rPr lang="cs-CZ" altLang="cs-CZ" dirty="0">
                <a:latin typeface="Arial" panose="020B0604020202020204" pitchFamily="34" charset="0"/>
              </a:rPr>
              <a:t> je orientováno na způsob užití právního následku</a:t>
            </a:r>
            <a:r>
              <a:rPr lang="cs-CZ" altLang="cs-CZ" dirty="0"/>
              <a:t> </a:t>
            </a:r>
            <a:r>
              <a:rPr lang="cs-CZ" altLang="cs-CZ" dirty="0">
                <a:latin typeface="Arial" panose="020B0604020202020204" pitchFamily="34" charset="0"/>
              </a:rPr>
              <a:t>(často se jedná o sankci)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39F37733-4AC9-482B-840E-2759A37D4C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DD8BB6-C1FC-4247-9EE3-5A118DBCE754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AD31D0A6-EC33-42FC-BECA-BD05BDC22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287594"/>
            <a:ext cx="8229600" cy="862780"/>
          </a:xfrm>
        </p:spPr>
        <p:txBody>
          <a:bodyPr/>
          <a:lstStyle/>
          <a:p>
            <a:pPr>
              <a:defRPr/>
            </a:pPr>
            <a:r>
              <a:rPr lang="cs-CZ" altLang="cs-CZ" sz="3200" b="1" dirty="0">
                <a:latin typeface="Arial" charset="0"/>
              </a:rPr>
              <a:t>Řešení n</a:t>
            </a:r>
            <a:r>
              <a:rPr lang="cs-CZ" altLang="cs-CZ" sz="3200" b="1" dirty="0">
                <a:latin typeface="+mn-lt"/>
              </a:rPr>
              <a:t>eurčitosti</a:t>
            </a:r>
            <a:r>
              <a:rPr lang="cs-CZ" altLang="cs-CZ" sz="3200" b="1" dirty="0">
                <a:latin typeface="Arial" charset="0"/>
              </a:rPr>
              <a:t> právních pojmů</a:t>
            </a:r>
            <a:r>
              <a:rPr lang="cs-CZ" altLang="cs-CZ" sz="3200" b="1" dirty="0"/>
              <a:t> </a:t>
            </a:r>
            <a:endParaRPr lang="cs-CZ" altLang="cs-CZ" sz="3200" b="1" dirty="0">
              <a:latin typeface="Arial" charset="0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E0755B8-0AC7-4562-B939-90A590958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471" y="1150375"/>
            <a:ext cx="11926529" cy="570762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řešení problému neurčitosti </a:t>
            </a:r>
            <a:r>
              <a:rPr lang="cs-CZ" altLang="cs-CZ" sz="2400" dirty="0">
                <a:latin typeface="Arial" panose="020B0604020202020204" pitchFamily="34" charset="0"/>
              </a:rPr>
              <a:t>právních pojmů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normotvorba a její kvalita</a:t>
            </a:r>
          </a:p>
          <a:p>
            <a:pPr lvl="2">
              <a:lnSpc>
                <a:spcPct val="80000"/>
              </a:lnSpc>
            </a:pPr>
            <a:r>
              <a:rPr lang="cs-CZ" altLang="cs-CZ" dirty="0" err="1"/>
              <a:t>kauzuistické</a:t>
            </a:r>
            <a:r>
              <a:rPr lang="cs-CZ" altLang="cs-CZ" dirty="0"/>
              <a:t> právní předpisy (např. nový trestní zákoník)</a:t>
            </a:r>
            <a:endParaRPr lang="cs-CZ" altLang="cs-CZ" i="1" dirty="0"/>
          </a:p>
          <a:p>
            <a:pPr lvl="2">
              <a:lnSpc>
                <a:spcPct val="80000"/>
              </a:lnSpc>
            </a:pPr>
            <a:r>
              <a:rPr lang="cs-CZ" altLang="cs-CZ" i="1" dirty="0"/>
              <a:t>Zvyšování jednoznačnosti, přesnosti právního jazyka a tedy zvyšování stupně jeho exaktnosti, vede k jeho nesrozumitelnosti, ke snížení informační hodnoty práv, a naopak. Je tím založen paradox právního jazyka: Zvyšování přesnosti, exaktnosti, vede k nesrozumitelnosti, a opačně, zvyšování srozumitelnosti vede ke snižování přesnosti. Snižování entropie přesností vede ke zvýšení nesrozumitelnosti.“(</a:t>
            </a:r>
            <a:r>
              <a:rPr lang="cs-CZ" altLang="cs-CZ" dirty="0"/>
              <a:t> </a:t>
            </a:r>
            <a:r>
              <a:rPr lang="cs-CZ" altLang="cs-CZ" dirty="0" err="1"/>
              <a:t>Holländer</a:t>
            </a:r>
            <a:r>
              <a:rPr lang="cs-CZ" altLang="cs-CZ" dirty="0"/>
              <a:t>, P. Filosofie práva. </a:t>
            </a:r>
            <a:r>
              <a:rPr lang="cs-CZ" altLang="cs-CZ" dirty="0" err="1"/>
              <a:t>Plzeň:Vydavatelství</a:t>
            </a:r>
            <a:r>
              <a:rPr lang="cs-CZ" altLang="cs-CZ" dirty="0"/>
              <a:t> a nakladatelství Aleš Čeněk, 2006, s. 216)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interpretace</a:t>
            </a:r>
          </a:p>
          <a:p>
            <a:pPr lvl="2">
              <a:lnSpc>
                <a:spcPct val="80000"/>
              </a:lnSpc>
            </a:pPr>
            <a:r>
              <a:rPr lang="cs-CZ" altLang="cs-CZ" dirty="0"/>
              <a:t>využívání logicko-systematického a teleologického výkladu</a:t>
            </a:r>
          </a:p>
          <a:p>
            <a:pPr lvl="2">
              <a:lnSpc>
                <a:spcPct val="80000"/>
              </a:lnSpc>
            </a:pPr>
            <a:r>
              <a:rPr lang="cs-CZ" altLang="cs-CZ" dirty="0"/>
              <a:t>do jaké míry může interpret dotvářet v důsledku neurčitosti práva jeho obsah, příp. vytvářet interpretací nová pravidla chování, která normotvůrce výslovně nestanovil?</a:t>
            </a:r>
            <a:endParaRPr lang="cs-CZ" altLang="cs-CZ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</a:rPr>
              <a:t>Tyto otázky představují základní rámec zkoumání právní metodologie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32DAA-14BC-4D58-AC6C-4EC2E81E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o neurčitosti – teoretický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2DCA4-E887-49ED-83B0-FABAB0E0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diskuse v teorii – je neurčitost prospěšná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valuable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anebo nikoliv? (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Sorensen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Asgeirson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mezi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vágností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neurčitostí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/nejasností – neurčitost či nejasnost nemusí být efektem vágnosti sémantických konstrukcí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 a její vztah k právu</a:t>
            </a:r>
            <a:b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to přítel, či nepřítel právní regulace ? (T. 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Endicott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sofistikovaná diskuse plná obecných i praktických argumentů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Není snaha o precizaci právního textu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 určitých případech)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zbytečná/kontraproduktivní?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16196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2352</Words>
  <Application>Microsoft Office PowerPoint</Application>
  <PresentationFormat>Širokoúhlá obrazovka</PresentationFormat>
  <Paragraphs>168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Garamond</vt:lpstr>
      <vt:lpstr>Symbol</vt:lpstr>
      <vt:lpstr>Tahoma</vt:lpstr>
      <vt:lpstr>Wingdings</vt:lpstr>
      <vt:lpstr>Váhy</vt:lpstr>
      <vt:lpstr>Neurčitost jako vlastnost normativního právního textu</vt:lpstr>
      <vt:lpstr>Právní pojem a jeho struktura I.</vt:lpstr>
      <vt:lpstr>Právní pojem a jeho struktura II.</vt:lpstr>
      <vt:lpstr>Právní pojem a jeho struktura III.</vt:lpstr>
      <vt:lpstr>Neurčitost v jazyce</vt:lpstr>
      <vt:lpstr>Neurčitost v právním jazyce</vt:lpstr>
      <vt:lpstr>Neurčitost právních pojmů </vt:lpstr>
      <vt:lpstr>Řešení neurčitosti právních pojmů </vt:lpstr>
      <vt:lpstr>Diskuse o neurčitosti – teoretický pohled</vt:lpstr>
      <vt:lpstr>Určitost jako právně-politický cíl</vt:lpstr>
      <vt:lpstr>Určitost jako právně-politický cíl</vt:lpstr>
      <vt:lpstr>Příklad – koncept nejvyšší povolené rychlosti</vt:lpstr>
      <vt:lpstr>Příklad – koncept nejvyšší povolené rychlosti</vt:lpstr>
      <vt:lpstr>Příklad – koncept nejvyšší povolené rychlosti</vt:lpstr>
      <vt:lpstr>Příklad – koncept nejvyšší povolené rychlosti</vt:lpstr>
      <vt:lpstr>Příklad – koncept nejvyšší povolené rychlosti</vt:lpstr>
      <vt:lpstr>Neurčité právní pojmy</vt:lpstr>
      <vt:lpstr>Neurčité právní pojmy</vt:lpstr>
      <vt:lpstr>Neurčité právní pojmy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Neurčitost jako vlastnost právního textu</dc:title>
  <dc:creator>Lukáš Hlouch</dc:creator>
  <cp:lastModifiedBy>Lukáš Hlouch</cp:lastModifiedBy>
  <cp:revision>2</cp:revision>
  <dcterms:created xsi:type="dcterms:W3CDTF">2022-04-21T20:24:48Z</dcterms:created>
  <dcterms:modified xsi:type="dcterms:W3CDTF">2022-09-29T21:10:37Z</dcterms:modified>
</cp:coreProperties>
</file>