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74" r:id="rId2"/>
    <p:sldId id="429" r:id="rId3"/>
    <p:sldId id="343" r:id="rId4"/>
    <p:sldId id="507" r:id="rId5"/>
    <p:sldId id="510" r:id="rId6"/>
    <p:sldId id="511" r:id="rId7"/>
    <p:sldId id="449" r:id="rId8"/>
    <p:sldId id="490" r:id="rId9"/>
    <p:sldId id="473" r:id="rId10"/>
    <p:sldId id="450" r:id="rId11"/>
    <p:sldId id="491" r:id="rId12"/>
    <p:sldId id="493" r:id="rId13"/>
    <p:sldId id="676" r:id="rId14"/>
    <p:sldId id="492" r:id="rId15"/>
    <p:sldId id="502" r:id="rId16"/>
    <p:sldId id="451" r:id="rId17"/>
    <p:sldId id="452" r:id="rId18"/>
    <p:sldId id="453" r:id="rId19"/>
    <p:sldId id="454" r:id="rId20"/>
    <p:sldId id="497" r:id="rId21"/>
    <p:sldId id="509" r:id="rId22"/>
    <p:sldId id="508" r:id="rId23"/>
    <p:sldId id="499" r:id="rId24"/>
    <p:sldId id="500" r:id="rId25"/>
    <p:sldId id="501" r:id="rId26"/>
    <p:sldId id="503" r:id="rId27"/>
    <p:sldId id="455" r:id="rId28"/>
    <p:sldId id="456" r:id="rId29"/>
    <p:sldId id="458" r:id="rId30"/>
    <p:sldId id="460" r:id="rId31"/>
    <p:sldId id="484" r:id="rId32"/>
    <p:sldId id="485" r:id="rId33"/>
    <p:sldId id="486" r:id="rId34"/>
    <p:sldId id="461" r:id="rId35"/>
    <p:sldId id="462" r:id="rId36"/>
    <p:sldId id="465" r:id="rId37"/>
    <p:sldId id="467" r:id="rId38"/>
    <p:sldId id="494" r:id="rId39"/>
    <p:sldId id="469" r:id="rId40"/>
    <p:sldId id="505" r:id="rId41"/>
    <p:sldId id="506" r:id="rId42"/>
    <p:sldId id="470" r:id="rId43"/>
    <p:sldId id="496" r:id="rId44"/>
    <p:sldId id="471" r:id="rId45"/>
    <p:sldId id="472" r:id="rId46"/>
    <p:sldId id="475" r:id="rId47"/>
    <p:sldId id="476" r:id="rId48"/>
    <p:sldId id="477" r:id="rId49"/>
    <p:sldId id="256"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4494" autoAdjust="0"/>
  </p:normalViewPr>
  <p:slideViewPr>
    <p:cSldViewPr>
      <p:cViewPr varScale="1">
        <p:scale>
          <a:sx n="108" d="100"/>
          <a:sy n="108" d="100"/>
        </p:scale>
        <p:origin x="17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26. 10. 2022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401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343727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6800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869480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43984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43000" y="685800"/>
            <a:ext cx="4572000" cy="3429000"/>
          </a:xfrm>
          <a:ln/>
        </p:spPr>
      </p:sp>
      <p:sp>
        <p:nvSpPr>
          <p:cNvPr id="22835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61064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6476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62421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87467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70863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3000" y="685800"/>
            <a:ext cx="4572000" cy="3429000"/>
          </a:xfrm>
          <a:ln/>
        </p:spPr>
      </p:sp>
      <p:sp>
        <p:nvSpPr>
          <p:cNvPr id="21811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42168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425918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64231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43000" y="685800"/>
            <a:ext cx="4572000" cy="3429000"/>
          </a:xfrm>
          <a:ln/>
        </p:spPr>
      </p:sp>
      <p:sp>
        <p:nvSpPr>
          <p:cNvPr id="220163"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92550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26. 10. 2022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26. 10. 2022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www.trainweb.org/oldtimetrains/CPR/ships/LandR/history.htm&amp;ei=J-oPVe6_BYGvPZu2gIAJ&amp;bvm=bv.88528373,d.d24&amp;psig=AFQjCNEL-hN_pDmG_koXranEv_Lp1iIEFw&amp;ust=1427192733997399" TargetMode="External"/><Relationship Id="rId5" Type="http://schemas.openxmlformats.org/officeDocument/2006/relationships/image" Target="../media/image7.jpeg"/><Relationship Id="rId4" Type="http://schemas.openxmlformats.org/officeDocument/2006/relationships/hyperlink" Target="http://www.google.cz/url?sa=i&amp;rct=j&amp;q=&amp;esrc=s&amp;frm=1&amp;source=images&amp;cd=&amp;cad=rja&amp;uact=8&amp;ved=0CAcQjRw&amp;url=http://www.ibtimes.com/eu-strikes-compromise-set-new-climate-target-1711910&amp;ei=qekPVc7TB4KoPcafgcAI&amp;bvm=bv.88528373,d.d24&amp;psig=AFQjCNHPVVOvVA1jxUErJBmH4XMbmdopcg&amp;ust=142719256889926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article.wn.com/view/2001/04/04/Czech_Rep_Local_Press_Digest_April_4/&amp;ei=yuwPVdPLOcW7PfTFgYgL&amp;bvm=bv.88528373,d.d24&amp;psig=AFQjCNGTDpDnALrxv_KSJ4WnskXyl0FycA&amp;ust=1427193342342213" TargetMode="External"/><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4" Type="http://schemas.openxmlformats.org/officeDocument/2006/relationships/hyperlink" Target="http://www.google.cz/url?sa=i&amp;rct=j&amp;q=&amp;esrc=s&amp;frm=1&amp;source=images&amp;cd=&amp;cad=rja&amp;uact=8&amp;ved=0CAcQjRw&amp;url=http://news.bbc.co.uk/2/hi/europe/1003618.stm&amp;ei=r-wPVeuFN4WwPPftgHA&amp;bvm=bv.88528373,d.d24&amp;psig=AFQjCNGTDpDnALrxv_KSJ4WnskXyl0FycA&amp;ust=1427193342342213" TargetMode="External"/><Relationship Id="rId9"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6.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15.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ideo" Target="https://www.youtube.com/embed/RCg800TYf4k" TargetMode="External"/><Relationship Id="rId6" Type="http://schemas.openxmlformats.org/officeDocument/2006/relationships/image" Target="../media/image17.jpeg"/><Relationship Id="rId5" Type="http://schemas.openxmlformats.org/officeDocument/2006/relationships/hyperlink" Target="https://www.youtube.com/watch?v=RCg800TYf4k" TargetMode="Externa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z/url?sa=i&amp;rct=j&amp;q=&amp;esrc=s&amp;frm=1&amp;source=images&amp;cd=&amp;cad=rja&amp;uact=8&amp;ved=0CAcQjRw&amp;url=http://online.stradeeautostrade.it/notizia/100013103099004&amp;ei=ePEPVeu1NcOxPOrPgPAM&amp;bvm=bv.88528373,d.d24&amp;psig=AFQjCNHBcTZLCzKR7zQHvntaIMs-1HMGAA&amp;ust=142719461164350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ideo" Target="https://www.youtube.com/embed/0uReVJYe0qw" TargetMode="External"/><Relationship Id="rId6" Type="http://schemas.openxmlformats.org/officeDocument/2006/relationships/image" Target="../media/image21.jpeg"/><Relationship Id="rId5" Type="http://schemas.openxmlformats.org/officeDocument/2006/relationships/hyperlink" Target="https://www.youtube.com/watch?v=0uReVJYe0qw" TargetMode="External"/><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google.cz/url?sa=i&amp;rct=j&amp;q=&amp;esrc=s&amp;frm=1&amp;source=images&amp;cd=&amp;cad=rja&amp;uact=8&amp;ved=0CAcQjRw&amp;url=http://www.portisheadweb.org.uk/wcpr/Conygar%20Quarry%20map.html&amp;ei=LfYPVeKPCc7KOamJgPAC&amp;bvm=bv.88528373,d.d24&amp;psig=AFQjCNGmNqgTtymHf4895pJ3WksNDmDChA&amp;ust=1427195792673060" TargetMode="External"/><Relationship Id="rId4" Type="http://schemas.openxmlformats.org/officeDocument/2006/relationships/image" Target="../media/image4.gif"/></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31640" y="3140968"/>
            <a:ext cx="8064896" cy="1706705"/>
          </a:xfrm>
        </p:spPr>
        <p:txBody>
          <a:bodyPr>
            <a:normAutofit/>
          </a:bodyPr>
          <a:lstStyle/>
          <a:p>
            <a:pPr algn="l"/>
            <a:r>
              <a:rPr lang="en-US" sz="3300" b="1" dirty="0"/>
              <a:t> Environmental impact assessment </a:t>
            </a:r>
            <a:r>
              <a:rPr lang="cs-CZ" dirty="0"/>
              <a:t>				</a:t>
            </a:r>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45223"/>
            <a:ext cx="2587453" cy="11397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412776"/>
            <a:ext cx="7772400" cy="1470025"/>
          </a:xfrm>
        </p:spPr>
        <p:txBody>
          <a:bodyPr>
            <a:normAutofit/>
          </a:bodyPr>
          <a:lstStyle/>
          <a:p>
            <a:r>
              <a:rPr lang="en-US" sz="3200" b="1" dirty="0"/>
              <a:t>Basics of EU Environmental Law</a:t>
            </a:r>
            <a:endParaRPr lang="cs-CZ" sz="3200" b="1" dirty="0"/>
          </a:p>
        </p:txBody>
      </p:sp>
      <p:sp>
        <p:nvSpPr>
          <p:cNvPr id="4" name="TextovéPole 3"/>
          <p:cNvSpPr txBox="1"/>
          <p:nvPr/>
        </p:nvSpPr>
        <p:spPr>
          <a:xfrm>
            <a:off x="5473686" y="6093296"/>
            <a:ext cx="3672408" cy="369332"/>
          </a:xfrm>
          <a:prstGeom prst="rect">
            <a:avLst/>
          </a:prstGeom>
          <a:noFill/>
        </p:spPr>
        <p:txBody>
          <a:bodyPr wrap="square" rtlCol="0">
            <a:spAutoFit/>
          </a:bodyPr>
          <a:lstStyle/>
          <a:p>
            <a:r>
              <a:rPr lang="cs-CZ" b="1" dirty="0"/>
              <a:t>26 October 2022</a:t>
            </a:r>
          </a:p>
        </p:txBody>
      </p:sp>
    </p:spTree>
    <p:extLst>
      <p:ext uri="{BB962C8B-B14F-4D97-AF65-F5344CB8AC3E}">
        <p14:creationId xmlns:p14="http://schemas.microsoft.com/office/powerpoint/2010/main" val="109023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5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						How</a:t>
            </a:r>
          </a:p>
          <a:p>
            <a:r>
              <a:rPr lang="en-US" altLang="cs-CZ"/>
              <a:t>				Where</a:t>
            </a:r>
          </a:p>
          <a:p>
            <a:r>
              <a:rPr lang="en-US" altLang="cs-CZ"/>
              <a:t>		If</a:t>
            </a:r>
          </a:p>
          <a:p>
            <a:r>
              <a:rPr lang="en-US" altLang="cs-CZ"/>
              <a:t>Why</a:t>
            </a:r>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544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err="1"/>
              <a:t>Policies</a:t>
            </a:r>
            <a:r>
              <a:rPr lang="cs-CZ" altLang="cs-CZ" dirty="0"/>
              <a:t> – </a:t>
            </a:r>
            <a:r>
              <a:rPr lang="en-US" altLang="cs-CZ" dirty="0"/>
              <a:t>Plans</a:t>
            </a:r>
            <a:r>
              <a:rPr lang="cs-CZ" altLang="cs-CZ" dirty="0"/>
              <a:t> </a:t>
            </a:r>
            <a:r>
              <a:rPr lang="en-US" altLang="cs-CZ" dirty="0"/>
              <a:t>-</a:t>
            </a:r>
            <a:r>
              <a:rPr lang="cs-CZ" altLang="cs-CZ" dirty="0"/>
              <a:t> </a:t>
            </a:r>
            <a:r>
              <a:rPr lang="en-US" altLang="cs-CZ" dirty="0"/>
              <a:t>Program</a:t>
            </a:r>
            <a:r>
              <a:rPr lang="cs-CZ" altLang="cs-CZ" dirty="0" err="1"/>
              <a:t>me</a:t>
            </a:r>
            <a:r>
              <a:rPr lang="en-US" altLang="cs-CZ" dirty="0"/>
              <a:t>s</a:t>
            </a:r>
          </a:p>
        </p:txBody>
      </p:sp>
      <p:sp>
        <p:nvSpPr>
          <p:cNvPr id="16" name="Text Box 17"/>
          <p:cNvSpPr txBox="1">
            <a:spLocks noChangeArrowheads="1"/>
          </p:cNvSpPr>
          <p:nvPr/>
        </p:nvSpPr>
        <p:spPr bwMode="auto">
          <a:xfrm>
            <a:off x="5686672" y="269740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Projects</a:t>
            </a:r>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60271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Impact</a:t>
            </a:r>
            <a:r>
              <a:rPr lang="cs-CZ" sz="4000" b="1" dirty="0"/>
              <a:t> </a:t>
            </a:r>
            <a:r>
              <a:rPr lang="cs-CZ" sz="4000" b="1" dirty="0" err="1"/>
              <a:t>assessment</a:t>
            </a:r>
            <a:r>
              <a:rPr lang="cs-CZ" sz="4000" b="1" dirty="0"/>
              <a:t>?</a:t>
            </a:r>
          </a:p>
        </p:txBody>
      </p:sp>
      <p:sp>
        <p:nvSpPr>
          <p:cNvPr id="7" name="Zástupný symbol pro obsah 6"/>
          <p:cNvSpPr>
            <a:spLocks noGrp="1"/>
          </p:cNvSpPr>
          <p:nvPr>
            <p:ph idx="1"/>
          </p:nvPr>
        </p:nvSpPr>
        <p:spPr>
          <a:xfrm>
            <a:off x="539552" y="4077072"/>
            <a:ext cx="8229600" cy="4525963"/>
          </a:xfrm>
        </p:spPr>
        <p:txBody>
          <a:bodyPr/>
          <a:lstStyle/>
          <a:p>
            <a:r>
              <a:rPr lang="cs-CZ" dirty="0" err="1"/>
              <a:t>International</a:t>
            </a:r>
            <a:r>
              <a:rPr lang="cs-CZ" dirty="0"/>
              <a:t> law – </a:t>
            </a:r>
            <a:r>
              <a:rPr lang="cs-CZ" dirty="0" err="1"/>
              <a:t>Customary</a:t>
            </a:r>
            <a:r>
              <a:rPr lang="cs-CZ" dirty="0"/>
              <a:t> law, </a:t>
            </a:r>
            <a:r>
              <a:rPr lang="cs-CZ" dirty="0" err="1"/>
              <a:t>Espoo</a:t>
            </a:r>
            <a:r>
              <a:rPr lang="cs-CZ" dirty="0"/>
              <a:t> </a:t>
            </a:r>
            <a:r>
              <a:rPr lang="cs-CZ" dirty="0" err="1"/>
              <a:t>convention</a:t>
            </a:r>
            <a:r>
              <a:rPr lang="cs-CZ" dirty="0"/>
              <a:t> (</a:t>
            </a:r>
            <a:r>
              <a:rPr lang="cs-CZ" dirty="0" err="1"/>
              <a:t>transboundary</a:t>
            </a:r>
            <a:r>
              <a:rPr lang="cs-CZ" dirty="0"/>
              <a:t> </a:t>
            </a:r>
            <a:r>
              <a:rPr lang="cs-CZ" dirty="0" err="1"/>
              <a:t>assessment</a:t>
            </a:r>
            <a:r>
              <a:rPr lang="cs-CZ" dirty="0"/>
              <a:t>)…</a:t>
            </a:r>
          </a:p>
          <a:p>
            <a:r>
              <a:rPr lang="cs-CZ" dirty="0"/>
              <a:t>EU law – EIA </a:t>
            </a:r>
            <a:r>
              <a:rPr lang="cs-CZ" dirty="0" err="1"/>
              <a:t>Directive</a:t>
            </a:r>
            <a:r>
              <a:rPr lang="cs-CZ" dirty="0"/>
              <a:t> (2011/92/EU), SEA </a:t>
            </a:r>
            <a:r>
              <a:rPr lang="cs-CZ" dirty="0" err="1"/>
              <a:t>Directive</a:t>
            </a:r>
            <a:r>
              <a:rPr lang="cs-CZ" dirty="0"/>
              <a:t> (2001/42/EC).</a:t>
            </a:r>
          </a:p>
          <a:p>
            <a:r>
              <a:rPr lang="cs-CZ" dirty="0" err="1"/>
              <a:t>National</a:t>
            </a:r>
            <a:r>
              <a:rPr lang="cs-CZ" dirty="0"/>
              <a:t> law</a:t>
            </a:r>
          </a:p>
        </p:txBody>
      </p:sp>
      <p:pic>
        <p:nvPicPr>
          <p:cNvPr id="1026" name="Picture 2" descr="http://s1.ibtimes.com/sites/www.ibtimes.com/files/styles/v2_article_large/public/2014/10/23/belchatow-power-station-europe.jpg?itok=WjDwewR2">
            <a:hlinkClick r:id="rId4"/>
          </p:cNvPr>
          <p:cNvPicPr>
            <a:picLocks noChangeAspect="1" noChangeArrowheads="1"/>
          </p:cNvPicPr>
          <p:nvPr/>
        </p:nvPicPr>
        <p:blipFill>
          <a:blip r:embed="rId5" cstate="print"/>
          <a:srcRect/>
          <a:stretch>
            <a:fillRect/>
          </a:stretch>
        </p:blipFill>
        <p:spPr bwMode="auto">
          <a:xfrm>
            <a:off x="5364088" y="1268760"/>
            <a:ext cx="3672483" cy="2448323"/>
          </a:xfrm>
          <a:prstGeom prst="rect">
            <a:avLst/>
          </a:prstGeom>
          <a:noFill/>
        </p:spPr>
      </p:pic>
      <p:pic>
        <p:nvPicPr>
          <p:cNvPr id="1028" name="Picture 4" descr="http://www.trainweb.org/oldtimetrains/CPR/ships/LandR/smelter.jpg">
            <a:hlinkClick r:id="rId6"/>
          </p:cNvPr>
          <p:cNvPicPr>
            <a:picLocks noChangeAspect="1" noChangeArrowheads="1"/>
          </p:cNvPicPr>
          <p:nvPr/>
        </p:nvPicPr>
        <p:blipFill>
          <a:blip r:embed="rId7" cstate="print"/>
          <a:srcRect/>
          <a:stretch>
            <a:fillRect/>
          </a:stretch>
        </p:blipFill>
        <p:spPr bwMode="auto">
          <a:xfrm>
            <a:off x="539552" y="1052736"/>
            <a:ext cx="4596724" cy="2808312"/>
          </a:xfrm>
          <a:prstGeom prst="rect">
            <a:avLst/>
          </a:prstGeom>
          <a:noFill/>
        </p:spPr>
      </p:pic>
    </p:spTree>
    <p:extLst>
      <p:ext uri="{BB962C8B-B14F-4D97-AF65-F5344CB8AC3E}">
        <p14:creationId xmlns:p14="http://schemas.microsoft.com/office/powerpoint/2010/main" val="204054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646331"/>
          </a:xfrm>
          <a:prstGeom prst="rect">
            <a:avLst/>
          </a:prstGeom>
          <a:noFill/>
        </p:spPr>
        <p:txBody>
          <a:bodyPr wrap="square" rtlCol="0">
            <a:spAutoFit/>
          </a:bodyPr>
          <a:lstStyle/>
          <a:p>
            <a:r>
              <a:rPr lang="cs-CZ" sz="3600" b="1" dirty="0" err="1"/>
              <a:t>Customary</a:t>
            </a:r>
            <a:r>
              <a:rPr lang="cs-CZ" sz="3600" b="1" dirty="0"/>
              <a:t> </a:t>
            </a:r>
            <a:r>
              <a:rPr lang="cs-CZ" sz="3600" b="1" dirty="0" err="1"/>
              <a:t>international</a:t>
            </a:r>
            <a:r>
              <a:rPr lang="cs-CZ" sz="3600" b="1" dirty="0"/>
              <a:t> </a:t>
            </a:r>
            <a:r>
              <a:rPr lang="cs-CZ" sz="3600" b="1" dirty="0" err="1"/>
              <a:t>law</a:t>
            </a:r>
            <a:r>
              <a:rPr lang="cs-CZ" sz="3600" b="1" dirty="0"/>
              <a:t>?</a:t>
            </a:r>
          </a:p>
        </p:txBody>
      </p:sp>
      <p:pic>
        <p:nvPicPr>
          <p:cNvPr id="62470" name="Picture 6" descr="http://news.bbc.co.uk/olmedia/1000000/images/_1003618_nuclear300.jpg">
            <a:hlinkClick r:id="rId4"/>
          </p:cNvPr>
          <p:cNvPicPr>
            <a:picLocks noChangeAspect="1" noChangeArrowheads="1"/>
          </p:cNvPicPr>
          <p:nvPr/>
        </p:nvPicPr>
        <p:blipFill>
          <a:blip r:embed="rId5" cstate="print"/>
          <a:srcRect/>
          <a:stretch>
            <a:fillRect/>
          </a:stretch>
        </p:blipFill>
        <p:spPr bwMode="auto">
          <a:xfrm>
            <a:off x="3995936" y="4797152"/>
            <a:ext cx="2857500" cy="1714500"/>
          </a:xfrm>
          <a:prstGeom prst="rect">
            <a:avLst/>
          </a:prstGeom>
          <a:noFill/>
        </p:spPr>
      </p:pic>
      <p:pic>
        <p:nvPicPr>
          <p:cNvPr id="62472" name="Picture 8" descr="http://i.ytimg.com/vi/bbrBjbd-69k/0.jpg">
            <a:hlinkClick r:id="rId6"/>
          </p:cNvPr>
          <p:cNvPicPr>
            <a:picLocks noChangeAspect="1" noChangeArrowheads="1"/>
          </p:cNvPicPr>
          <p:nvPr/>
        </p:nvPicPr>
        <p:blipFill>
          <a:blip r:embed="rId7" cstate="print"/>
          <a:srcRect/>
          <a:stretch>
            <a:fillRect/>
          </a:stretch>
        </p:blipFill>
        <p:spPr bwMode="auto">
          <a:xfrm>
            <a:off x="4067944" y="1268760"/>
            <a:ext cx="4572000" cy="3429001"/>
          </a:xfrm>
          <a:prstGeom prst="rect">
            <a:avLst/>
          </a:prstGeom>
          <a:noFill/>
        </p:spPr>
      </p:pic>
      <p:pic>
        <p:nvPicPr>
          <p:cNvPr id="62474" name="Picture 10" descr="http://news.bbc.co.uk/olmedia/1005000/images/_1009599_czech_republic_new150.gif">
            <a:hlinkClick r:id="rId8"/>
          </p:cNvPr>
          <p:cNvPicPr>
            <a:picLocks noChangeAspect="1" noChangeArrowheads="1"/>
          </p:cNvPicPr>
          <p:nvPr/>
        </p:nvPicPr>
        <p:blipFill>
          <a:blip r:embed="rId9" cstate="print"/>
          <a:srcRect/>
          <a:stretch>
            <a:fillRect/>
          </a:stretch>
        </p:blipFill>
        <p:spPr bwMode="auto">
          <a:xfrm>
            <a:off x="899592" y="1484784"/>
            <a:ext cx="2004814" cy="2405777"/>
          </a:xfrm>
          <a:prstGeom prst="rect">
            <a:avLst/>
          </a:prstGeom>
          <a:noFill/>
        </p:spPr>
      </p:pic>
      <p:pic>
        <p:nvPicPr>
          <p:cNvPr id="62476" name="Picture 12" descr="http://imgs.idnes.cz/zahranicni/A001102_HAS_WULL2_VELKA_V.JPG">
            <a:hlinkClick r:id="rId10"/>
          </p:cNvPr>
          <p:cNvPicPr>
            <a:picLocks noChangeAspect="1" noChangeArrowheads="1"/>
          </p:cNvPicPr>
          <p:nvPr/>
        </p:nvPicPr>
        <p:blipFill>
          <a:blip r:embed="rId11" cstate="print"/>
          <a:srcRect/>
          <a:stretch>
            <a:fillRect/>
          </a:stretch>
        </p:blipFill>
        <p:spPr bwMode="auto">
          <a:xfrm>
            <a:off x="323528" y="4221088"/>
            <a:ext cx="3333750" cy="2228850"/>
          </a:xfrm>
          <a:prstGeom prst="rect">
            <a:avLst/>
          </a:prstGeom>
          <a:noFill/>
        </p:spPr>
      </p:pic>
    </p:spTree>
    <p:extLst>
      <p:ext uri="{BB962C8B-B14F-4D97-AF65-F5344CB8AC3E}">
        <p14:creationId xmlns:p14="http://schemas.microsoft.com/office/powerpoint/2010/main" val="204054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5541169"/>
            <a:ext cx="1600200" cy="357188"/>
          </a:xfrm>
        </p:spPr>
        <p:txBody>
          <a:bodyPr/>
          <a:lstStyle/>
          <a:p>
            <a:fld id="{2BCE163F-7B9D-4840-A966-572BBA1EC294}" type="slidenum">
              <a:rPr lang="en-GB"/>
              <a:pPr/>
              <a:t>13</a:t>
            </a:fld>
            <a:endParaRPr lang="en-GB"/>
          </a:p>
        </p:txBody>
      </p:sp>
      <p:sp>
        <p:nvSpPr>
          <p:cNvPr id="11" name="Text Box 3"/>
          <p:cNvSpPr txBox="1">
            <a:spLocks noChangeArrowheads="1"/>
          </p:cNvSpPr>
          <p:nvPr/>
        </p:nvSpPr>
        <p:spPr bwMode="auto">
          <a:xfrm>
            <a:off x="1762359" y="96699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1771319" y="149757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2773461" y="300334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2752352" y="362750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2550575" y="136990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600" y="564324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2746350" y="2471044"/>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2373804" y="2675592"/>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197864" y="315154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471414" y="12503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437323" y="16956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39255" y="369413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895697" y="110559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4582921" y="302382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3895697" y="154447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3425872" y="290743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430790" y="337314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425872" y="397174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90221" y="3535247"/>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1771223" y="2648992"/>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2460950" y="2788294"/>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061738" y="2880958"/>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2886411" y="948492"/>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2889433" y="1474637"/>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412059" y="4449533"/>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2217439" y="2511293"/>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3324997" y="229486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405369" y="2982113"/>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2241572" y="352652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248263" y="3570690"/>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4976805" y="1060349"/>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2746350" y="4170101"/>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4491064" y="433162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4842030" y="4172734"/>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4504630" y="457098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4855595" y="4412093"/>
            <a:ext cx="1836204" cy="253916"/>
          </a:xfrm>
          <a:prstGeom prst="rect">
            <a:avLst/>
          </a:prstGeom>
          <a:noFill/>
        </p:spPr>
        <p:txBody>
          <a:bodyPr wrap="square" rtlCol="0">
            <a:spAutoFit/>
          </a:bodyPr>
          <a:lstStyle/>
          <a:p>
            <a:r>
              <a:rPr lang="cs-CZ" sz="1050" b="1" dirty="0"/>
              <a:t>R</a:t>
            </a:r>
          </a:p>
        </p:txBody>
      </p:sp>
      <p:pic>
        <p:nvPicPr>
          <p:cNvPr id="2" name="Obrázek 1">
            <a:extLst>
              <a:ext uri="{FF2B5EF4-FFF2-40B4-BE49-F238E27FC236}">
                <a16:creationId xmlns:a16="http://schemas.microsoft.com/office/drawing/2014/main" id="{CB78D7A4-9CD2-4773-A0B6-6C002B24EBF0}"/>
              </a:ext>
            </a:extLst>
          </p:cNvPr>
          <p:cNvPicPr>
            <a:picLocks noChangeAspect="1"/>
          </p:cNvPicPr>
          <p:nvPr/>
        </p:nvPicPr>
        <p:blipFill>
          <a:blip r:embed="rId4"/>
          <a:stretch>
            <a:fillRect/>
          </a:stretch>
        </p:blipFill>
        <p:spPr>
          <a:xfrm>
            <a:off x="0" y="865580"/>
            <a:ext cx="9144000" cy="5126839"/>
          </a:xfrm>
          <a:prstGeom prst="rect">
            <a:avLst/>
          </a:prstGeom>
        </p:spPr>
      </p:pic>
    </p:spTree>
    <p:extLst>
      <p:ext uri="{BB962C8B-B14F-4D97-AF65-F5344CB8AC3E}">
        <p14:creationId xmlns:p14="http://schemas.microsoft.com/office/powerpoint/2010/main" val="429442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51520" y="1916832"/>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817495" y="1916832"/>
            <a:ext cx="4326506" cy="2880320"/>
          </a:xfrm>
          <a:prstGeom prst="rect">
            <a:avLst/>
          </a:prstGeom>
          <a:noFill/>
        </p:spPr>
      </p:pic>
      <p:sp>
        <p:nvSpPr>
          <p:cNvPr id="8" name="TextovéPole 7"/>
          <p:cNvSpPr txBox="1"/>
          <p:nvPr/>
        </p:nvSpPr>
        <p:spPr>
          <a:xfrm>
            <a:off x="1691680" y="347489"/>
            <a:ext cx="6408712" cy="646331"/>
          </a:xfrm>
          <a:prstGeom prst="rect">
            <a:avLst/>
          </a:prstGeom>
          <a:noFill/>
        </p:spPr>
        <p:txBody>
          <a:bodyPr wrap="square" rtlCol="0">
            <a:spAutoFit/>
          </a:bodyPr>
          <a:lstStyle/>
          <a:p>
            <a:r>
              <a:rPr lang="cs-CZ" sz="3600" b="1" dirty="0" err="1"/>
              <a:t>Customary</a:t>
            </a:r>
            <a:r>
              <a:rPr lang="cs-CZ" sz="3600" b="1" dirty="0"/>
              <a:t> </a:t>
            </a:r>
            <a:r>
              <a:rPr lang="cs-CZ" sz="3600" b="1" dirty="0" err="1"/>
              <a:t>international</a:t>
            </a:r>
            <a:r>
              <a:rPr lang="cs-CZ" sz="3600" b="1" dirty="0"/>
              <a:t> </a:t>
            </a:r>
            <a:r>
              <a:rPr lang="cs-CZ" sz="3600" b="1" dirty="0" err="1"/>
              <a:t>law</a:t>
            </a:r>
            <a:r>
              <a:rPr lang="cs-CZ" sz="3600" b="1" dirty="0"/>
              <a:t>?</a:t>
            </a:r>
          </a:p>
        </p:txBody>
      </p:sp>
    </p:spTree>
    <p:extLst>
      <p:ext uri="{BB962C8B-B14F-4D97-AF65-F5344CB8AC3E}">
        <p14:creationId xmlns:p14="http://schemas.microsoft.com/office/powerpoint/2010/main" val="204054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Impact</a:t>
            </a:r>
            <a:r>
              <a:rPr lang="cs-CZ" sz="4000" b="1" dirty="0"/>
              <a:t> </a:t>
            </a:r>
            <a:r>
              <a:rPr lang="cs-CZ" sz="4000" b="1" dirty="0" err="1"/>
              <a:t>assessment</a:t>
            </a:r>
            <a:r>
              <a:rPr lang="cs-CZ" sz="4000" b="1" dirty="0"/>
              <a:t>?</a:t>
            </a:r>
          </a:p>
        </p:txBody>
      </p:sp>
      <p:sp>
        <p:nvSpPr>
          <p:cNvPr id="5" name="TextovéPole 4"/>
          <p:cNvSpPr txBox="1"/>
          <p:nvPr/>
        </p:nvSpPr>
        <p:spPr>
          <a:xfrm>
            <a:off x="899592" y="5304839"/>
            <a:ext cx="7200800" cy="369332"/>
          </a:xfrm>
          <a:prstGeom prst="rect">
            <a:avLst/>
          </a:prstGeom>
          <a:noFill/>
        </p:spPr>
        <p:txBody>
          <a:bodyPr wrap="square" rtlCol="0">
            <a:spAutoFit/>
          </a:bodyPr>
          <a:lstStyle/>
          <a:p>
            <a:r>
              <a:rPr lang="cs-CZ" dirty="0">
                <a:hlinkClick r:id="rId5"/>
              </a:rPr>
              <a:t>https://www.youtube.com/watch?v=RCg800TYf4k</a:t>
            </a:r>
            <a:r>
              <a:rPr lang="cs-CZ" dirty="0"/>
              <a:t> </a:t>
            </a:r>
          </a:p>
        </p:txBody>
      </p:sp>
      <p:pic>
        <p:nvPicPr>
          <p:cNvPr id="6" name="Online médium 5" title="Assessing the effects of environmental impact assessments">
            <a:hlinkClick r:id="" action="ppaction://media"/>
            <a:extLst>
              <a:ext uri="{FF2B5EF4-FFF2-40B4-BE49-F238E27FC236}">
                <a16:creationId xmlns:a16="http://schemas.microsoft.com/office/drawing/2014/main" id="{176ED4BB-9A17-4EEB-A3F8-775DE3118FA0}"/>
              </a:ext>
            </a:extLst>
          </p:cNvPr>
          <p:cNvPicPr>
            <a:picLocks noRot="1" noChangeAspect="1"/>
          </p:cNvPicPr>
          <p:nvPr>
            <a:videoFile r:link="rId1"/>
          </p:nvPr>
        </p:nvPicPr>
        <p:blipFill>
          <a:blip r:embed="rId6"/>
          <a:stretch>
            <a:fillRect/>
          </a:stretch>
        </p:blipFill>
        <p:spPr>
          <a:xfrm>
            <a:off x="1547664" y="2253568"/>
            <a:ext cx="4572000" cy="2571750"/>
          </a:xfrm>
          <a:prstGeom prst="rect">
            <a:avLst/>
          </a:prstGeom>
        </p:spPr>
      </p:pic>
    </p:spTree>
    <p:extLst>
      <p:ext uri="{BB962C8B-B14F-4D97-AF65-F5344CB8AC3E}">
        <p14:creationId xmlns:p14="http://schemas.microsoft.com/office/powerpoint/2010/main" val="95451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en-US" sz="4000" dirty="0"/>
              <a:t>General objective</a:t>
            </a:r>
            <a:endParaRPr lang="cs-CZ" sz="4000" b="1" dirty="0"/>
          </a:p>
        </p:txBody>
      </p:sp>
      <p:sp>
        <p:nvSpPr>
          <p:cNvPr id="8" name="Rectangle 3"/>
          <p:cNvSpPr txBox="1">
            <a:spLocks noChangeArrowheads="1"/>
          </p:cNvSpPr>
          <p:nvPr/>
        </p:nvSpPr>
        <p:spPr>
          <a:xfrm>
            <a:off x="323850" y="1513231"/>
            <a:ext cx="8496300" cy="4854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3000" dirty="0"/>
              <a:t>What does the EIA Directive apply to? </a:t>
            </a:r>
          </a:p>
          <a:p>
            <a:pPr>
              <a:spcBef>
                <a:spcPct val="0"/>
              </a:spcBef>
              <a:buClr>
                <a:schemeClr val="tx1"/>
              </a:buClr>
            </a:pPr>
            <a:r>
              <a:rPr lang="en-US" sz="3000" b="1" dirty="0">
                <a:solidFill>
                  <a:srgbClr val="FF6600"/>
                </a:solidFill>
              </a:rPr>
              <a:t>projects likely to have significant effects on the environment</a:t>
            </a:r>
            <a:r>
              <a:rPr lang="en-US" sz="3000" dirty="0"/>
              <a:t> (by virtue, </a:t>
            </a:r>
            <a:r>
              <a:rPr lang="en-US" sz="3000" i="1" dirty="0"/>
              <a:t>inter alia</a:t>
            </a:r>
            <a:r>
              <a:rPr lang="en-US" sz="3000" dirty="0"/>
              <a:t>, of their </a:t>
            </a:r>
            <a:r>
              <a:rPr lang="cs-CZ" sz="3000" dirty="0" err="1"/>
              <a:t>characteristics</a:t>
            </a:r>
            <a:r>
              <a:rPr lang="en-US" sz="3000" dirty="0"/>
              <a:t>, size and location)</a:t>
            </a:r>
          </a:p>
          <a:p>
            <a:pPr>
              <a:spcBef>
                <a:spcPct val="50000"/>
              </a:spcBef>
              <a:buFontTx/>
              <a:buNone/>
            </a:pPr>
            <a:r>
              <a:rPr lang="en-US" sz="3000" dirty="0"/>
              <a:t>What are these projects subject to? </a:t>
            </a:r>
          </a:p>
          <a:p>
            <a:pPr>
              <a:spcBef>
                <a:spcPct val="0"/>
              </a:spcBef>
            </a:pPr>
            <a:r>
              <a:rPr lang="en-US" sz="3000" dirty="0"/>
              <a:t>a </a:t>
            </a:r>
            <a:r>
              <a:rPr lang="en-US" sz="3000" b="1" dirty="0">
                <a:solidFill>
                  <a:srgbClr val="FF6600"/>
                </a:solidFill>
              </a:rPr>
              <a:t>requirement for development consent</a:t>
            </a:r>
            <a:endParaRPr lang="en-US" sz="3000" dirty="0">
              <a:solidFill>
                <a:srgbClr val="FF6600"/>
              </a:solidFill>
            </a:endParaRPr>
          </a:p>
          <a:p>
            <a:pPr>
              <a:spcBef>
                <a:spcPct val="0"/>
              </a:spcBef>
              <a:buClr>
                <a:schemeClr val="tx1"/>
              </a:buClr>
            </a:pPr>
            <a:r>
              <a:rPr lang="en-US" sz="3000" dirty="0"/>
              <a:t>an</a:t>
            </a:r>
            <a:r>
              <a:rPr lang="en-US" sz="3000" b="1" dirty="0">
                <a:solidFill>
                  <a:srgbClr val="FF6600"/>
                </a:solidFill>
              </a:rPr>
              <a:t> assessment of their effects</a:t>
            </a:r>
          </a:p>
          <a:p>
            <a:pPr>
              <a:spcBef>
                <a:spcPct val="50000"/>
              </a:spcBef>
              <a:buFontTx/>
              <a:buNone/>
            </a:pPr>
            <a:r>
              <a:rPr lang="en-US" sz="3000" dirty="0"/>
              <a:t>When?</a:t>
            </a:r>
          </a:p>
          <a:p>
            <a:pPr>
              <a:spcBef>
                <a:spcPct val="0"/>
              </a:spcBef>
              <a:buClr>
                <a:schemeClr val="tx1"/>
              </a:buClr>
            </a:pPr>
            <a:r>
              <a:rPr lang="en-US" sz="3000" b="1" dirty="0">
                <a:solidFill>
                  <a:srgbClr val="FF6600"/>
                </a:solidFill>
              </a:rPr>
              <a:t>before consent</a:t>
            </a:r>
            <a:r>
              <a:rPr lang="en-US" sz="3000" dirty="0"/>
              <a:t> is given</a:t>
            </a:r>
            <a:r>
              <a:rPr lang="en-US" sz="3000" b="1" dirty="0"/>
              <a:t>	</a:t>
            </a:r>
            <a:r>
              <a:rPr lang="en-US" sz="3000" dirty="0"/>
              <a:t>	</a:t>
            </a:r>
          </a:p>
        </p:txBody>
      </p:sp>
    </p:spTree>
    <p:extLst>
      <p:ext uri="{BB962C8B-B14F-4D97-AF65-F5344CB8AC3E}">
        <p14:creationId xmlns:p14="http://schemas.microsoft.com/office/powerpoint/2010/main" val="1470073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fr-BE" sz="4000" dirty="0"/>
              <a:t>What assessment?</a:t>
            </a:r>
            <a:endParaRPr lang="cs-CZ" sz="4000" b="1" dirty="0"/>
          </a:p>
        </p:txBody>
      </p:sp>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t>	EIA must identify, describe, </a:t>
            </a:r>
            <a:r>
              <a:rPr lang="en-US" b="1">
                <a:solidFill>
                  <a:srgbClr val="FF6600"/>
                </a:solidFill>
              </a:rPr>
              <a:t>assess</a:t>
            </a:r>
            <a:r>
              <a:rPr lang="en-US" b="1"/>
              <a:t> </a:t>
            </a:r>
          </a:p>
          <a:p>
            <a:pPr>
              <a:spcBef>
                <a:spcPct val="0"/>
              </a:spcBef>
              <a:buClr>
                <a:schemeClr val="tx1"/>
              </a:buClr>
              <a:buFontTx/>
              <a:buNone/>
            </a:pPr>
            <a:r>
              <a:rPr lang="en-US" b="1">
                <a:solidFill>
                  <a:srgbClr val="FF6600"/>
                </a:solidFill>
              </a:rPr>
              <a:t>	likely</a:t>
            </a:r>
            <a:r>
              <a:rPr lang="en-US"/>
              <a:t> </a:t>
            </a:r>
            <a:r>
              <a:rPr lang="en-US" b="1">
                <a:solidFill>
                  <a:srgbClr val="FF6600"/>
                </a:solidFill>
              </a:rPr>
              <a:t>direct</a:t>
            </a:r>
            <a:r>
              <a:rPr lang="en-US"/>
              <a:t> and </a:t>
            </a:r>
            <a:r>
              <a:rPr lang="en-US" b="1">
                <a:solidFill>
                  <a:srgbClr val="FF6600"/>
                </a:solidFill>
              </a:rPr>
              <a:t>indirect</a:t>
            </a:r>
            <a:r>
              <a:rPr lang="en-US"/>
              <a:t> environmental effects of activities on </a:t>
            </a:r>
          </a:p>
          <a:p>
            <a:pPr lvl="1">
              <a:spcBef>
                <a:spcPct val="40000"/>
              </a:spcBef>
              <a:buClr>
                <a:schemeClr val="tx1"/>
              </a:buClr>
            </a:pPr>
            <a:r>
              <a:rPr lang="en-US"/>
              <a:t>human beings, </a:t>
            </a:r>
          </a:p>
          <a:p>
            <a:pPr lvl="1"/>
            <a:r>
              <a:rPr lang="en-US"/>
              <a:t>fauna, flora, soil, water, air, climate, landscape, </a:t>
            </a:r>
          </a:p>
          <a:p>
            <a:pPr lvl="1">
              <a:buClr>
                <a:schemeClr val="tx1"/>
              </a:buClr>
            </a:pPr>
            <a:r>
              <a:rPr lang="en-US"/>
              <a:t>material assets, cultural heritage </a:t>
            </a:r>
          </a:p>
          <a:p>
            <a:pPr lvl="1"/>
            <a:r>
              <a:rPr lang="en-US"/>
              <a:t>the </a:t>
            </a:r>
            <a:r>
              <a:rPr lang="en-US" b="1">
                <a:solidFill>
                  <a:srgbClr val="FF6600"/>
                </a:solidFill>
              </a:rPr>
              <a:t>interaction</a:t>
            </a:r>
            <a:r>
              <a:rPr lang="en-US"/>
              <a:t> between those factors</a:t>
            </a:r>
          </a:p>
          <a:p>
            <a:endParaRPr lang="en-GB" dirty="0"/>
          </a:p>
        </p:txBody>
      </p:sp>
    </p:spTree>
    <p:extLst>
      <p:ext uri="{BB962C8B-B14F-4D97-AF65-F5344CB8AC3E}">
        <p14:creationId xmlns:p14="http://schemas.microsoft.com/office/powerpoint/2010/main" val="157438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fr-BE" sz="4000" dirty="0"/>
              <a:t>What </a:t>
            </a:r>
            <a:r>
              <a:rPr lang="cs-CZ" sz="4000" dirty="0" err="1"/>
              <a:t>projects</a:t>
            </a:r>
            <a:r>
              <a:rPr lang="fr-BE" sz="4000" dirty="0"/>
              <a:t>?</a:t>
            </a:r>
            <a:endParaRPr lang="cs-CZ" sz="4000" b="1" dirty="0"/>
          </a:p>
        </p:txBody>
      </p:sp>
      <p:sp>
        <p:nvSpPr>
          <p:cNvPr id="8" name="Rectangle 3"/>
          <p:cNvSpPr txBox="1">
            <a:spLocks noChangeArrowheads="1"/>
          </p:cNvSpPr>
          <p:nvPr/>
        </p:nvSpPr>
        <p:spPr>
          <a:xfrm>
            <a:off x="539750" y="1628775"/>
            <a:ext cx="3810000" cy="4530725"/>
          </a:xfrm>
          <a:prstGeom prst="rect">
            <a:avLst/>
          </a:prstGeom>
          <a:solidFill>
            <a:srgbClr val="CCFFCC"/>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000"/>
          </a:p>
          <a:p>
            <a:pPr marL="457200" indent="-457200">
              <a:lnSpc>
                <a:spcPct val="90000"/>
              </a:lnSpc>
            </a:pPr>
            <a:r>
              <a:rPr lang="it-IT" sz="4000"/>
              <a:t>Annex I projects</a:t>
            </a:r>
          </a:p>
          <a:p>
            <a:pPr marL="457200" indent="-457200">
              <a:lnSpc>
                <a:spcPct val="90000"/>
              </a:lnSpc>
            </a:pPr>
            <a:endParaRPr lang="it-IT" sz="2000"/>
          </a:p>
          <a:p>
            <a:pPr marL="457200" indent="-457200">
              <a:lnSpc>
                <a:spcPct val="90000"/>
              </a:lnSpc>
            </a:pPr>
            <a:endParaRPr lang="it-IT" sz="2000"/>
          </a:p>
          <a:p>
            <a:pPr marL="457200" indent="-457200">
              <a:lnSpc>
                <a:spcPct val="90000"/>
              </a:lnSpc>
            </a:pPr>
            <a:r>
              <a:rPr lang="it-IT" sz="4000"/>
              <a:t>Annex II projects</a:t>
            </a:r>
            <a:endParaRPr lang="it-IT" sz="4000" dirty="0"/>
          </a:p>
        </p:txBody>
      </p:sp>
      <p:sp>
        <p:nvSpPr>
          <p:cNvPr id="9" name="Rectangle 4"/>
          <p:cNvSpPr txBox="1">
            <a:spLocks noChangeArrowheads="1"/>
          </p:cNvSpPr>
          <p:nvPr/>
        </p:nvSpPr>
        <p:spPr>
          <a:xfrm>
            <a:off x="4794250" y="1628775"/>
            <a:ext cx="3810000" cy="4530725"/>
          </a:xfrm>
          <a:prstGeom prst="rect">
            <a:avLst/>
          </a:prstGeom>
          <a:solidFill>
            <a:srgbClr val="FFCC99"/>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2400" b="1" i="1"/>
          </a:p>
          <a:p>
            <a:pPr marL="457200" indent="-457200" algn="ctr">
              <a:lnSpc>
                <a:spcPct val="90000"/>
              </a:lnSpc>
              <a:buFontTx/>
              <a:buNone/>
            </a:pPr>
            <a:r>
              <a:rPr lang="it-IT" sz="4000" b="1"/>
              <a:t>Mandatory </a:t>
            </a:r>
          </a:p>
          <a:p>
            <a:pPr marL="457200" indent="-457200" algn="ctr">
              <a:lnSpc>
                <a:spcPct val="90000"/>
              </a:lnSpc>
              <a:buFontTx/>
              <a:buNone/>
            </a:pPr>
            <a:r>
              <a:rPr lang="it-IT" sz="4000" b="1"/>
              <a:t>EIA</a:t>
            </a:r>
          </a:p>
          <a:p>
            <a:pPr marL="457200" indent="-457200">
              <a:lnSpc>
                <a:spcPct val="90000"/>
              </a:lnSpc>
            </a:pPr>
            <a:endParaRPr lang="it-IT" sz="4000"/>
          </a:p>
          <a:p>
            <a:pPr marL="457200" indent="-457200" algn="ctr">
              <a:lnSpc>
                <a:spcPct val="90000"/>
              </a:lnSpc>
              <a:buFontTx/>
              <a:buNone/>
            </a:pPr>
            <a:r>
              <a:rPr lang="it-IT" sz="4000" b="1"/>
              <a:t>Screening</a:t>
            </a:r>
            <a:r>
              <a:rPr lang="it-IT" sz="4000"/>
              <a:t> </a:t>
            </a:r>
          </a:p>
          <a:p>
            <a:pPr marL="457200" indent="-457200" algn="ctr">
              <a:lnSpc>
                <a:spcPct val="90000"/>
              </a:lnSpc>
              <a:buFontTx/>
              <a:buNone/>
            </a:pPr>
            <a:r>
              <a:rPr lang="it-IT" sz="2400"/>
              <a:t>by Competent authorities to decide if </a:t>
            </a:r>
          </a:p>
          <a:p>
            <a:pPr marL="457200" indent="-457200" algn="ctr">
              <a:lnSpc>
                <a:spcPct val="90000"/>
              </a:lnSpc>
              <a:buFontTx/>
              <a:buNone/>
            </a:pPr>
            <a:r>
              <a:rPr lang="it-IT" sz="2400"/>
              <a:t>EIA needed or not</a:t>
            </a:r>
            <a:endParaRPr lang="it-IT" sz="2400" dirty="0"/>
          </a:p>
        </p:txBody>
      </p:sp>
      <p:sp>
        <p:nvSpPr>
          <p:cNvPr id="10" name="AutoShape 5"/>
          <p:cNvSpPr>
            <a:spLocks noChangeArrowheads="1"/>
          </p:cNvSpPr>
          <p:nvPr/>
        </p:nvSpPr>
        <p:spPr bwMode="auto">
          <a:xfrm>
            <a:off x="3729038" y="227647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AutoShape 6"/>
          <p:cNvSpPr>
            <a:spLocks noChangeArrowheads="1"/>
          </p:cNvSpPr>
          <p:nvPr/>
        </p:nvSpPr>
        <p:spPr bwMode="auto">
          <a:xfrm>
            <a:off x="3779838" y="4149725"/>
            <a:ext cx="1296987" cy="503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 name="TextovéPole 2"/>
          <p:cNvSpPr txBox="1"/>
          <p:nvPr/>
        </p:nvSpPr>
        <p:spPr>
          <a:xfrm>
            <a:off x="539750" y="6338568"/>
            <a:ext cx="7560642" cy="276999"/>
          </a:xfrm>
          <a:prstGeom prst="rect">
            <a:avLst/>
          </a:prstGeom>
          <a:noFill/>
        </p:spPr>
        <p:txBody>
          <a:bodyPr wrap="square" rtlCol="0">
            <a:spAutoFit/>
          </a:bodyPr>
          <a:lstStyle/>
          <a:p>
            <a:r>
              <a:rPr lang="cs-CZ" sz="1200" dirty="0"/>
              <a:t>http://eur-lex.europa.eu/legal-content/EN/TXT/PDF/?uri=CELEX:32011L0092&amp;from=EN</a:t>
            </a:r>
          </a:p>
        </p:txBody>
      </p:sp>
    </p:spTree>
    <p:extLst>
      <p:ext uri="{BB962C8B-B14F-4D97-AF65-F5344CB8AC3E}">
        <p14:creationId xmlns:p14="http://schemas.microsoft.com/office/powerpoint/2010/main" val="56054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examples</a:t>
            </a:r>
            <a:endParaRPr lang="cs-CZ" sz="4000" b="1" dirty="0"/>
          </a:p>
        </p:txBody>
      </p:sp>
      <p:sp>
        <p:nvSpPr>
          <p:cNvPr id="16" name="Rectangle 3"/>
          <p:cNvSpPr txBox="1">
            <a:spLocks noChangeArrowheads="1"/>
          </p:cNvSpPr>
          <p:nvPr/>
        </p:nvSpPr>
        <p:spPr>
          <a:xfrm>
            <a:off x="356352" y="1274681"/>
            <a:ext cx="4289425" cy="5173663"/>
          </a:xfrm>
          <a:prstGeom prst="rect">
            <a:avLst/>
          </a:prstGeom>
          <a:solidFill>
            <a:srgbClr val="FFFFFF">
              <a:alpha val="60001"/>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a:t>ANNEX I</a:t>
            </a:r>
          </a:p>
          <a:p>
            <a:pPr>
              <a:lnSpc>
                <a:spcPct val="90000"/>
              </a:lnSpc>
            </a:pPr>
            <a:r>
              <a:rPr lang="fr-BE" sz="2200" dirty="0"/>
              <a:t>Long-distance </a:t>
            </a:r>
            <a:r>
              <a:rPr lang="fr-BE" sz="2200" b="1" dirty="0"/>
              <a:t>railway</a:t>
            </a:r>
            <a:r>
              <a:rPr lang="fr-BE" sz="2200" dirty="0"/>
              <a:t> lines </a:t>
            </a:r>
          </a:p>
          <a:p>
            <a:pPr>
              <a:lnSpc>
                <a:spcPct val="90000"/>
              </a:lnSpc>
              <a:spcBef>
                <a:spcPct val="15000"/>
              </a:spcBef>
            </a:pPr>
            <a:r>
              <a:rPr lang="fr-BE" sz="2200" b="1" dirty="0"/>
              <a:t>Motorways</a:t>
            </a:r>
            <a:r>
              <a:rPr lang="fr-BE" sz="2200" dirty="0"/>
              <a:t>, express roads, </a:t>
            </a:r>
            <a:r>
              <a:rPr lang="fr-BE" sz="2200" b="1" dirty="0"/>
              <a:t>roads</a:t>
            </a:r>
            <a:r>
              <a:rPr lang="fr-BE" sz="2200" dirty="0"/>
              <a:t> of four lanes or more (of at least 10Km)</a:t>
            </a:r>
          </a:p>
          <a:p>
            <a:pPr>
              <a:lnSpc>
                <a:spcPct val="90000"/>
              </a:lnSpc>
              <a:spcBef>
                <a:spcPct val="15000"/>
              </a:spcBef>
            </a:pPr>
            <a:r>
              <a:rPr lang="fr-BE" sz="2200" b="1" dirty="0"/>
              <a:t>Waste</a:t>
            </a:r>
            <a:r>
              <a:rPr lang="fr-BE" sz="2200" dirty="0"/>
              <a:t> disposal installations</a:t>
            </a:r>
          </a:p>
          <a:p>
            <a:pPr lvl="1">
              <a:lnSpc>
                <a:spcPct val="90000"/>
              </a:lnSpc>
            </a:pPr>
            <a:r>
              <a:rPr lang="fr-BE" sz="2000" dirty="0"/>
              <a:t>for hazardous waste</a:t>
            </a:r>
          </a:p>
          <a:p>
            <a:pPr lvl="1">
              <a:lnSpc>
                <a:spcPct val="90000"/>
              </a:lnSpc>
            </a:pPr>
            <a:r>
              <a:rPr lang="fr-BE" sz="2000" dirty="0"/>
              <a:t>for non hazardous waste (above 100 tonnes/day)</a:t>
            </a:r>
          </a:p>
          <a:p>
            <a:pPr>
              <a:lnSpc>
                <a:spcPct val="90000"/>
              </a:lnSpc>
              <a:spcBef>
                <a:spcPct val="15000"/>
              </a:spcBef>
            </a:pPr>
            <a:r>
              <a:rPr lang="fr-BE" sz="2200" b="1" dirty="0"/>
              <a:t>Waste water</a:t>
            </a:r>
            <a:r>
              <a:rPr lang="fr-BE" sz="2200" dirty="0"/>
              <a:t> treatment plants (above 150000 p.e.)</a:t>
            </a:r>
          </a:p>
          <a:p>
            <a:pPr>
              <a:lnSpc>
                <a:spcPct val="90000"/>
              </a:lnSpc>
              <a:spcBef>
                <a:spcPct val="15000"/>
              </a:spcBef>
            </a:pPr>
            <a:r>
              <a:rPr lang="fr-BE" sz="2200" dirty="0">
                <a:solidFill>
                  <a:srgbClr val="CC3300"/>
                </a:solidFill>
              </a:rPr>
              <a:t>[</a:t>
            </a:r>
            <a:r>
              <a:rPr lang="en-US" sz="2200" dirty="0">
                <a:solidFill>
                  <a:srgbClr val="CC3300"/>
                </a:solidFill>
              </a:rPr>
              <a:t>+ </a:t>
            </a:r>
            <a:r>
              <a:rPr lang="fr-BE" sz="2200" dirty="0">
                <a:solidFill>
                  <a:srgbClr val="CC3300"/>
                </a:solidFill>
              </a:rPr>
              <a:t>changes or extensions of Annex I projects meeting Annex I thresholds]</a:t>
            </a:r>
          </a:p>
          <a:p>
            <a:pPr>
              <a:lnSpc>
                <a:spcPct val="90000"/>
              </a:lnSpc>
              <a:spcBef>
                <a:spcPct val="15000"/>
              </a:spcBef>
            </a:pPr>
            <a:r>
              <a:rPr lang="fr-BE" sz="2200" dirty="0"/>
              <a:t>….</a:t>
            </a:r>
            <a:endParaRPr lang="en-GB" sz="2200" dirty="0"/>
          </a:p>
        </p:txBody>
      </p:sp>
      <p:sp>
        <p:nvSpPr>
          <p:cNvPr id="17" name="Rectangle 4"/>
          <p:cNvSpPr txBox="1">
            <a:spLocks noChangeArrowheads="1"/>
          </p:cNvSpPr>
          <p:nvPr/>
        </p:nvSpPr>
        <p:spPr>
          <a:xfrm>
            <a:off x="4645777" y="1240052"/>
            <a:ext cx="4289425" cy="5175250"/>
          </a:xfrm>
          <a:prstGeom prst="rect">
            <a:avLst/>
          </a:prstGeom>
          <a:solidFill>
            <a:schemeClr val="bg1">
              <a:alpha val="60001"/>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2200" b="1" dirty="0"/>
              <a:t>ANNEX II</a:t>
            </a:r>
          </a:p>
          <a:p>
            <a:pPr>
              <a:lnSpc>
                <a:spcPct val="90000"/>
              </a:lnSpc>
            </a:pPr>
            <a:r>
              <a:rPr lang="fr-BE" sz="2200" dirty="0"/>
              <a:t>Construction of </a:t>
            </a:r>
            <a:r>
              <a:rPr lang="fr-BE" sz="2200" b="1" dirty="0"/>
              <a:t>railways</a:t>
            </a:r>
            <a:r>
              <a:rPr lang="fr-BE" sz="2200" dirty="0"/>
              <a:t> and </a:t>
            </a:r>
            <a:r>
              <a:rPr lang="fr-BE" sz="2200" b="1" dirty="0"/>
              <a:t>roads</a:t>
            </a:r>
            <a:r>
              <a:rPr lang="fr-BE" sz="2200" dirty="0"/>
              <a:t> not included in Annex I</a:t>
            </a:r>
          </a:p>
          <a:p>
            <a:pPr>
              <a:lnSpc>
                <a:spcPct val="90000"/>
              </a:lnSpc>
            </a:pPr>
            <a:r>
              <a:rPr lang="fr-BE" sz="2200" b="1" dirty="0"/>
              <a:t>Waste</a:t>
            </a:r>
            <a:r>
              <a:rPr lang="fr-BE" sz="2200" dirty="0"/>
              <a:t> disposal installations and </a:t>
            </a:r>
            <a:r>
              <a:rPr lang="fr-BE" sz="2200" b="1" dirty="0"/>
              <a:t>waste water</a:t>
            </a:r>
            <a:r>
              <a:rPr lang="fr-BE" sz="2200" dirty="0"/>
              <a:t> treatment plants not included in Annex I</a:t>
            </a:r>
          </a:p>
          <a:p>
            <a:pPr>
              <a:lnSpc>
                <a:spcPct val="90000"/>
              </a:lnSpc>
            </a:pPr>
            <a:r>
              <a:rPr lang="fr-BE" sz="2200" b="1" dirty="0"/>
              <a:t>Urban development projects</a:t>
            </a:r>
          </a:p>
          <a:p>
            <a:pPr>
              <a:lnSpc>
                <a:spcPct val="90000"/>
              </a:lnSpc>
            </a:pPr>
            <a:r>
              <a:rPr lang="fr-BE" sz="2200" b="1" dirty="0"/>
              <a:t>Changes or extensions</a:t>
            </a:r>
            <a:r>
              <a:rPr lang="fr-BE" sz="2200" dirty="0"/>
              <a:t> of Annex I and II projects that may have adverse environmental effects </a:t>
            </a:r>
            <a:endParaRPr lang="cs-CZ" sz="2200" dirty="0"/>
          </a:p>
          <a:p>
            <a:pPr>
              <a:lnSpc>
                <a:spcPct val="90000"/>
              </a:lnSpc>
            </a:pPr>
            <a:r>
              <a:rPr lang="fr-BE" sz="2200" dirty="0">
                <a:solidFill>
                  <a:srgbClr val="CC3300"/>
                </a:solidFill>
              </a:rPr>
              <a:t>[</a:t>
            </a:r>
            <a:r>
              <a:rPr lang="en-US" sz="2200" dirty="0">
                <a:solidFill>
                  <a:srgbClr val="CC3300"/>
                </a:solidFill>
              </a:rPr>
              <a:t>+</a:t>
            </a:r>
            <a:r>
              <a:rPr lang="fr-BE" sz="2200" dirty="0">
                <a:solidFill>
                  <a:srgbClr val="CC3300"/>
                </a:solidFill>
              </a:rPr>
              <a:t> modifications not included in Annex I]</a:t>
            </a:r>
          </a:p>
          <a:p>
            <a:pPr>
              <a:lnSpc>
                <a:spcPct val="90000"/>
              </a:lnSpc>
            </a:pPr>
            <a:r>
              <a:rPr lang="fr-BE" sz="2200" dirty="0"/>
              <a:t>….</a:t>
            </a:r>
            <a:endParaRPr lang="en-GB" sz="2200" dirty="0"/>
          </a:p>
        </p:txBody>
      </p:sp>
    </p:spTree>
    <p:extLst>
      <p:ext uri="{BB962C8B-B14F-4D97-AF65-F5344CB8AC3E}">
        <p14:creationId xmlns:p14="http://schemas.microsoft.com/office/powerpoint/2010/main" val="424820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Last lecture summary</a:t>
            </a:r>
          </a:p>
        </p:txBody>
      </p:sp>
      <p:pic>
        <p:nvPicPr>
          <p:cNvPr id="1026" name="Picture 2">
            <a:extLst>
              <a:ext uri="{FF2B5EF4-FFF2-40B4-BE49-F238E27FC236}">
                <a16:creationId xmlns:a16="http://schemas.microsoft.com/office/drawing/2014/main" id="{8AED1AC2-4AC9-47CA-B07C-AAAE0CFA4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47951"/>
            <a:ext cx="7820880" cy="598197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68EBFA90-FFBF-4382-AA05-92F1CA1E094C}"/>
              </a:ext>
            </a:extLst>
          </p:cNvPr>
          <p:cNvSpPr/>
          <p:nvPr/>
        </p:nvSpPr>
        <p:spPr>
          <a:xfrm>
            <a:off x="2411760" y="3723032"/>
            <a:ext cx="1512168" cy="3101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8" name="TextBox 7">
            <a:extLst>
              <a:ext uri="{FF2B5EF4-FFF2-40B4-BE49-F238E27FC236}">
                <a16:creationId xmlns:a16="http://schemas.microsoft.com/office/drawing/2014/main" id="{DB6C6ACB-641A-406F-8FD2-496BF4980058}"/>
              </a:ext>
            </a:extLst>
          </p:cNvPr>
          <p:cNvSpPr txBox="1"/>
          <p:nvPr/>
        </p:nvSpPr>
        <p:spPr>
          <a:xfrm>
            <a:off x="457200" y="4077196"/>
            <a:ext cx="2321242" cy="584775"/>
          </a:xfrm>
          <a:prstGeom prst="rect">
            <a:avLst/>
          </a:prstGeom>
          <a:noFill/>
        </p:spPr>
        <p:txBody>
          <a:bodyPr wrap="square" rtlCol="0">
            <a:spAutoFit/>
          </a:bodyPr>
          <a:lstStyle/>
          <a:p>
            <a:r>
              <a:rPr lang="cs-CZ" b="1" dirty="0">
                <a:solidFill>
                  <a:schemeClr val="accent2"/>
                </a:solidFill>
                <a:latin typeface="Cambria" panose="02040503050406030204" pitchFamily="18" charset="0"/>
                <a:ea typeface="Cambria" panose="02040503050406030204" pitchFamily="18" charset="0"/>
              </a:rPr>
              <a:t>Aarhus</a:t>
            </a:r>
          </a:p>
          <a:p>
            <a:r>
              <a:rPr lang="cs-CZ" sz="1400" b="1" dirty="0">
                <a:solidFill>
                  <a:schemeClr val="accent2"/>
                </a:solidFill>
                <a:latin typeface="Cambria" panose="02040503050406030204" pitchFamily="18" charset="0"/>
                <a:ea typeface="Cambria" panose="02040503050406030204" pitchFamily="18" charset="0"/>
              </a:rPr>
              <a:t>(officially spelled Århus) </a:t>
            </a:r>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62B11B78-50B4-47FC-B7AD-209954E52210}"/>
              </a:ext>
            </a:extLst>
          </p:cNvPr>
          <p:cNvPicPr>
            <a:picLocks noChangeAspect="1"/>
          </p:cNvPicPr>
          <p:nvPr/>
        </p:nvPicPr>
        <p:blipFill>
          <a:blip r:embed="rId3"/>
          <a:stretch>
            <a:fillRect/>
          </a:stretch>
        </p:blipFill>
        <p:spPr>
          <a:xfrm>
            <a:off x="0" y="1093402"/>
            <a:ext cx="9144000" cy="4671195"/>
          </a:xfrm>
          <a:prstGeom prst="rect">
            <a:avLst/>
          </a:prstGeom>
        </p:spPr>
      </p:pic>
    </p:spTree>
    <p:extLst>
      <p:ext uri="{BB962C8B-B14F-4D97-AF65-F5344CB8AC3E}">
        <p14:creationId xmlns:p14="http://schemas.microsoft.com/office/powerpoint/2010/main" val="23927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9222BBF8-971A-4323-A208-76287C97BAD9}"/>
              </a:ext>
            </a:extLst>
          </p:cNvPr>
          <p:cNvPicPr>
            <a:picLocks noChangeAspect="1"/>
          </p:cNvPicPr>
          <p:nvPr/>
        </p:nvPicPr>
        <p:blipFill>
          <a:blip r:embed="rId3"/>
          <a:stretch>
            <a:fillRect/>
          </a:stretch>
        </p:blipFill>
        <p:spPr>
          <a:xfrm>
            <a:off x="294004" y="0"/>
            <a:ext cx="8555992" cy="6858000"/>
          </a:xfrm>
          <a:prstGeom prst="rect">
            <a:avLst/>
          </a:prstGeom>
        </p:spPr>
      </p:pic>
    </p:spTree>
    <p:extLst>
      <p:ext uri="{BB962C8B-B14F-4D97-AF65-F5344CB8AC3E}">
        <p14:creationId xmlns:p14="http://schemas.microsoft.com/office/powerpoint/2010/main" val="376215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fr-BE" sz="4000" dirty="0"/>
              <a:t>What assessment?</a:t>
            </a:r>
            <a:endParaRPr lang="cs-CZ" sz="4000" b="1" dirty="0"/>
          </a:p>
        </p:txBody>
      </p:sp>
      <p:sp>
        <p:nvSpPr>
          <p:cNvPr id="5" name="TextovéPole 4"/>
          <p:cNvSpPr txBox="1"/>
          <p:nvPr/>
        </p:nvSpPr>
        <p:spPr>
          <a:xfrm>
            <a:off x="755576" y="1243937"/>
            <a:ext cx="8064896" cy="5078313"/>
          </a:xfrm>
          <a:prstGeom prst="rect">
            <a:avLst/>
          </a:prstGeom>
          <a:noFill/>
        </p:spPr>
        <p:txBody>
          <a:bodyPr wrap="square" rtlCol="0">
            <a:spAutoFit/>
          </a:bodyPr>
          <a:lstStyle/>
          <a:p>
            <a:r>
              <a:rPr lang="cs-CZ" dirty="0"/>
              <a:t>EIA </a:t>
            </a:r>
            <a:r>
              <a:rPr lang="cs-CZ" dirty="0" err="1"/>
              <a:t>directive</a:t>
            </a:r>
            <a:r>
              <a:rPr lang="cs-CZ" dirty="0"/>
              <a:t>:</a:t>
            </a:r>
          </a:p>
          <a:p>
            <a:endParaRPr lang="en-US" dirty="0"/>
          </a:p>
          <a:p>
            <a:r>
              <a:rPr lang="en-US" dirty="0"/>
              <a:t>Article 2</a:t>
            </a:r>
            <a:r>
              <a:rPr lang="cs-CZ" dirty="0"/>
              <a:t>/1:</a:t>
            </a:r>
            <a:endParaRPr lang="en-US" dirty="0"/>
          </a:p>
          <a:p>
            <a:r>
              <a:rPr lang="en-US" dirty="0"/>
              <a:t>Member States shall adopt all measures necessary to ensure that, </a:t>
            </a:r>
            <a:r>
              <a:rPr lang="en-US" sz="2400" b="1" dirty="0">
                <a:solidFill>
                  <a:schemeClr val="accent1"/>
                </a:solidFill>
              </a:rPr>
              <a:t>before development consent is given</a:t>
            </a:r>
            <a:r>
              <a:rPr lang="en-US" dirty="0"/>
              <a:t>, </a:t>
            </a:r>
            <a:r>
              <a:rPr lang="en-US" sz="2400" b="1" dirty="0">
                <a:solidFill>
                  <a:schemeClr val="accent3"/>
                </a:solidFill>
              </a:rPr>
              <a:t>projects likely to have significant effects </a:t>
            </a:r>
            <a:r>
              <a:rPr lang="en-US" dirty="0"/>
              <a:t>on the environment by virtue, inter alia, of their nature, size or location </a:t>
            </a:r>
            <a:r>
              <a:rPr lang="en-US" sz="2400" b="1" dirty="0">
                <a:solidFill>
                  <a:schemeClr val="accent6"/>
                </a:solidFill>
              </a:rPr>
              <a:t>are made subject to </a:t>
            </a:r>
            <a:r>
              <a:rPr lang="en-US" dirty="0"/>
              <a:t>a requirement for development consent and </a:t>
            </a:r>
            <a:r>
              <a:rPr lang="en-US" sz="2400" b="1" dirty="0">
                <a:solidFill>
                  <a:schemeClr val="accent6"/>
                </a:solidFill>
              </a:rPr>
              <a:t>an assessment </a:t>
            </a:r>
            <a:r>
              <a:rPr lang="en-US" dirty="0"/>
              <a:t>with regard to their effects on the environment.</a:t>
            </a:r>
            <a:endParaRPr lang="cs-CZ" dirty="0"/>
          </a:p>
          <a:p>
            <a:endParaRPr lang="cs-CZ" dirty="0"/>
          </a:p>
          <a:p>
            <a:r>
              <a:rPr lang="en-US" dirty="0"/>
              <a:t>Article 4</a:t>
            </a:r>
            <a:r>
              <a:rPr lang="cs-CZ" dirty="0"/>
              <a:t>/</a:t>
            </a:r>
            <a:r>
              <a:rPr lang="en-US" dirty="0"/>
              <a:t>1. </a:t>
            </a:r>
            <a:endParaRPr lang="cs-CZ" dirty="0"/>
          </a:p>
          <a:p>
            <a:r>
              <a:rPr lang="en-US" dirty="0"/>
              <a:t>Subject to Article 2(4), projects listed in Annex I shall be made subject to an assessment in accordance with Articles 5 to 10. 2. Subject to Article 2(4), for projects listed in Annex II, Member States shall determine whether the project shall be made subject to an assessment in accordance with Articles 5 to 10. </a:t>
            </a:r>
            <a:r>
              <a:rPr lang="en-US" sz="2000" b="1" dirty="0">
                <a:solidFill>
                  <a:schemeClr val="accent4"/>
                </a:solidFill>
              </a:rPr>
              <a:t>Member States shall make that determination through: (a) a case-by-case examination; or (b) thresholds or criteria set by the Member State.</a:t>
            </a:r>
            <a:endParaRPr lang="cs-CZ" sz="2000" dirty="0">
              <a:solidFill>
                <a:schemeClr val="accent4"/>
              </a:solidFill>
            </a:endParaRPr>
          </a:p>
        </p:txBody>
      </p:sp>
    </p:spTree>
    <p:extLst>
      <p:ext uri="{BB962C8B-B14F-4D97-AF65-F5344CB8AC3E}">
        <p14:creationId xmlns:p14="http://schemas.microsoft.com/office/powerpoint/2010/main" val="250451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23</a:t>
            </a:fld>
            <a:endParaRPr lang="en-GB"/>
          </a:p>
        </p:txBody>
      </p:sp>
      <p:sp>
        <p:nvSpPr>
          <p:cNvPr id="221186" name="Rectangle 2"/>
          <p:cNvSpPr>
            <a:spLocks noGrp="1" noChangeArrowheads="1"/>
          </p:cNvSpPr>
          <p:nvPr>
            <p:ph type="title"/>
          </p:nvPr>
        </p:nvSpPr>
        <p:spPr/>
        <p:txBody>
          <a:bodyPr>
            <a:normAutofit fontScale="90000"/>
          </a:bodyPr>
          <a:lstStyle/>
          <a:p>
            <a:r>
              <a:rPr lang="en-GB" dirty="0"/>
              <a:t>Italy C-87/02</a:t>
            </a:r>
            <a:r>
              <a:rPr lang="cs-CZ" dirty="0"/>
              <a:t> </a:t>
            </a:r>
            <a:r>
              <a:rPr lang="cs-CZ" sz="3100" dirty="0"/>
              <a:t>(</a:t>
            </a:r>
            <a:r>
              <a:rPr lang="it-IT" sz="3100" dirty="0"/>
              <a:t>Lotto zero-Variante, tra Teramo e Giulianova, alla strada statale SS 80’</a:t>
            </a:r>
            <a:r>
              <a:rPr lang="cs-CZ" sz="3100" dirty="0"/>
              <a:t>)</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a:xfrm>
            <a:off x="467544" y="4595018"/>
            <a:ext cx="8229600" cy="4525963"/>
          </a:xfrm>
        </p:spPr>
        <p:txBody>
          <a:bodyPr>
            <a:noAutofit/>
          </a:bodyPr>
          <a:lstStyle/>
          <a:p>
            <a:pPr>
              <a:buNone/>
            </a:pPr>
            <a:r>
              <a:rPr lang="en-US" sz="2400" i="1" dirty="0"/>
              <a:t>Projects of the classes listed in Annex II shall be made subject to an assessment, in accordance with Articles 5 to 10, where Member States consider that their characteristics so require. </a:t>
            </a:r>
            <a:endParaRPr lang="cs-CZ" sz="2400" i="1" dirty="0"/>
          </a:p>
        </p:txBody>
      </p:sp>
      <p:pic>
        <p:nvPicPr>
          <p:cNvPr id="15362" name="Picture 2" descr="http://online.stradeeautostrade.it/img/news/articles/100013103099004/100013103099004_.jpg">
            <a:hlinkClick r:id="rId4"/>
          </p:cNvPr>
          <p:cNvPicPr>
            <a:picLocks noChangeAspect="1" noChangeArrowheads="1"/>
          </p:cNvPicPr>
          <p:nvPr/>
        </p:nvPicPr>
        <p:blipFill>
          <a:blip r:embed="rId5" cstate="print"/>
          <a:srcRect/>
          <a:stretch>
            <a:fillRect/>
          </a:stretch>
        </p:blipFill>
        <p:spPr bwMode="auto">
          <a:xfrm>
            <a:off x="1763688" y="1484784"/>
            <a:ext cx="4545978" cy="2742018"/>
          </a:xfrm>
          <a:prstGeom prst="rect">
            <a:avLst/>
          </a:prstGeom>
          <a:noFill/>
        </p:spPr>
      </p:pic>
    </p:spTree>
    <p:extLst>
      <p:ext uri="{BB962C8B-B14F-4D97-AF65-F5344CB8AC3E}">
        <p14:creationId xmlns:p14="http://schemas.microsoft.com/office/powerpoint/2010/main" val="1209093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24</a:t>
            </a:fld>
            <a:endParaRPr lang="en-GB"/>
          </a:p>
        </p:txBody>
      </p:sp>
      <p:sp>
        <p:nvSpPr>
          <p:cNvPr id="221186" name="Rectangle 2"/>
          <p:cNvSpPr>
            <a:spLocks noGrp="1" noChangeArrowheads="1"/>
          </p:cNvSpPr>
          <p:nvPr>
            <p:ph type="title"/>
          </p:nvPr>
        </p:nvSpPr>
        <p:spPr/>
        <p:txBody>
          <a:bodyPr/>
          <a:lstStyle/>
          <a:p>
            <a:r>
              <a:rPr lang="en-GB"/>
              <a:t>Italy C-87/02</a:t>
            </a:r>
          </a:p>
        </p:txBody>
      </p:sp>
      <p:sp>
        <p:nvSpPr>
          <p:cNvPr id="221187" name="Rectangle 3"/>
          <p:cNvSpPr>
            <a:spLocks noGrp="1" noChangeArrowheads="1"/>
          </p:cNvSpPr>
          <p:nvPr>
            <p:ph type="body" idx="1"/>
          </p:nvPr>
        </p:nvSpPr>
        <p:spPr/>
        <p:txBody>
          <a:bodyPr/>
          <a:lstStyle/>
          <a:p>
            <a:pPr>
              <a:lnSpc>
                <a:spcPct val="90000"/>
              </a:lnSpc>
            </a:pPr>
            <a:r>
              <a:rPr lang="en-GB" sz="2800" b="1" dirty="0"/>
              <a:t>MSs have discretion about the methods they use to specify whether a project is subject to EIA.</a:t>
            </a:r>
          </a:p>
          <a:p>
            <a:pPr>
              <a:lnSpc>
                <a:spcPct val="90000"/>
              </a:lnSpc>
            </a:pPr>
            <a:r>
              <a:rPr lang="en-GB" sz="2800" b="1" dirty="0"/>
              <a:t>But this method must not undermine the Directive’s objective.</a:t>
            </a:r>
          </a:p>
          <a:p>
            <a:pPr>
              <a:lnSpc>
                <a:spcPct val="90000"/>
              </a:lnSpc>
            </a:pPr>
            <a:r>
              <a:rPr lang="en-GB" sz="2800" b="1" dirty="0"/>
              <a:t>A decision that a project does not require EIA must contain or be accompanied by all the information that makes it possible to check that it is based on adequate screening, compliant with the Directive.</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E85CD475-F53D-4826-BF99-78D9D7CC59F4}" type="slidenum">
              <a:rPr lang="en-GB"/>
              <a:pPr/>
              <a:t>25</a:t>
            </a:fld>
            <a:endParaRPr lang="en-GB"/>
          </a:p>
        </p:txBody>
      </p:sp>
      <p:sp>
        <p:nvSpPr>
          <p:cNvPr id="217090" name="Rectangle 2"/>
          <p:cNvSpPr>
            <a:spLocks noGrp="1" noChangeArrowheads="1"/>
          </p:cNvSpPr>
          <p:nvPr>
            <p:ph type="title"/>
          </p:nvPr>
        </p:nvSpPr>
        <p:spPr/>
        <p:txBody>
          <a:bodyPr/>
          <a:lstStyle/>
          <a:p>
            <a:r>
              <a:rPr lang="en-GB"/>
              <a:t>Ireland C-392/96</a:t>
            </a:r>
          </a:p>
        </p:txBody>
      </p:sp>
      <p:sp>
        <p:nvSpPr>
          <p:cNvPr id="217091" name="Rectangle 3"/>
          <p:cNvSpPr>
            <a:spLocks noGrp="1" noChangeArrowheads="1"/>
          </p:cNvSpPr>
          <p:nvPr>
            <p:ph type="body" idx="1"/>
          </p:nvPr>
        </p:nvSpPr>
        <p:spPr/>
        <p:txBody>
          <a:bodyPr>
            <a:normAutofit lnSpcReduction="10000"/>
          </a:bodyPr>
          <a:lstStyle/>
          <a:p>
            <a:pPr algn="just">
              <a:lnSpc>
                <a:spcPct val="90000"/>
              </a:lnSpc>
            </a:pPr>
            <a:r>
              <a:rPr lang="en-GB" u="sng" dirty="0"/>
              <a:t>Thresholds</a:t>
            </a:r>
            <a:r>
              <a:rPr lang="en-GB" dirty="0"/>
              <a:t> cannot exclude all projects of a certain type UNLESS, when viewed as a whole, they would not be likely to have significant environmental effects.</a:t>
            </a:r>
          </a:p>
          <a:p>
            <a:pPr>
              <a:lnSpc>
                <a:spcPct val="90000"/>
              </a:lnSpc>
            </a:pPr>
            <a:r>
              <a:rPr lang="en-GB" u="sng" dirty="0"/>
              <a:t>Small-scale projects</a:t>
            </a:r>
            <a:r>
              <a:rPr lang="en-GB" dirty="0"/>
              <a:t> can have significant effects on the environment.</a:t>
            </a:r>
          </a:p>
          <a:p>
            <a:pPr>
              <a:lnSpc>
                <a:spcPct val="90000"/>
              </a:lnSpc>
            </a:pPr>
            <a:r>
              <a:rPr lang="en-GB" dirty="0"/>
              <a:t>Thresholds are to help in screening, not exempt classes.</a:t>
            </a:r>
          </a:p>
          <a:p>
            <a:pPr>
              <a:lnSpc>
                <a:spcPct val="90000"/>
              </a:lnSpc>
            </a:pPr>
            <a:r>
              <a:rPr lang="en-GB" u="sng" dirty="0"/>
              <a:t>Cumulative effects </a:t>
            </a:r>
            <a:r>
              <a:rPr lang="en-GB" dirty="0"/>
              <a:t>of projects must be taken into account.</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4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Impact</a:t>
            </a:r>
            <a:r>
              <a:rPr lang="cs-CZ" sz="4000" b="1" dirty="0"/>
              <a:t> </a:t>
            </a:r>
            <a:r>
              <a:rPr lang="cs-CZ" sz="4000" b="1" dirty="0" err="1"/>
              <a:t>assessment</a:t>
            </a:r>
            <a:r>
              <a:rPr lang="cs-CZ" sz="4000" b="1" dirty="0"/>
              <a:t>?</a:t>
            </a:r>
          </a:p>
        </p:txBody>
      </p:sp>
      <p:sp>
        <p:nvSpPr>
          <p:cNvPr id="5" name="TextovéPole 4"/>
          <p:cNvSpPr txBox="1"/>
          <p:nvPr/>
        </p:nvSpPr>
        <p:spPr>
          <a:xfrm>
            <a:off x="827584" y="5661248"/>
            <a:ext cx="7200800" cy="369332"/>
          </a:xfrm>
          <a:prstGeom prst="rect">
            <a:avLst/>
          </a:prstGeom>
          <a:noFill/>
        </p:spPr>
        <p:txBody>
          <a:bodyPr wrap="square" rtlCol="0">
            <a:spAutoFit/>
          </a:bodyPr>
          <a:lstStyle/>
          <a:p>
            <a:r>
              <a:rPr lang="cs-CZ" dirty="0">
                <a:hlinkClick r:id="rId5"/>
              </a:rPr>
              <a:t>https://www.youtube.com/watch?v=0uReVJYe0qw</a:t>
            </a:r>
            <a:r>
              <a:rPr lang="cs-CZ" dirty="0"/>
              <a:t> </a:t>
            </a:r>
          </a:p>
        </p:txBody>
      </p:sp>
      <p:pic>
        <p:nvPicPr>
          <p:cNvPr id="3" name="Online médium 2" title="FENV: Environmental Assessment of High-level Plans and Programs in the EU.">
            <a:hlinkClick r:id="" action="ppaction://media"/>
            <a:extLst>
              <a:ext uri="{FF2B5EF4-FFF2-40B4-BE49-F238E27FC236}">
                <a16:creationId xmlns:a16="http://schemas.microsoft.com/office/drawing/2014/main" id="{92A6E80A-E305-47AA-B074-B84126BE146E}"/>
              </a:ext>
            </a:extLst>
          </p:cNvPr>
          <p:cNvPicPr>
            <a:picLocks noRot="1" noChangeAspect="1"/>
          </p:cNvPicPr>
          <p:nvPr>
            <a:videoFile r:link="rId1"/>
          </p:nvPr>
        </p:nvPicPr>
        <p:blipFill>
          <a:blip r:embed="rId6"/>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3145335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procedure</a:t>
            </a:r>
            <a:endParaRPr lang="cs-CZ" sz="4000" b="1" dirty="0"/>
          </a:p>
        </p:txBody>
      </p:sp>
      <p:sp>
        <p:nvSpPr>
          <p:cNvPr id="9"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27</a:t>
            </a:fld>
            <a:endParaRPr lang="en-GB"/>
          </a:p>
        </p:txBody>
      </p:sp>
      <p:sp>
        <p:nvSpPr>
          <p:cNvPr id="11" name="Text Box 3"/>
          <p:cNvSpPr txBox="1">
            <a:spLocks noChangeArrowheads="1"/>
          </p:cNvSpPr>
          <p:nvPr/>
        </p:nvSpPr>
        <p:spPr bwMode="auto">
          <a:xfrm>
            <a:off x="539750" y="11255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Screening</a:t>
            </a:r>
          </a:p>
        </p:txBody>
      </p:sp>
      <p:sp>
        <p:nvSpPr>
          <p:cNvPr id="12" name="Text Box 4"/>
          <p:cNvSpPr txBox="1">
            <a:spLocks noChangeArrowheads="1"/>
          </p:cNvSpPr>
          <p:nvPr/>
        </p:nvSpPr>
        <p:spPr bwMode="auto">
          <a:xfrm>
            <a:off x="539750" y="21605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Scoping</a:t>
            </a:r>
          </a:p>
        </p:txBody>
      </p:sp>
      <p:sp>
        <p:nvSpPr>
          <p:cNvPr id="13" name="Text Box 5"/>
          <p:cNvSpPr txBox="1">
            <a:spLocks noChangeArrowheads="1"/>
          </p:cNvSpPr>
          <p:nvPr/>
        </p:nvSpPr>
        <p:spPr bwMode="auto">
          <a:xfrm>
            <a:off x="539750" y="319563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Environmental information</a:t>
            </a:r>
          </a:p>
        </p:txBody>
      </p:sp>
      <p:sp>
        <p:nvSpPr>
          <p:cNvPr id="14" name="Text Box 6"/>
          <p:cNvSpPr txBox="1">
            <a:spLocks noChangeArrowheads="1"/>
          </p:cNvSpPr>
          <p:nvPr/>
        </p:nvSpPr>
        <p:spPr bwMode="auto">
          <a:xfrm>
            <a:off x="539750" y="4230688"/>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Consultation on environmental information</a:t>
            </a:r>
          </a:p>
        </p:txBody>
      </p:sp>
      <p:sp>
        <p:nvSpPr>
          <p:cNvPr id="15" name="Text Box 7"/>
          <p:cNvSpPr txBox="1">
            <a:spLocks noChangeArrowheads="1"/>
          </p:cNvSpPr>
          <p:nvPr/>
        </p:nvSpPr>
        <p:spPr bwMode="auto">
          <a:xfrm>
            <a:off x="539750" y="5267325"/>
            <a:ext cx="4318000" cy="75565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400">
                <a:latin typeface="Verdana" pitchFamily="34" charset="0"/>
              </a:rPr>
              <a:t>Decision</a:t>
            </a:r>
          </a:p>
        </p:txBody>
      </p:sp>
      <p:sp>
        <p:nvSpPr>
          <p:cNvPr id="18" name="Text Box 8"/>
          <p:cNvSpPr txBox="1">
            <a:spLocks noChangeArrowheads="1"/>
          </p:cNvSpPr>
          <p:nvPr/>
        </p:nvSpPr>
        <p:spPr bwMode="auto">
          <a:xfrm>
            <a:off x="5976938" y="1144588"/>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Only for Annex II projects</a:t>
            </a:r>
          </a:p>
        </p:txBody>
      </p:sp>
      <p:sp>
        <p:nvSpPr>
          <p:cNvPr id="19" name="Text Box 9"/>
          <p:cNvSpPr txBox="1">
            <a:spLocks noChangeArrowheads="1"/>
          </p:cNvSpPr>
          <p:nvPr/>
        </p:nvSpPr>
        <p:spPr bwMode="auto">
          <a:xfrm>
            <a:off x="5976938" y="217487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Upon request of the developer</a:t>
            </a:r>
          </a:p>
        </p:txBody>
      </p:sp>
      <p:sp>
        <p:nvSpPr>
          <p:cNvPr id="20" name="Text Box 10"/>
          <p:cNvSpPr txBox="1">
            <a:spLocks noChangeArrowheads="1"/>
          </p:cNvSpPr>
          <p:nvPr/>
        </p:nvSpPr>
        <p:spPr bwMode="auto">
          <a:xfrm>
            <a:off x="5976938" y="3205163"/>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The “Report”</a:t>
            </a:r>
          </a:p>
        </p:txBody>
      </p:sp>
      <p:sp>
        <p:nvSpPr>
          <p:cNvPr id="21" name="Text Box 11"/>
          <p:cNvSpPr txBox="1">
            <a:spLocks noChangeArrowheads="1"/>
          </p:cNvSpPr>
          <p:nvPr/>
        </p:nvSpPr>
        <p:spPr bwMode="auto">
          <a:xfrm>
            <a:off x="5973763" y="4006850"/>
            <a:ext cx="2987675" cy="98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Public, Env. Authorities...</a:t>
            </a:r>
          </a:p>
        </p:txBody>
      </p:sp>
      <p:sp>
        <p:nvSpPr>
          <p:cNvPr id="22" name="Text Box 12"/>
          <p:cNvSpPr txBox="1">
            <a:spLocks noChangeArrowheads="1"/>
          </p:cNvSpPr>
          <p:nvPr/>
        </p:nvSpPr>
        <p:spPr bwMode="auto">
          <a:xfrm>
            <a:off x="5976938" y="5267325"/>
            <a:ext cx="2987675" cy="75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rIns="18000" anchor="ctr"/>
          <a:lstStyle/>
          <a:p>
            <a:pPr eaLnBrk="0" hangingPunct="0">
              <a:spcBef>
                <a:spcPct val="50000"/>
              </a:spcBef>
              <a:buFontTx/>
              <a:buNone/>
            </a:pPr>
            <a:r>
              <a:rPr lang="en-US" sz="2400">
                <a:latin typeface="Verdana" pitchFamily="34" charset="0"/>
              </a:rPr>
              <a:t>Takes account of env.inf and consultations</a:t>
            </a:r>
          </a:p>
        </p:txBody>
      </p:sp>
      <p:sp>
        <p:nvSpPr>
          <p:cNvPr id="23" name="AutoShape 13"/>
          <p:cNvSpPr>
            <a:spLocks noChangeArrowheads="1"/>
          </p:cNvSpPr>
          <p:nvPr/>
        </p:nvSpPr>
        <p:spPr bwMode="auto">
          <a:xfrm rot="10800000">
            <a:off x="5219700" y="1341438"/>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AutoShape 14"/>
          <p:cNvSpPr>
            <a:spLocks noChangeArrowheads="1"/>
          </p:cNvSpPr>
          <p:nvPr/>
        </p:nvSpPr>
        <p:spPr bwMode="auto">
          <a:xfrm rot="10800000">
            <a:off x="5219700" y="236696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5" name="AutoShape 15"/>
          <p:cNvSpPr>
            <a:spLocks noChangeArrowheads="1"/>
          </p:cNvSpPr>
          <p:nvPr/>
        </p:nvSpPr>
        <p:spPr bwMode="auto">
          <a:xfrm rot="10800000">
            <a:off x="5219700" y="3394075"/>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AutoShape 16"/>
          <p:cNvSpPr>
            <a:spLocks noChangeArrowheads="1"/>
          </p:cNvSpPr>
          <p:nvPr/>
        </p:nvSpPr>
        <p:spPr bwMode="auto">
          <a:xfrm rot="10800000">
            <a:off x="5219700" y="4419600"/>
            <a:ext cx="576263" cy="360363"/>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 name="AutoShape 17"/>
          <p:cNvSpPr>
            <a:spLocks noChangeArrowheads="1"/>
          </p:cNvSpPr>
          <p:nvPr/>
        </p:nvSpPr>
        <p:spPr bwMode="auto">
          <a:xfrm rot="10800000">
            <a:off x="5219700" y="5446713"/>
            <a:ext cx="576263" cy="360362"/>
          </a:xfrm>
          <a:prstGeom prst="leftArrow">
            <a:avLst>
              <a:gd name="adj1" fmla="val 50000"/>
              <a:gd name="adj2" fmla="val 39978"/>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cxnSp>
        <p:nvCxnSpPr>
          <p:cNvPr id="28" name="AutoShape 18"/>
          <p:cNvCxnSpPr>
            <a:cxnSpLocks noChangeShapeType="1"/>
            <a:stCxn id="11" idx="2"/>
            <a:endCxn id="12" idx="0"/>
          </p:cNvCxnSpPr>
          <p:nvPr/>
        </p:nvCxnSpPr>
        <p:spPr bwMode="auto">
          <a:xfrm>
            <a:off x="2698750" y="18923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9"/>
          <p:cNvCxnSpPr>
            <a:cxnSpLocks noChangeShapeType="1"/>
            <a:stCxn id="12" idx="2"/>
            <a:endCxn id="13" idx="0"/>
          </p:cNvCxnSpPr>
          <p:nvPr/>
        </p:nvCxnSpPr>
        <p:spPr bwMode="auto">
          <a:xfrm>
            <a:off x="2698750" y="292735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0"/>
          <p:cNvCxnSpPr>
            <a:cxnSpLocks noChangeShapeType="1"/>
            <a:stCxn id="13" idx="2"/>
            <a:endCxn id="14" idx="0"/>
          </p:cNvCxnSpPr>
          <p:nvPr/>
        </p:nvCxnSpPr>
        <p:spPr bwMode="auto">
          <a:xfrm>
            <a:off x="2698750" y="3962400"/>
            <a:ext cx="0" cy="25717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21"/>
          <p:cNvCxnSpPr>
            <a:cxnSpLocks noChangeShapeType="1"/>
            <a:stCxn id="14" idx="2"/>
            <a:endCxn id="15" idx="0"/>
          </p:cNvCxnSpPr>
          <p:nvPr/>
        </p:nvCxnSpPr>
        <p:spPr bwMode="auto">
          <a:xfrm>
            <a:off x="2698750" y="4997450"/>
            <a:ext cx="0" cy="2587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03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screening</a:t>
            </a:r>
            <a:endParaRPr lang="cs-CZ" sz="4000" b="1" dirty="0"/>
          </a:p>
        </p:txBody>
      </p:sp>
      <p:sp>
        <p:nvSpPr>
          <p:cNvPr id="11" name="Rectangle 3"/>
          <p:cNvSpPr txBox="1">
            <a:spLocks noChangeArrowheads="1"/>
          </p:cNvSpPr>
          <p:nvPr/>
        </p:nvSpPr>
        <p:spPr>
          <a:xfrm>
            <a:off x="2627313" y="1673692"/>
            <a:ext cx="6192837" cy="452596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100"/>
              <a:t>Answers the question: </a:t>
            </a:r>
            <a:r>
              <a:rPr lang="en-US" sz="3100" b="1" i="1">
                <a:solidFill>
                  <a:srgbClr val="FF6600"/>
                </a:solidFill>
              </a:rPr>
              <a:t>is EIA required?</a:t>
            </a:r>
            <a:r>
              <a:rPr lang="en-US" sz="3100" i="1"/>
              <a:t> (Annex II projects</a:t>
            </a:r>
            <a:r>
              <a:rPr lang="en-US" sz="3100"/>
              <a:t>) </a:t>
            </a:r>
          </a:p>
          <a:p>
            <a:pPr>
              <a:spcBef>
                <a:spcPct val="50000"/>
              </a:spcBef>
            </a:pPr>
            <a:r>
              <a:rPr lang="en-US" sz="3100"/>
              <a:t>The guiding principle: </a:t>
            </a:r>
            <a:r>
              <a:rPr lang="en-US" sz="3100" b="1" i="1">
                <a:solidFill>
                  <a:srgbClr val="FF6600"/>
                </a:solidFill>
              </a:rPr>
              <a:t>are significant environmental effects likely?</a:t>
            </a:r>
            <a:r>
              <a:rPr lang="en-US" sz="3100"/>
              <a:t> </a:t>
            </a:r>
          </a:p>
          <a:p>
            <a:pPr lvl="2">
              <a:lnSpc>
                <a:spcPct val="110000"/>
              </a:lnSpc>
              <a:spcBef>
                <a:spcPct val="30000"/>
              </a:spcBef>
              <a:buFontTx/>
              <a:buNone/>
            </a:pPr>
            <a:r>
              <a:rPr lang="en-US" sz="3100"/>
              <a:t>If </a:t>
            </a:r>
            <a:r>
              <a:rPr lang="en-US" sz="3100" b="1"/>
              <a:t>yes</a:t>
            </a:r>
            <a:r>
              <a:rPr lang="en-US" sz="3100" i="1"/>
              <a:t> </a:t>
            </a:r>
            <a:r>
              <a:rPr lang="en-US" sz="3100">
                <a:sym typeface="Wingdings" pitchFamily="2" charset="2"/>
              </a:rPr>
              <a:t> </a:t>
            </a:r>
            <a:r>
              <a:rPr lang="en-US" sz="3100" b="1">
                <a:sym typeface="Wingdings" pitchFamily="2" charset="2"/>
              </a:rPr>
              <a:t>EIA</a:t>
            </a:r>
            <a:r>
              <a:rPr lang="en-US" sz="3100">
                <a:sym typeface="Wingdings" pitchFamily="2" charset="2"/>
              </a:rPr>
              <a:t> needed</a:t>
            </a:r>
          </a:p>
          <a:p>
            <a:pPr lvl="2">
              <a:lnSpc>
                <a:spcPct val="110000"/>
              </a:lnSpc>
              <a:buFontTx/>
              <a:buNone/>
            </a:pPr>
            <a:r>
              <a:rPr lang="en-US" sz="3100">
                <a:sym typeface="Wingdings" pitchFamily="2" charset="2"/>
              </a:rPr>
              <a:t>If </a:t>
            </a:r>
            <a:r>
              <a:rPr lang="en-US" sz="3100" b="1">
                <a:sym typeface="Wingdings" pitchFamily="2" charset="2"/>
              </a:rPr>
              <a:t>no</a:t>
            </a:r>
            <a:r>
              <a:rPr lang="en-US" sz="3100">
                <a:sym typeface="Wingdings" pitchFamily="2" charset="2"/>
              </a:rPr>
              <a:t>  </a:t>
            </a:r>
            <a:r>
              <a:rPr lang="en-US" sz="3100" b="1">
                <a:sym typeface="Wingdings" pitchFamily="2" charset="2"/>
              </a:rPr>
              <a:t>no EIA</a:t>
            </a:r>
            <a:r>
              <a:rPr lang="en-US" sz="3100">
                <a:sym typeface="Wingdings" pitchFamily="2" charset="2"/>
              </a:rPr>
              <a:t> needed</a:t>
            </a:r>
            <a:endParaRPr lang="nl-BE" sz="2200" i="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758512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screening</a:t>
            </a:r>
            <a:endParaRPr lang="cs-CZ" sz="4000" b="1" dirty="0"/>
          </a:p>
        </p:txBody>
      </p:sp>
      <p:grpSp>
        <p:nvGrpSpPr>
          <p:cNvPr id="13" name="Group 5"/>
          <p:cNvGrpSpPr>
            <a:grpSpLocks/>
          </p:cNvGrpSpPr>
          <p:nvPr/>
        </p:nvGrpSpPr>
        <p:grpSpPr bwMode="auto">
          <a:xfrm>
            <a:off x="539750" y="1773705"/>
            <a:ext cx="1800225" cy="4322762"/>
            <a:chOff x="340" y="1071"/>
            <a:chExt cx="1134" cy="2723"/>
          </a:xfrm>
        </p:grpSpPr>
        <p:sp>
          <p:nvSpPr>
            <p:cNvPr id="14" name="Text Box 6"/>
            <p:cNvSpPr txBox="1">
              <a:spLocks noChangeArrowheads="1"/>
            </p:cNvSpPr>
            <p:nvPr/>
          </p:nvSpPr>
          <p:spPr bwMode="auto">
            <a:xfrm>
              <a:off x="340" y="1071"/>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Screening</a:t>
              </a:r>
            </a:p>
          </p:txBody>
        </p:sp>
        <p:sp>
          <p:nvSpPr>
            <p:cNvPr id="15"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18" name="Text Box 8"/>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1" name="AutoShape 11"/>
            <p:cNvCxnSpPr>
              <a:cxnSpLocks noChangeShapeType="1"/>
              <a:stCxn id="14" idx="2"/>
              <a:endCxn id="15"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Rectangle 2"/>
          <p:cNvSpPr txBox="1">
            <a:spLocks noChangeArrowheads="1"/>
          </p:cNvSpPr>
          <p:nvPr/>
        </p:nvSpPr>
        <p:spPr>
          <a:xfrm>
            <a:off x="2627313" y="1600200"/>
            <a:ext cx="619283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10000"/>
              </a:spcBef>
            </a:pPr>
            <a:r>
              <a:rPr lang="en-US" sz="3000" dirty="0"/>
              <a:t>Determination through: </a:t>
            </a:r>
          </a:p>
          <a:p>
            <a:pPr lvl="1">
              <a:lnSpc>
                <a:spcPct val="90000"/>
              </a:lnSpc>
              <a:spcBef>
                <a:spcPct val="10000"/>
              </a:spcBef>
            </a:pPr>
            <a:r>
              <a:rPr lang="en-US" sz="2600" dirty="0"/>
              <a:t>Case by case examination</a:t>
            </a:r>
          </a:p>
          <a:p>
            <a:pPr lvl="1">
              <a:lnSpc>
                <a:spcPct val="90000"/>
              </a:lnSpc>
              <a:spcBef>
                <a:spcPct val="0"/>
              </a:spcBef>
              <a:buFontTx/>
              <a:buNone/>
            </a:pPr>
            <a:r>
              <a:rPr lang="en-US" sz="3000" dirty="0"/>
              <a:t>			</a:t>
            </a:r>
            <a:r>
              <a:rPr lang="en-US" sz="2600" dirty="0"/>
              <a:t>and / or</a:t>
            </a:r>
          </a:p>
          <a:p>
            <a:pPr lvl="1">
              <a:lnSpc>
                <a:spcPct val="90000"/>
              </a:lnSpc>
              <a:spcBef>
                <a:spcPct val="0"/>
              </a:spcBef>
            </a:pPr>
            <a:r>
              <a:rPr lang="en-US" sz="2600" dirty="0"/>
              <a:t>Thresholds or criteria</a:t>
            </a:r>
          </a:p>
          <a:p>
            <a:pPr>
              <a:lnSpc>
                <a:spcPct val="90000"/>
              </a:lnSpc>
              <a:spcBef>
                <a:spcPct val="50000"/>
              </a:spcBef>
            </a:pPr>
            <a:r>
              <a:rPr lang="en-US" sz="3000" b="1" dirty="0"/>
              <a:t>Annex III criteria</a:t>
            </a:r>
            <a:r>
              <a:rPr lang="en-US" sz="3000" dirty="0"/>
              <a:t> must always be taken into account </a:t>
            </a:r>
            <a:r>
              <a:rPr lang="cs-CZ" sz="3000" dirty="0"/>
              <a:t>– </a:t>
            </a:r>
            <a:r>
              <a:rPr lang="cs-CZ" sz="3000" dirty="0" err="1"/>
              <a:t>characteristics</a:t>
            </a:r>
            <a:r>
              <a:rPr lang="cs-CZ" sz="3000" dirty="0"/>
              <a:t>, </a:t>
            </a:r>
            <a:r>
              <a:rPr lang="cs-CZ" sz="3000" dirty="0" err="1"/>
              <a:t>location</a:t>
            </a:r>
            <a:r>
              <a:rPr lang="cs-CZ" sz="3000" dirty="0"/>
              <a:t>, </a:t>
            </a:r>
            <a:r>
              <a:rPr lang="cs-CZ" sz="3000" dirty="0" err="1"/>
              <a:t>potential</a:t>
            </a:r>
            <a:r>
              <a:rPr lang="cs-CZ" sz="3000" dirty="0"/>
              <a:t> </a:t>
            </a:r>
            <a:r>
              <a:rPr lang="cs-CZ" sz="3000" dirty="0" err="1"/>
              <a:t>impact</a:t>
            </a:r>
            <a:endParaRPr lang="en-US" sz="3000" dirty="0"/>
          </a:p>
          <a:p>
            <a:pPr>
              <a:lnSpc>
                <a:spcPct val="90000"/>
              </a:lnSpc>
              <a:spcBef>
                <a:spcPct val="0"/>
              </a:spcBef>
              <a:buFontTx/>
              <a:buNone/>
            </a:pPr>
            <a:r>
              <a:rPr lang="en-US" sz="3000" dirty="0">
                <a:sym typeface="Wingdings" pitchFamily="2" charset="2"/>
              </a:rPr>
              <a:t>	 </a:t>
            </a:r>
            <a:r>
              <a:rPr lang="en-US" sz="3000" b="1" dirty="0">
                <a:solidFill>
                  <a:srgbClr val="FF6600"/>
                </a:solidFill>
                <a:sym typeface="Wingdings" pitchFamily="2" charset="2"/>
              </a:rPr>
              <a:t>avoid “salami slicing”!</a:t>
            </a:r>
          </a:p>
          <a:p>
            <a:pPr>
              <a:lnSpc>
                <a:spcPct val="90000"/>
              </a:lnSpc>
              <a:spcBef>
                <a:spcPct val="50000"/>
              </a:spcBef>
            </a:pPr>
            <a:r>
              <a:rPr lang="en-US" sz="3000" dirty="0"/>
              <a:t>Screening determination made </a:t>
            </a:r>
            <a:r>
              <a:rPr lang="en-US" sz="3000" b="1" dirty="0"/>
              <a:t>available to the public</a:t>
            </a:r>
            <a:endParaRPr lang="en-GB" sz="3000" b="1" dirty="0"/>
          </a:p>
        </p:txBody>
      </p:sp>
    </p:spTree>
    <p:extLst>
      <p:ext uri="{BB962C8B-B14F-4D97-AF65-F5344CB8AC3E}">
        <p14:creationId xmlns:p14="http://schemas.microsoft.com/office/powerpoint/2010/main" val="314440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1064732"/>
            <a:ext cx="8238002" cy="502382"/>
          </a:xfrm>
          <a:prstGeom prst="rect">
            <a:avLst/>
          </a:prstGeom>
          <a:noFill/>
          <a:ln>
            <a:noFill/>
          </a:ln>
        </p:spPr>
        <p:txBody>
          <a:bodyPr lIns="91425" tIns="91425" rIns="91425" bIns="91425" anchor="t" anchorCtr="0">
            <a:noAutofit/>
          </a:bodyPr>
          <a:lstStyle/>
          <a:p>
            <a:r>
              <a:rPr lang="cs-CZ" b="1" dirty="0" err="1">
                <a:solidFill>
                  <a:schemeClr val="accent6"/>
                </a:solidFill>
                <a:latin typeface="Roboto Slab" panose="020B0604020202020204" charset="0"/>
                <a:ea typeface="Roboto Slab" panose="020B0604020202020204" charset="0"/>
              </a:rPr>
              <a:t>The</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three-pillar</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structure</a:t>
            </a:r>
            <a:endParaRPr lang="cs-CZ"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endParaRPr lang="cs-CZ"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a:spcBef>
                <a:spcPts val="600"/>
              </a:spcBef>
            </a:pPr>
            <a:endParaRPr lang="en-US" sz="2400" b="1" dirty="0">
              <a:latin typeface="Roboto Slab" panose="020B0604020202020204" charset="0"/>
              <a:ea typeface="Roboto Slab" panose="020B0604020202020204" charset="0"/>
              <a:cs typeface="Nixie One"/>
              <a:sym typeface="Nixie One"/>
            </a:endParaRPr>
          </a:p>
          <a:p>
            <a:pPr>
              <a:spcBef>
                <a:spcPts val="600"/>
              </a:spcBef>
            </a:pPr>
            <a:endParaRPr lang="en-US" sz="2400" b="1" dirty="0">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indent="-285750">
              <a:spcBef>
                <a:spcPts val="600"/>
              </a:spcBef>
              <a:buFont typeface="Arial" panose="020B0604020202020204" pitchFamily="34" charset="0"/>
              <a:buChar char="•"/>
            </a:pPr>
            <a:endParaRPr lang="cs-CZ" b="1" dirty="0">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endParaRPr lang="cs-CZ" b="1" dirty="0">
              <a:latin typeface="Roboto Slab" panose="020B0604020202020204" charset="0"/>
              <a:ea typeface="Roboto Slab" panose="020B0604020202020204" charset="0"/>
              <a:cs typeface="Nixie One"/>
              <a:sym typeface="Nixie One"/>
            </a:endParaRPr>
          </a:p>
          <a:p>
            <a:pPr>
              <a:spcBef>
                <a:spcPts val="600"/>
              </a:spcBef>
            </a:pPr>
            <a:endParaRPr lang="cs-CZ" b="1" dirty="0">
              <a:latin typeface="Roboto Slab" panose="020B0604020202020204" charset="0"/>
              <a:ea typeface="Roboto Slab" panose="020B0604020202020204" charset="0"/>
              <a:cs typeface="Nixie One"/>
              <a:sym typeface="Nixie One"/>
            </a:endParaRPr>
          </a:p>
          <a:p>
            <a:pPr>
              <a:spcBef>
                <a:spcPts val="600"/>
              </a:spcBef>
            </a:pPr>
            <a:endParaRPr lang="en-US" sz="1200" b="1" dirty="0">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1474788"/>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9" y="226823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4" y="227016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435338" y="226823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6216272" y="266854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327459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ahnutá šipka nahoru 14"/>
          <p:cNvSpPr/>
          <p:nvPr/>
        </p:nvSpPr>
        <p:spPr>
          <a:xfrm>
            <a:off x="1844518" y="476851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4" y="4766919"/>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681101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 - </a:t>
            </a:r>
            <a:r>
              <a:rPr lang="cs-CZ" sz="4000" dirty="0" err="1"/>
              <a:t>scoping</a:t>
            </a:r>
            <a:endParaRPr lang="cs-CZ" sz="4000" b="1" dirty="0"/>
          </a:p>
        </p:txBody>
      </p:sp>
      <p:sp>
        <p:nvSpPr>
          <p:cNvPr id="11" name="Rectangle 3"/>
          <p:cNvSpPr txBox="1">
            <a:spLocks noChangeArrowheads="1"/>
          </p:cNvSpPr>
          <p:nvPr/>
        </p:nvSpPr>
        <p:spPr>
          <a:xfrm>
            <a:off x="2627313" y="1600200"/>
            <a:ext cx="6059487"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800" dirty="0"/>
              <a:t>I</a:t>
            </a:r>
            <a:r>
              <a:rPr lang="en-US" sz="2800" dirty="0" err="1"/>
              <a:t>nteraction</a:t>
            </a:r>
            <a:r>
              <a:rPr lang="en-US" sz="2800" dirty="0"/>
              <a:t> between competent authority, developer, environmental authorities </a:t>
            </a:r>
          </a:p>
          <a:p>
            <a:pPr>
              <a:spcBef>
                <a:spcPct val="40000"/>
              </a:spcBef>
              <a:buClr>
                <a:schemeClr val="tx1"/>
              </a:buClr>
            </a:pPr>
            <a:r>
              <a:rPr lang="en-US" sz="2800" dirty="0"/>
              <a:t>Before development consent application is submitted</a:t>
            </a:r>
            <a:endParaRPr lang="cs-CZ" sz="2800" dirty="0"/>
          </a:p>
          <a:p>
            <a:r>
              <a:rPr lang="en-US" sz="2800" dirty="0"/>
              <a:t>Answers the question</a:t>
            </a:r>
            <a:r>
              <a:rPr lang="en-US" sz="2800" b="1" dirty="0">
                <a:solidFill>
                  <a:srgbClr val="FF6600"/>
                </a:solidFill>
              </a:rPr>
              <a:t> “</a:t>
            </a:r>
            <a:r>
              <a:rPr lang="en-US" sz="2800" b="1" i="1" dirty="0">
                <a:solidFill>
                  <a:srgbClr val="FF6600"/>
                </a:solidFill>
              </a:rPr>
              <a:t>what should be covered by the environmental information?” </a:t>
            </a:r>
            <a:endParaRPr lang="en-US" sz="2800" b="1" i="1" dirty="0"/>
          </a:p>
          <a:p>
            <a:pPr>
              <a:spcBef>
                <a:spcPct val="40000"/>
              </a:spcBef>
            </a:pPr>
            <a:r>
              <a:rPr lang="en-US" sz="2800" dirty="0"/>
              <a:t>Opinion by the competent authority</a:t>
            </a:r>
            <a:r>
              <a:rPr lang="en-US" sz="2800" b="1" dirty="0"/>
              <a:t> </a:t>
            </a:r>
          </a:p>
          <a:p>
            <a:pPr>
              <a:spcBef>
                <a:spcPct val="40000"/>
              </a:spcBef>
            </a:pPr>
            <a:r>
              <a:rPr lang="en-US" sz="2800" dirty="0"/>
              <a:t>By request of developer</a:t>
            </a:r>
          </a:p>
          <a:p>
            <a:endParaRPr lang="en-US" sz="3000" dirty="0"/>
          </a:p>
        </p:txBody>
      </p:sp>
      <p:grpSp>
        <p:nvGrpSpPr>
          <p:cNvPr id="12" name="Group 4"/>
          <p:cNvGrpSpPr>
            <a:grpSpLocks/>
          </p:cNvGrpSpPr>
          <p:nvPr/>
        </p:nvGrpSpPr>
        <p:grpSpPr bwMode="auto">
          <a:xfrm>
            <a:off x="539750" y="1700213"/>
            <a:ext cx="1800225" cy="4322762"/>
            <a:chOff x="340" y="1071"/>
            <a:chExt cx="1134" cy="2723"/>
          </a:xfrm>
        </p:grpSpPr>
        <p:sp>
          <p:nvSpPr>
            <p:cNvPr id="13" name="Text Box 5"/>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14" name="Text Box 6"/>
            <p:cNvSpPr txBox="1">
              <a:spLocks noChangeArrowheads="1"/>
            </p:cNvSpPr>
            <p:nvPr/>
          </p:nvSpPr>
          <p:spPr bwMode="auto">
            <a:xfrm>
              <a:off x="340" y="1646"/>
              <a:ext cx="1134" cy="421"/>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b="1">
                  <a:latin typeface="Verdana" pitchFamily="34" charset="0"/>
                </a:rPr>
                <a:t>Scoping</a:t>
              </a:r>
            </a:p>
          </p:txBody>
        </p:sp>
        <p:sp>
          <p:nvSpPr>
            <p:cNvPr id="15" name="Text Box 7"/>
            <p:cNvSpPr txBox="1">
              <a:spLocks noChangeArrowheads="1"/>
            </p:cNvSpPr>
            <p:nvPr/>
          </p:nvSpPr>
          <p:spPr bwMode="auto">
            <a:xfrm>
              <a:off x="340" y="2222"/>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dirty="0" err="1">
                  <a:latin typeface="Verdana" pitchFamily="34" charset="0"/>
                </a:rPr>
                <a:t>Env</a:t>
              </a:r>
              <a:r>
                <a:rPr lang="en-US" sz="2000" dirty="0">
                  <a:latin typeface="Verdana" pitchFamily="34" charset="0"/>
                </a:rPr>
                <a:t>. info</a:t>
              </a:r>
            </a:p>
          </p:txBody>
        </p:sp>
        <p:sp>
          <p:nvSpPr>
            <p:cNvPr id="18" name="Text Box 8"/>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19" name="Text Box 9"/>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20" name="AutoShape 10"/>
            <p:cNvCxnSpPr>
              <a:cxnSpLocks noChangeShapeType="1"/>
              <a:stCxn id="13" idx="2"/>
              <a:endCxn id="14"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1"/>
            <p:cNvCxnSpPr>
              <a:cxnSpLocks noChangeShapeType="1"/>
              <a:stCxn id="14" idx="2"/>
              <a:endCxn id="15"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5" idx="2"/>
              <a:endCxn id="1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7729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261884"/>
          </a:xfrm>
          <a:prstGeom prst="rect">
            <a:avLst/>
          </a:prstGeom>
          <a:noFill/>
        </p:spPr>
        <p:txBody>
          <a:bodyPr wrap="square" rtlCol="0">
            <a:spAutoFit/>
          </a:bodyPr>
          <a:lstStyle/>
          <a:p>
            <a:r>
              <a:rPr lang="cs-CZ" sz="4000" b="1" dirty="0"/>
              <a:t>EIA - </a:t>
            </a:r>
            <a:r>
              <a:rPr lang="en-US" sz="3600" dirty="0"/>
              <a:t>Environmental </a:t>
            </a:r>
            <a:br>
              <a:rPr lang="en-US" sz="3600" dirty="0"/>
            </a:br>
            <a:r>
              <a:rPr lang="en-US" sz="3600" dirty="0"/>
              <a:t>information “the report”</a:t>
            </a:r>
            <a:endParaRPr lang="cs-CZ" sz="3600" b="1" dirty="0"/>
          </a:p>
        </p:txBody>
      </p:sp>
      <p:grpSp>
        <p:nvGrpSpPr>
          <p:cNvPr id="24" name="Group 5"/>
          <p:cNvGrpSpPr>
            <a:grpSpLocks/>
          </p:cNvGrpSpPr>
          <p:nvPr/>
        </p:nvGrpSpPr>
        <p:grpSpPr bwMode="auto">
          <a:xfrm>
            <a:off x="539750" y="1700213"/>
            <a:ext cx="1800225" cy="4322762"/>
            <a:chOff x="340" y="1071"/>
            <a:chExt cx="1134" cy="2723"/>
          </a:xfrm>
        </p:grpSpPr>
        <p:sp>
          <p:nvSpPr>
            <p:cNvPr id="25" name="Text Box 6"/>
            <p:cNvSpPr txBox="1">
              <a:spLocks noChangeArrowheads="1"/>
            </p:cNvSpPr>
            <p:nvPr/>
          </p:nvSpPr>
          <p:spPr bwMode="auto">
            <a:xfrm>
              <a:off x="340" y="1071"/>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Screening</a:t>
              </a:r>
            </a:p>
          </p:txBody>
        </p:sp>
        <p:sp>
          <p:nvSpPr>
            <p:cNvPr id="26" name="Text Box 7"/>
            <p:cNvSpPr txBox="1">
              <a:spLocks noChangeArrowheads="1"/>
            </p:cNvSpPr>
            <p:nvPr/>
          </p:nvSpPr>
          <p:spPr bwMode="auto">
            <a:xfrm>
              <a:off x="340" y="1646"/>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Scoping</a:t>
              </a:r>
            </a:p>
          </p:txBody>
        </p:sp>
        <p:sp>
          <p:nvSpPr>
            <p:cNvPr id="27" name="Text Box 8"/>
            <p:cNvSpPr txBox="1">
              <a:spLocks noChangeArrowheads="1"/>
            </p:cNvSpPr>
            <p:nvPr/>
          </p:nvSpPr>
          <p:spPr bwMode="auto">
            <a:xfrm>
              <a:off x="340" y="2222"/>
              <a:ext cx="1134" cy="420"/>
            </a:xfrm>
            <a:prstGeom prst="rect">
              <a:avLst/>
            </a:prstGeom>
            <a:solidFill>
              <a:srgbClr val="FFCC99"/>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en-US" sz="2000" b="1" dirty="0" err="1">
                  <a:latin typeface="Verdana" pitchFamily="34" charset="0"/>
                </a:rPr>
                <a:t>Env</a:t>
              </a:r>
              <a:r>
                <a:rPr lang="en-US" sz="2000" b="1" dirty="0">
                  <a:latin typeface="Verdana" pitchFamily="34" charset="0"/>
                </a:rPr>
                <a:t>. info</a:t>
              </a:r>
            </a:p>
          </p:txBody>
        </p:sp>
        <p:sp>
          <p:nvSpPr>
            <p:cNvPr id="28"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Consultation on env.info</a:t>
              </a:r>
            </a:p>
          </p:txBody>
        </p:sp>
        <p:sp>
          <p:nvSpPr>
            <p:cNvPr id="29"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en-US" sz="2000" dirty="0">
                  <a:latin typeface="Verdana" pitchFamily="34" charset="0"/>
                </a:rPr>
                <a:t>Decision</a:t>
              </a:r>
            </a:p>
          </p:txBody>
        </p:sp>
        <p:cxnSp>
          <p:nvCxnSpPr>
            <p:cNvPr id="30" name="AutoShape 11"/>
            <p:cNvCxnSpPr>
              <a:cxnSpLocks noChangeShapeType="1"/>
              <a:stCxn id="25" idx="2"/>
              <a:endCxn id="26"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2"/>
            <p:cNvCxnSpPr>
              <a:cxnSpLocks noChangeShapeType="1"/>
              <a:stCxn id="26" idx="2"/>
              <a:endCxn id="27" idx="0"/>
            </p:cNvCxnSpPr>
            <p:nvPr/>
          </p:nvCxnSpPr>
          <p:spPr bwMode="auto">
            <a:xfrm>
              <a:off x="907" y="2067"/>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13"/>
            <p:cNvCxnSpPr>
              <a:cxnSpLocks noChangeShapeType="1"/>
              <a:stCxn id="27" idx="2"/>
              <a:endCxn id="28" idx="0"/>
            </p:cNvCxnSpPr>
            <p:nvPr/>
          </p:nvCxnSpPr>
          <p:spPr bwMode="auto">
            <a:xfrm>
              <a:off x="907" y="2649"/>
              <a:ext cx="0" cy="14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4"/>
            <p:cNvCxnSpPr>
              <a:cxnSpLocks noChangeShapeType="1"/>
              <a:stCxn id="28" idx="2"/>
              <a:endCxn id="29"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 name="Rectangle 3"/>
          <p:cNvSpPr txBox="1">
            <a:spLocks noChangeArrowheads="1"/>
          </p:cNvSpPr>
          <p:nvPr/>
        </p:nvSpPr>
        <p:spPr>
          <a:xfrm>
            <a:off x="2627313" y="1700213"/>
            <a:ext cx="6059487" cy="43926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Project </a:t>
            </a:r>
            <a:r>
              <a:rPr lang="en-US" sz="2800" b="1" dirty="0"/>
              <a:t>description</a:t>
            </a:r>
          </a:p>
          <a:p>
            <a:r>
              <a:rPr lang="en-US" sz="2800" dirty="0"/>
              <a:t>Likely significant environmental </a:t>
            </a:r>
            <a:r>
              <a:rPr lang="en-US" sz="2800" b="1" dirty="0"/>
              <a:t>effects</a:t>
            </a:r>
            <a:r>
              <a:rPr lang="en-US" sz="2800" dirty="0"/>
              <a:t> (and forecasting methods)</a:t>
            </a:r>
            <a:endParaRPr lang="cs-CZ" sz="2800" dirty="0"/>
          </a:p>
          <a:p>
            <a:r>
              <a:rPr lang="en-US" sz="2800" b="1" dirty="0"/>
              <a:t>Main </a:t>
            </a:r>
            <a:r>
              <a:rPr lang="en-US" sz="2800" b="1" dirty="0">
                <a:solidFill>
                  <a:srgbClr val="FF6600"/>
                </a:solidFill>
              </a:rPr>
              <a:t>alternatives</a:t>
            </a:r>
            <a:r>
              <a:rPr lang="en-US" sz="2800" b="1" dirty="0"/>
              <a:t> and reasons for the choice taking account of the environmental effects</a:t>
            </a:r>
          </a:p>
          <a:p>
            <a:pPr>
              <a:spcBef>
                <a:spcPct val="30000"/>
              </a:spcBef>
              <a:buClr>
                <a:schemeClr val="tx1"/>
              </a:buClr>
            </a:pPr>
            <a:r>
              <a:rPr lang="en-US" sz="2800" b="1" dirty="0">
                <a:solidFill>
                  <a:srgbClr val="FF6600"/>
                </a:solidFill>
              </a:rPr>
              <a:t>Cumulative</a:t>
            </a:r>
            <a:r>
              <a:rPr lang="en-US" sz="2800" b="1" dirty="0"/>
              <a:t> effects </a:t>
            </a:r>
          </a:p>
          <a:p>
            <a:pPr>
              <a:spcBef>
                <a:spcPct val="30000"/>
              </a:spcBef>
              <a:buClr>
                <a:schemeClr val="tx1"/>
              </a:buClr>
            </a:pPr>
            <a:r>
              <a:rPr lang="en-US" sz="2800" b="1" dirty="0">
                <a:solidFill>
                  <a:srgbClr val="FF6600"/>
                </a:solidFill>
              </a:rPr>
              <a:t>Short term</a:t>
            </a:r>
            <a:r>
              <a:rPr lang="en-US" sz="2800" b="1" dirty="0"/>
              <a:t> and temporary effects</a:t>
            </a:r>
          </a:p>
          <a:p>
            <a:pPr>
              <a:spcBef>
                <a:spcPct val="30000"/>
              </a:spcBef>
              <a:buClr>
                <a:schemeClr val="tx1"/>
              </a:buClr>
            </a:pPr>
            <a:r>
              <a:rPr lang="en-US" sz="2800" b="1" dirty="0">
                <a:solidFill>
                  <a:srgbClr val="FF6600"/>
                </a:solidFill>
              </a:rPr>
              <a:t>Mitigation</a:t>
            </a:r>
            <a:r>
              <a:rPr lang="en-US" sz="2800" b="1" dirty="0"/>
              <a:t> measures</a:t>
            </a:r>
            <a:endParaRPr lang="en-US" sz="2800" dirty="0"/>
          </a:p>
          <a:p>
            <a:pPr>
              <a:spcBef>
                <a:spcPct val="30000"/>
              </a:spcBef>
              <a:buClr>
                <a:schemeClr val="tx1"/>
              </a:buClr>
            </a:pPr>
            <a:r>
              <a:rPr lang="en-US" sz="2800" b="1" dirty="0">
                <a:solidFill>
                  <a:srgbClr val="FF6600"/>
                </a:solidFill>
              </a:rPr>
              <a:t>Non-technical</a:t>
            </a:r>
            <a:r>
              <a:rPr lang="en-US" sz="2800" b="1" dirty="0"/>
              <a:t> summary</a:t>
            </a:r>
          </a:p>
          <a:p>
            <a:endParaRPr lang="en-US" sz="2800" dirty="0"/>
          </a:p>
        </p:txBody>
      </p:sp>
    </p:spTree>
    <p:extLst>
      <p:ext uri="{BB962C8B-B14F-4D97-AF65-F5344CB8AC3E}">
        <p14:creationId xmlns:p14="http://schemas.microsoft.com/office/powerpoint/2010/main" val="3199251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5"/>
          <p:cNvSpPr>
            <a:spLocks noGrp="1"/>
          </p:cNvSpPr>
          <p:nvPr>
            <p:ph type="sldNum" sz="quarter" idx="12"/>
          </p:nvPr>
        </p:nvSpPr>
        <p:spPr/>
        <p:txBody>
          <a:bodyPr/>
          <a:lstStyle/>
          <a:p>
            <a:fld id="{3516D6FE-220D-4F3D-B566-66C2546488E2}" type="slidenum">
              <a:rPr lang="en-GB"/>
              <a:pPr/>
              <a:t>32</a:t>
            </a:fld>
            <a:endParaRPr lang="en-GB"/>
          </a:p>
        </p:txBody>
      </p:sp>
      <p:sp>
        <p:nvSpPr>
          <p:cNvPr id="173058" name="Rectangle 2"/>
          <p:cNvSpPr>
            <a:spLocks noGrp="1" noChangeArrowheads="1"/>
          </p:cNvSpPr>
          <p:nvPr>
            <p:ph type="title"/>
          </p:nvPr>
        </p:nvSpPr>
        <p:spPr/>
        <p:txBody>
          <a:bodyPr/>
          <a:lstStyle/>
          <a:p>
            <a:r>
              <a:rPr lang="fr-BE" sz="4000" dirty="0"/>
              <a:t>Informing and consulting</a:t>
            </a:r>
            <a:endParaRPr lang="en-GB" sz="4000" dirty="0"/>
          </a:p>
        </p:txBody>
      </p:sp>
      <p:sp>
        <p:nvSpPr>
          <p:cNvPr id="173059" name="Rectangle 3"/>
          <p:cNvSpPr>
            <a:spLocks noGrp="1" noChangeArrowheads="1"/>
          </p:cNvSpPr>
          <p:nvPr>
            <p:ph type="body" idx="1"/>
          </p:nvPr>
        </p:nvSpPr>
        <p:spPr>
          <a:xfrm>
            <a:off x="457200" y="1855788"/>
            <a:ext cx="8229600" cy="4525962"/>
          </a:xfrm>
        </p:spPr>
        <p:txBody>
          <a:bodyPr/>
          <a:lstStyle/>
          <a:p>
            <a:pPr marL="609600" indent="-609600">
              <a:buFontTx/>
              <a:buAutoNum type="arabicPeriod"/>
            </a:pPr>
            <a:r>
              <a:rPr lang="fr-BE" b="1"/>
              <a:t>Environmental</a:t>
            </a:r>
            <a:r>
              <a:rPr lang="fr-BE"/>
              <a:t> </a:t>
            </a:r>
            <a:r>
              <a:rPr lang="fr-BE" b="1"/>
              <a:t>authorities</a:t>
            </a:r>
            <a:r>
              <a:rPr lang="fr-BE"/>
              <a:t>	(Art. 5,6) </a:t>
            </a:r>
          </a:p>
          <a:p>
            <a:pPr marL="609600" indent="-609600">
              <a:spcBef>
                <a:spcPct val="0"/>
              </a:spcBef>
              <a:buFontTx/>
              <a:buNone/>
            </a:pPr>
            <a:r>
              <a:rPr lang="fr-BE" b="1"/>
              <a:t>	</a:t>
            </a:r>
            <a:r>
              <a:rPr lang="fr-BE" sz="2800"/>
              <a:t>(scoping, env.information)</a:t>
            </a:r>
          </a:p>
          <a:p>
            <a:pPr marL="609600" indent="-609600">
              <a:spcBef>
                <a:spcPct val="0"/>
              </a:spcBef>
              <a:buFontTx/>
              <a:buNone/>
            </a:pPr>
            <a:endParaRPr lang="fr-BE" sz="2800"/>
          </a:p>
          <a:p>
            <a:pPr marL="609600" indent="-609600">
              <a:buFontTx/>
              <a:buAutoNum type="arabicPeriod" startAt="2"/>
            </a:pPr>
            <a:r>
              <a:rPr lang="fr-BE" b="1"/>
              <a:t>Public concerned</a:t>
            </a:r>
            <a:r>
              <a:rPr lang="fr-BE"/>
              <a:t> 		   (Art. 4,6,10)</a:t>
            </a:r>
          </a:p>
          <a:p>
            <a:pPr marL="609600" indent="-609600">
              <a:buFontTx/>
              <a:buAutoNum type="arabicPeriod" startAt="2"/>
            </a:pPr>
            <a:endParaRPr lang="fr-BE"/>
          </a:p>
          <a:p>
            <a:pPr marL="609600" indent="-609600">
              <a:buFontTx/>
              <a:buAutoNum type="arabicPeriod" startAt="2"/>
            </a:pPr>
            <a:r>
              <a:rPr lang="fr-BE" b="1"/>
              <a:t>Other Member States</a:t>
            </a:r>
            <a:r>
              <a:rPr lang="fr-BE"/>
              <a:t> affected by the project </a:t>
            </a:r>
            <a:r>
              <a:rPr lang="fr-BE" sz="2800"/>
              <a:t>(incl. env. authorities and public concerned in those MSs)</a:t>
            </a:r>
            <a:r>
              <a:rPr lang="fr-BE"/>
              <a:t> 		(Art. 7,9)</a:t>
            </a:r>
            <a:endParaRPr lang="en-GB"/>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0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číslo snímku 6"/>
          <p:cNvSpPr>
            <a:spLocks noGrp="1"/>
          </p:cNvSpPr>
          <p:nvPr>
            <p:ph type="sldNum" sz="quarter" idx="12"/>
          </p:nvPr>
        </p:nvSpPr>
        <p:spPr/>
        <p:txBody>
          <a:bodyPr/>
          <a:lstStyle/>
          <a:p>
            <a:fld id="{D6DB9F34-B186-4C39-8F95-C6BEE12B166B}" type="slidenum">
              <a:rPr lang="en-GB"/>
              <a:pPr/>
              <a:t>33</a:t>
            </a:fld>
            <a:endParaRPr lang="en-GB"/>
          </a:p>
        </p:txBody>
      </p:sp>
      <p:sp>
        <p:nvSpPr>
          <p:cNvPr id="174082" name="Rectangle 2"/>
          <p:cNvSpPr>
            <a:spLocks noGrp="1" noChangeArrowheads="1"/>
          </p:cNvSpPr>
          <p:nvPr>
            <p:ph type="title"/>
          </p:nvPr>
        </p:nvSpPr>
        <p:spPr/>
        <p:txBody>
          <a:bodyPr>
            <a:normAutofit fontScale="90000"/>
          </a:bodyPr>
          <a:lstStyle/>
          <a:p>
            <a:r>
              <a:rPr lang="fr-BE" sz="4000"/>
              <a:t>Informing and consulting</a:t>
            </a:r>
            <a:br>
              <a:rPr lang="fr-BE" sz="4000"/>
            </a:br>
            <a:r>
              <a:rPr lang="fr-BE" sz="4000"/>
              <a:t>the public concerned</a:t>
            </a:r>
            <a:endParaRPr lang="en-GB" sz="4000"/>
          </a:p>
        </p:txBody>
      </p:sp>
      <p:sp>
        <p:nvSpPr>
          <p:cNvPr id="174083" name="Rectangle 3"/>
          <p:cNvSpPr>
            <a:spLocks noGrp="1" noChangeArrowheads="1"/>
          </p:cNvSpPr>
          <p:nvPr>
            <p:ph type="body" sz="half" idx="2"/>
          </p:nvPr>
        </p:nvSpPr>
        <p:spPr>
          <a:xfrm>
            <a:off x="338138" y="1557338"/>
            <a:ext cx="8497887" cy="4525962"/>
          </a:xfrm>
        </p:spPr>
        <p:txBody>
          <a:bodyPr/>
          <a:lstStyle/>
          <a:p>
            <a:pPr>
              <a:lnSpc>
                <a:spcPct val="90000"/>
              </a:lnSpc>
            </a:pPr>
            <a:r>
              <a:rPr lang="fr-BE" b="1" dirty="0"/>
              <a:t>Screening </a:t>
            </a:r>
            <a:r>
              <a:rPr lang="fr-BE" b="1" dirty="0" err="1"/>
              <a:t>determination</a:t>
            </a:r>
            <a:r>
              <a:rPr lang="fr-BE" dirty="0"/>
              <a:t> to </a:t>
            </a:r>
            <a:r>
              <a:rPr lang="fr-BE" dirty="0" err="1"/>
              <a:t>be</a:t>
            </a:r>
            <a:r>
              <a:rPr lang="fr-BE" dirty="0"/>
              <a:t> made </a:t>
            </a:r>
            <a:r>
              <a:rPr lang="fr-BE" dirty="0" err="1"/>
              <a:t>available</a:t>
            </a:r>
            <a:r>
              <a:rPr lang="fr-BE" dirty="0"/>
              <a:t> </a:t>
            </a:r>
          </a:p>
          <a:p>
            <a:pPr>
              <a:lnSpc>
                <a:spcPct val="90000"/>
              </a:lnSpc>
              <a:spcBef>
                <a:spcPct val="40000"/>
              </a:spcBef>
            </a:pPr>
            <a:r>
              <a:rPr lang="fr-BE" dirty="0"/>
              <a:t>Public can express an opinion : </a:t>
            </a:r>
          </a:p>
          <a:p>
            <a:pPr lvl="1">
              <a:lnSpc>
                <a:spcPct val="90000"/>
              </a:lnSpc>
              <a:spcBef>
                <a:spcPct val="0"/>
              </a:spcBef>
            </a:pPr>
            <a:r>
              <a:rPr lang="fr-BE" sz="2800" dirty="0"/>
              <a:t>on </a:t>
            </a:r>
            <a:r>
              <a:rPr lang="fr-BE" sz="2800" b="1" dirty="0" err="1"/>
              <a:t>environmental</a:t>
            </a:r>
            <a:r>
              <a:rPr lang="fr-BE" sz="2800" b="1" dirty="0"/>
              <a:t> information</a:t>
            </a:r>
            <a:r>
              <a:rPr lang="fr-BE" sz="2800" dirty="0"/>
              <a:t> </a:t>
            </a:r>
          </a:p>
          <a:p>
            <a:pPr lvl="1">
              <a:lnSpc>
                <a:spcPct val="90000"/>
              </a:lnSpc>
              <a:spcBef>
                <a:spcPct val="0"/>
              </a:spcBef>
            </a:pPr>
            <a:r>
              <a:rPr lang="fr-BE" sz="2800" dirty="0"/>
              <a:t>on the </a:t>
            </a:r>
            <a:r>
              <a:rPr lang="fr-BE" sz="2800" dirty="0" err="1"/>
              <a:t>development</a:t>
            </a:r>
            <a:r>
              <a:rPr lang="fr-BE" sz="2800" dirty="0"/>
              <a:t> consent </a:t>
            </a:r>
            <a:r>
              <a:rPr lang="fr-BE" sz="2800" dirty="0" err="1"/>
              <a:t>request</a:t>
            </a:r>
            <a:endParaRPr lang="fr-BE" sz="2800" dirty="0"/>
          </a:p>
          <a:p>
            <a:pPr>
              <a:lnSpc>
                <a:spcPct val="90000"/>
              </a:lnSpc>
              <a:spcBef>
                <a:spcPct val="40000"/>
              </a:spcBef>
            </a:pPr>
            <a:r>
              <a:rPr lang="fr-BE" dirty="0" err="1"/>
              <a:t>When</a:t>
            </a:r>
            <a:r>
              <a:rPr lang="fr-BE" dirty="0"/>
              <a:t> </a:t>
            </a:r>
            <a:r>
              <a:rPr lang="fr-BE" b="1" dirty="0"/>
              <a:t>final </a:t>
            </a:r>
            <a:r>
              <a:rPr lang="fr-BE" b="1" dirty="0" err="1"/>
              <a:t>decision</a:t>
            </a:r>
            <a:r>
              <a:rPr lang="fr-BE" dirty="0"/>
              <a:t> </a:t>
            </a:r>
            <a:r>
              <a:rPr lang="fr-BE" dirty="0" err="1"/>
              <a:t>is</a:t>
            </a:r>
            <a:r>
              <a:rPr lang="fr-BE" dirty="0"/>
              <a:t> </a:t>
            </a:r>
            <a:r>
              <a:rPr lang="fr-BE" dirty="0" err="1"/>
              <a:t>taken</a:t>
            </a:r>
            <a:r>
              <a:rPr lang="fr-BE" dirty="0"/>
              <a:t>, public must </a:t>
            </a:r>
            <a:r>
              <a:rPr lang="fr-BE" dirty="0" err="1"/>
              <a:t>be</a:t>
            </a:r>
            <a:r>
              <a:rPr lang="fr-BE" dirty="0"/>
              <a:t> </a:t>
            </a:r>
            <a:r>
              <a:rPr lang="fr-BE" dirty="0" err="1"/>
              <a:t>informed</a:t>
            </a:r>
            <a:r>
              <a:rPr lang="fr-BE" dirty="0"/>
              <a:t> of:</a:t>
            </a:r>
          </a:p>
          <a:p>
            <a:pPr lvl="1">
              <a:lnSpc>
                <a:spcPct val="90000"/>
              </a:lnSpc>
              <a:spcBef>
                <a:spcPct val="0"/>
              </a:spcBef>
            </a:pPr>
            <a:r>
              <a:rPr lang="fr-BE" sz="2800" dirty="0" err="1"/>
              <a:t>its</a:t>
            </a:r>
            <a:r>
              <a:rPr lang="fr-BE" sz="2800" dirty="0"/>
              <a:t> contents and </a:t>
            </a:r>
            <a:r>
              <a:rPr lang="fr-BE" sz="2800" dirty="0" err="1"/>
              <a:t>reasons</a:t>
            </a:r>
            <a:r>
              <a:rPr lang="fr-BE" sz="2800" dirty="0"/>
              <a:t>, </a:t>
            </a:r>
          </a:p>
          <a:p>
            <a:pPr lvl="1">
              <a:lnSpc>
                <a:spcPct val="90000"/>
              </a:lnSpc>
              <a:spcBef>
                <a:spcPct val="0"/>
              </a:spcBef>
            </a:pPr>
            <a:r>
              <a:rPr lang="fr-BE" sz="2800" dirty="0" err="1"/>
              <a:t>attached</a:t>
            </a:r>
            <a:r>
              <a:rPr lang="fr-BE" sz="2800" dirty="0"/>
              <a:t> conditions and mitigation </a:t>
            </a:r>
            <a:r>
              <a:rPr lang="fr-BE" sz="2800" dirty="0" err="1"/>
              <a:t>measures</a:t>
            </a:r>
            <a:r>
              <a:rPr lang="fr-BE" sz="2800" dirty="0"/>
              <a:t> </a:t>
            </a:r>
          </a:p>
          <a:p>
            <a:pPr lvl="1">
              <a:lnSpc>
                <a:spcPct val="90000"/>
              </a:lnSpc>
              <a:spcBef>
                <a:spcPct val="0"/>
              </a:spcBef>
            </a:pPr>
            <a:r>
              <a:rPr lang="fr-BE" sz="2800" dirty="0">
                <a:solidFill>
                  <a:srgbClr val="CC3300"/>
                </a:solidFill>
              </a:rPr>
              <a:t>information about public participation process</a:t>
            </a:r>
          </a:p>
        </p:txBody>
      </p:sp>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74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44E86392-22B5-4170-B619-0CE8B13E9671}" type="slidenum">
              <a:rPr lang="en-GB"/>
              <a:pPr/>
              <a:t>34</a:t>
            </a:fld>
            <a:endParaRPr lang="en-GB"/>
          </a:p>
        </p:txBody>
      </p:sp>
      <p:sp>
        <p:nvSpPr>
          <p:cNvPr id="181250" name="Rectangle 2"/>
          <p:cNvSpPr>
            <a:spLocks noGrp="1" noChangeArrowheads="1"/>
          </p:cNvSpPr>
          <p:nvPr>
            <p:ph type="title"/>
          </p:nvPr>
        </p:nvSpPr>
        <p:spPr/>
        <p:txBody>
          <a:bodyPr/>
          <a:lstStyle/>
          <a:p>
            <a:endParaRPr lang="en-GB"/>
          </a:p>
        </p:txBody>
      </p:sp>
      <p:sp>
        <p:nvSpPr>
          <p:cNvPr id="181251" name="Rectangle 3"/>
          <p:cNvSpPr>
            <a:spLocks noGrp="1" noChangeArrowheads="1"/>
          </p:cNvSpPr>
          <p:nvPr>
            <p:ph type="body" idx="1"/>
          </p:nvPr>
        </p:nvSpPr>
        <p:spPr/>
        <p:txBody>
          <a:bodyPr/>
          <a:lstStyle/>
          <a:p>
            <a:pPr algn="ctr">
              <a:buFontTx/>
              <a:buNone/>
            </a:pPr>
            <a:endParaRPr lang="fr-BE" sz="4400" b="1" dirty="0"/>
          </a:p>
          <a:p>
            <a:pPr algn="ctr">
              <a:buFontTx/>
              <a:buNone/>
            </a:pPr>
            <a:r>
              <a:rPr lang="fr-BE" sz="4400" b="1" i="1" dirty="0"/>
              <a:t>SELECTED </a:t>
            </a:r>
          </a:p>
          <a:p>
            <a:pPr algn="ctr">
              <a:buFontTx/>
              <a:buNone/>
            </a:pPr>
            <a:r>
              <a:rPr lang="fr-BE" sz="4400" b="1" i="1" dirty="0"/>
              <a:t>CASE-LAW</a:t>
            </a:r>
            <a:endParaRPr lang="en-GB" sz="4400" b="1" i="1"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68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52D1C8A3-C227-4D58-862D-161767AB87C1}" type="slidenum">
              <a:rPr lang="en-GB"/>
              <a:pPr/>
              <a:t>35</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08898" name="Rectangle 2"/>
          <p:cNvSpPr>
            <a:spLocks noGrp="1" noChangeArrowheads="1"/>
          </p:cNvSpPr>
          <p:nvPr>
            <p:ph type="title"/>
          </p:nvPr>
        </p:nvSpPr>
        <p:spPr/>
        <p:txBody>
          <a:bodyPr/>
          <a:lstStyle/>
          <a:p>
            <a:r>
              <a:rPr lang="cs-CZ" dirty="0"/>
              <a:t>CJEU – Basic </a:t>
            </a:r>
            <a:r>
              <a:rPr lang="cs-CZ" dirty="0" err="1"/>
              <a:t>principles</a:t>
            </a:r>
            <a:endParaRPr lang="en-GB" dirty="0"/>
          </a:p>
        </p:txBody>
      </p:sp>
      <p:sp>
        <p:nvSpPr>
          <p:cNvPr id="208899" name="Rectangle 3"/>
          <p:cNvSpPr>
            <a:spLocks noGrp="1" noChangeArrowheads="1"/>
          </p:cNvSpPr>
          <p:nvPr>
            <p:ph type="body" idx="1"/>
          </p:nvPr>
        </p:nvSpPr>
        <p:spPr/>
        <p:txBody>
          <a:bodyPr>
            <a:normAutofit/>
          </a:bodyPr>
          <a:lstStyle/>
          <a:p>
            <a:r>
              <a:rPr lang="en-GB" dirty="0"/>
              <a:t>The meaning of the EIA Directive is not static</a:t>
            </a:r>
          </a:p>
          <a:p>
            <a:r>
              <a:rPr lang="en-GB" dirty="0"/>
              <a:t>Affected by technical development</a:t>
            </a:r>
            <a:endParaRPr lang="cs-CZ" dirty="0"/>
          </a:p>
          <a:p>
            <a:r>
              <a:rPr lang="en-GB" dirty="0"/>
              <a:t>The EIA Directive has “a wide scope and a broad purpose” (</a:t>
            </a:r>
            <a:r>
              <a:rPr lang="en-GB" dirty="0" err="1"/>
              <a:t>Kraaijeveld</a:t>
            </a:r>
            <a:r>
              <a:rPr lang="en-GB" dirty="0"/>
              <a:t>).</a:t>
            </a:r>
          </a:p>
          <a:p>
            <a:r>
              <a:rPr lang="en-GB" dirty="0"/>
              <a:t>Member States’ discretion is limited.</a:t>
            </a:r>
          </a:p>
          <a:p>
            <a:r>
              <a:rPr lang="en-GB" dirty="0"/>
              <a:t>Consistent emphasis on the likely environmental effects of proposed projects.</a:t>
            </a:r>
          </a:p>
          <a:p>
            <a:r>
              <a:rPr lang="en-GB" dirty="0"/>
              <a:t>Exemptions to be interpreted narrowly.</a:t>
            </a:r>
          </a:p>
          <a:p>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36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3045DE6-454C-4C6B-908E-6535F3160C88}" type="slidenum">
              <a:rPr lang="en-GB"/>
              <a:pPr/>
              <a:t>36</a:t>
            </a:fld>
            <a:endParaRPr lang="en-GB"/>
          </a:p>
        </p:txBody>
      </p:sp>
      <p:sp>
        <p:nvSpPr>
          <p:cNvPr id="215042" name="Rectangle 2"/>
          <p:cNvSpPr>
            <a:spLocks noGrp="1" noChangeArrowheads="1"/>
          </p:cNvSpPr>
          <p:nvPr>
            <p:ph type="title"/>
          </p:nvPr>
        </p:nvSpPr>
        <p:spPr>
          <a:xfrm>
            <a:off x="0" y="188640"/>
            <a:ext cx="8352928" cy="1143000"/>
          </a:xfrm>
        </p:spPr>
        <p:txBody>
          <a:bodyPr>
            <a:noAutofit/>
          </a:bodyPr>
          <a:lstStyle/>
          <a:p>
            <a:r>
              <a:rPr lang="en-GB" sz="3200" b="1" dirty="0"/>
              <a:t>The </a:t>
            </a:r>
            <a:r>
              <a:rPr lang="en-GB" sz="3200" b="1" dirty="0" err="1"/>
              <a:t>Kraaijeveld</a:t>
            </a:r>
            <a:r>
              <a:rPr lang="en-GB" sz="3200" b="1" dirty="0"/>
              <a:t> case C-72/95</a:t>
            </a:r>
            <a:r>
              <a:rPr lang="cs-CZ" sz="3200" b="1" dirty="0"/>
              <a:t> </a:t>
            </a:r>
            <a:r>
              <a:rPr lang="cs-CZ" sz="2400" dirty="0"/>
              <a:t>(</a:t>
            </a:r>
            <a:r>
              <a:rPr lang="en-US" sz="2000" dirty="0"/>
              <a:t>South Holland Provincial Executive approved a zoning</a:t>
            </a:r>
            <a:r>
              <a:rPr lang="cs-CZ" sz="2000" dirty="0"/>
              <a:t> </a:t>
            </a:r>
            <a:r>
              <a:rPr lang="en-US" sz="2000" dirty="0"/>
              <a:t>plan </a:t>
            </a:r>
            <a:r>
              <a:rPr lang="cs-CZ" sz="2000" dirty="0"/>
              <a:t>„</a:t>
            </a:r>
            <a:r>
              <a:rPr lang="en-US" sz="2000" dirty="0"/>
              <a:t>Partial modification of zoning plans in connection with dyke</a:t>
            </a:r>
            <a:r>
              <a:rPr lang="cs-CZ" sz="2000" dirty="0"/>
              <a:t> </a:t>
            </a:r>
            <a:r>
              <a:rPr lang="cs-CZ" sz="2000" dirty="0" err="1"/>
              <a:t>reinforcement</a:t>
            </a:r>
            <a:r>
              <a:rPr lang="cs-CZ" sz="2000" dirty="0"/>
              <a:t>“)</a:t>
            </a:r>
            <a:endParaRPr lang="en-GB" sz="2400" dirty="0"/>
          </a:p>
        </p:txBody>
      </p:sp>
      <p:sp>
        <p:nvSpPr>
          <p:cNvPr id="215043" name="Rectangle 3"/>
          <p:cNvSpPr>
            <a:spLocks noGrp="1" noChangeArrowheads="1"/>
          </p:cNvSpPr>
          <p:nvPr>
            <p:ph type="body" idx="1"/>
          </p:nvPr>
        </p:nvSpPr>
        <p:spPr/>
        <p:txBody>
          <a:bodyPr/>
          <a:lstStyle/>
          <a:p>
            <a:r>
              <a:rPr lang="en-GB" dirty="0"/>
              <a:t>“The wording of the directive indicates that it has </a:t>
            </a:r>
            <a:r>
              <a:rPr lang="en-GB" u="sng" dirty="0"/>
              <a:t>a wide scope and a broad purpose</a:t>
            </a:r>
            <a:r>
              <a:rPr lang="en-GB" dirty="0"/>
              <a:t>.”</a:t>
            </a:r>
          </a:p>
          <a:p>
            <a:pPr lvl="1"/>
            <a:r>
              <a:rPr lang="en-GB" dirty="0"/>
              <a:t>Consistently quoted in subsequent cases by the Court (</a:t>
            </a:r>
            <a:r>
              <a:rPr lang="en-GB" dirty="0" err="1"/>
              <a:t>eg</a:t>
            </a:r>
            <a:r>
              <a:rPr lang="en-GB" dirty="0"/>
              <a:t> </a:t>
            </a:r>
            <a:r>
              <a:rPr lang="en-GB" dirty="0" err="1"/>
              <a:t>Bozen</a:t>
            </a:r>
            <a:r>
              <a:rPr lang="en-GB" dirty="0"/>
              <a:t>, Ireland).</a:t>
            </a:r>
          </a:p>
          <a:p>
            <a:r>
              <a:rPr lang="en-GB" u="sng" dirty="0"/>
              <a:t>Uniform interpretation </a:t>
            </a:r>
            <a:r>
              <a:rPr lang="en-GB" dirty="0"/>
              <a:t>cannot be determined by one language.</a:t>
            </a:r>
          </a:p>
          <a:p>
            <a:r>
              <a:rPr lang="en-GB" dirty="0"/>
              <a:t>Some good news: </a:t>
            </a:r>
            <a:r>
              <a:rPr lang="en-GB" u="sng" dirty="0"/>
              <a:t>criteria and thresholds have a role</a:t>
            </a:r>
            <a:r>
              <a:rPr lang="en-GB" dirty="0"/>
              <a:t>.</a:t>
            </a:r>
          </a:p>
          <a:p>
            <a:pPr lvl="1"/>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65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8C07EEEE-27B3-4051-8C8C-B3C9964EFD12}" type="slidenum">
              <a:rPr lang="en-GB"/>
              <a:pPr/>
              <a:t>37</a:t>
            </a:fld>
            <a:endParaRPr lang="en-GB"/>
          </a:p>
        </p:txBody>
      </p:sp>
      <p:sp>
        <p:nvSpPr>
          <p:cNvPr id="219138" name="Rectangle 2"/>
          <p:cNvSpPr>
            <a:spLocks noGrp="1" noChangeArrowheads="1"/>
          </p:cNvSpPr>
          <p:nvPr>
            <p:ph type="title"/>
          </p:nvPr>
        </p:nvSpPr>
        <p:spPr>
          <a:xfrm>
            <a:off x="251520" y="260648"/>
            <a:ext cx="8229600" cy="1143000"/>
          </a:xfrm>
        </p:spPr>
        <p:txBody>
          <a:bodyPr/>
          <a:lstStyle/>
          <a:p>
            <a:r>
              <a:rPr lang="en-GB" dirty="0" err="1"/>
              <a:t>Linster</a:t>
            </a:r>
            <a:r>
              <a:rPr lang="en-GB" dirty="0"/>
              <a:t> C-287/98</a:t>
            </a:r>
          </a:p>
        </p:txBody>
      </p:sp>
      <p:sp>
        <p:nvSpPr>
          <p:cNvPr id="219139" name="Rectangle 3"/>
          <p:cNvSpPr>
            <a:spLocks noGrp="1" noChangeArrowheads="1"/>
          </p:cNvSpPr>
          <p:nvPr>
            <p:ph type="body" idx="1"/>
          </p:nvPr>
        </p:nvSpPr>
        <p:spPr/>
        <p:txBody>
          <a:bodyPr/>
          <a:lstStyle/>
          <a:p>
            <a:r>
              <a:rPr lang="en-GB" dirty="0"/>
              <a:t>Individuals can rely on a Directive that has not been transposed on time.</a:t>
            </a:r>
          </a:p>
          <a:p>
            <a:r>
              <a:rPr lang="en-GB" dirty="0"/>
              <a:t>National courts are not restricted to the national law but can use the directive itself.</a:t>
            </a:r>
          </a:p>
          <a:p>
            <a:r>
              <a:rPr lang="en-GB" dirty="0"/>
              <a:t>Need for uniform application and principle of equality require autonomous uniform meanings for expressions in EC law.</a:t>
            </a: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25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38</a:t>
            </a:fld>
            <a:endParaRPr lang="en-GB"/>
          </a:p>
        </p:txBody>
      </p:sp>
      <p:sp>
        <p:nvSpPr>
          <p:cNvPr id="223234" name="Rectangle 2"/>
          <p:cNvSpPr>
            <a:spLocks noGrp="1" noChangeArrowheads="1"/>
          </p:cNvSpPr>
          <p:nvPr>
            <p:ph type="title"/>
          </p:nvPr>
        </p:nvSpPr>
        <p:spPr/>
        <p:txBody>
          <a:bodyPr>
            <a:normAutofit fontScale="90000"/>
          </a:bodyPr>
          <a:lstStyle/>
          <a:p>
            <a:r>
              <a:rPr lang="en-GB" dirty="0"/>
              <a:t>Spain C-227/01</a:t>
            </a:r>
            <a:r>
              <a:rPr lang="cs-CZ" dirty="0"/>
              <a:t> - </a:t>
            </a:r>
            <a:r>
              <a:rPr lang="es-ES" sz="4000" dirty="0"/>
              <a:t>Valencia-Tarragona railway line, Las Palmas-Oropesa section</a:t>
            </a:r>
            <a:endParaRPr lang="en-GB"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p:txBody>
          <a:bodyPr/>
          <a:lstStyle/>
          <a:p>
            <a:endParaRPr lang="cs-CZ"/>
          </a:p>
        </p:txBody>
      </p:sp>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1979712" y="1916832"/>
            <a:ext cx="5376597" cy="4032448"/>
          </a:xfrm>
          <a:prstGeom prst="rect">
            <a:avLst/>
          </a:prstGeom>
          <a:noFill/>
        </p:spPr>
      </p:pic>
    </p:spTree>
    <p:extLst>
      <p:ext uri="{BB962C8B-B14F-4D97-AF65-F5344CB8AC3E}">
        <p14:creationId xmlns:p14="http://schemas.microsoft.com/office/powerpoint/2010/main" val="3307670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39</a:t>
            </a:fld>
            <a:endParaRPr lang="en-GB"/>
          </a:p>
        </p:txBody>
      </p:sp>
      <p:sp>
        <p:nvSpPr>
          <p:cNvPr id="223234" name="Rectangle 2"/>
          <p:cNvSpPr>
            <a:spLocks noGrp="1" noChangeArrowheads="1"/>
          </p:cNvSpPr>
          <p:nvPr>
            <p:ph type="title"/>
          </p:nvPr>
        </p:nvSpPr>
        <p:spPr/>
        <p:txBody>
          <a:bodyPr>
            <a:normAutofit fontScale="90000"/>
          </a:bodyPr>
          <a:lstStyle/>
          <a:p>
            <a:r>
              <a:rPr lang="en-GB" dirty="0"/>
              <a:t>Spain C-227/01</a:t>
            </a:r>
            <a:r>
              <a:rPr lang="cs-CZ" dirty="0"/>
              <a:t> - </a:t>
            </a:r>
            <a:r>
              <a:rPr lang="es-ES" sz="4000" dirty="0"/>
              <a:t>Valencia-Tarragona railway line, Las Palmas-Oropesa section</a:t>
            </a:r>
            <a:endParaRPr lang="en-GB" dirty="0"/>
          </a:p>
        </p:txBody>
      </p:sp>
      <p:sp>
        <p:nvSpPr>
          <p:cNvPr id="223235" name="Rectangle 3"/>
          <p:cNvSpPr>
            <a:spLocks noGrp="1" noChangeArrowheads="1"/>
          </p:cNvSpPr>
          <p:nvPr>
            <p:ph type="body" idx="1"/>
          </p:nvPr>
        </p:nvSpPr>
        <p:spPr>
          <a:xfrm>
            <a:off x="539750" y="1557338"/>
            <a:ext cx="8374063" cy="4824412"/>
          </a:xfrm>
        </p:spPr>
        <p:txBody>
          <a:bodyPr>
            <a:normAutofit fontScale="85000" lnSpcReduction="10000"/>
          </a:bodyPr>
          <a:lstStyle/>
          <a:p>
            <a:pPr>
              <a:lnSpc>
                <a:spcPct val="90000"/>
              </a:lnSpc>
            </a:pPr>
            <a:r>
              <a:rPr lang="en-GB" sz="2800" b="1" dirty="0"/>
              <a:t>Annex I point 7 must be understood to include the doubling of an existing track, and not a mere modification.</a:t>
            </a:r>
          </a:p>
          <a:p>
            <a:pPr algn="just">
              <a:lnSpc>
                <a:spcPct val="90000"/>
              </a:lnSpc>
            </a:pPr>
            <a:r>
              <a:rPr lang="en-GB" sz="2800" b="1" dirty="0"/>
              <a:t>That the case concerned a short section of a long distance route is not relevant</a:t>
            </a:r>
            <a:r>
              <a:rPr lang="cs-CZ" sz="2800" b="1" dirty="0"/>
              <a:t>: </a:t>
            </a:r>
            <a:r>
              <a:rPr lang="en-US" sz="2800" i="1" dirty="0"/>
              <a:t>If the argument of the Spanish Government were upheld, the effectiveness of Directive 85/337 could be seriously compromised, since the national authorities concerned would need only to split up a long-distance project into successive shorter sections in order to exclude from the requirements of the Directive both the project as a whole and the sections resulting from that division. </a:t>
            </a:r>
            <a:endParaRPr lang="en-GB" sz="2800" b="1" i="1" dirty="0"/>
          </a:p>
          <a:p>
            <a:pPr>
              <a:lnSpc>
                <a:spcPct val="90000"/>
              </a:lnSpc>
            </a:pPr>
            <a:r>
              <a:rPr lang="en-GB" sz="2800" b="1" dirty="0"/>
              <a:t>The new track would obviously create significant new nuisances, so no need to prove the existence of concrete negative effects – likelihood is sufficient.</a:t>
            </a:r>
          </a:p>
          <a:p>
            <a:pPr>
              <a:lnSpc>
                <a:spcPct val="90000"/>
              </a:lnSpc>
            </a:pPr>
            <a:r>
              <a:rPr lang="en-GB" sz="2800" b="1" dirty="0"/>
              <a:t>Note: this case pre-dates amendments by Directive 97/11.</a:t>
            </a:r>
          </a:p>
          <a:p>
            <a:pPr>
              <a:lnSpc>
                <a:spcPct val="90000"/>
              </a:lnSpc>
            </a:pP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down)">
                                      <p:cBhvr>
                                        <p:cTn id="7" dur="500"/>
                                        <p:tgtEl>
                                          <p:spTgt spid="2232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3235">
                                            <p:txEl>
                                              <p:pRg st="1" end="1"/>
                                            </p:txEl>
                                          </p:spTgt>
                                        </p:tgtEl>
                                        <p:attrNameLst>
                                          <p:attrName>style.visibility</p:attrName>
                                        </p:attrNameLst>
                                      </p:cBhvr>
                                      <p:to>
                                        <p:strVal val="visible"/>
                                      </p:to>
                                    </p:set>
                                    <p:animEffect transition="in" filter="wipe(down)">
                                      <p:cBhvr>
                                        <p:cTn id="10" dur="500"/>
                                        <p:tgtEl>
                                          <p:spTgt spid="2232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animEffect transition="in" filter="wipe(down)">
                                      <p:cBhvr>
                                        <p:cTn id="13" dur="500"/>
                                        <p:tgtEl>
                                          <p:spTgt spid="2232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3235">
                                            <p:txEl>
                                              <p:pRg st="3" end="3"/>
                                            </p:txEl>
                                          </p:spTgt>
                                        </p:tgtEl>
                                        <p:attrNameLst>
                                          <p:attrName>style.visibility</p:attrName>
                                        </p:attrNameLst>
                                      </p:cBhvr>
                                      <p:to>
                                        <p:strVal val="visible"/>
                                      </p:to>
                                    </p:set>
                                    <p:animEffect transition="in" filter="wipe(down)">
                                      <p:cBhvr>
                                        <p:cTn id="16" dur="5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1064732"/>
            <a:ext cx="8238002" cy="502382"/>
          </a:xfrm>
          <a:prstGeom prst="rect">
            <a:avLst/>
          </a:prstGeom>
          <a:noFill/>
          <a:ln>
            <a:noFill/>
          </a:ln>
        </p:spPr>
        <p:txBody>
          <a:bodyPr lIns="91425" tIns="91425" rIns="91425" bIns="91425" anchor="t" anchorCtr="0">
            <a:noAutofit/>
          </a:bodyPr>
          <a:lstStyle/>
          <a:p>
            <a:r>
              <a:rPr lang="cs-CZ" b="1" dirty="0" err="1">
                <a:solidFill>
                  <a:schemeClr val="accent6"/>
                </a:solidFill>
                <a:latin typeface="Roboto Slab" panose="020B0604020202020204" charset="0"/>
                <a:ea typeface="Roboto Slab" panose="020B0604020202020204" charset="0"/>
              </a:rPr>
              <a:t>The</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three-pillar</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structure</a:t>
            </a:r>
            <a:endParaRPr lang="cs-CZ"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endParaRPr lang="cs-CZ"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a:spcBef>
                <a:spcPts val="600"/>
              </a:spcBef>
            </a:pPr>
            <a:endParaRPr lang="en-US" sz="2400" b="1" dirty="0">
              <a:latin typeface="Roboto Slab" panose="020B0604020202020204" charset="0"/>
              <a:ea typeface="Roboto Slab" panose="020B0604020202020204" charset="0"/>
              <a:cs typeface="Nixie One"/>
              <a:sym typeface="Nixie One"/>
            </a:endParaRPr>
          </a:p>
          <a:p>
            <a:pPr>
              <a:spcBef>
                <a:spcPts val="600"/>
              </a:spcBef>
            </a:pPr>
            <a:endParaRPr lang="en-US" sz="2400" b="1" dirty="0">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indent="-285750">
              <a:spcBef>
                <a:spcPts val="600"/>
              </a:spcBef>
              <a:buFont typeface="Arial" panose="020B0604020202020204" pitchFamily="34" charset="0"/>
              <a:buChar char="•"/>
            </a:pPr>
            <a:endParaRPr lang="cs-CZ" b="1" dirty="0">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endParaRPr lang="cs-CZ" b="1" dirty="0">
              <a:latin typeface="Roboto Slab" panose="020B0604020202020204" charset="0"/>
              <a:ea typeface="Roboto Slab" panose="020B0604020202020204" charset="0"/>
              <a:cs typeface="Nixie One"/>
              <a:sym typeface="Nixie One"/>
            </a:endParaRPr>
          </a:p>
          <a:p>
            <a:pPr>
              <a:spcBef>
                <a:spcPts val="600"/>
              </a:spcBef>
            </a:pPr>
            <a:endParaRPr lang="cs-CZ" b="1" dirty="0">
              <a:latin typeface="Roboto Slab" panose="020B0604020202020204" charset="0"/>
              <a:ea typeface="Roboto Slab" panose="020B0604020202020204" charset="0"/>
              <a:cs typeface="Nixie One"/>
              <a:sym typeface="Nixie One"/>
            </a:endParaRPr>
          </a:p>
          <a:p>
            <a:pPr>
              <a:spcBef>
                <a:spcPts val="600"/>
              </a:spcBef>
            </a:pPr>
            <a:endParaRPr lang="en-US" sz="1200" b="1" dirty="0">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1474788"/>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9" y="226823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4" y="227016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96115" y="1841724"/>
            <a:ext cx="7501469" cy="307777"/>
          </a:xfrm>
          <a:prstGeom prst="rect">
            <a:avLst/>
          </a:prstGeom>
          <a:noFill/>
        </p:spPr>
        <p:txBody>
          <a:bodyPr wrap="square" rtlCol="0">
            <a:spAutoFit/>
          </a:bodyPr>
          <a:lstStyle/>
          <a:p>
            <a:r>
              <a:rPr lang="cs-CZ" sz="1400" b="1" dirty="0">
                <a:latin typeface="Roboto Slab" panose="020B0604020202020204" charset="0"/>
                <a:ea typeface="Roboto Slab" panose="020B0604020202020204" charset="0"/>
              </a:rPr>
              <a:t>Access to </a:t>
            </a:r>
            <a:r>
              <a:rPr lang="cs-CZ" sz="1400" b="1" dirty="0" err="1">
                <a:latin typeface="Roboto Slab" panose="020B0604020202020204" charset="0"/>
                <a:ea typeface="Roboto Slab" panose="020B0604020202020204" charset="0"/>
              </a:rPr>
              <a:t>information</a:t>
            </a:r>
            <a:r>
              <a:rPr lang="cs-CZ" sz="1400" b="1" dirty="0">
                <a:latin typeface="Roboto Slab" panose="020B0604020202020204" charset="0"/>
                <a:ea typeface="Roboto Slab" panose="020B0604020202020204" charset="0"/>
              </a:rPr>
              <a:t>      </a:t>
            </a:r>
            <a:r>
              <a:rPr lang="en-US" sz="1400" b="1" dirty="0">
                <a:latin typeface="Roboto Slab" panose="020B0604020202020204" charset="0"/>
                <a:ea typeface="Roboto Slab" panose="020B0604020202020204" charset="0"/>
              </a:rPr>
              <a:t>Public participation </a:t>
            </a:r>
            <a:r>
              <a:rPr lang="cs-CZ" sz="1400" b="1" dirty="0">
                <a:latin typeface="Roboto Slab" panose="020B0604020202020204" charset="0"/>
                <a:ea typeface="Roboto Slab" panose="020B0604020202020204" charset="0"/>
              </a:rPr>
              <a:t>in </a:t>
            </a:r>
            <a:r>
              <a:rPr lang="en-US" sz="1400" b="1" dirty="0">
                <a:latin typeface="Roboto Slab" panose="020B0604020202020204" charset="0"/>
                <a:ea typeface="Roboto Slab" panose="020B0604020202020204" charset="0"/>
              </a:rPr>
              <a:t>decision-making</a:t>
            </a:r>
            <a:r>
              <a:rPr lang="cs-CZ" sz="1400" b="1" dirty="0">
                <a:latin typeface="Roboto Slab" panose="020B0604020202020204" charset="0"/>
                <a:ea typeface="Roboto Slab" panose="020B0604020202020204" charset="0"/>
              </a:rPr>
              <a:t>      Access to justice</a:t>
            </a:r>
            <a:r>
              <a:rPr lang="en-US" sz="1400" b="1" dirty="0">
                <a:latin typeface="Roboto Slab" panose="020B0604020202020204" charset="0"/>
                <a:ea typeface="Roboto Slab" panose="020B0604020202020204" charset="0"/>
              </a:rPr>
              <a:t> </a:t>
            </a:r>
            <a:endParaRPr lang="cs-CZ" sz="1400" b="1" dirty="0">
              <a:latin typeface="Roboto Slab" panose="020B0604020202020204" charset="0"/>
              <a:ea typeface="Roboto Slab" panose="020B0604020202020204" charset="0"/>
            </a:endParaRPr>
          </a:p>
        </p:txBody>
      </p:sp>
      <p:sp>
        <p:nvSpPr>
          <p:cNvPr id="10" name="Obdélník 9"/>
          <p:cNvSpPr/>
          <p:nvPr/>
        </p:nvSpPr>
        <p:spPr>
          <a:xfrm>
            <a:off x="3435338" y="226823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5" y="2452523"/>
            <a:ext cx="1308629" cy="1384995"/>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passive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active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p:txBody>
      </p:sp>
      <p:sp>
        <p:nvSpPr>
          <p:cNvPr id="17" name="Obdélník 16"/>
          <p:cNvSpPr/>
          <p:nvPr/>
        </p:nvSpPr>
        <p:spPr>
          <a:xfrm>
            <a:off x="6216272" y="266854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327459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89733" y="2405683"/>
            <a:ext cx="1903304" cy="2492990"/>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endParaRPr lang="cs-CZ" sz="1200" b="1"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en-US" sz="1200" dirty="0">
                <a:latin typeface="Roboto Slab" panose="020B0604020202020204" charset="0"/>
                <a:ea typeface="Roboto Slab" panose="020B0604020202020204" charset="0"/>
              </a:rPr>
              <a:t>Annex I and other activities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with</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significant</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effects</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plans</a:t>
            </a:r>
            <a:r>
              <a:rPr lang="cs-CZ" sz="1200" dirty="0">
                <a:latin typeface="Roboto Slab" panose="020B0604020202020204" charset="0"/>
                <a:ea typeface="Roboto Slab" panose="020B0604020202020204" charset="0"/>
              </a:rPr>
              <a:t> and </a:t>
            </a:r>
            <a:r>
              <a:rPr lang="cs-CZ" sz="1200" dirty="0" err="1">
                <a:latin typeface="Roboto Slab" panose="020B0604020202020204" charset="0"/>
                <a:ea typeface="Roboto Slab" panose="020B0604020202020204" charset="0"/>
              </a:rPr>
              <a:t>programmes</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general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legal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regulation</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4" name="TextovéPole 13"/>
          <p:cNvSpPr txBox="1"/>
          <p:nvPr/>
        </p:nvSpPr>
        <p:spPr>
          <a:xfrm>
            <a:off x="6294280" y="2405683"/>
            <a:ext cx="2043328" cy="2492990"/>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endParaRPr lang="cs-CZ" sz="1200" b="1"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denied</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information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decisions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from</a:t>
            </a:r>
            <a:endParaRPr lang="cs-CZ" sz="1200" dirty="0">
              <a:latin typeface="Roboto Slab" panose="020B0604020202020204" charset="0"/>
              <a:ea typeface="Roboto Slab" panose="020B0604020202020204" charset="0"/>
            </a:endParaRPr>
          </a:p>
          <a:p>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pillar</a:t>
            </a:r>
            <a:r>
              <a:rPr lang="cs-CZ" sz="1200" dirty="0">
                <a:latin typeface="Roboto Slab" panose="020B0604020202020204" charset="0"/>
                <a:ea typeface="Roboto Slab" panose="020B0604020202020204" charset="0"/>
              </a:rPr>
              <a:t> II</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a:latin typeface="Roboto Slab" panose="020B0604020202020204" charset="0"/>
                <a:ea typeface="Roboto Slab" panose="020B0604020202020204" charset="0"/>
              </a:rPr>
              <a:t>v</a:t>
            </a:r>
            <a:r>
              <a:rPr lang="en-US" sz="1200" dirty="0" err="1">
                <a:latin typeface="Roboto Slab" panose="020B0604020202020204" charset="0"/>
                <a:ea typeface="Roboto Slab" panose="020B0604020202020204" charset="0"/>
              </a:rPr>
              <a:t>iolation</a:t>
            </a:r>
            <a:r>
              <a:rPr lang="en-US" sz="1200" dirty="0">
                <a:latin typeface="Roboto Slab" panose="020B0604020202020204" charset="0"/>
                <a:ea typeface="Roboto Slab" panose="020B0604020202020204" charset="0"/>
              </a:rPr>
              <a:t> of </a:t>
            </a:r>
            <a:r>
              <a:rPr lang="cs-CZ" sz="1200" dirty="0">
                <a:latin typeface="Roboto Slab" panose="020B0604020202020204" charset="0"/>
                <a:ea typeface="Roboto Slab" panose="020B0604020202020204" charset="0"/>
              </a:rPr>
              <a:t>(</a:t>
            </a:r>
            <a:r>
              <a:rPr lang="cs-CZ" sz="1200" dirty="0" err="1">
                <a:latin typeface="Roboto Slab" panose="020B0604020202020204" charset="0"/>
                <a:ea typeface="Roboto Slab" panose="020B0604020202020204" charset="0"/>
              </a:rPr>
              <a:t>other</a:t>
            </a:r>
            <a:r>
              <a:rPr lang="cs-CZ" sz="1200" dirty="0">
                <a:latin typeface="Roboto Slab" panose="020B0604020202020204" charset="0"/>
                <a:ea typeface="Roboto Slab" panose="020B0604020202020204" charset="0"/>
              </a:rPr>
              <a:t>) </a:t>
            </a:r>
            <a:r>
              <a:rPr lang="en-US" sz="1200" dirty="0">
                <a:latin typeface="Roboto Slab" panose="020B0604020202020204" charset="0"/>
                <a:ea typeface="Roboto Slab" panose="020B0604020202020204" charset="0"/>
              </a:rPr>
              <a:t>provisions of the national law relating to the environment</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5" name="Zahnutá šipka nahoru 14"/>
          <p:cNvSpPr/>
          <p:nvPr/>
        </p:nvSpPr>
        <p:spPr>
          <a:xfrm>
            <a:off x="1844518" y="476851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4" y="4766919"/>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1579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40</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a:t>Salami</a:t>
            </a:r>
            <a:r>
              <a:rPr lang="cs-CZ" b="1" dirty="0"/>
              <a:t> </a:t>
            </a:r>
            <a:r>
              <a:rPr lang="cs-CZ" b="1" dirty="0" err="1"/>
              <a:t>slicing</a:t>
            </a:r>
            <a:endParaRPr lang="en-GB"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92428"/>
            <a:ext cx="68580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67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41</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err="1"/>
              <a:t>Transboundary</a:t>
            </a:r>
            <a:r>
              <a:rPr lang="cs-CZ" b="1" dirty="0"/>
              <a:t> EIA/SEA</a:t>
            </a:r>
            <a:endParaRPr lang="en-GB" b="1" dirty="0"/>
          </a:p>
        </p:txBody>
      </p:sp>
      <p:pic>
        <p:nvPicPr>
          <p:cNvPr id="11"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874189"/>
            <a:ext cx="7412852" cy="416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42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42</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a:xfrm>
            <a:off x="467544" y="1196752"/>
            <a:ext cx="8229600" cy="4525963"/>
          </a:xfrm>
        </p:spPr>
        <p:txBody>
          <a:bodyPr/>
          <a:lstStyle/>
          <a:p>
            <a:pPr>
              <a:lnSpc>
                <a:spcPct val="90000"/>
              </a:lnSpc>
              <a:buNone/>
            </a:pPr>
            <a:r>
              <a:rPr lang="cs-CZ" dirty="0"/>
              <a:t>G</a:t>
            </a:r>
            <a:r>
              <a:rPr lang="en-US" dirty="0"/>
              <a:t>rant of a new consent for mining operations at </a:t>
            </a:r>
            <a:r>
              <a:rPr lang="en-US" dirty="0" err="1"/>
              <a:t>Conygar</a:t>
            </a:r>
            <a:r>
              <a:rPr lang="en-US" dirty="0"/>
              <a:t> Quarry without an environmental impact assessment having first been carried out</a:t>
            </a:r>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portisheadweb.org.uk/wcpr/wpimages/wp02f380c5_06.png">
            <a:hlinkClick r:id="rId5"/>
          </p:cNvPr>
          <p:cNvPicPr>
            <a:picLocks noChangeAspect="1" noChangeArrowheads="1"/>
          </p:cNvPicPr>
          <p:nvPr/>
        </p:nvPicPr>
        <p:blipFill>
          <a:blip r:embed="rId6" cstate="print"/>
          <a:srcRect/>
          <a:stretch>
            <a:fillRect/>
          </a:stretch>
        </p:blipFill>
        <p:spPr bwMode="auto">
          <a:xfrm>
            <a:off x="1547664" y="2708920"/>
            <a:ext cx="6048672" cy="4524721"/>
          </a:xfrm>
          <a:prstGeom prst="rect">
            <a:avLst/>
          </a:prstGeom>
          <a:noFill/>
        </p:spPr>
      </p:pic>
    </p:spTree>
    <p:extLst>
      <p:ext uri="{BB962C8B-B14F-4D97-AF65-F5344CB8AC3E}">
        <p14:creationId xmlns:p14="http://schemas.microsoft.com/office/powerpoint/2010/main" val="3015560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43</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p:txBody>
          <a:bodyPr/>
          <a:lstStyle/>
          <a:p>
            <a:pPr>
              <a:lnSpc>
                <a:spcPct val="90000"/>
              </a:lnSpc>
            </a:pPr>
            <a:r>
              <a:rPr lang="en-GB" dirty="0"/>
              <a:t>In two (or more) stage consent procedures, assessment of environmental effects must be as soon as they can all be identified and assessed.</a:t>
            </a:r>
          </a:p>
          <a:p>
            <a:pPr>
              <a:lnSpc>
                <a:spcPct val="90000"/>
              </a:lnSpc>
            </a:pPr>
            <a:r>
              <a:rPr lang="en-GB" dirty="0"/>
              <a:t>If MSs fail to carry out EIA, they must take measures to remedy that failure.  These might include the revocation or suspension of a consent, or compensation if an individual has suffered harm.</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60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79D19759-970B-4E5B-892B-F496FFDCA17A}" type="slidenum">
              <a:rPr lang="en-GB"/>
              <a:pPr/>
              <a:t>44</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7330" name="Rectangle 2"/>
          <p:cNvSpPr>
            <a:spLocks noGrp="1" noChangeArrowheads="1"/>
          </p:cNvSpPr>
          <p:nvPr>
            <p:ph type="title"/>
          </p:nvPr>
        </p:nvSpPr>
        <p:spPr/>
        <p:txBody>
          <a:bodyPr/>
          <a:lstStyle/>
          <a:p>
            <a:r>
              <a:rPr lang="en-GB"/>
              <a:t>Practical application</a:t>
            </a:r>
          </a:p>
        </p:txBody>
      </p:sp>
      <p:sp>
        <p:nvSpPr>
          <p:cNvPr id="227331" name="Rectangle 3"/>
          <p:cNvSpPr>
            <a:spLocks noGrp="1" noChangeArrowheads="1"/>
          </p:cNvSpPr>
          <p:nvPr>
            <p:ph type="body" idx="1"/>
          </p:nvPr>
        </p:nvSpPr>
        <p:spPr/>
        <p:txBody>
          <a:bodyPr/>
          <a:lstStyle/>
          <a:p>
            <a:r>
              <a:rPr lang="cs-CZ" dirty="0"/>
              <a:t>CJEU</a:t>
            </a:r>
            <a:r>
              <a:rPr lang="en-GB" dirty="0"/>
              <a:t> and Commission rely on E</a:t>
            </a:r>
            <a:r>
              <a:rPr lang="cs-CZ" dirty="0"/>
              <a:t>U</a:t>
            </a:r>
            <a:r>
              <a:rPr lang="en-GB" dirty="0"/>
              <a:t> law – </a:t>
            </a:r>
            <a:r>
              <a:rPr lang="en-GB" dirty="0" err="1"/>
              <a:t>ie</a:t>
            </a:r>
            <a:r>
              <a:rPr lang="en-GB" dirty="0"/>
              <a:t> the Directive, not the national transpositions.</a:t>
            </a:r>
          </a:p>
          <a:p>
            <a:r>
              <a:rPr lang="en-GB" dirty="0"/>
              <a:t>In considering difficult cases, such as many infrastructure projects, reflect on the  approach  the Court would take.</a:t>
            </a:r>
          </a:p>
          <a:p>
            <a:r>
              <a:rPr lang="en-GB" dirty="0"/>
              <a:t>Consider the context and purpose of the legislation.</a:t>
            </a:r>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39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755650" y="1916113"/>
            <a:ext cx="7848600" cy="2438400"/>
          </a:xfrm>
        </p:spPr>
        <p:txBody>
          <a:bodyPr/>
          <a:lstStyle/>
          <a:p>
            <a:pPr defTabSz="762000"/>
            <a:r>
              <a:rPr lang="en-GB" sz="4800" b="1"/>
              <a:t>Strategic Environmental Assessment</a:t>
            </a:r>
            <a:r>
              <a:rPr lang="en-GB"/>
              <a:t> </a:t>
            </a:r>
            <a:br>
              <a:rPr lang="en-GB"/>
            </a:br>
            <a:r>
              <a:rPr lang="en-GB" i="1"/>
              <a:t>Directive 2001/42/EC</a:t>
            </a:r>
            <a:endParaRPr lang="en-GB"/>
          </a:p>
        </p:txBody>
      </p:sp>
      <p:sp>
        <p:nvSpPr>
          <p:cNvPr id="229379" name="Rectangle 3"/>
          <p:cNvSpPr>
            <a:spLocks noGrp="1" noChangeArrowheads="1"/>
          </p:cNvSpPr>
          <p:nvPr>
            <p:ph type="subTitle" idx="1"/>
          </p:nvPr>
        </p:nvSpPr>
        <p:spPr>
          <a:xfrm>
            <a:off x="0" y="4149725"/>
            <a:ext cx="8885238" cy="2903538"/>
          </a:xfrm>
        </p:spPr>
        <p:txBody>
          <a:bodyPr/>
          <a:lstStyle/>
          <a:p>
            <a:pPr defTabSz="762000"/>
            <a:endParaRPr lang="en-GB" b="1"/>
          </a:p>
          <a:p>
            <a:pPr defTabSz="762000"/>
            <a:endParaRPr lang="en-GB" b="1"/>
          </a:p>
          <a:p>
            <a:pPr defTabSz="762000"/>
            <a:r>
              <a:rPr lang="en-GB" b="1"/>
              <a:t>Applicable from 21</a:t>
            </a:r>
            <a:r>
              <a:rPr lang="en-GB" b="1" baseline="30000"/>
              <a:t>st</a:t>
            </a:r>
            <a:r>
              <a:rPr lang="en-GB" b="1"/>
              <a:t> July 2004</a:t>
            </a:r>
          </a:p>
        </p:txBody>
      </p:sp>
      <p:pic>
        <p:nvPicPr>
          <p:cNvPr id="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88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FBC6D7A-A624-4DD6-B32A-5A53273F1DDF}" type="slidenum">
              <a:rPr lang="en-GB"/>
              <a:pPr/>
              <a:t>46</a:t>
            </a:fld>
            <a:endParaRPr lang="en-GB"/>
          </a:p>
        </p:txBody>
      </p:sp>
      <p:sp>
        <p:nvSpPr>
          <p:cNvPr id="234499" name="Rectangle 3"/>
          <p:cNvSpPr>
            <a:spLocks noGrp="1" noChangeArrowheads="1"/>
          </p:cNvSpPr>
          <p:nvPr>
            <p:ph type="body" idx="1"/>
          </p:nvPr>
        </p:nvSpPr>
        <p:spPr>
          <a:xfrm>
            <a:off x="468313" y="2085975"/>
            <a:ext cx="7848600" cy="4151313"/>
          </a:xfrm>
        </p:spPr>
        <p:txBody>
          <a:bodyPr>
            <a:normAutofit fontScale="92500" lnSpcReduction="10000"/>
          </a:bodyPr>
          <a:lstStyle/>
          <a:p>
            <a:pPr lvl="1" defTabSz="762000">
              <a:lnSpc>
                <a:spcPct val="90000"/>
              </a:lnSpc>
            </a:pPr>
            <a:r>
              <a:rPr lang="en-GB" sz="3200" dirty="0"/>
              <a:t>prepared and/or adopted by an </a:t>
            </a:r>
            <a:r>
              <a:rPr lang="en-GB" sz="3200" u="sng" dirty="0"/>
              <a:t>authority</a:t>
            </a:r>
            <a:r>
              <a:rPr lang="en-GB" sz="3200" dirty="0"/>
              <a:t> at national, regional or local level </a:t>
            </a:r>
            <a:r>
              <a:rPr lang="en-GB" sz="3200" b="1" dirty="0"/>
              <a:t>AND</a:t>
            </a:r>
            <a:r>
              <a:rPr lang="en-GB" sz="3200" dirty="0"/>
              <a:t>;</a:t>
            </a:r>
          </a:p>
          <a:p>
            <a:pPr lvl="1" defTabSz="762000">
              <a:lnSpc>
                <a:spcPct val="90000"/>
              </a:lnSpc>
            </a:pPr>
            <a:r>
              <a:rPr lang="en-GB" sz="3200" u="sng" dirty="0"/>
              <a:t>required</a:t>
            </a:r>
            <a:r>
              <a:rPr lang="en-GB" sz="3200" dirty="0"/>
              <a:t> by legislative, regulatory or administrative provisions.</a:t>
            </a:r>
          </a:p>
          <a:p>
            <a:pPr lvl="1" defTabSz="762000">
              <a:lnSpc>
                <a:spcPct val="90000"/>
              </a:lnSpc>
              <a:spcBef>
                <a:spcPct val="50000"/>
              </a:spcBef>
              <a:buFontTx/>
              <a:buNone/>
            </a:pPr>
            <a:r>
              <a:rPr lang="en-GB" sz="3200" dirty="0"/>
              <a:t>	Definition includes: </a:t>
            </a:r>
          </a:p>
          <a:p>
            <a:pPr lvl="1" defTabSz="762000">
              <a:lnSpc>
                <a:spcPct val="90000"/>
              </a:lnSpc>
            </a:pPr>
            <a:r>
              <a:rPr lang="en-GB" sz="3200" i="1" dirty="0"/>
              <a:t>co-financed </a:t>
            </a:r>
            <a:r>
              <a:rPr lang="en-GB" sz="3200" dirty="0"/>
              <a:t>by the EC</a:t>
            </a:r>
            <a:r>
              <a:rPr lang="cs-CZ" sz="3200" dirty="0"/>
              <a:t>, </a:t>
            </a:r>
            <a:r>
              <a:rPr lang="en-GB" sz="3200" i="1" dirty="0"/>
              <a:t>modifications</a:t>
            </a:r>
            <a:r>
              <a:rPr lang="en-GB" sz="3200" dirty="0"/>
              <a:t>.</a:t>
            </a:r>
            <a:endParaRPr lang="cs-CZ" sz="3200" dirty="0"/>
          </a:p>
          <a:p>
            <a:pPr lvl="1" defTabSz="762000">
              <a:lnSpc>
                <a:spcPct val="90000"/>
              </a:lnSpc>
            </a:pPr>
            <a:endParaRPr lang="cs-CZ" sz="3200" dirty="0"/>
          </a:p>
          <a:p>
            <a:pPr marL="457200" lvl="1" indent="0" defTabSz="762000">
              <a:lnSpc>
                <a:spcPct val="90000"/>
              </a:lnSpc>
              <a:buNone/>
            </a:pPr>
            <a:r>
              <a:rPr lang="cs-CZ" sz="3200" dirty="0" err="1"/>
              <a:t>Typically</a:t>
            </a:r>
            <a:r>
              <a:rPr lang="cs-CZ" sz="3200" dirty="0"/>
              <a:t> </a:t>
            </a:r>
            <a:r>
              <a:rPr lang="cs-CZ" sz="3200" dirty="0" err="1"/>
              <a:t>urban</a:t>
            </a:r>
            <a:r>
              <a:rPr lang="cs-CZ" sz="3200" dirty="0"/>
              <a:t> </a:t>
            </a:r>
            <a:r>
              <a:rPr lang="cs-CZ" sz="3200" dirty="0" err="1"/>
              <a:t>plans</a:t>
            </a:r>
            <a:r>
              <a:rPr lang="cs-CZ" sz="3200" dirty="0"/>
              <a:t>, </a:t>
            </a:r>
            <a:r>
              <a:rPr lang="cs-CZ" sz="3200" dirty="0" err="1"/>
              <a:t>waste</a:t>
            </a:r>
            <a:r>
              <a:rPr lang="cs-CZ" sz="3200" dirty="0"/>
              <a:t> management </a:t>
            </a:r>
            <a:r>
              <a:rPr lang="cs-CZ" sz="3200" dirty="0" err="1"/>
              <a:t>plans</a:t>
            </a:r>
            <a:r>
              <a:rPr lang="cs-CZ" sz="3200" dirty="0"/>
              <a:t>,…</a:t>
            </a:r>
            <a:endParaRPr lang="en-GB" sz="3200" dirty="0"/>
          </a:p>
          <a:p>
            <a:pPr lvl="1" defTabSz="762000">
              <a:lnSpc>
                <a:spcPct val="90000"/>
              </a:lnSpc>
            </a:pPr>
            <a:endParaRPr lang="en-GB" sz="3200" dirty="0"/>
          </a:p>
          <a:p>
            <a:pPr defTabSz="762000">
              <a:lnSpc>
                <a:spcPct val="90000"/>
              </a:lnSpc>
            </a:pPr>
            <a:endParaRPr lang="en-GB" dirty="0"/>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4498" name="Rectangle 2"/>
          <p:cNvSpPr>
            <a:spLocks noGrp="1" noChangeArrowheads="1"/>
          </p:cNvSpPr>
          <p:nvPr>
            <p:ph type="title"/>
          </p:nvPr>
        </p:nvSpPr>
        <p:spPr>
          <a:xfrm>
            <a:off x="1253007" y="404664"/>
            <a:ext cx="8077200" cy="1143000"/>
          </a:xfrm>
        </p:spPr>
        <p:txBody>
          <a:bodyPr>
            <a:normAutofit fontScale="90000"/>
          </a:bodyPr>
          <a:lstStyle/>
          <a:p>
            <a:pPr defTabSz="762000"/>
            <a:r>
              <a:rPr lang="en-GB" sz="4000" b="1" dirty="0"/>
              <a:t>What is a plan or programme? </a:t>
            </a:r>
            <a:br>
              <a:rPr lang="en-GB" sz="4000" b="1" dirty="0"/>
            </a:br>
            <a:r>
              <a:rPr lang="en-GB" sz="3200" i="1" dirty="0"/>
              <a:t>(Article 2)</a:t>
            </a:r>
            <a:endParaRPr lang="en-GB" sz="4000" b="1" dirty="0"/>
          </a:p>
        </p:txBody>
      </p:sp>
    </p:spTree>
    <p:extLst>
      <p:ext uri="{BB962C8B-B14F-4D97-AF65-F5344CB8AC3E}">
        <p14:creationId xmlns:p14="http://schemas.microsoft.com/office/powerpoint/2010/main" val="341541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97271117-B03E-4135-8DF1-900DD8C24FDF}" type="slidenum">
              <a:rPr lang="en-GB"/>
              <a:pPr/>
              <a:t>47</a:t>
            </a:fld>
            <a:endParaRPr lang="en-GB"/>
          </a:p>
        </p:txBody>
      </p:sp>
      <p:sp>
        <p:nvSpPr>
          <p:cNvPr id="235522" name="Rectangle 2"/>
          <p:cNvSpPr>
            <a:spLocks noGrp="1" noChangeArrowheads="1"/>
          </p:cNvSpPr>
          <p:nvPr>
            <p:ph type="title"/>
          </p:nvPr>
        </p:nvSpPr>
        <p:spPr>
          <a:xfrm>
            <a:off x="1143000" y="404813"/>
            <a:ext cx="8001000" cy="1143000"/>
          </a:xfrm>
        </p:spPr>
        <p:txBody>
          <a:bodyPr>
            <a:normAutofit fontScale="90000"/>
          </a:bodyPr>
          <a:lstStyle/>
          <a:p>
            <a:pPr defTabSz="762000"/>
            <a:r>
              <a:rPr lang="en-GB" sz="4000" b="1"/>
              <a:t>Which plans and programmes require SEA? </a:t>
            </a:r>
            <a:endParaRPr lang="en-GB" sz="4000" b="1" i="1"/>
          </a:p>
        </p:txBody>
      </p:sp>
      <p:sp>
        <p:nvSpPr>
          <p:cNvPr id="235523" name="Rectangle 3"/>
          <p:cNvSpPr>
            <a:spLocks noGrp="1" noChangeArrowheads="1"/>
          </p:cNvSpPr>
          <p:nvPr>
            <p:ph type="body" idx="1"/>
          </p:nvPr>
        </p:nvSpPr>
        <p:spPr>
          <a:xfrm>
            <a:off x="533400" y="1854200"/>
            <a:ext cx="8610600" cy="4114800"/>
          </a:xfrm>
        </p:spPr>
        <p:txBody>
          <a:bodyPr>
            <a:normAutofit/>
          </a:bodyPr>
          <a:lstStyle/>
          <a:p>
            <a:pPr marL="0" indent="0" defTabSz="762000">
              <a:buFontTx/>
              <a:buNone/>
            </a:pPr>
            <a:r>
              <a:rPr lang="en-GB" sz="1800" b="1" dirty="0"/>
              <a:t>Article 3(2)</a:t>
            </a:r>
            <a:r>
              <a:rPr lang="en-GB" sz="1800" dirty="0"/>
              <a:t> - plans and programmes that always require environmental assessment:</a:t>
            </a:r>
            <a:endParaRPr lang="cs-CZ" sz="1800" dirty="0"/>
          </a:p>
          <a:p>
            <a:pPr marL="0" indent="0" defTabSz="762000">
              <a:buFontTx/>
              <a:buNone/>
            </a:pPr>
            <a:endParaRPr lang="en-GB" sz="1800" dirty="0"/>
          </a:p>
          <a:p>
            <a:pPr marL="0" indent="0" defTabSz="762000">
              <a:buFontTx/>
              <a:buNone/>
            </a:pPr>
            <a:r>
              <a:rPr lang="en-GB" sz="1800" dirty="0"/>
              <a:t>(a) 	</a:t>
            </a:r>
            <a:r>
              <a:rPr lang="en-GB" sz="1800" b="1" dirty="0"/>
              <a:t>prepared for agriculture, forestry, fisheries, energy, industry, transport, waste/ water management, telecommunications, tourism, town &amp; country planning or land use</a:t>
            </a:r>
          </a:p>
          <a:p>
            <a:pPr marL="0" indent="0" defTabSz="762000">
              <a:buFontTx/>
              <a:buNone/>
            </a:pPr>
            <a:r>
              <a:rPr lang="en-GB" sz="1800" b="1" dirty="0"/>
              <a:t>	AND </a:t>
            </a:r>
          </a:p>
          <a:p>
            <a:pPr marL="0" indent="0" defTabSz="762000">
              <a:buFontTx/>
              <a:buNone/>
            </a:pPr>
            <a:r>
              <a:rPr lang="en-GB" sz="1800" b="1" dirty="0"/>
              <a:t>	which </a:t>
            </a:r>
            <a:r>
              <a:rPr lang="en-GB" sz="1800" b="1" u="sng" dirty="0"/>
              <a:t>set the framework</a:t>
            </a:r>
            <a:r>
              <a:rPr lang="en-GB" sz="1800" b="1" dirty="0"/>
              <a:t> for future</a:t>
            </a:r>
            <a:r>
              <a:rPr lang="cs-CZ" sz="1800" b="1" dirty="0"/>
              <a:t> </a:t>
            </a:r>
            <a:r>
              <a:rPr lang="en-GB" sz="1800" b="1" dirty="0"/>
              <a:t>development consent of projects listed </a:t>
            </a:r>
          </a:p>
          <a:p>
            <a:pPr marL="0" indent="0" defTabSz="762000">
              <a:spcBef>
                <a:spcPct val="0"/>
              </a:spcBef>
              <a:buFontTx/>
              <a:buNone/>
            </a:pPr>
            <a:r>
              <a:rPr lang="en-GB" sz="1800" b="1" dirty="0"/>
              <a:t>	in the EIA Directive</a:t>
            </a:r>
            <a:r>
              <a:rPr lang="en-GB" sz="1800" dirty="0"/>
              <a:t>.</a:t>
            </a:r>
            <a:endParaRPr lang="cs-CZ" sz="1800" dirty="0"/>
          </a:p>
          <a:p>
            <a:pPr marL="0" indent="0" defTabSz="762000">
              <a:spcBef>
                <a:spcPct val="0"/>
              </a:spcBef>
              <a:buFontTx/>
              <a:buNone/>
            </a:pPr>
            <a:endParaRPr lang="cs-CZ" sz="1800" dirty="0"/>
          </a:p>
          <a:p>
            <a:pPr marL="0" indent="0" defTabSz="762000">
              <a:spcBef>
                <a:spcPct val="0"/>
              </a:spcBef>
              <a:buNone/>
            </a:pPr>
            <a:r>
              <a:rPr lang="cs-CZ" sz="1800" dirty="0"/>
              <a:t>(b) </a:t>
            </a:r>
            <a:r>
              <a:rPr lang="en-GB" sz="1800" dirty="0"/>
              <a:t>which, in view of the likely effect on sites, have been determined to require an assessment under Article 6 or 7 of the Habitats Directive.</a:t>
            </a:r>
            <a:endParaRPr lang="cs-CZ" sz="1800" dirty="0"/>
          </a:p>
          <a:p>
            <a:pPr marL="0" indent="0" defTabSz="762000">
              <a:spcBef>
                <a:spcPct val="0"/>
              </a:spcBef>
              <a:buFontTx/>
              <a:buNone/>
            </a:pPr>
            <a:endParaRPr lang="en-GB" sz="18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6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datum 3"/>
          <p:cNvSpPr>
            <a:spLocks noGrp="1"/>
          </p:cNvSpPr>
          <p:nvPr>
            <p:ph type="dt" sz="half" idx="10"/>
          </p:nvPr>
        </p:nvSpPr>
        <p:spPr/>
        <p:txBody>
          <a:bodyPr/>
          <a:lstStyle/>
          <a:p>
            <a:r>
              <a:rPr lang="en-US"/>
              <a:t>Cohesion Fund Workshop -  Prague, 24-25 February 2005</a:t>
            </a:r>
            <a:endParaRPr lang="en-GB"/>
          </a:p>
        </p:txBody>
      </p:sp>
      <p:sp>
        <p:nvSpPr>
          <p:cNvPr id="6" name="Zástupný symbol pro číslo snímku 5"/>
          <p:cNvSpPr>
            <a:spLocks noGrp="1"/>
          </p:cNvSpPr>
          <p:nvPr>
            <p:ph type="sldNum" sz="quarter" idx="12"/>
          </p:nvPr>
        </p:nvSpPr>
        <p:spPr/>
        <p:txBody>
          <a:bodyPr/>
          <a:lstStyle/>
          <a:p>
            <a:fld id="{BD316157-76A9-4A1B-9801-05ED60E1E3C5}" type="slidenum">
              <a:rPr lang="en-GB"/>
              <a:pPr/>
              <a:t>48</a:t>
            </a:fld>
            <a:endParaRPr lang="en-GB"/>
          </a:p>
        </p:txBody>
      </p:sp>
      <p:sp>
        <p:nvSpPr>
          <p:cNvPr id="236546" name="Rectangle 2"/>
          <p:cNvSpPr>
            <a:spLocks noGrp="1" noChangeArrowheads="1"/>
          </p:cNvSpPr>
          <p:nvPr>
            <p:ph type="title"/>
          </p:nvPr>
        </p:nvSpPr>
        <p:spPr>
          <a:xfrm>
            <a:off x="1295400" y="404664"/>
            <a:ext cx="7848600" cy="1143000"/>
          </a:xfrm>
        </p:spPr>
        <p:txBody>
          <a:bodyPr>
            <a:normAutofit fontScale="90000"/>
          </a:bodyPr>
          <a:lstStyle/>
          <a:p>
            <a:pPr defTabSz="762000"/>
            <a:r>
              <a:rPr lang="en-GB" sz="4000" b="1" dirty="0"/>
              <a:t>Which plans and programmes require SEA? </a:t>
            </a:r>
            <a:endParaRPr lang="en-GB" sz="4000" b="1" i="1" dirty="0"/>
          </a:p>
        </p:txBody>
      </p:sp>
      <p:sp>
        <p:nvSpPr>
          <p:cNvPr id="236547" name="Rectangle 3"/>
          <p:cNvSpPr>
            <a:spLocks noGrp="1" noChangeArrowheads="1"/>
          </p:cNvSpPr>
          <p:nvPr>
            <p:ph type="body" idx="1"/>
          </p:nvPr>
        </p:nvSpPr>
        <p:spPr>
          <a:xfrm>
            <a:off x="543172" y="1938553"/>
            <a:ext cx="8229600" cy="3938587"/>
          </a:xfrm>
        </p:spPr>
        <p:txBody>
          <a:bodyPr>
            <a:normAutofit/>
          </a:bodyPr>
          <a:lstStyle/>
          <a:p>
            <a:pPr marL="0" indent="0" defTabSz="762000">
              <a:spcBef>
                <a:spcPct val="50000"/>
              </a:spcBef>
              <a:buNone/>
            </a:pPr>
            <a:r>
              <a:rPr lang="en-GB" sz="2400" b="1" dirty="0"/>
              <a:t>Article 3(9)</a:t>
            </a:r>
            <a:r>
              <a:rPr lang="en-GB" sz="2400" dirty="0"/>
              <a:t> - Exemptions:</a:t>
            </a:r>
          </a:p>
          <a:p>
            <a:pPr marL="763588" lvl="1" defTabSz="762000"/>
            <a:r>
              <a:rPr lang="en-GB" sz="2400" dirty="0"/>
              <a:t>National defence, civil emergency, financial or budget plans/programmes</a:t>
            </a:r>
          </a:p>
          <a:p>
            <a:pPr marL="763588" lvl="1" defTabSz="762000"/>
            <a:r>
              <a:rPr lang="en-GB" sz="2400" dirty="0"/>
              <a:t>Structural Funds Regulations (</a:t>
            </a:r>
            <a:r>
              <a:rPr lang="en-GB" sz="2400" dirty="0" err="1"/>
              <a:t>inc</a:t>
            </a:r>
            <a:r>
              <a:rPr lang="en-GB" sz="2400" dirty="0"/>
              <a:t> EAGGF) for current programming period 2000-2006/7</a:t>
            </a:r>
          </a:p>
          <a:p>
            <a:pPr marL="0" indent="0" defTabSz="762000">
              <a:spcBef>
                <a:spcPct val="50000"/>
              </a:spcBef>
              <a:buFontTx/>
              <a:buNone/>
            </a:pPr>
            <a:endParaRPr lang="en-GB" sz="24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02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a:t>					</a:t>
            </a:r>
          </a:p>
        </p:txBody>
      </p:sp>
      <p:sp>
        <p:nvSpPr>
          <p:cNvPr id="5" name="Nadpis 4"/>
          <p:cNvSpPr>
            <a:spLocks noGrp="1"/>
          </p:cNvSpPr>
          <p:nvPr>
            <p:ph type="ctrTitle"/>
          </p:nvPr>
        </p:nvSpPr>
        <p:spPr>
          <a:xfrm>
            <a:off x="539552" y="2420888"/>
            <a:ext cx="7772400" cy="1470025"/>
          </a:xfrm>
        </p:spPr>
        <p:txBody>
          <a:bodyPr>
            <a:normAutofit fontScale="90000"/>
          </a:bodyPr>
          <a:lstStyle/>
          <a:p>
            <a:br>
              <a:rPr lang="cs-CZ" sz="3600" dirty="0"/>
            </a:br>
            <a:br>
              <a:rPr lang="cs-CZ" sz="3600" dirty="0"/>
            </a:br>
            <a:r>
              <a:rPr lang="cs-CZ" sz="3600" dirty="0" err="1"/>
              <a:t>Thank</a:t>
            </a:r>
            <a:r>
              <a:rPr lang="cs-CZ" sz="3600" dirty="0"/>
              <a:t> </a:t>
            </a:r>
            <a:r>
              <a:rPr lang="cs-CZ" sz="3600" dirty="0" err="1"/>
              <a:t>you</a:t>
            </a:r>
            <a:r>
              <a:rPr lang="cs-CZ" sz="3600" dirty="0"/>
              <a:t> </a:t>
            </a:r>
            <a:r>
              <a:rPr lang="cs-CZ" sz="3600" dirty="0" err="1"/>
              <a:t>for</a:t>
            </a:r>
            <a:r>
              <a:rPr lang="cs-CZ" sz="3600" dirty="0"/>
              <a:t> </a:t>
            </a:r>
            <a:r>
              <a:rPr lang="cs-CZ" sz="3600" dirty="0" err="1"/>
              <a:t>your</a:t>
            </a:r>
            <a:r>
              <a:rPr lang="cs-CZ" sz="3600" dirty="0"/>
              <a:t> </a:t>
            </a:r>
            <a:r>
              <a:rPr lang="cs-CZ" sz="3600" dirty="0" err="1"/>
              <a:t>attention</a:t>
            </a:r>
            <a:r>
              <a:rPr lang="cs-CZ" sz="3600" dirty="0"/>
              <a:t> </a:t>
            </a:r>
            <a:r>
              <a:rPr lang="cs-CZ" sz="3600" dirty="0">
                <a:sym typeface="Wingdings" pitchFamily="2" charset="2"/>
              </a:rPr>
              <a:t></a:t>
            </a:r>
            <a:br>
              <a:rPr lang="cs-CZ" sz="3600" dirty="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a:p>
          <a:p>
            <a:r>
              <a:rPr lang="cs-CZ" sz="4000" dirty="0"/>
              <a:t>To </a:t>
            </a:r>
            <a:r>
              <a:rPr lang="cs-CZ" sz="4000" dirty="0" err="1"/>
              <a:t>be</a:t>
            </a:r>
            <a:r>
              <a:rPr lang="cs-CZ" sz="4000" dirty="0"/>
              <a:t> </a:t>
            </a:r>
            <a:r>
              <a:rPr lang="cs-CZ" sz="4000" dirty="0" err="1"/>
              <a:t>continued</a:t>
            </a:r>
            <a:r>
              <a:rPr lang="cs-CZ" sz="4000" dirty="0"/>
              <a:t>…</a:t>
            </a:r>
            <a:endParaRPr lang="cs-CZ" dirty="0"/>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obsah 5">
            <a:extLst>
              <a:ext uri="{FF2B5EF4-FFF2-40B4-BE49-F238E27FC236}">
                <a16:creationId xmlns:a16="http://schemas.microsoft.com/office/drawing/2014/main" id="{E29C65BF-1A16-4B50-AB26-37928F5AAC44}"/>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642F6217-C4E8-4E36-9F98-133B3D1D52B6}"/>
              </a:ext>
            </a:extLst>
          </p:cNvPr>
          <p:cNvPicPr>
            <a:picLocks noChangeAspect="1"/>
          </p:cNvPicPr>
          <p:nvPr/>
        </p:nvPicPr>
        <p:blipFill>
          <a:blip r:embed="rId4"/>
          <a:stretch>
            <a:fillRect/>
          </a:stretch>
        </p:blipFill>
        <p:spPr>
          <a:xfrm>
            <a:off x="361950" y="623887"/>
            <a:ext cx="8420100" cy="5610225"/>
          </a:xfrm>
          <a:prstGeom prst="rect">
            <a:avLst/>
          </a:prstGeom>
        </p:spPr>
      </p:pic>
    </p:spTree>
    <p:extLst>
      <p:ext uri="{BB962C8B-B14F-4D97-AF65-F5344CB8AC3E}">
        <p14:creationId xmlns:p14="http://schemas.microsoft.com/office/powerpoint/2010/main" val="228075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543172" y="1484784"/>
            <a:ext cx="8229600" cy="4525963"/>
          </a:xfrm>
        </p:spPr>
        <p:txBody>
          <a:bodyPr>
            <a:normAutofit fontScale="85000" lnSpcReduction="10000"/>
          </a:bodyPr>
          <a:lstStyle/>
          <a:p>
            <a:pPr marL="457200" indent="-457200">
              <a:buAutoNum type="arabicParenR"/>
            </a:pPr>
            <a:r>
              <a:rPr lang="cs-CZ" sz="2400" b="1" dirty="0"/>
              <a:t>Public </a:t>
            </a:r>
            <a:r>
              <a:rPr lang="cs-CZ" sz="2400" b="1" dirty="0" err="1"/>
              <a:t>participation</a:t>
            </a:r>
            <a:r>
              <a:rPr lang="cs-CZ" sz="2400" b="1" dirty="0"/>
              <a:t> in </a:t>
            </a:r>
            <a:r>
              <a:rPr lang="cs-CZ" sz="2400" b="1" dirty="0" err="1"/>
              <a:t>general</a:t>
            </a:r>
            <a:endParaRPr lang="cs-CZ" sz="2400" b="1" dirty="0"/>
          </a:p>
          <a:p>
            <a:pPr marL="0" indent="0">
              <a:buNone/>
            </a:pPr>
            <a:r>
              <a:rPr lang="cs-CZ" sz="2400" b="1" dirty="0"/>
              <a:t>- </a:t>
            </a:r>
            <a:r>
              <a:rPr lang="cs-CZ" sz="2400" dirty="0" err="1"/>
              <a:t>Procedural</a:t>
            </a:r>
            <a:r>
              <a:rPr lang="cs-CZ" sz="2400" dirty="0"/>
              <a:t> </a:t>
            </a:r>
            <a:r>
              <a:rPr lang="cs-CZ" sz="2400" dirty="0" err="1"/>
              <a:t>rights</a:t>
            </a:r>
            <a:r>
              <a:rPr lang="cs-CZ" sz="2400" dirty="0"/>
              <a:t>, </a:t>
            </a:r>
            <a:r>
              <a:rPr lang="cs-CZ" sz="2400" dirty="0" err="1"/>
              <a:t>often</a:t>
            </a:r>
            <a:r>
              <a:rPr lang="cs-CZ" sz="2400" dirty="0"/>
              <a:t> </a:t>
            </a:r>
            <a:r>
              <a:rPr lang="cs-CZ" sz="2400" dirty="0" err="1"/>
              <a:t>constitutional</a:t>
            </a:r>
            <a:r>
              <a:rPr lang="cs-CZ" sz="2400" dirty="0"/>
              <a:t>, </a:t>
            </a:r>
            <a:r>
              <a:rPr lang="cs-CZ" sz="2400" dirty="0" err="1"/>
              <a:t>sources</a:t>
            </a:r>
            <a:r>
              <a:rPr lang="cs-CZ" sz="2400" dirty="0"/>
              <a:t>: IL, EU, NL </a:t>
            </a:r>
          </a:p>
          <a:p>
            <a:pPr marL="0" indent="0">
              <a:buNone/>
            </a:pPr>
            <a:r>
              <a:rPr lang="cs-CZ" sz="2400" b="1" dirty="0"/>
              <a:t>2) </a:t>
            </a:r>
            <a:r>
              <a:rPr lang="cs-CZ" sz="2400" b="1" dirty="0" err="1"/>
              <a:t>The</a:t>
            </a:r>
            <a:r>
              <a:rPr lang="cs-CZ" sz="2400" b="1" dirty="0"/>
              <a:t> </a:t>
            </a:r>
            <a:r>
              <a:rPr lang="cs-CZ" sz="2400" b="1" dirty="0" err="1"/>
              <a:t>Aarhus</a:t>
            </a:r>
            <a:r>
              <a:rPr lang="cs-CZ" sz="2400" b="1" dirty="0"/>
              <a:t> </a:t>
            </a:r>
            <a:r>
              <a:rPr lang="cs-CZ" sz="2400" b="1" dirty="0" err="1"/>
              <a:t>Convention</a:t>
            </a:r>
            <a:r>
              <a:rPr lang="cs-CZ" sz="2400" b="1" dirty="0"/>
              <a:t> (1998)</a:t>
            </a:r>
          </a:p>
          <a:p>
            <a:pPr marL="0" indent="0">
              <a:buNone/>
            </a:pPr>
            <a:r>
              <a:rPr lang="cs-CZ" sz="2400" dirty="0"/>
              <a:t>- </a:t>
            </a:r>
            <a:r>
              <a:rPr lang="cs-CZ" sz="2400" dirty="0" err="1"/>
              <a:t>Parties</a:t>
            </a:r>
            <a:r>
              <a:rPr lang="cs-CZ" sz="2400" dirty="0"/>
              <a:t>: </a:t>
            </a:r>
            <a:r>
              <a:rPr lang="cs-CZ" sz="2400" dirty="0" err="1"/>
              <a:t>MSs</a:t>
            </a:r>
            <a:r>
              <a:rPr lang="cs-CZ" sz="2400" dirty="0"/>
              <a:t> </a:t>
            </a:r>
            <a:r>
              <a:rPr lang="en-US" sz="2400" dirty="0"/>
              <a:t>+</a:t>
            </a:r>
            <a:r>
              <a:rPr lang="cs-CZ" sz="2400" dirty="0"/>
              <a:t> EU </a:t>
            </a:r>
            <a:r>
              <a:rPr lang="en-US" sz="2400" dirty="0"/>
              <a:t>+ </a:t>
            </a:r>
            <a:r>
              <a:rPr lang="cs-CZ" sz="2400" dirty="0"/>
              <a:t>more, </a:t>
            </a:r>
            <a:r>
              <a:rPr lang="cs-CZ" sz="2400" dirty="0" err="1"/>
              <a:t>the</a:t>
            </a:r>
            <a:r>
              <a:rPr lang="cs-CZ" sz="2400" dirty="0"/>
              <a:t> </a:t>
            </a:r>
            <a:r>
              <a:rPr lang="cs-CZ" sz="2400" dirty="0" err="1"/>
              <a:t>three</a:t>
            </a:r>
            <a:r>
              <a:rPr lang="cs-CZ" sz="2400" dirty="0"/>
              <a:t> </a:t>
            </a:r>
            <a:r>
              <a:rPr lang="cs-CZ" sz="2400" dirty="0" err="1"/>
              <a:t>pillars</a:t>
            </a:r>
            <a:r>
              <a:rPr lang="cs-CZ" sz="2400" dirty="0"/>
              <a:t>: </a:t>
            </a:r>
            <a:r>
              <a:rPr lang="cs-CZ" sz="2400" dirty="0" err="1"/>
              <a:t>information</a:t>
            </a:r>
            <a:r>
              <a:rPr lang="cs-CZ" sz="2400" dirty="0"/>
              <a:t>, </a:t>
            </a:r>
            <a:r>
              <a:rPr lang="cs-CZ" sz="2400" dirty="0" err="1"/>
              <a:t>participation</a:t>
            </a:r>
            <a:r>
              <a:rPr lang="cs-CZ" sz="2400" dirty="0"/>
              <a:t>, justice; non-</a:t>
            </a:r>
            <a:r>
              <a:rPr lang="cs-CZ" sz="2400" dirty="0" err="1"/>
              <a:t>compliance</a:t>
            </a:r>
            <a:r>
              <a:rPr lang="cs-CZ" sz="2400" dirty="0"/>
              <a:t> </a:t>
            </a:r>
            <a:r>
              <a:rPr lang="cs-CZ" sz="2400" dirty="0" err="1"/>
              <a:t>mechanism</a:t>
            </a:r>
            <a:r>
              <a:rPr lang="cs-CZ" sz="2400" dirty="0"/>
              <a:t>, a</a:t>
            </a:r>
            <a:r>
              <a:rPr lang="en-US" sz="2400" dirty="0"/>
              <a:t> 'floor', not a 'ceiling'‚</a:t>
            </a:r>
            <a:r>
              <a:rPr lang="cs-CZ" sz="2400" dirty="0"/>
              <a:t> </a:t>
            </a:r>
            <a:r>
              <a:rPr lang="cs-CZ" sz="2400" dirty="0" err="1"/>
              <a:t>interest</a:t>
            </a:r>
            <a:r>
              <a:rPr lang="cs-CZ" sz="2400" dirty="0"/>
              <a:t> and </a:t>
            </a:r>
            <a:r>
              <a:rPr lang="cs-CZ" sz="2400" dirty="0" err="1"/>
              <a:t>rights</a:t>
            </a:r>
            <a:r>
              <a:rPr lang="cs-CZ" sz="2400" dirty="0"/>
              <a:t>, </a:t>
            </a:r>
            <a:r>
              <a:rPr lang="cs-CZ" sz="2400" dirty="0" err="1"/>
              <a:t>important</a:t>
            </a:r>
            <a:r>
              <a:rPr lang="cs-CZ" sz="2400" dirty="0"/>
              <a:t> </a:t>
            </a:r>
            <a:r>
              <a:rPr lang="cs-CZ" sz="2400" dirty="0" err="1"/>
              <a:t>definitions</a:t>
            </a:r>
            <a:r>
              <a:rPr lang="cs-CZ" sz="2400" dirty="0"/>
              <a:t> (</a:t>
            </a:r>
            <a:r>
              <a:rPr lang="cs-CZ" sz="2400" dirty="0" err="1"/>
              <a:t>the</a:t>
            </a:r>
            <a:r>
              <a:rPr lang="cs-CZ" sz="2400" dirty="0"/>
              <a:t> public, t</a:t>
            </a:r>
            <a:r>
              <a:rPr lang="en-US" sz="2400" dirty="0"/>
              <a:t>he public concerned</a:t>
            </a:r>
            <a:r>
              <a:rPr lang="cs-CZ" sz="2400" dirty="0"/>
              <a:t>),</a:t>
            </a:r>
            <a:r>
              <a:rPr lang="en-US" sz="2400" b="1" dirty="0"/>
              <a:t> </a:t>
            </a:r>
            <a:r>
              <a:rPr lang="cs-CZ" sz="2400" dirty="0"/>
              <a:t>list </a:t>
            </a:r>
            <a:r>
              <a:rPr lang="cs-CZ" sz="2400" dirty="0" err="1"/>
              <a:t>of</a:t>
            </a:r>
            <a:r>
              <a:rPr lang="cs-CZ" sz="2400" dirty="0"/>
              <a:t> </a:t>
            </a:r>
            <a:r>
              <a:rPr lang="cs-CZ" sz="2400" dirty="0" err="1"/>
              <a:t>projects</a:t>
            </a:r>
            <a:r>
              <a:rPr lang="cs-CZ" sz="2400" dirty="0"/>
              <a:t>, GMO </a:t>
            </a:r>
            <a:r>
              <a:rPr lang="cs-CZ" sz="2400" dirty="0" err="1"/>
              <a:t>amendment</a:t>
            </a:r>
            <a:endParaRPr lang="cs-CZ" sz="2400" dirty="0"/>
          </a:p>
          <a:p>
            <a:pPr marL="0" indent="0">
              <a:buNone/>
            </a:pPr>
            <a:r>
              <a:rPr lang="cs-CZ" sz="2400" b="1" dirty="0"/>
              <a:t>3) EU </a:t>
            </a:r>
            <a:r>
              <a:rPr lang="cs-CZ" sz="2400" b="1" dirty="0" err="1"/>
              <a:t>level</a:t>
            </a:r>
            <a:endParaRPr lang="cs-CZ" sz="2400" dirty="0"/>
          </a:p>
          <a:p>
            <a:pPr marL="0" indent="0">
              <a:buNone/>
            </a:pPr>
            <a:r>
              <a:rPr lang="cs-CZ" sz="2400" dirty="0"/>
              <a:t>- </a:t>
            </a:r>
            <a:r>
              <a:rPr lang="cs-CZ" sz="2400" dirty="0" err="1"/>
              <a:t>Regulation</a:t>
            </a:r>
            <a:r>
              <a:rPr lang="cs-CZ" sz="2400" dirty="0"/>
              <a:t> </a:t>
            </a:r>
            <a:r>
              <a:rPr lang="cs-CZ" sz="2400" dirty="0" err="1"/>
              <a:t>for</a:t>
            </a:r>
            <a:r>
              <a:rPr lang="cs-CZ" sz="2400" dirty="0"/>
              <a:t> </a:t>
            </a:r>
            <a:r>
              <a:rPr lang="cs-CZ" sz="2400" dirty="0" err="1"/>
              <a:t>the</a:t>
            </a:r>
            <a:r>
              <a:rPr lang="cs-CZ" sz="2400" dirty="0"/>
              <a:t> EU </a:t>
            </a:r>
            <a:r>
              <a:rPr lang="cs-CZ" sz="2400" dirty="0" err="1"/>
              <a:t>institutions</a:t>
            </a:r>
            <a:r>
              <a:rPr lang="cs-CZ" sz="2400" dirty="0"/>
              <a:t>, </a:t>
            </a:r>
            <a:r>
              <a:rPr lang="cs-CZ" sz="2400" dirty="0" err="1"/>
              <a:t>directives</a:t>
            </a:r>
            <a:r>
              <a:rPr lang="cs-CZ" sz="2400" dirty="0"/>
              <a:t> in </a:t>
            </a:r>
            <a:r>
              <a:rPr lang="cs-CZ" sz="2400" dirty="0" err="1"/>
              <a:t>first</a:t>
            </a:r>
            <a:r>
              <a:rPr lang="cs-CZ" sz="2400" dirty="0"/>
              <a:t> </a:t>
            </a:r>
            <a:r>
              <a:rPr lang="cs-CZ" sz="2400" dirty="0" err="1"/>
              <a:t>two</a:t>
            </a:r>
            <a:r>
              <a:rPr lang="cs-CZ" sz="2400" dirty="0"/>
              <a:t> </a:t>
            </a:r>
            <a:r>
              <a:rPr lang="cs-CZ" sz="2400" dirty="0" err="1"/>
              <a:t>pillars</a:t>
            </a:r>
            <a:r>
              <a:rPr lang="cs-CZ" sz="2400" dirty="0"/>
              <a:t> </a:t>
            </a:r>
            <a:r>
              <a:rPr lang="cs-CZ" sz="2400" dirty="0" err="1"/>
              <a:t>for</a:t>
            </a:r>
            <a:r>
              <a:rPr lang="cs-CZ" sz="2400" dirty="0"/>
              <a:t> </a:t>
            </a:r>
            <a:r>
              <a:rPr lang="cs-CZ" sz="2400" dirty="0" err="1"/>
              <a:t>the</a:t>
            </a:r>
            <a:r>
              <a:rPr lang="cs-CZ" sz="2400" dirty="0"/>
              <a:t> </a:t>
            </a:r>
            <a:r>
              <a:rPr lang="cs-CZ" sz="2400" dirty="0" err="1"/>
              <a:t>MSs</a:t>
            </a:r>
            <a:r>
              <a:rPr lang="cs-CZ" sz="2400" dirty="0"/>
              <a:t> (EIA, IPPC), </a:t>
            </a:r>
            <a:r>
              <a:rPr lang="cs-CZ" sz="2400" dirty="0" err="1"/>
              <a:t>restrictive</a:t>
            </a:r>
            <a:r>
              <a:rPr lang="cs-CZ" sz="2400" dirty="0"/>
              <a:t> </a:t>
            </a:r>
            <a:r>
              <a:rPr lang="cs-CZ" sz="2400" dirty="0" err="1"/>
              <a:t>interpretation</a:t>
            </a:r>
            <a:r>
              <a:rPr lang="cs-CZ" sz="2400" dirty="0"/>
              <a:t> (CJEU – </a:t>
            </a:r>
            <a:r>
              <a:rPr lang="cs-CZ" sz="2400" dirty="0" err="1"/>
              <a:t>individual</a:t>
            </a:r>
            <a:r>
              <a:rPr lang="cs-CZ" sz="2400" dirty="0"/>
              <a:t> </a:t>
            </a:r>
            <a:r>
              <a:rPr lang="cs-CZ" sz="2400" dirty="0" err="1"/>
              <a:t>concern</a:t>
            </a:r>
            <a:r>
              <a:rPr lang="cs-CZ" sz="2400" dirty="0"/>
              <a:t>)</a:t>
            </a:r>
          </a:p>
          <a:p>
            <a:pPr marL="0" indent="0">
              <a:buNone/>
            </a:pPr>
            <a:r>
              <a:rPr lang="cs-CZ" sz="2400" dirty="0"/>
              <a:t>4) </a:t>
            </a:r>
            <a:r>
              <a:rPr lang="cs-CZ" sz="2400" b="1" dirty="0" err="1"/>
              <a:t>National</a:t>
            </a:r>
            <a:r>
              <a:rPr lang="cs-CZ" sz="2400" b="1" dirty="0"/>
              <a:t> </a:t>
            </a:r>
            <a:r>
              <a:rPr lang="cs-CZ" sz="2400" b="1" dirty="0" err="1"/>
              <a:t>level</a:t>
            </a:r>
            <a:endParaRPr lang="cs-CZ" sz="2400" dirty="0"/>
          </a:p>
          <a:p>
            <a:pPr marL="0" indent="0">
              <a:buNone/>
            </a:pPr>
            <a:r>
              <a:rPr lang="cs-CZ" sz="2400" dirty="0"/>
              <a:t>- </a:t>
            </a:r>
            <a:r>
              <a:rPr lang="cs-CZ" sz="2400" dirty="0" err="1"/>
              <a:t>The</a:t>
            </a:r>
            <a:r>
              <a:rPr lang="cs-CZ" sz="2400" dirty="0"/>
              <a:t> </a:t>
            </a:r>
            <a:r>
              <a:rPr lang="cs-CZ" sz="2400" dirty="0" err="1"/>
              <a:t>Aarhus</a:t>
            </a:r>
            <a:r>
              <a:rPr lang="cs-CZ" sz="2400" dirty="0"/>
              <a:t> </a:t>
            </a:r>
            <a:r>
              <a:rPr lang="cs-CZ" sz="2400" dirty="0" err="1"/>
              <a:t>Convention</a:t>
            </a:r>
            <a:r>
              <a:rPr lang="cs-CZ" sz="2400" dirty="0"/>
              <a:t> </a:t>
            </a:r>
            <a:r>
              <a:rPr lang="cs-CZ" sz="2400" dirty="0" err="1"/>
              <a:t>is</a:t>
            </a:r>
            <a:r>
              <a:rPr lang="cs-CZ" sz="2400" dirty="0"/>
              <a:t> not </a:t>
            </a:r>
            <a:r>
              <a:rPr lang="cs-CZ" sz="2400" dirty="0" err="1"/>
              <a:t>directly</a:t>
            </a:r>
            <a:r>
              <a:rPr lang="cs-CZ" sz="2400" dirty="0"/>
              <a:t> </a:t>
            </a:r>
            <a:r>
              <a:rPr lang="cs-CZ" sz="2400" dirty="0" err="1"/>
              <a:t>applicable</a:t>
            </a:r>
            <a:r>
              <a:rPr lang="cs-CZ" sz="2400" dirty="0"/>
              <a:t> (but as far as </a:t>
            </a:r>
            <a:r>
              <a:rPr lang="cs-CZ" sz="2400" dirty="0" err="1"/>
              <a:t>possible</a:t>
            </a:r>
            <a:r>
              <a:rPr lang="cs-CZ" sz="2400" dirty="0"/>
              <a:t>), EU </a:t>
            </a:r>
            <a:r>
              <a:rPr lang="cs-CZ" sz="2400" dirty="0" err="1"/>
              <a:t>directives</a:t>
            </a:r>
            <a:r>
              <a:rPr lang="cs-CZ" sz="2400" dirty="0"/>
              <a:t> are </a:t>
            </a:r>
            <a:r>
              <a:rPr lang="cs-CZ" sz="2400" dirty="0" err="1"/>
              <a:t>directly</a:t>
            </a:r>
            <a:r>
              <a:rPr lang="cs-CZ" sz="2400" dirty="0"/>
              <a:t> </a:t>
            </a:r>
            <a:r>
              <a:rPr lang="cs-CZ" sz="2400" dirty="0" err="1"/>
              <a:t>applicable</a:t>
            </a:r>
            <a:r>
              <a:rPr lang="cs-CZ" sz="2400" dirty="0"/>
              <a:t>, but do not </a:t>
            </a:r>
            <a:r>
              <a:rPr lang="cs-CZ" sz="2400" dirty="0" err="1"/>
              <a:t>deal</a:t>
            </a:r>
            <a:r>
              <a:rPr lang="cs-CZ" sz="2400" dirty="0"/>
              <a:t> </a:t>
            </a:r>
            <a:r>
              <a:rPr lang="cs-CZ" sz="2400" dirty="0" err="1"/>
              <a:t>with</a:t>
            </a:r>
            <a:r>
              <a:rPr lang="cs-CZ" sz="2400" dirty="0"/>
              <a:t> much </a:t>
            </a:r>
            <a:r>
              <a:rPr lang="cs-CZ" sz="2400" dirty="0" err="1"/>
              <a:t>with</a:t>
            </a:r>
            <a:r>
              <a:rPr lang="cs-CZ" sz="2400" dirty="0"/>
              <a:t> </a:t>
            </a:r>
            <a:r>
              <a:rPr lang="cs-CZ" sz="2400" dirty="0" err="1"/>
              <a:t>specific</a:t>
            </a:r>
            <a:r>
              <a:rPr lang="cs-CZ" sz="2400" dirty="0"/>
              <a:t> </a:t>
            </a:r>
            <a:r>
              <a:rPr lang="cs-CZ" sz="2400" dirty="0" err="1"/>
              <a:t>conditions</a:t>
            </a:r>
            <a:r>
              <a:rPr lang="cs-CZ" sz="2400" dirty="0"/>
              <a:t> (</a:t>
            </a:r>
            <a:r>
              <a:rPr lang="cs-CZ" sz="2400" dirty="0" err="1"/>
              <a:t>scope</a:t>
            </a:r>
            <a:r>
              <a:rPr lang="cs-CZ" sz="2400" dirty="0"/>
              <a:t> </a:t>
            </a:r>
            <a:r>
              <a:rPr lang="cs-CZ" sz="2400" dirty="0" err="1"/>
              <a:t>of</a:t>
            </a:r>
            <a:r>
              <a:rPr lang="cs-CZ" sz="2400" dirty="0"/>
              <a:t> </a:t>
            </a:r>
            <a:r>
              <a:rPr lang="cs-CZ" sz="2400" dirty="0" err="1"/>
              <a:t>review</a:t>
            </a:r>
            <a:r>
              <a:rPr lang="cs-CZ" sz="2400" dirty="0"/>
              <a:t>, </a:t>
            </a:r>
            <a:r>
              <a:rPr lang="cs-CZ" sz="2400" dirty="0" err="1"/>
              <a:t>costs</a:t>
            </a:r>
            <a:r>
              <a:rPr lang="cs-CZ" sz="2400" dirty="0"/>
              <a:t> and </a:t>
            </a:r>
            <a:r>
              <a:rPr lang="cs-CZ" sz="2400" dirty="0" err="1"/>
              <a:t>fees</a:t>
            </a:r>
            <a:r>
              <a:rPr lang="cs-CZ" sz="2400" dirty="0"/>
              <a:t>, </a:t>
            </a:r>
            <a:r>
              <a:rPr lang="cs-CZ" sz="2400" dirty="0" err="1"/>
              <a:t>size</a:t>
            </a:r>
            <a:r>
              <a:rPr lang="cs-CZ" sz="2400" dirty="0"/>
              <a:t> and </a:t>
            </a:r>
            <a:r>
              <a:rPr lang="cs-CZ" sz="2400" dirty="0" err="1"/>
              <a:t>activity</a:t>
            </a:r>
            <a:r>
              <a:rPr lang="cs-CZ" sz="2400" dirty="0"/>
              <a:t> </a:t>
            </a:r>
            <a:r>
              <a:rPr lang="cs-CZ" sz="2400" dirty="0" err="1"/>
              <a:t>of</a:t>
            </a:r>
            <a:r>
              <a:rPr lang="cs-CZ" sz="2400" dirty="0"/>
              <a:t> </a:t>
            </a:r>
            <a:r>
              <a:rPr lang="cs-CZ" sz="2400" dirty="0" err="1"/>
              <a:t>the</a:t>
            </a:r>
            <a:r>
              <a:rPr lang="cs-CZ" sz="2400" dirty="0"/>
              <a:t> </a:t>
            </a:r>
            <a:r>
              <a:rPr lang="cs-CZ" sz="2400" dirty="0" err="1"/>
              <a:t>NGOs</a:t>
            </a:r>
            <a:r>
              <a:rPr lang="cs-CZ" sz="2400" dirty="0"/>
              <a:t>)</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Last lecture summary</a:t>
            </a:r>
          </a:p>
        </p:txBody>
      </p:sp>
    </p:spTree>
    <p:extLst>
      <p:ext uri="{BB962C8B-B14F-4D97-AF65-F5344CB8AC3E}">
        <p14:creationId xmlns:p14="http://schemas.microsoft.com/office/powerpoint/2010/main" val="10191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14400" y="2060848"/>
            <a:ext cx="8229600" cy="4525963"/>
          </a:xfrm>
        </p:spPr>
        <p:txBody>
          <a:bodyPr>
            <a:normAutofit/>
          </a:bodyPr>
          <a:lstStyle/>
          <a:p>
            <a:pPr marL="457200" indent="-457200">
              <a:buAutoNum type="arabicParenR"/>
            </a:pPr>
            <a:r>
              <a:rPr lang="cs-CZ" dirty="0"/>
              <a:t>EIA and SEA in </a:t>
            </a:r>
            <a:r>
              <a:rPr lang="cs-CZ" dirty="0" err="1"/>
              <a:t>general</a:t>
            </a:r>
            <a:endParaRPr lang="cs-CZ" dirty="0"/>
          </a:p>
          <a:p>
            <a:pPr marL="457200" indent="-457200">
              <a:buAutoNum type="arabicParenR"/>
            </a:pPr>
            <a:r>
              <a:rPr lang="cs-CZ" dirty="0"/>
              <a:t>EU </a:t>
            </a:r>
            <a:r>
              <a:rPr lang="cs-CZ" dirty="0" err="1"/>
              <a:t>level</a:t>
            </a:r>
            <a:endParaRPr lang="cs-CZ" dirty="0"/>
          </a:p>
          <a:p>
            <a:pPr marL="457200" indent="-457200">
              <a:buAutoNum type="arabicParenR"/>
            </a:pPr>
            <a:r>
              <a:rPr lang="cs-CZ" dirty="0"/>
              <a:t>Case </a:t>
            </a:r>
            <a:r>
              <a:rPr lang="cs-CZ" dirty="0" err="1"/>
              <a:t>law</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Today</a:t>
            </a:r>
            <a:endParaRPr lang="cs-CZ" sz="4000" b="1" dirty="0"/>
          </a:p>
        </p:txBody>
      </p:sp>
    </p:spTree>
    <p:extLst>
      <p:ext uri="{BB962C8B-B14F-4D97-AF65-F5344CB8AC3E}">
        <p14:creationId xmlns:p14="http://schemas.microsoft.com/office/powerpoint/2010/main" val="204054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23528" y="1700808"/>
            <a:ext cx="84249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a:t>EIA</a:t>
            </a:r>
            <a:r>
              <a:rPr lang="cs-CZ" altLang="cs-CZ" sz="2800" dirty="0"/>
              <a:t> </a:t>
            </a:r>
            <a:r>
              <a:rPr lang="cs-CZ" altLang="cs-CZ" sz="2800" dirty="0" err="1"/>
              <a:t>is</a:t>
            </a:r>
            <a:r>
              <a:rPr lang="cs-CZ" altLang="cs-CZ" sz="2800" dirty="0"/>
              <a:t> </a:t>
            </a:r>
            <a:r>
              <a:rPr lang="en-US" altLang="cs-CZ" sz="2800" i="1" dirty="0"/>
              <a:t>“</a:t>
            </a:r>
            <a:r>
              <a:rPr lang="cs-CZ" altLang="cs-CZ" sz="2800" i="1" dirty="0"/>
              <a:t>t</a:t>
            </a:r>
            <a:r>
              <a:rPr lang="en-US" altLang="cs-CZ" sz="2800" i="1" dirty="0"/>
              <a:t>he process of identifying, predicting, evaluating and mitigating the biophysical, social, and other relevant </a:t>
            </a:r>
            <a:r>
              <a:rPr lang="en-US" altLang="cs-CZ" sz="2800" b="1" i="1" dirty="0"/>
              <a:t>effects of development proposals or projects prior to major decisions</a:t>
            </a:r>
            <a:r>
              <a:rPr lang="en-US" altLang="cs-CZ" sz="2800" i="1" dirty="0"/>
              <a:t> being taken and commitments made.”</a:t>
            </a:r>
          </a:p>
        </p:txBody>
      </p:sp>
      <p:sp>
        <p:nvSpPr>
          <p:cNvPr id="9" name="Text Box 1031"/>
          <p:cNvSpPr txBox="1">
            <a:spLocks noChangeArrowheads="1"/>
          </p:cNvSpPr>
          <p:nvPr/>
        </p:nvSpPr>
        <p:spPr bwMode="auto">
          <a:xfrm>
            <a:off x="6948264" y="3560300"/>
            <a:ext cx="1408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a:t>(www.unesco.org)</a:t>
            </a:r>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i="1" dirty="0"/>
              <a:t>”</a:t>
            </a:r>
            <a:r>
              <a:rPr lang="en-GB" altLang="cs-CZ" b="1" i="1" u="sng" dirty="0"/>
              <a:t>SEA</a:t>
            </a:r>
            <a:r>
              <a:rPr lang="en-GB" altLang="cs-CZ" i="1" dirty="0"/>
              <a:t> is a systematic </a:t>
            </a:r>
            <a:r>
              <a:rPr lang="en-GB" altLang="cs-CZ" b="1" i="1" dirty="0"/>
              <a:t>process for evaluating the environmental consequences of proposed policy, plan or programme </a:t>
            </a:r>
            <a:r>
              <a:rPr lang="en-GB" altLang="cs-CZ" i="1" dirty="0"/>
              <a:t>initiative in order to ensure they are fully included and appropriately addressed </a:t>
            </a:r>
            <a:r>
              <a:rPr lang="en-GB" altLang="cs-CZ" b="1" i="1" dirty="0"/>
              <a:t>at the earliest appropriate stage of decision making </a:t>
            </a:r>
            <a:r>
              <a:rPr lang="en-GB" altLang="cs-CZ" i="1" dirty="0"/>
              <a:t>on par with economic and social consideration”</a:t>
            </a:r>
          </a:p>
          <a:p>
            <a:endParaRPr lang="en-GB" altLang="cs-CZ" i="1" dirty="0"/>
          </a:p>
        </p:txBody>
      </p:sp>
      <p:sp>
        <p:nvSpPr>
          <p:cNvPr id="11" name="Text Box 1031"/>
          <p:cNvSpPr txBox="1">
            <a:spLocks noChangeArrowheads="1"/>
          </p:cNvSpPr>
          <p:nvPr/>
        </p:nvSpPr>
        <p:spPr bwMode="auto">
          <a:xfrm>
            <a:off x="6948264" y="6061569"/>
            <a:ext cx="17723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200" b="0" dirty="0"/>
              <a:t>(</a:t>
            </a:r>
            <a:r>
              <a:rPr lang="en-GB" altLang="cs-CZ" sz="1200" b="0" i="1" dirty="0"/>
              <a:t>Sadler</a:t>
            </a:r>
            <a:r>
              <a:rPr lang="cs-CZ" altLang="cs-CZ" sz="1200" b="0" i="1" dirty="0"/>
              <a:t>,</a:t>
            </a:r>
            <a:r>
              <a:rPr lang="en-GB" altLang="cs-CZ" sz="1200" b="0" i="1" dirty="0" err="1"/>
              <a:t>Verheem</a:t>
            </a:r>
            <a:r>
              <a:rPr lang="en-GB" altLang="cs-CZ" sz="1200" b="0" i="1" dirty="0"/>
              <a:t> 1996</a:t>
            </a:r>
            <a:r>
              <a:rPr lang="en-US" altLang="cs-CZ" sz="1200" b="0" dirty="0"/>
              <a:t>)</a:t>
            </a:r>
          </a:p>
        </p:txBody>
      </p:sp>
    </p:spTree>
    <p:extLst>
      <p:ext uri="{BB962C8B-B14F-4D97-AF65-F5344CB8AC3E}">
        <p14:creationId xmlns:p14="http://schemas.microsoft.com/office/powerpoint/2010/main" val="61863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9</a:t>
            </a:fld>
            <a:endParaRPr lang="en-GB"/>
          </a:p>
        </p:txBody>
      </p:sp>
      <p:sp>
        <p:nvSpPr>
          <p:cNvPr id="230403" name="Rectangle 3"/>
          <p:cNvSpPr>
            <a:spLocks noGrp="1" noChangeArrowheads="1"/>
          </p:cNvSpPr>
          <p:nvPr>
            <p:ph type="body" idx="1"/>
          </p:nvPr>
        </p:nvSpPr>
        <p:spPr>
          <a:xfrm>
            <a:off x="3700462" y="2780928"/>
            <a:ext cx="1960563" cy="563563"/>
          </a:xfrm>
        </p:spPr>
        <p:txBody>
          <a:bodyPr>
            <a:normAutofit fontScale="92500" lnSpcReduction="20000"/>
          </a:bodyPr>
          <a:lstStyle/>
          <a:p>
            <a:pPr algn="ctr" defTabSz="762000">
              <a:buFontTx/>
              <a:buNone/>
            </a:pPr>
            <a:r>
              <a:rPr lang="nl-BE" sz="3500" dirty="0"/>
              <a:t>Policies</a:t>
            </a:r>
            <a:r>
              <a:rPr lang="nl-BE" sz="3900" dirty="0"/>
              <a:t> </a:t>
            </a:r>
          </a:p>
          <a:p>
            <a:pPr algn="ctr" defTabSz="762000">
              <a:buFontTx/>
              <a:buNone/>
            </a:pPr>
            <a:endParaRPr lang="nl-BE" dirty="0"/>
          </a:p>
        </p:txBody>
      </p:sp>
      <p:sp>
        <p:nvSpPr>
          <p:cNvPr id="230404" name="Freeform 4"/>
          <p:cNvSpPr>
            <a:spLocks/>
          </p:cNvSpPr>
          <p:nvPr/>
        </p:nvSpPr>
        <p:spPr bwMode="auto">
          <a:xfrm>
            <a:off x="1187450" y="198913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797425"/>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3500438"/>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59832" y="378904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2800" dirty="0"/>
              <a:t>Plans &amp; Programmes</a:t>
            </a:r>
            <a:endParaRPr lang="nl-BE" sz="4400" dirty="0"/>
          </a:p>
          <a:p>
            <a:pPr marL="342900" indent="-342900" defTabSz="762000">
              <a:buFontTx/>
              <a:buNone/>
            </a:pPr>
            <a:r>
              <a:rPr lang="nl-BE" sz="2800" b="1" dirty="0">
                <a:solidFill>
                  <a:schemeClr val="accent1"/>
                </a:solidFill>
              </a:rPr>
              <a:t>covered by SEA Directive</a:t>
            </a:r>
            <a:endParaRPr lang="nl-BE" sz="4400" b="1" dirty="0">
              <a:solidFill>
                <a:schemeClr val="accent1"/>
              </a:solidFill>
            </a:endParaRPr>
          </a:p>
        </p:txBody>
      </p:sp>
      <p:sp>
        <p:nvSpPr>
          <p:cNvPr id="230408" name="Rectangle 8"/>
          <p:cNvSpPr>
            <a:spLocks noChangeArrowheads="1"/>
          </p:cNvSpPr>
          <p:nvPr/>
        </p:nvSpPr>
        <p:spPr bwMode="auto">
          <a:xfrm>
            <a:off x="2124075" y="5013325"/>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nl-BE" sz="3200" dirty="0"/>
              <a:t>Projects</a:t>
            </a:r>
            <a:r>
              <a:rPr lang="cs-CZ" sz="3200" dirty="0"/>
              <a:t> </a:t>
            </a:r>
            <a:r>
              <a:rPr lang="nl-BE" sz="3200" b="1" dirty="0">
                <a:solidFill>
                  <a:schemeClr val="accent2"/>
                </a:solidFill>
              </a:rPr>
              <a:t>covered by EIA Directive</a:t>
            </a:r>
            <a:endParaRPr lang="nl-BE" sz="4800" b="1" dirty="0">
              <a:solidFill>
                <a:schemeClr val="accent2"/>
              </a:solidFill>
            </a:endParaRPr>
          </a:p>
        </p:txBody>
      </p:sp>
      <p:sp>
        <p:nvSpPr>
          <p:cNvPr id="230409" name="Line 9"/>
          <p:cNvSpPr>
            <a:spLocks noChangeShapeType="1"/>
          </p:cNvSpPr>
          <p:nvPr/>
        </p:nvSpPr>
        <p:spPr bwMode="auto">
          <a:xfrm>
            <a:off x="3348038" y="3500438"/>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513" y="4797425"/>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nl-BE" b="1" dirty="0"/>
              <a:t>Environmental Assessment</a:t>
            </a:r>
            <a:endParaRPr lang="nl-BE" dirty="0"/>
          </a:p>
        </p:txBody>
      </p:sp>
    </p:spTree>
    <p:extLst>
      <p:ext uri="{BB962C8B-B14F-4D97-AF65-F5344CB8AC3E}">
        <p14:creationId xmlns:p14="http://schemas.microsoft.com/office/powerpoint/2010/main" val="302516100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27446</TotalTime>
  <Words>2303</Words>
  <Application>Microsoft Office PowerPoint</Application>
  <PresentationFormat>On-screen Show (4:3)</PresentationFormat>
  <Paragraphs>353</Paragraphs>
  <Slides>49</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Cambria</vt:lpstr>
      <vt:lpstr>Roboto Slab</vt:lpstr>
      <vt:lpstr>Verdana</vt:lpstr>
      <vt:lpstr>Wingdings</vt:lpstr>
      <vt:lpstr>Motiv systému Office</vt:lpstr>
      <vt:lpstr>Basics of EU Environmental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Italy C-87/02 (Lotto zero-Variante, tra Teramo e Giulianova, alla strada statale SS 80’)</vt:lpstr>
      <vt:lpstr>Italy C-87/02</vt:lpstr>
      <vt:lpstr>Ireland C-392/96</vt:lpstr>
      <vt:lpstr>PowerPoint Presentation</vt:lpstr>
      <vt:lpstr>PowerPoint Presentation</vt:lpstr>
      <vt:lpstr>PowerPoint Presentation</vt:lpstr>
      <vt:lpstr>PowerPoint Presentation</vt:lpstr>
      <vt:lpstr>PowerPoint Presentation</vt:lpstr>
      <vt:lpstr>PowerPoint Presentation</vt:lpstr>
      <vt:lpstr>Informing and consulting</vt:lpstr>
      <vt:lpstr>Informing and consulting the public concerned</vt:lpstr>
      <vt:lpstr>PowerPoint Presentation</vt:lpstr>
      <vt:lpstr>CJEU – Basic principles</vt:lpstr>
      <vt:lpstr>The Kraaijeveld case C-72/95 (South Holland Provincial Executive approved a zoning plan „Partial modification of zoning plans in connection with dyke reinforcement“)</vt:lpstr>
      <vt:lpstr>Linster C-287/98</vt:lpstr>
      <vt:lpstr>Spain C-227/01 - Valencia-Tarragona railway line, Las Palmas-Oropesa section</vt:lpstr>
      <vt:lpstr>Spain C-227/01 - Valencia-Tarragona railway line, Las Palmas-Oropesa section</vt:lpstr>
      <vt:lpstr>PowerPoint Presentation</vt:lpstr>
      <vt:lpstr>PowerPoint Presentation</vt:lpstr>
      <vt:lpstr>Delena Wells C-201/02</vt:lpstr>
      <vt:lpstr>Delena Wells C-201/02</vt:lpstr>
      <vt:lpstr>Practical application</vt:lpstr>
      <vt:lpstr>Strategic Environmental Assessment  Directive 2001/42/EC</vt:lpstr>
      <vt:lpstr>What is a plan or programme?  (Article 2)</vt:lpstr>
      <vt:lpstr>Which plans and programmes require SEA? </vt:lpstr>
      <vt:lpstr>Which plans and programmes require SEA? </vt:lpstr>
      <vt:lpstr>  Thank you for your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539</cp:revision>
  <dcterms:created xsi:type="dcterms:W3CDTF">2014-09-07T21:44:03Z</dcterms:created>
  <dcterms:modified xsi:type="dcterms:W3CDTF">2022-10-26T07:00:54Z</dcterms:modified>
</cp:coreProperties>
</file>