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3" r:id="rId2"/>
    <p:sldId id="327" r:id="rId3"/>
    <p:sldId id="308" r:id="rId4"/>
    <p:sldId id="358" r:id="rId5"/>
    <p:sldId id="332" r:id="rId6"/>
    <p:sldId id="261" r:id="rId7"/>
    <p:sldId id="262" r:id="rId8"/>
    <p:sldId id="336" r:id="rId9"/>
    <p:sldId id="337" r:id="rId10"/>
    <p:sldId id="338" r:id="rId11"/>
    <p:sldId id="334" r:id="rId12"/>
    <p:sldId id="335" r:id="rId13"/>
    <p:sldId id="333" r:id="rId14"/>
    <p:sldId id="306" r:id="rId15"/>
    <p:sldId id="316" r:id="rId16"/>
    <p:sldId id="317" r:id="rId17"/>
    <p:sldId id="339" r:id="rId18"/>
    <p:sldId id="359" r:id="rId19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0000CC"/>
    <a:srgbClr val="FFFFCC"/>
    <a:srgbClr val="CCFF99"/>
    <a:srgbClr val="FFFF99"/>
    <a:srgbClr val="CCECFF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1225EB6B-9107-56B9-9955-18AFD11153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2901F27-4BAF-7589-1830-CEFAA32B11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9A775F73-DB8C-A3F3-8407-BCA3A870D5F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CFE2857-252C-CD6B-B4D9-8D4462BEED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88385B9-EC43-4724-8981-522CD503EB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43264463-4187-CC07-DD61-44336FA2383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69D5036-250C-54BB-58E7-A1F897788A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21721CF-FA9C-497F-EDAA-D338390E767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3FFCEEC2-E436-459E-B14F-4E666EBEAB97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C11B64A-B314-CE59-C0D3-30832FE55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5932768-9580-1F74-D323-E6870294CE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E179A6AE-F26A-7421-DC12-C04D02EFDC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20F1BC5C-AD75-DADE-8206-BF56A2C23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B73486D-23D6-B5A7-79AC-59562E325A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04ADDC85-A320-4A31-8133-7101D0F9E2F3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B8A4254-0AB9-A5CC-E533-C8506844CC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869947-4596-AA93-B6BA-278259C9E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7C0546A6-989B-1AF2-4664-102305E7B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51B206B-320B-A5BB-6025-459DDBE4B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B96BDE0-A4B0-1B70-4B06-8DFF203860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001C153-E81F-01A6-5F65-F180BE187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A913397-5D14-A9F7-3E86-4704A440D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6CBB7CD-C30B-28B7-21F8-E3620C5D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0DD0A0-5352-BAEF-7FDD-C2C6F8FBF18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798FA-073C-9CA9-FA0E-85F2DBB98F8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E25D46-BACD-B26A-2905-76723F08AD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7B3E2-1DC9-4C2D-B70B-58B65BA6AD7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08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291061-4602-3787-E827-3AA293DF0E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9CE399-D9AA-0F83-5CFF-6EF4D41FF02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83EC7-7563-66CF-0A64-FBCD1606123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DF023-90F2-46CB-9F1E-98466C09B0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2059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71ECE-4B46-A10E-1BE3-666D5C3298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98EEF-710B-863B-9C7D-A8DA560A02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44991E-AF39-4D44-AD78-72A8035BCB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E5703-6582-4892-9B0F-D5A20C19414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0844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45FBDC8-0255-CE29-432E-CC78457FD7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1636D5-0E7E-4FDD-14F5-6CB5FC563D0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98B6E0-C6FE-8924-242F-AEAC6EAD6DE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59C45-94DF-4FB0-813C-A76E064DE5E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89521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3601135-8007-DD70-0AB8-1F6ABDB316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094A60-6405-4066-6117-0B1102AF9C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353108-37D4-6D02-0E1B-57175B2C51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79B4-7E2D-477D-8A96-5B7E627332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3446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73FA0-F896-FF17-856F-1BFA9D7806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52ECE3-B3A4-A487-45AC-F2E029FB2B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4A8E7E-70AA-3D27-8DD0-9790FE9CA5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2FBBA-7E03-405F-8C14-DDF541F04DE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8927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6DC503-6674-B7CD-5E99-68D5CC0B50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90261C-12C0-1B2F-7ED4-E0E6A78FCB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60E2C-CC4E-2F35-5786-12204D00D9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0742-6DC6-4B9C-A6E4-2F70DDD96DE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1372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62080B-8071-6216-0B59-2D1E3BE318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6FCB742-F272-491F-0831-FB08821ED7F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26AB6AF-B4CE-3D62-5B7F-E71F6FD3A8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7EAD2-5F1E-4898-A247-ED9CEFEE41A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8941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AF9BAF-7C5C-69EB-1EE3-1A1DB47F5B1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3A86C03-41D8-BC46-3BF1-C33807924C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C247696-1A3E-DC92-7C71-DBB741CC1C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4BC94-2E91-4BBA-BC18-050F7AEF2FC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0210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BCC6FEC-2AAC-064D-EFCF-A3F70DDDD4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F2A3FE-A42E-5D71-DD5E-9BAFC7BD7E9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AEF9E0-FA35-F3F1-0B51-48594490DE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618A8-8367-46A6-8183-F68A833A360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6783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0F26181-CFC8-D7EE-A55C-AEF0B64BB2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3D739F-F01E-B495-0697-BA09F41E32E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FFA9EA-1C71-D436-0444-EB9BA77102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0DA13-CF6F-404C-B60E-55BB85CF559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6991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C58B14B-29BF-0D23-5F1E-C1C5DC550D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DB991C2-DD09-9EEA-8DBF-BFA7E85111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0D5EEF-663E-BD46-C291-08C31D831B6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0239A-0722-4674-A7D0-B8FE12D6C57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0371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2FA82F-F5F9-BC2B-4A36-88A54626B2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4480E1-04C1-5749-3F94-51E8C1B7DB6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8DDCA6C-1F6D-4961-5870-32AC69F692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AAE94-106A-4153-9A43-007B6FF6EEB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790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14B362B-32C7-467F-79F7-81A64BAF8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04CA446-BB24-D587-AE8A-2DC89D72A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66D777B-AF14-8F7B-1C1B-7EA45C27D3C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589198-B6E6-9668-9EF1-6A97C4E9CBF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EF25D6-DD10-6215-9875-BC0D58A0878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7ACF41-A254-4A8D-AD7B-C47B5CB71CD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1B96E0C-68F9-A206-6FF7-C1F7F0283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/>
            </a:br>
            <a:r>
              <a:rPr lang="cs-CZ" altLang="cs-CZ" b="1">
                <a:solidFill>
                  <a:srgbClr val="CC0000"/>
                </a:solidFill>
              </a:rPr>
              <a:t>PRAMENY PRÁVA EVROPSKÉ UNIE</a:t>
            </a:r>
            <a:br>
              <a:rPr lang="cs-CZ" altLang="cs-CZ" sz="3000" b="1"/>
            </a:br>
            <a:br>
              <a:rPr lang="cs-CZ" altLang="cs-CZ" sz="3200">
                <a:solidFill>
                  <a:srgbClr val="006600"/>
                </a:solidFill>
              </a:rPr>
            </a:br>
            <a:br>
              <a:rPr lang="cs-CZ" altLang="cs-CZ" sz="3200">
                <a:solidFill>
                  <a:srgbClr val="006600"/>
                </a:solidFill>
              </a:rPr>
            </a:br>
            <a:br>
              <a:rPr lang="cs-CZ" altLang="cs-CZ" sz="3200">
                <a:solidFill>
                  <a:srgbClr val="006600"/>
                </a:solidFill>
              </a:rPr>
            </a:br>
            <a:r>
              <a:rPr lang="cs-CZ" altLang="cs-CZ" sz="3200">
                <a:solidFill>
                  <a:srgbClr val="006600"/>
                </a:solidFill>
              </a:rPr>
              <a:t>MU – 301</a:t>
            </a:r>
            <a:br>
              <a:rPr lang="cs-CZ" altLang="cs-CZ" sz="3200">
                <a:solidFill>
                  <a:srgbClr val="006600"/>
                </a:solidFill>
              </a:rPr>
            </a:br>
            <a:r>
              <a:rPr lang="cs-CZ" altLang="cs-CZ" sz="3200">
                <a:solidFill>
                  <a:srgbClr val="006600"/>
                </a:solidFill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C4DC6D80-9220-94B8-2B00-DFDC1B43B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CCFF99"/>
          </a:solidFill>
        </p:spPr>
        <p:txBody>
          <a:bodyPr/>
          <a:lstStyle/>
          <a:p>
            <a:r>
              <a:rPr lang="cs-CZ" altLang="cs-CZ" sz="2400"/>
              <a:t>Ukázka směrnice (ochrana spotřebitele)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4A9033-16BC-6BA1-C947-13DAF9C01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54721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>
                <a:solidFill>
                  <a:srgbClr val="C00000"/>
                </a:solidFill>
              </a:rPr>
              <a:t>Připomínáme: směrnice je určena členským státům, ne jednotlivcům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u="sng" dirty="0"/>
              <a:t>Členské státy zajistí</a:t>
            </a:r>
            <a:r>
              <a:rPr lang="cs-CZ" sz="1400" b="1" dirty="0"/>
              <a:t>, aby </a:t>
            </a:r>
            <a:r>
              <a:rPr lang="cs-CZ" sz="1400" dirty="0"/>
              <a:t>v zájmu spotřebitelů a konkurentů existovaly přiměřené a účinné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prostředky zabraňující dalšímu používání nepřiměřených podmínek ve smlouvách, které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uzavírají prodávající nebo poskytovatelé se spotřebiteli.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u="sng" dirty="0"/>
              <a:t>Členské státy mohou přijmout </a:t>
            </a:r>
            <a:r>
              <a:rPr lang="cs-CZ" sz="1400" b="1" dirty="0"/>
              <a:t>nebo ponechat v platnosti přísnější ustanovení slučitelná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se Smlouvou </a:t>
            </a:r>
            <a:r>
              <a:rPr lang="cs-CZ" sz="1400" dirty="0"/>
              <a:t>v oblasti působnosti této směrnice, aby zajistily nejvyšší stupeň ochrany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spotřebitele. </a:t>
            </a:r>
            <a:r>
              <a:rPr lang="cs-CZ" sz="1400" b="1" i="1" dirty="0"/>
              <a:t>(MINIMÁLNÍ STANDARD HARMONIZACE)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600" b="1" u="sng" dirty="0"/>
              <a:t>Členské státy uvedou v účinnost </a:t>
            </a:r>
            <a:r>
              <a:rPr lang="cs-CZ" sz="1600" b="1" dirty="0"/>
              <a:t>právní a správní předpisy nezbytné pro dosažení</a:t>
            </a:r>
            <a:endParaRPr lang="cs-CZ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600" b="1" dirty="0"/>
              <a:t>souladu s touto směrnicí nejpozději do 31. prosince 1994. Neprodleně o nich uvědomí</a:t>
            </a:r>
            <a:endParaRPr lang="cs-CZ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600" b="1" dirty="0"/>
              <a:t>Komisi</a:t>
            </a:r>
            <a:r>
              <a:rPr lang="cs-CZ" sz="1600" dirty="0"/>
              <a:t>. </a:t>
            </a:r>
            <a:r>
              <a:rPr lang="cs-CZ" sz="1600" b="1" i="1" dirty="0"/>
              <a:t>(TRANSPOZIČNÍ LHŮTA)</a:t>
            </a:r>
            <a:endParaRPr lang="cs-CZ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600" dirty="0"/>
              <a:t>Tato opatření přijatá členskými státy musí obsahovat odkaz na tuto směrnici nebo musí být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600" dirty="0"/>
              <a:t>takový odkaz učiněn při jejich úředním vyhlášení.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600" dirty="0"/>
              <a:t>Členské státy sdělí Komisi znění hlavních ustanovení vnitrostátních právních předpisů,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600" dirty="0"/>
              <a:t>které přijmou v oblasti působnosti této směrnice (Komise to kontroluje).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ED6EE28-E3D4-3EA8-3EC5-6AE00C8C3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860550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Směrnice – provedení do vnitrostátního práva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D66514C5-5291-086F-7971-F0AADC3A3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708275"/>
            <a:ext cx="8228013" cy="34163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dirty="0"/>
              <a:t>(provádí vláda a Parlament)</a:t>
            </a:r>
          </a:p>
          <a:p>
            <a:pPr>
              <a:defRPr/>
            </a:pPr>
            <a:r>
              <a:rPr lang="cs-CZ" altLang="cs-CZ" dirty="0"/>
              <a:t>transpozice (= přenos obsahu směrnice do zákona)</a:t>
            </a:r>
          </a:p>
          <a:p>
            <a:pPr>
              <a:defRPr/>
            </a:pPr>
            <a:r>
              <a:rPr lang="cs-CZ" altLang="cs-CZ" dirty="0"/>
              <a:t>implementace (= transpozice + vydání nezbytných návazných předpisů, zajištění dobré aplikovatelnosti zákona)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6FC80CA2-A5FC-BE09-CD8C-5E8AB1EA9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Transpozice směrnice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E595FABD-459E-E14D-0B3C-EAEF0A9959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8013" cy="5400675"/>
          </a:xfrm>
        </p:spPr>
        <p:txBody>
          <a:bodyPr/>
          <a:lstStyle/>
          <a:p>
            <a:r>
              <a:rPr lang="cs-CZ" altLang="cs-CZ" sz="1800" b="1"/>
              <a:t>Směrnice Evropského parlamentu a Rady 2014/40/EU ze dne </a:t>
            </a:r>
            <a:r>
              <a:rPr lang="cs-CZ" altLang="cs-CZ" sz="1800" b="1">
                <a:solidFill>
                  <a:srgbClr val="FF0000"/>
                </a:solidFill>
              </a:rPr>
              <a:t>3. dubna 2014 </a:t>
            </a:r>
            <a:r>
              <a:rPr lang="cs-CZ" altLang="cs-CZ" sz="1800" b="1"/>
              <a:t>o sbližování právních a správních předpisů členských států týkajících se výroby … a prodeje tabákových …  výrobků</a:t>
            </a:r>
          </a:p>
          <a:p>
            <a:r>
              <a:rPr lang="cs-CZ" altLang="cs-CZ" sz="1800" b="1"/>
              <a:t>Text s významem pro EHP</a:t>
            </a:r>
            <a:endParaRPr lang="cs-CZ" altLang="cs-CZ" sz="1800"/>
          </a:p>
          <a:p>
            <a:endParaRPr lang="cs-CZ" altLang="cs-CZ" sz="1800" i="1"/>
          </a:p>
          <a:p>
            <a:r>
              <a:rPr lang="cs-CZ" altLang="cs-CZ" sz="1800" i="1"/>
              <a:t>Článek 29 - </a:t>
            </a:r>
            <a:r>
              <a:rPr lang="cs-CZ" altLang="cs-CZ" sz="1800" b="1"/>
              <a:t>Provedení</a:t>
            </a:r>
            <a:endParaRPr lang="cs-CZ" altLang="cs-CZ" sz="1800"/>
          </a:p>
          <a:p>
            <a:r>
              <a:rPr lang="cs-CZ" altLang="cs-CZ" sz="1800"/>
              <a:t>1.   Členské státy uvedou v účinnost právní a správní předpisy nezbytné pro dosažení souladu s touto směrnicí do </a:t>
            </a:r>
            <a:r>
              <a:rPr lang="cs-CZ" altLang="cs-CZ" sz="1800" b="1">
                <a:solidFill>
                  <a:srgbClr val="FF0000"/>
                </a:solidFill>
              </a:rPr>
              <a:t>20. května 2016</a:t>
            </a:r>
            <a:r>
              <a:rPr lang="cs-CZ" altLang="cs-CZ" sz="1800">
                <a:solidFill>
                  <a:srgbClr val="FF0000"/>
                </a:solidFill>
              </a:rPr>
              <a:t>. </a:t>
            </a:r>
            <a:r>
              <a:rPr lang="cs-CZ" altLang="cs-CZ" sz="1800"/>
              <a:t>Neprodleně o nich uvědomí Komisi.</a:t>
            </a:r>
          </a:p>
          <a:p>
            <a:r>
              <a:rPr lang="cs-CZ" altLang="cs-CZ" sz="1800" b="1" i="1"/>
              <a:t>TRANSPOZIČNÍ LHŮTA JE ZDE NĚCO PŘES DVA ROKY (obvyklé)</a:t>
            </a:r>
          </a:p>
          <a:p>
            <a:r>
              <a:rPr lang="cs-CZ" altLang="cs-CZ" sz="1800"/>
              <a:t>3.   Členské státy sdělí Komisi znění hlavních ustanovení vnitrostátních právních předpisů, které přijmou v oblasti působnosti této směrnice.</a:t>
            </a:r>
          </a:p>
          <a:p>
            <a:endParaRPr lang="cs-CZ" altLang="cs-CZ" sz="1800"/>
          </a:p>
          <a:p>
            <a:r>
              <a:rPr lang="cs-CZ" altLang="cs-CZ" sz="1800" i="1"/>
              <a:t>Článek 32 - </a:t>
            </a:r>
            <a:r>
              <a:rPr lang="cs-CZ" altLang="cs-CZ" sz="1800" b="1"/>
              <a:t>Vstup v platnost</a:t>
            </a:r>
            <a:endParaRPr lang="cs-CZ" altLang="cs-CZ" sz="1800"/>
          </a:p>
          <a:p>
            <a:r>
              <a:rPr lang="cs-CZ" altLang="cs-CZ" sz="1800"/>
              <a:t>Tato směrnice vstupuje v platnost dvacátým dnem po vyhlášení v </a:t>
            </a:r>
            <a:r>
              <a:rPr lang="cs-CZ" altLang="cs-CZ" sz="1800" i="1"/>
              <a:t>Úředním věstníku Evropské unie </a:t>
            </a:r>
            <a:r>
              <a:rPr lang="cs-CZ" altLang="cs-CZ" sz="1800" b="1">
                <a:solidFill>
                  <a:srgbClr val="FF0000"/>
                </a:solidFill>
              </a:rPr>
              <a:t>(duben 2014).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89B5125C-4183-9253-7FC8-436F54AF2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Následky </a:t>
            </a:r>
            <a:r>
              <a:rPr lang="cs-CZ" altLang="cs-CZ" i="1"/>
              <a:t>netranspozice </a:t>
            </a:r>
            <a:r>
              <a:rPr lang="cs-CZ" altLang="cs-CZ"/>
              <a:t>směrnice členským státem řádně a včas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A54BD1C7-96DE-AD18-7D9D-1957CE7CA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řízení před Komisí (+ před Soudním dvorem) </a:t>
            </a:r>
            <a:r>
              <a:rPr lang="cs-CZ" altLang="cs-CZ" dirty="0"/>
              <a:t>(bylo porušeno právo!)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C2E68FD-CCDA-FDB2-7926-A1D1AAB38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52717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Shrnutí – metody právní úpravy v EU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F75EE33-A00B-2AE3-8867-44A9008CD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439150" cy="46005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u="sng">
                <a:solidFill>
                  <a:srgbClr val="DC2300"/>
                </a:solidFill>
              </a:rPr>
              <a:t>2 metody úpravy</a:t>
            </a:r>
            <a:r>
              <a:rPr lang="cs-CZ" altLang="cs-CZ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  <a:r>
              <a:rPr lang="cs-CZ" altLang="cs-CZ" b="1"/>
              <a:t>1</a:t>
            </a:r>
            <a:r>
              <a:rPr lang="cs-CZ" altLang="cs-CZ"/>
              <a:t> </a:t>
            </a:r>
            <a:r>
              <a:rPr lang="cs-CZ" altLang="cs-CZ" i="1"/>
              <a:t>- samostatná </a:t>
            </a:r>
            <a:r>
              <a:rPr lang="cs-CZ" altLang="cs-CZ" b="1" i="1"/>
              <a:t>přímá</a:t>
            </a:r>
            <a:r>
              <a:rPr lang="cs-CZ" altLang="cs-CZ" i="1"/>
              <a:t> unijní úprava (primární právo, </a:t>
            </a:r>
            <a:r>
              <a:rPr lang="cs-CZ" altLang="cs-CZ" b="1" i="1"/>
              <a:t>nařízení)</a:t>
            </a:r>
            <a:r>
              <a:rPr lang="cs-CZ" altLang="cs-CZ" i="1"/>
              <a:t> – paralelně s vnitrostátním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i="1"/>
              <a:t>	</a:t>
            </a:r>
            <a:r>
              <a:rPr lang="cs-CZ" altLang="cs-CZ" b="1"/>
              <a:t>2</a:t>
            </a:r>
            <a:r>
              <a:rPr lang="cs-CZ" altLang="cs-CZ" i="1"/>
              <a:t> - určování obsahu vnitrostátní úpravy </a:t>
            </a:r>
            <a:r>
              <a:rPr lang="cs-CZ" altLang="cs-CZ" b="1" i="1"/>
              <a:t>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tj. </a:t>
            </a:r>
            <a:r>
              <a:rPr lang="cs-CZ" altLang="cs-CZ" b="1" i="1"/>
              <a:t>nepřímá</a:t>
            </a:r>
            <a:r>
              <a:rPr lang="cs-CZ" altLang="cs-CZ"/>
              <a:t> – napřed směrnice a pak podle ní zákon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  <a:endParaRPr lang="cs-CZ" altLang="cs-CZ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B422BE-EDAB-2105-4213-8EAE5AC4DE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  <a:defRPr/>
            </a:pPr>
            <a:r>
              <a:rPr lang="cs-CZ" altLang="cs-CZ" sz="4800" dirty="0"/>
              <a:t>     </a:t>
            </a:r>
            <a:r>
              <a:rPr lang="cs-CZ" altLang="cs-CZ" sz="4800" dirty="0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9927C85-F9C5-B7C8-AC43-581C62D48D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5038"/>
            <a:ext cx="7772400" cy="4103687"/>
          </a:xfrm>
          <a:solidFill>
            <a:srgbClr val="FFFFCC"/>
          </a:solidFill>
        </p:spPr>
        <p:txBody>
          <a:bodyPr/>
          <a:lstStyle/>
          <a:p>
            <a:pPr algn="l" eaLnBrk="1" hangingPunct="1"/>
            <a:r>
              <a:rPr lang="cs-CZ" altLang="cs-CZ" sz="3400" b="1">
                <a:solidFill>
                  <a:srgbClr val="CC0000"/>
                </a:solidFill>
              </a:rPr>
              <a:t>- řádný</a:t>
            </a:r>
            <a:r>
              <a:rPr lang="cs-CZ" altLang="cs-CZ" sz="3400"/>
              <a:t> = Rada </a:t>
            </a:r>
            <a:r>
              <a:rPr lang="cs-CZ" altLang="cs-CZ" sz="3400">
                <a:solidFill>
                  <a:srgbClr val="0000CC"/>
                </a:solidFill>
              </a:rPr>
              <a:t>spolurozhoduje</a:t>
            </a:r>
            <a:r>
              <a:rPr lang="cs-CZ" altLang="cs-CZ" sz="3400"/>
              <a:t> s Evropským parlamentem (EP), Rada přitom rozhoduje </a:t>
            </a:r>
            <a:r>
              <a:rPr lang="cs-CZ" altLang="cs-CZ" sz="340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sz="3400" b="1">
                <a:solidFill>
                  <a:srgbClr val="CC0000"/>
                </a:solidFill>
              </a:rPr>
              <a:t>- zvláštní</a:t>
            </a:r>
            <a:r>
              <a:rPr lang="cs-CZ" altLang="cs-CZ" sz="3400"/>
              <a:t> = popsány ve Smlouvě o fungování EU (zpravidla Rada rozhoduje </a:t>
            </a:r>
            <a:r>
              <a:rPr lang="cs-CZ" altLang="cs-CZ" sz="3400">
                <a:solidFill>
                  <a:srgbClr val="0000CC"/>
                </a:solidFill>
              </a:rPr>
              <a:t>jednomyslně</a:t>
            </a:r>
            <a:r>
              <a:rPr lang="cs-CZ" altLang="cs-CZ" sz="3400"/>
              <a:t> a EP je jen </a:t>
            </a:r>
            <a:r>
              <a:rPr lang="cs-CZ" altLang="cs-CZ" sz="3400">
                <a:solidFill>
                  <a:srgbClr val="0000CC"/>
                </a:solidFill>
              </a:rPr>
              <a:t>konzultován)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7F6FF05-EB2D-A87D-CFFA-9FC49F1EB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5843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Řádný legislativní postup (spolurozhoduje EP a Rada)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1612E09-8BDB-ABA4-40F0-AA9A47577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250" y="1989138"/>
            <a:ext cx="8229600" cy="4537075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/>
              <a:t>KOMISE předloží </a:t>
            </a:r>
            <a:r>
              <a:rPr lang="cs-CZ" altLang="cs-CZ">
                <a:solidFill>
                  <a:srgbClr val="0000CC"/>
                </a:solidFill>
              </a:rPr>
              <a:t>návrh</a:t>
            </a:r>
            <a:r>
              <a:rPr lang="cs-CZ" altLang="cs-CZ"/>
              <a:t> EP a RADĚ</a:t>
            </a:r>
          </a:p>
          <a:p>
            <a:pPr eaLnBrk="1" hangingPunct="1"/>
            <a:r>
              <a:rPr lang="cs-CZ" altLang="cs-CZ">
                <a:solidFill>
                  <a:srgbClr val="0000CC"/>
                </a:solidFill>
              </a:rPr>
              <a:t>změna návrhu</a:t>
            </a:r>
            <a:r>
              <a:rPr lang="cs-CZ" altLang="cs-CZ"/>
              <a:t> Komise: RADA jednomyslně</a:t>
            </a:r>
          </a:p>
          <a:p>
            <a:pPr lvl="1" eaLnBrk="1" hangingPunct="1"/>
            <a:r>
              <a:rPr lang="cs-CZ" altLang="cs-CZ"/>
              <a:t>začíná EP: svůj postoj předloží Radě</a:t>
            </a:r>
          </a:p>
          <a:p>
            <a:pPr lvl="1" eaLnBrk="1" hangingPunct="1"/>
            <a:r>
              <a:rPr lang="cs-CZ" altLang="cs-CZ"/>
              <a:t>Rada schválí -  </a:t>
            </a:r>
            <a:r>
              <a:rPr lang="cs-CZ" altLang="cs-CZ">
                <a:solidFill>
                  <a:srgbClr val="008000"/>
                </a:solidFill>
              </a:rPr>
              <a:t>přijato</a:t>
            </a:r>
          </a:p>
          <a:p>
            <a:pPr lvl="1" eaLnBrk="1" hangingPunct="1"/>
            <a:r>
              <a:rPr lang="cs-CZ" altLang="cs-CZ"/>
              <a:t>Rada neschválí – postoj Rady zpět do EP</a:t>
            </a:r>
          </a:p>
          <a:p>
            <a:pPr lvl="1" eaLnBrk="1" hangingPunct="1"/>
            <a:r>
              <a:rPr lang="cs-CZ" altLang="cs-CZ"/>
              <a:t>další vzájemná jednání, až dojde k souladnému postoji = přijato</a:t>
            </a:r>
          </a:p>
          <a:p>
            <a:pPr lvl="1" eaLnBrk="1" hangingPunct="1"/>
            <a:r>
              <a:rPr lang="cs-CZ" altLang="cs-CZ"/>
              <a:t>nedojde-li k souladnému postoji = nepřijato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E33732A3-7C49-67B1-71DF-D45FE99E5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b="1"/>
              <a:t>Nelegislativní právní akty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DC0612-68D5-CEB2-3CCE-3122DDB06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FFFF99"/>
          </a:solidFill>
        </p:spPr>
        <p:txBody>
          <a:bodyPr>
            <a:normAutofit fontScale="92500"/>
          </a:bodyPr>
          <a:lstStyle/>
          <a:p>
            <a:pPr>
              <a:defRPr/>
            </a:pPr>
            <a:endParaRPr lang="cs-CZ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= terciární právo </a:t>
            </a:r>
            <a:r>
              <a:rPr lang="cs-CZ" dirty="0"/>
              <a:t>přijímané samotnou Komisí</a:t>
            </a:r>
          </a:p>
          <a:p>
            <a:pPr>
              <a:defRPr/>
            </a:pPr>
            <a:r>
              <a:rPr lang="cs-CZ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pPr>
              <a:defRPr/>
            </a:pPr>
            <a:r>
              <a:rPr lang="cs-CZ" sz="3000" b="1" i="1" dirty="0"/>
              <a:t>1. </a:t>
            </a:r>
            <a:r>
              <a:rPr lang="cs-CZ" sz="3000" i="1" dirty="0"/>
              <a:t>v </a:t>
            </a:r>
            <a:r>
              <a:rPr lang="cs-CZ" sz="3000" b="1" i="1" dirty="0"/>
              <a:t>přenesené (delegované) pravomoci </a:t>
            </a:r>
            <a:r>
              <a:rPr lang="cs-CZ" sz="3000" i="1" dirty="0"/>
              <a:t>(tj. na základě zmocnění)</a:t>
            </a:r>
          </a:p>
          <a:p>
            <a:pPr>
              <a:defRPr/>
            </a:pPr>
            <a:r>
              <a:rPr lang="cs-CZ" dirty="0"/>
              <a:t>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pPr>
              <a:defRPr/>
            </a:pPr>
            <a:r>
              <a:rPr lang="cs-CZ" b="1" i="1" dirty="0"/>
              <a:t>2. </a:t>
            </a:r>
            <a:r>
              <a:rPr lang="cs-CZ" i="1" dirty="0"/>
              <a:t>k </a:t>
            </a:r>
            <a:r>
              <a:rPr lang="cs-CZ" b="1" i="1" dirty="0"/>
              <a:t>provedení</a:t>
            </a:r>
            <a:r>
              <a:rPr lang="cs-CZ" i="1" dirty="0"/>
              <a:t> (implementaci) aktů sekundárního práva </a:t>
            </a:r>
            <a:r>
              <a:rPr lang="cs-CZ" dirty="0"/>
              <a:t>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9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900"/>
              <a:t>	(</a:t>
            </a:r>
            <a:r>
              <a:rPr lang="cs-CZ" sz="1900" dirty="0"/>
              <a:t>analogie v ČR: prováděcí vládní nařízení k zákoníku práce)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BEFAF-81C8-2B8C-353A-2C9E13459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rgbClr val="996633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Přednost práva EU před národním právem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47D36-800D-D621-0AB2-731CEE922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361685" cy="478112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přenos pravomocí =˃ 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nadstátní charakter EU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Důsledky: 1. Nadstátní povaha práva EU</a:t>
            </a:r>
            <a:endParaRPr lang="cs-CZ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Jeho přednost (nadřazenost) zaručuje jeho smysl - nemůže být eliminováno členskými státy. Důsledek: zásada přednosti neuvedená ve Smlouvách, ale vyvozená Soudním dvorem EU</a:t>
            </a:r>
            <a:endParaRPr lang="cs-CZ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ZÁKONODÁRNÉ ANI JINÉ AKTY ČLENSKÝCH STÁTŮ NEMOHOU ZPOCHYBNIT ZÁVAZKY PŘEVZATÉ SMLOUVAMI </a:t>
            </a: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=˃ 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přednost práva EU, jinak by nemělo smysl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prohl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č. 17 k Smlouvám </a:t>
            </a:r>
            <a:r>
              <a:rPr lang="cs-CZ" sz="18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(Prohlášení o přednosti práva):</a:t>
            </a:r>
            <a:endParaRPr lang="cs-CZ" sz="1800" kern="1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souladu s ustálenou judikaturou Soudního dvora EU mají Smlouvy a právo přijímané Unií na základě Smluv přednost před právem členských států, za podmínek stanovených touto judikaturou.</a:t>
            </a:r>
            <a:endParaRPr lang="cs-CZ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3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3D334E3-8E72-D71B-B17B-6F28553B0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D8F72CE-8157-8BB5-B16E-919D67E10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6841791-86FF-48D3-5AC8-183921C0C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2D4B5FD3-42F3-EEB5-5D04-BCEE36DEB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9D012EB-A89E-E436-D9B7-68A3D94B5E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883CD37B-BFBE-8AD5-4BA8-CE59B507E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D65B1DAA-421E-3B81-43E1-FE2DBD33B5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6A7916DF-2554-22A9-1C67-65FDEADCFF4E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9629A700-0C7C-74EC-D6B9-C701BF1909DA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48C12010-DE39-7CE7-6E36-25AC044FBF31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31476914-6CF9-7464-F9AF-4B891EE92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0FF0D611-FD15-1BF1-2B5A-07313B9A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5E6C08E-CB05-8998-4E17-F0FED5B68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6884987" cy="1223963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Primární právo EU </a:t>
            </a:r>
            <a:r>
              <a:rPr lang="cs-CZ" altLang="cs-CZ" sz="2800" b="1">
                <a:cs typeface="Arial" panose="020B0604020202020204" pitchFamily="34" charset="0"/>
              </a:rPr>
              <a:t>– zřizovací smlouvy (připomenutí)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BB1463F-E9ED-66CE-FD48-7307E2E38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616" y="1700808"/>
            <a:ext cx="6984776" cy="4536504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15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dirty="0"/>
              <a:t>1. </a:t>
            </a:r>
            <a:r>
              <a:rPr lang="cs-CZ" altLang="cs-CZ" sz="1500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sz="1500" dirty="0"/>
              <a:t> (o zřízení </a:t>
            </a:r>
            <a:r>
              <a:rPr lang="cs-CZ" altLang="cs-CZ" sz="1500" b="1" dirty="0">
                <a:solidFill>
                  <a:srgbClr val="0000FF"/>
                </a:solidFill>
              </a:rPr>
              <a:t>ESUO</a:t>
            </a:r>
            <a:r>
              <a:rPr lang="cs-CZ" altLang="cs-CZ" sz="1500" dirty="0"/>
              <a:t>) (</a:t>
            </a:r>
            <a:r>
              <a:rPr lang="cs-CZ" altLang="cs-CZ" sz="1500" dirty="0" err="1"/>
              <a:t>podeps</a:t>
            </a:r>
            <a:r>
              <a:rPr lang="cs-CZ" altLang="cs-CZ" sz="1500" dirty="0"/>
              <a:t>. 1951/v platnost 1952),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dirty="0"/>
              <a:t>2.-3</a:t>
            </a:r>
            <a:r>
              <a:rPr lang="cs-CZ" altLang="cs-CZ" sz="1500" u="sng" dirty="0"/>
              <a:t>. </a:t>
            </a:r>
            <a:r>
              <a:rPr lang="cs-CZ" altLang="cs-CZ" sz="15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1500" i="1" u="sng" dirty="0"/>
              <a:t> (o zřízení </a:t>
            </a:r>
            <a:r>
              <a:rPr lang="cs-CZ" altLang="cs-CZ" sz="15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sz="1500" b="1" i="1" dirty="0">
                <a:solidFill>
                  <a:srgbClr val="0000FF"/>
                </a:solidFill>
              </a:rPr>
              <a:t>a Euratomu</a:t>
            </a:r>
            <a:r>
              <a:rPr lang="cs-CZ" altLang="cs-CZ" sz="1500" i="1" dirty="0"/>
              <a:t>) (1957/1958)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i="1" dirty="0"/>
              <a:t>   (dnes místo EHS - </a:t>
            </a:r>
            <a:r>
              <a:rPr lang="cs-CZ" altLang="cs-CZ" sz="1500" b="1" i="1" dirty="0">
                <a:highlight>
                  <a:srgbClr val="FFFF00"/>
                </a:highlight>
              </a:rPr>
              <a:t>SMLOUVA O FUNGOVÁNÍ EU, </a:t>
            </a:r>
            <a:r>
              <a:rPr lang="cs-CZ" altLang="cs-CZ" sz="1500" i="1" dirty="0"/>
              <a:t>EURATOM zachován)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dirty="0"/>
              <a:t>4. Úmluva o společných orgánech (Slučovací smlouva) (1965/1967),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dirty="0"/>
              <a:t>5</a:t>
            </a:r>
            <a:r>
              <a:rPr lang="cs-CZ" altLang="cs-CZ" sz="1425" dirty="0"/>
              <a:t>. </a:t>
            </a:r>
            <a:r>
              <a:rPr lang="cs-CZ" altLang="cs-CZ" sz="1425" b="1" dirty="0"/>
              <a:t>Jednotný evropský akt</a:t>
            </a:r>
            <a:r>
              <a:rPr lang="cs-CZ" altLang="cs-CZ" sz="1425" dirty="0"/>
              <a:t> (1986/1987),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425" dirty="0"/>
              <a:t>6</a:t>
            </a:r>
            <a:r>
              <a:rPr lang="cs-CZ" altLang="cs-CZ" sz="1425" i="1" dirty="0"/>
              <a:t>. </a:t>
            </a:r>
            <a:r>
              <a:rPr lang="cs-CZ" altLang="cs-CZ" sz="1425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1425" i="1" u="sng" dirty="0"/>
              <a:t> </a:t>
            </a:r>
            <a:r>
              <a:rPr lang="cs-CZ" altLang="cs-CZ" sz="1425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1425" i="1" u="sng" dirty="0"/>
              <a:t> </a:t>
            </a:r>
            <a:r>
              <a:rPr lang="cs-CZ" altLang="cs-CZ" sz="1425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1425" i="1" u="sng" dirty="0"/>
              <a:t> </a:t>
            </a:r>
            <a:r>
              <a:rPr lang="cs-CZ" altLang="cs-CZ" sz="1425" i="1" dirty="0"/>
              <a:t>(1992/1993), dnes </a:t>
            </a:r>
            <a:r>
              <a:rPr lang="cs-CZ" altLang="cs-CZ" sz="1425" b="1" i="1" dirty="0">
                <a:highlight>
                  <a:srgbClr val="FFFF00"/>
                </a:highlight>
              </a:rPr>
              <a:t>SMLOUVA O EU)</a:t>
            </a:r>
            <a:endParaRPr lang="cs-CZ" altLang="cs-CZ" sz="1425" b="1" dirty="0">
              <a:highlight>
                <a:srgbClr val="FFFF00"/>
              </a:highlight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425" dirty="0"/>
              <a:t>7. </a:t>
            </a:r>
            <a:r>
              <a:rPr lang="cs-CZ" altLang="cs-CZ" sz="1425" b="1" dirty="0">
                <a:solidFill>
                  <a:srgbClr val="CC0000"/>
                </a:solidFill>
              </a:rPr>
              <a:t>Amsterodamská</a:t>
            </a:r>
            <a:r>
              <a:rPr lang="cs-CZ" altLang="cs-CZ" sz="1425" dirty="0"/>
              <a:t> smlouva (1997/1999),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425" dirty="0"/>
              <a:t>8. </a:t>
            </a:r>
            <a:r>
              <a:rPr lang="cs-CZ" altLang="cs-CZ" sz="1425" b="1" dirty="0">
                <a:solidFill>
                  <a:srgbClr val="CC0000"/>
                </a:solidFill>
              </a:rPr>
              <a:t>Smlouva z Nice</a:t>
            </a:r>
            <a:r>
              <a:rPr lang="cs-CZ" altLang="cs-CZ" sz="1425" dirty="0"/>
              <a:t> (2000/2003),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dirty="0"/>
              <a:t>9. Smlouva o </a:t>
            </a:r>
            <a:r>
              <a:rPr lang="cs-CZ" altLang="cs-CZ" sz="1500" b="1" dirty="0">
                <a:solidFill>
                  <a:srgbClr val="CC0000"/>
                </a:solidFill>
              </a:rPr>
              <a:t>ústavě pro Evropu</a:t>
            </a:r>
            <a:r>
              <a:rPr lang="cs-CZ" altLang="cs-CZ" sz="1500" dirty="0"/>
              <a:t> (Ústava EU) - </a:t>
            </a:r>
            <a:r>
              <a:rPr lang="cs-CZ" altLang="cs-CZ" sz="1500" dirty="0" err="1"/>
              <a:t>podeps</a:t>
            </a:r>
            <a:r>
              <a:rPr lang="cs-CZ" altLang="cs-CZ" sz="1500" dirty="0"/>
              <a:t>. 2004, nevstoupila v platnost,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dirty="0"/>
              <a:t>10. </a:t>
            </a:r>
            <a:r>
              <a:rPr lang="cs-CZ" altLang="cs-CZ" sz="1500" b="1" dirty="0">
                <a:solidFill>
                  <a:srgbClr val="CC0000"/>
                </a:solidFill>
              </a:rPr>
              <a:t>Lisabonská smlouva</a:t>
            </a:r>
            <a:r>
              <a:rPr lang="cs-CZ" altLang="cs-CZ" sz="1500" dirty="0"/>
              <a:t> (2007/2009).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1500" b="1" i="1" dirty="0"/>
              <a:t>+ smlouvy rozpočtové</a:t>
            </a:r>
            <a:r>
              <a:rPr lang="cs-CZ" altLang="cs-CZ" sz="1500" dirty="0"/>
              <a:t> a </a:t>
            </a:r>
            <a:r>
              <a:rPr lang="cs-CZ" altLang="cs-CZ" sz="1500" b="1" i="1" dirty="0"/>
              <a:t>smlouvy o přístupu nových členů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25" u="sng" dirty="0">
                <a:solidFill>
                  <a:srgbClr val="FF0000"/>
                </a:solidFill>
              </a:rPr>
              <a:t>Spojené království Velké Británie a Severního Irska vystoupilo k 31. lednu 2020</a:t>
            </a:r>
            <a:endParaRPr lang="cs-CZ" altLang="cs-CZ" sz="1425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47A2CE2E-B49B-8CB1-6407-519209CDE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746125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3200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9613A0-DC92-EFC7-65A6-50E8CE2E3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84784"/>
            <a:ext cx="6984776" cy="496855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>
                <a:highlight>
                  <a:srgbClr val="FFFF00"/>
                </a:highlight>
              </a:rPr>
              <a:t>I. Smlouvy základní, trvale platné, ve znění revizí: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b="1" i="1" dirty="0">
                <a:solidFill>
                  <a:srgbClr val="C00000"/>
                </a:solidFill>
              </a:rPr>
              <a:t>1. Smlouva o fungování EU (</a:t>
            </a:r>
            <a:r>
              <a:rPr lang="cs-CZ" sz="1800" b="1" i="1" dirty="0" err="1">
                <a:solidFill>
                  <a:srgbClr val="C00000"/>
                </a:solidFill>
              </a:rPr>
              <a:t>býv</a:t>
            </a:r>
            <a:r>
              <a:rPr lang="cs-CZ" sz="1800" b="1" i="1" dirty="0">
                <a:solidFill>
                  <a:srgbClr val="C00000"/>
                </a:solidFill>
              </a:rPr>
              <a:t>. Smlouva o založení EHS/ES)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b="1" i="1" dirty="0">
                <a:solidFill>
                  <a:srgbClr val="C00000"/>
                </a:solidFill>
              </a:rPr>
              <a:t>2. Smlouva o EU (Maastrichtská)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dirty="0"/>
              <a:t>(3. Smlouva o </a:t>
            </a:r>
            <a:r>
              <a:rPr lang="cs-CZ" sz="1800" dirty="0" err="1"/>
              <a:t>EURATOMu</a:t>
            </a:r>
            <a:r>
              <a:rPr lang="cs-CZ" sz="1800" dirty="0"/>
              <a:t>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>
                <a:highlight>
                  <a:srgbClr val="FFFF00"/>
                </a:highlight>
              </a:rPr>
              <a:t>II. Smlouvy revizní, jejichž funkce končí zapracováním jejich obsahu do smluv základních: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dirty="0">
                <a:solidFill>
                  <a:srgbClr val="C00000"/>
                </a:solidFill>
              </a:rPr>
              <a:t>= všechny ostatní </a:t>
            </a:r>
            <a:r>
              <a:rPr lang="cs-CZ" sz="1800" i="1" dirty="0">
                <a:solidFill>
                  <a:srgbClr val="C00000"/>
                </a:solidFill>
              </a:rPr>
              <a:t>(Slučovací smlouva, Jednotný evropský akt, Amsterodamská, Niceská, Lisabonská)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i="1" dirty="0"/>
              <a:t>(na tyto smlouvy se již dnes neodvoláváme, jsou zapracovány do smluv základních, mají dnes již jen historický význam)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>
                <a:highlight>
                  <a:srgbClr val="FFFF00"/>
                </a:highlight>
              </a:rPr>
              <a:t>III. Všechny přístupové smlouvy a smlouva o vystoupení GB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80C4684-A7C3-F158-E008-1CAAF9F772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Prameny práva EU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872527E-95A6-FC9D-5BAA-AA45DD03A8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967287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sz="2800" b="1" dirty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b="1" dirty="0"/>
              <a:t>zřizovací smlouvy </a:t>
            </a:r>
            <a:r>
              <a:rPr lang="cs-CZ" altLang="cs-CZ" dirty="0"/>
              <a:t>(mezinárodní smlouvy mezi členskými státy) - SEU, SFEU, Euratom + Listina základních práv EU </a:t>
            </a:r>
            <a:r>
              <a:rPr lang="cs-CZ" altLang="cs-CZ" dirty="0">
                <a:solidFill>
                  <a:schemeClr val="tx1"/>
                </a:solidFill>
              </a:rPr>
              <a:t>= </a:t>
            </a:r>
            <a:r>
              <a:rPr lang="cs-CZ" altLang="cs-CZ" b="1" i="1" dirty="0">
                <a:solidFill>
                  <a:schemeClr val="tx1"/>
                </a:solidFill>
              </a:rPr>
              <a:t>základ právní úpravy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sz="2800" b="1" dirty="0">
                <a:solidFill>
                  <a:srgbClr val="CC0000"/>
                </a:solidFill>
              </a:rPr>
              <a:t>sekundární právo – legislativní akty: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b="1" dirty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b="1" dirty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b="1" dirty="0"/>
              <a:t>rozhodnutí</a:t>
            </a:r>
            <a:endParaRPr lang="cs-CZ" altLang="cs-CZ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sz="2800" b="1" i="1" dirty="0">
                <a:solidFill>
                  <a:schemeClr val="tx1"/>
                </a:solidFill>
              </a:rPr>
              <a:t>+ 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nelegislativní akty Komise</a:t>
            </a:r>
            <a:r>
              <a:rPr lang="cs-CZ" altLang="cs-CZ" sz="2800" b="1" i="1" dirty="0">
                <a:solidFill>
                  <a:schemeClr val="tx2"/>
                </a:solidFill>
              </a:rPr>
              <a:t> </a:t>
            </a:r>
            <a:r>
              <a:rPr lang="cs-CZ" altLang="cs-CZ" sz="2800" i="1" dirty="0">
                <a:solidFill>
                  <a:schemeClr val="tx2"/>
                </a:solidFill>
              </a:rPr>
              <a:t>(analogie našich vyhlášek)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cs-CZ" altLang="cs-CZ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9BA66A5A-107C-192D-2C10-F3C5E24BC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48CCE68-DD27-8350-3750-F1FA3F843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CBE7416-365D-5DB0-3C54-A43A48BF1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2293" name="Line 4">
            <a:extLst>
              <a:ext uri="{FF2B5EF4-FFF2-40B4-BE49-F238E27FC236}">
                <a16:creationId xmlns:a16="http://schemas.microsoft.com/office/drawing/2014/main" id="{0EB2F5A5-F838-7676-FE18-04769C084B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4" name="Line 5">
            <a:extLst>
              <a:ext uri="{FF2B5EF4-FFF2-40B4-BE49-F238E27FC236}">
                <a16:creationId xmlns:a16="http://schemas.microsoft.com/office/drawing/2014/main" id="{F0F92795-FD62-F35A-7352-E96EDC628E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15C2B801-666F-CDD9-7810-46EC1BC37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9AD88388-E328-41C8-0F01-ED1CA064B7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Text Box 8">
            <a:extLst>
              <a:ext uri="{FF2B5EF4-FFF2-40B4-BE49-F238E27FC236}">
                <a16:creationId xmlns:a16="http://schemas.microsoft.com/office/drawing/2014/main" id="{F7911E18-45B0-E96C-2472-47A9406D843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2628F96C-5D1E-C98C-BA24-245E2ADD0BCA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003800" y="242093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2299" name="Text Box 10">
            <a:extLst>
              <a:ext uri="{FF2B5EF4-FFF2-40B4-BE49-F238E27FC236}">
                <a16:creationId xmlns:a16="http://schemas.microsoft.com/office/drawing/2014/main" id="{1236DA3E-C771-361E-B48D-E373171C6FF6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vnitrostátní právo</a:t>
            </a:r>
          </a:p>
        </p:txBody>
      </p:sp>
      <p:sp>
        <p:nvSpPr>
          <p:cNvPr id="12300" name="Text Box 11">
            <a:extLst>
              <a:ext uri="{FF2B5EF4-FFF2-40B4-BE49-F238E27FC236}">
                <a16:creationId xmlns:a16="http://schemas.microsoft.com/office/drawing/2014/main" id="{FD79E1DF-557B-C1A6-0573-C897CBCA4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9464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  <p:sp>
        <p:nvSpPr>
          <p:cNvPr id="12301" name="Text Box 12">
            <a:extLst>
              <a:ext uri="{FF2B5EF4-FFF2-40B4-BE49-F238E27FC236}">
                <a16:creationId xmlns:a16="http://schemas.microsoft.com/office/drawing/2014/main" id="{71BC2D15-4740-AB4C-592B-AFA4C5231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členskému státu a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D7529326-4F86-4F2D-0BBB-0C04D6A3F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61FEB07-D26E-8AB6-3031-91ECEE9CA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3324DDF-F889-B33C-5D39-F3236A31B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4341" name="Line 4">
            <a:extLst>
              <a:ext uri="{FF2B5EF4-FFF2-40B4-BE49-F238E27FC236}">
                <a16:creationId xmlns:a16="http://schemas.microsoft.com/office/drawing/2014/main" id="{8C011EB4-562C-25B2-916B-0668C39F1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67AC65C6-C9D2-D635-97F4-AEA6602F8A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E310D676-872F-4FAC-D5F2-E0236D639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90111EA4-9CD5-E5A0-F614-BF084CE565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5" name="Text Box 8">
            <a:extLst>
              <a:ext uri="{FF2B5EF4-FFF2-40B4-BE49-F238E27FC236}">
                <a16:creationId xmlns:a16="http://schemas.microsoft.com/office/drawing/2014/main" id="{136C1FD3-A2E2-E0A2-3A99-31F859C888A9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4346" name="Text Box 9">
            <a:extLst>
              <a:ext uri="{FF2B5EF4-FFF2-40B4-BE49-F238E27FC236}">
                <a16:creationId xmlns:a16="http://schemas.microsoft.com/office/drawing/2014/main" id="{85BBA346-5EE3-1592-918A-2EC8F913C611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4347" name="Text Box 10">
            <a:extLst>
              <a:ext uri="{FF2B5EF4-FFF2-40B4-BE49-F238E27FC236}">
                <a16:creationId xmlns:a16="http://schemas.microsoft.com/office/drawing/2014/main" id="{6CEFFE34-D3AC-B0CE-4234-A4820CB5D352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14348" name="Text Box 11">
            <a:extLst>
              <a:ext uri="{FF2B5EF4-FFF2-40B4-BE49-F238E27FC236}">
                <a16:creationId xmlns:a16="http://schemas.microsoft.com/office/drawing/2014/main" id="{CAFAFB5D-01B3-A58F-0A49-1C2F5813F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14349" name="Line 12">
            <a:extLst>
              <a:ext uri="{FF2B5EF4-FFF2-40B4-BE49-F238E27FC236}">
                <a16:creationId xmlns:a16="http://schemas.microsoft.com/office/drawing/2014/main" id="{42FBF240-F0F2-34B6-58CC-C89C54191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0" name="Line 13">
            <a:extLst>
              <a:ext uri="{FF2B5EF4-FFF2-40B4-BE49-F238E27FC236}">
                <a16:creationId xmlns:a16="http://schemas.microsoft.com/office/drawing/2014/main" id="{0D98619C-E042-1076-3240-1C6E0619C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1" name="Text Box 14">
            <a:extLst>
              <a:ext uri="{FF2B5EF4-FFF2-40B4-BE49-F238E27FC236}">
                <a16:creationId xmlns:a16="http://schemas.microsoft.com/office/drawing/2014/main" id="{BC348AA7-DF21-D814-8FB4-44B282DFE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14352" name="Text Box 15">
            <a:extLst>
              <a:ext uri="{FF2B5EF4-FFF2-40B4-BE49-F238E27FC236}">
                <a16:creationId xmlns:a16="http://schemas.microsoft.com/office/drawing/2014/main" id="{B0E4E313-D8D8-DD1D-BF3F-DB36DD875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4F122E8D-152A-2DD2-693B-AAD915107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b="1"/>
              <a:t>Nařízení:</a:t>
            </a:r>
            <a:r>
              <a:rPr lang="cs-CZ" altLang="cs-CZ"/>
              <a:t> nahrazuje nebo doplňuje naše zákony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A4109012-6142-D6B0-C2B4-F1C59BF1D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b="1"/>
          </a:p>
          <a:p>
            <a:r>
              <a:rPr lang="cs-CZ" altLang="cs-CZ" sz="2000" b="1"/>
              <a:t>Základní charakteristika nařízení:</a:t>
            </a:r>
          </a:p>
          <a:p>
            <a:r>
              <a:rPr lang="cs-CZ" altLang="cs-CZ" sz="2000" b="1"/>
              <a:t> = „unijní zákon“ platný stejně v celé EU</a:t>
            </a:r>
            <a:endParaRPr lang="cs-CZ" altLang="cs-CZ" sz="2000"/>
          </a:p>
          <a:p>
            <a:r>
              <a:rPr lang="cs-CZ" altLang="cs-CZ" sz="2000"/>
              <a:t>je přijímáno zpravidla tam, kde je </a:t>
            </a:r>
            <a:r>
              <a:rPr lang="cs-CZ" altLang="cs-CZ" sz="2000" b="1" i="1">
                <a:solidFill>
                  <a:srgbClr val="FF0000"/>
                </a:solidFill>
              </a:rPr>
              <a:t>nezbytná jednotná úprava v celé EU</a:t>
            </a:r>
            <a:r>
              <a:rPr lang="cs-CZ" altLang="cs-CZ" sz="2000"/>
              <a:t> z těchto důvodů:</a:t>
            </a:r>
          </a:p>
          <a:p>
            <a:r>
              <a:rPr lang="cs-CZ" altLang="cs-CZ" sz="2000"/>
              <a:t>předmětem úpravy jsou právní vztahy na úrovni unijní - proto nemohou být upraveny vnitrostátně (zejména oblasti s výlučnou pravomocí EU, ale i další - např. sociální zabezpečení migrujících osob),</a:t>
            </a:r>
          </a:p>
          <a:p>
            <a:r>
              <a:rPr lang="cs-CZ" altLang="cs-CZ" sz="2000"/>
              <a:t>unifikace vnitrostátních úprav cestou jejich nahrazení nařízením (zjevná unifikace).</a:t>
            </a:r>
          </a:p>
          <a:p>
            <a:r>
              <a:rPr lang="cs-CZ" altLang="cs-CZ" sz="2400" i="1">
                <a:solidFill>
                  <a:srgbClr val="996633"/>
                </a:solidFill>
              </a:rPr>
              <a:t>(výjimka: GDPR – velmi specifické)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C0707A5E-6A55-A773-4C5A-95ED86112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787525"/>
          </a:xfrm>
          <a:solidFill>
            <a:srgbClr val="CCFF99"/>
          </a:solidFill>
        </p:spPr>
        <p:txBody>
          <a:bodyPr/>
          <a:lstStyle/>
          <a:p>
            <a:r>
              <a:rPr lang="cs-CZ" altLang="cs-CZ" sz="3600" b="1"/>
              <a:t>Směrnice:</a:t>
            </a:r>
            <a:r>
              <a:rPr lang="cs-CZ" altLang="cs-CZ" sz="3600"/>
              <a:t> ponecháváme si naše zákony, ale jejich obsah je předurčen směrnicí, tedy Unií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CFA61BA3-96E7-665D-2A10-D32D92F698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8013" cy="3848100"/>
          </a:xfrm>
        </p:spPr>
        <p:txBody>
          <a:bodyPr/>
          <a:lstStyle/>
          <a:p>
            <a:pPr>
              <a:defRPr/>
            </a:pPr>
            <a:r>
              <a:rPr lang="cs-CZ" altLang="cs-CZ" sz="2400" b="1" dirty="0"/>
              <a:t>Základní charakteristika směrnice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i="1" dirty="0"/>
              <a:t>používá se zpravidla tam, kde pravomoc EU ponechává právní úpravu dané oblasti vnitrostátnímu právu – sdílená pravomoc</a:t>
            </a:r>
          </a:p>
          <a:p>
            <a:pPr>
              <a:defRPr/>
            </a:pPr>
            <a:r>
              <a:rPr lang="cs-CZ" altLang="cs-CZ" sz="2400" i="1" dirty="0"/>
              <a:t>je nástrojem pro ovlivnění obsahu vnitrostátního práva ve směru unijních zásad:</a:t>
            </a:r>
            <a:endParaRPr lang="cs-CZ" altLang="cs-CZ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i="1" dirty="0"/>
              <a:t>sbližování (harmonizace) obsahu vnitrostátních pravidel, někdy téměř (skrytá) unifikace,</a:t>
            </a:r>
            <a:endParaRPr lang="cs-CZ" altLang="cs-CZ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i="1" dirty="0"/>
              <a:t>vytváření minimálního (evropského) standardu vnitrostátní úpravy</a:t>
            </a:r>
            <a:endParaRPr lang="cs-CZ" altLang="cs-CZ" sz="2400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1248</Words>
  <Application>Microsoft Office PowerPoint</Application>
  <PresentationFormat>Předvádění na obrazovce (4:3)</PresentationFormat>
  <Paragraphs>152</Paragraphs>
  <Slides>18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Arial Unicode MS</vt:lpstr>
      <vt:lpstr>Symbol</vt:lpstr>
      <vt:lpstr>Times New Roman</vt:lpstr>
      <vt:lpstr>Výchozí návrh</vt:lpstr>
      <vt:lpstr> PRAMENY PRÁVA EVROPSKÉ UNIE    MU – 301 2023</vt:lpstr>
      <vt:lpstr>Prezentace aplikace PowerPoint</vt:lpstr>
      <vt:lpstr>Primární právo EU – zřizovací smlouvy (připomenutí)</vt:lpstr>
      <vt:lpstr>Současný stav smluv primárního práva</vt:lpstr>
      <vt:lpstr>Prameny práva EU</vt:lpstr>
      <vt:lpstr>Prezentace aplikace PowerPoint</vt:lpstr>
      <vt:lpstr>Prezentace aplikace PowerPoint</vt:lpstr>
      <vt:lpstr>Nařízení: nahrazuje nebo doplňuje naše zákony</vt:lpstr>
      <vt:lpstr>Směrnice: ponecháváme si naše zákony, ale jejich obsah je předurčen směrnicí, tedy Unií</vt:lpstr>
      <vt:lpstr>Ukázka směrnice (ochrana spotřebitele)</vt:lpstr>
      <vt:lpstr>Směrnice – provedení do vnitrostátního práva</vt:lpstr>
      <vt:lpstr>Transpozice směrnice</vt:lpstr>
      <vt:lpstr>Následky netranspozice směrnice členským státem řádně a včas</vt:lpstr>
      <vt:lpstr>Shrnutí – metody právní úpravy v EU</vt:lpstr>
      <vt:lpstr>     Legislativní postupy v EU</vt:lpstr>
      <vt:lpstr>Řádný legislativní postup (spolurozhoduje EP a Rada)</vt:lpstr>
      <vt:lpstr>Nelegislativní právní akty </vt:lpstr>
      <vt:lpstr>Přednost práva EU před národním právem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80</cp:revision>
  <dcterms:modified xsi:type="dcterms:W3CDTF">2023-10-31T21:48:20Z</dcterms:modified>
</cp:coreProperties>
</file>