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48" r:id="rId2"/>
    <p:sldId id="313" r:id="rId3"/>
    <p:sldId id="334" r:id="rId4"/>
    <p:sldId id="288" r:id="rId5"/>
    <p:sldId id="340" r:id="rId6"/>
    <p:sldId id="345" r:id="rId7"/>
    <p:sldId id="290" r:id="rId8"/>
    <p:sldId id="317" r:id="rId9"/>
    <p:sldId id="318" r:id="rId10"/>
    <p:sldId id="347" r:id="rId11"/>
    <p:sldId id="289" r:id="rId12"/>
    <p:sldId id="335" r:id="rId13"/>
    <p:sldId id="346" r:id="rId14"/>
    <p:sldId id="292" r:id="rId15"/>
    <p:sldId id="293" r:id="rId16"/>
    <p:sldId id="337" r:id="rId17"/>
    <p:sldId id="336" r:id="rId18"/>
    <p:sldId id="294" r:id="rId19"/>
    <p:sldId id="295" r:id="rId20"/>
    <p:sldId id="296" r:id="rId21"/>
    <p:sldId id="339" r:id="rId22"/>
    <p:sldId id="342" r:id="rId23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0000FF"/>
    <a:srgbClr val="FF0000"/>
    <a:srgbClr val="FF3300"/>
    <a:srgbClr val="00FFCC"/>
    <a:srgbClr val="336600"/>
    <a:srgbClr val="000099"/>
    <a:srgbClr val="99FFCC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FFBE40F0-CF05-42A9-9224-4CA35178BA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200674DF-B9A6-4244-9982-8951A95D599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5F8678DA-7715-4130-81A1-714A199E659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55281B18-922A-46EB-AF18-0E79A751ADC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B788053-4965-4DC7-B77F-647C757521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B67D158B-1D8A-41DF-9B3B-FE42B380EC8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187F119-398B-46BB-AAEA-2FC8836F191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535AE39-AF84-4391-96CE-692EDBB8D3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21604288" cy="162020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797DBBA-2A72-4AE4-9530-088C89E52C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535AE39-AF84-4391-96CE-692EDBB8D3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21604288" cy="162020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797DBBA-2A72-4AE4-9530-088C89E52C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3B3AD4-999B-48D9-AAA9-83676F7B3A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C78EA7-6371-4448-BB7E-50E092CABA7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11C689-D989-44C4-9CEB-7F1978339B8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9332A-7F8D-43F9-BA46-72A8548A647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5679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97C57A-902E-44AC-A1CF-72C6FEA49BE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520BD2-92C7-4DD9-A019-0B943B6A22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65A472-71F5-4352-8CFA-4DDB4CCE853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FB409-69E1-409F-B2C4-110CF392085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7551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F6D316-CC26-4590-8257-9E0F0F5B64B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D772CA-3404-4AFE-BD6C-FD3273E59C9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60E527-C936-4C39-808C-F91E58415C2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A3072-CF78-4FDA-B09F-33019360DE4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19993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E40632-2B52-4C1E-BBAE-6C2A7C10800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090EFB-B84A-412C-8351-F9D1B077298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9AB66D-7F3B-496A-86ED-F8360928862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ECFB1-97A3-4EAC-AB3D-147A6FA1D73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2854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22BCD8-C8A8-4139-95AB-D566AB325F1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56EAA-ADF8-48CF-875F-7581154E26E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752B84-1547-43B9-873E-F45186B227D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B71E-211B-45CD-97B4-6A8F67FE86A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45049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524D37A-1873-4905-A30C-35D00C9E3F3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D7C2FE5-4773-42EC-A7E9-338422ACCED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27A6EE7-3130-4D9E-9F04-3D51062E38D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CA664-D6CD-4E7C-9432-20D6574F80B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6468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FCE837A-EAC5-4344-AEDA-D8ACA5DB003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7D00CBC-7592-490F-B458-7610B6CDDD9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EF39FA1A-A96C-49CE-8884-D55923F3E41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263BA-F9F2-4B22-AE1B-A88DCB7B752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28327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9C0AE8F-F7AB-4961-9A06-11AF26880B9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8750E3-BEA8-440F-B62B-5DBA0B65944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33A1C6-A95A-43B1-9C4B-31A430D1A61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43C9B-F921-461D-AAB9-F0DEB07F471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406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E325B492-1120-4D82-BECC-DEEFEAFB8F1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E4EB812-6A0C-404F-833F-A348ABB324A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B51646C-A5DF-4E55-AD61-5521101BF94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EB2D3-E653-4B62-85EC-C9D2DFEE856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168391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FD00AEF-0089-4004-9A88-DC4F5D4D2D5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588ACE9-06B3-4E01-9FF9-EF7022EC45F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64D2DE0-B176-4C4D-9891-537A48404F3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42F0F-3146-4B37-96E0-8D8B33F89A8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5144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8197900-DC49-4780-877E-A15521655ED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EEEF875-3741-42D8-A2B3-8FDBD0BE144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0F0AC8B-006E-45C3-8B29-454189B11A2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3D234-EB54-4F74-93A9-3DEB105FE36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59553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0E06EF16-C165-41A3-871C-17856B3079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FA9ADC9E-A382-4BAC-A4FF-039A3ABB71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D0E391F-A207-414A-8827-01DADD37247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BF34665-6391-4902-8B05-4251CAF82C6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A3567D4-6748-46A4-AB75-CF681F2A34D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EEA5ED9-105C-4AF3-9CA6-6CFD0E5B6D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894C2EE-4DA0-4435-9D39-AECD3DC07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3250" cy="1383754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 b="1" dirty="0"/>
              <a:t>Vlastní náplň činnosti Unie</a:t>
            </a:r>
            <a:br>
              <a:rPr lang="cs-CZ" altLang="cs-CZ" sz="4000" b="1" dirty="0"/>
            </a:br>
            <a:r>
              <a:rPr lang="cs-CZ" altLang="cs-CZ" sz="4000" b="1" dirty="0"/>
              <a:t>Oblasti integrace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0A973DB-7F80-4F9D-8F77-5908EF4E54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628800"/>
            <a:ext cx="8568952" cy="5032350"/>
          </a:xfrm>
          <a:solidFill>
            <a:srgbClr val="FFFFCC"/>
          </a:solidFill>
        </p:spPr>
        <p:txBody>
          <a:bodyPr lIns="0" tIns="25602" rIns="0" bIns="0"/>
          <a:lstStyle/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600" b="1"/>
          </a:p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/>
              <a:t>Cíle </a:t>
            </a:r>
            <a:r>
              <a:rPr lang="cs-CZ" altLang="cs-CZ" sz="2600" b="1" dirty="0"/>
              <a:t>EU </a:t>
            </a:r>
            <a:r>
              <a:rPr lang="cs-CZ" altLang="cs-CZ" sz="2600" dirty="0"/>
              <a:t>(čl. 3 </a:t>
            </a:r>
            <a:r>
              <a:rPr lang="cs-CZ" altLang="cs-CZ" sz="2600"/>
              <a:t>SEU): podpora </a:t>
            </a:r>
            <a:r>
              <a:rPr lang="cs-CZ" altLang="cs-CZ" sz="2600" dirty="0"/>
              <a:t>míru, </a:t>
            </a:r>
            <a:r>
              <a:rPr lang="cs-CZ" altLang="cs-CZ" sz="2600" dirty="0">
                <a:solidFill>
                  <a:srgbClr val="C00000"/>
                </a:solidFill>
              </a:rPr>
              <a:t>svých hodnot </a:t>
            </a:r>
            <a:r>
              <a:rPr lang="cs-CZ" altLang="cs-CZ" sz="2600" dirty="0"/>
              <a:t>(čl. 2) a blahobyt obyvatel EU </a:t>
            </a:r>
          </a:p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 i="1">
                <a:solidFill>
                  <a:srgbClr val="C00000"/>
                </a:solidFill>
              </a:rPr>
              <a:t>Prostředky </a:t>
            </a:r>
            <a:r>
              <a:rPr lang="cs-CZ" altLang="cs-CZ" sz="2600" b="1" i="1" dirty="0">
                <a:solidFill>
                  <a:srgbClr val="C00000"/>
                </a:solidFill>
              </a:rPr>
              <a:t>k dosažení cílů EU</a:t>
            </a:r>
            <a:r>
              <a:rPr lang="cs-CZ" altLang="cs-CZ" sz="2600" b="1" dirty="0">
                <a:solidFill>
                  <a:srgbClr val="C00000"/>
                </a:solidFill>
              </a:rPr>
              <a:t>: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 i="1" dirty="0">
                <a:highlight>
                  <a:srgbClr val="FFFF00"/>
                </a:highlight>
              </a:rPr>
              <a:t>(1) jednotný vnitřní trh </a:t>
            </a:r>
            <a:r>
              <a:rPr lang="cs-CZ" altLang="cs-CZ" sz="2600" i="1" dirty="0">
                <a:highlight>
                  <a:srgbClr val="FFFF00"/>
                </a:highlight>
              </a:rPr>
              <a:t>(hlavně </a:t>
            </a:r>
            <a:r>
              <a:rPr lang="cs-CZ" altLang="cs-CZ" sz="2600" i="1" dirty="0">
                <a:solidFill>
                  <a:srgbClr val="FF0000"/>
                </a:solidFill>
                <a:highlight>
                  <a:srgbClr val="FFFF00"/>
                </a:highlight>
              </a:rPr>
              <a:t>ekonomická integrace),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 dirty="0"/>
              <a:t>(2) prostor svobody, bezpečnosti a práva </a:t>
            </a:r>
            <a:r>
              <a:rPr lang="cs-CZ" altLang="cs-CZ" sz="2600" dirty="0"/>
              <a:t>(následky ekonomické integrace v </a:t>
            </a:r>
            <a:r>
              <a:rPr lang="cs-CZ" altLang="cs-CZ" sz="2600" dirty="0">
                <a:solidFill>
                  <a:srgbClr val="FF0000"/>
                </a:solidFill>
              </a:rPr>
              <a:t>mimoekonomické oblasti),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 dirty="0"/>
              <a:t>(3) hospodářská a měnová unie </a:t>
            </a:r>
            <a:r>
              <a:rPr lang="cs-CZ" altLang="cs-CZ" sz="2600" dirty="0"/>
              <a:t>(vyšší forma ekonomické </a:t>
            </a:r>
            <a:r>
              <a:rPr lang="cs-CZ" altLang="cs-CZ" sz="2600"/>
              <a:t>integrace)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>
                <a:solidFill>
                  <a:schemeClr val="tx2"/>
                </a:solidFill>
              </a:rPr>
              <a:t>(4) </a:t>
            </a:r>
            <a:r>
              <a:rPr lang="cs-CZ" altLang="cs-CZ" sz="2600">
                <a:solidFill>
                  <a:schemeClr val="tx2"/>
                </a:solidFill>
              </a:rPr>
              <a:t>ústavní úroveň (základní hodnoty – právní stát, ochrana lidských práv, zákaz diskriminace apod.)</a:t>
            </a:r>
            <a:endParaRPr lang="cs-CZ" altLang="cs-CZ" sz="2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2AFCC9-32F3-4315-9405-65E3CFFB4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96156"/>
          </a:xfrm>
        </p:spPr>
        <p:txBody>
          <a:bodyPr/>
          <a:lstStyle/>
          <a:p>
            <a:r>
              <a:rPr lang="cs-CZ" dirty="0"/>
              <a:t>Definice vnitřního trhu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5D0B48-5DB4-46A8-941C-2907C9FB1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/>
              <a:t>Článek </a:t>
            </a:r>
            <a:r>
              <a:rPr lang="cs-CZ" sz="2800" dirty="0"/>
              <a:t>26 SFEU</a:t>
            </a:r>
          </a:p>
          <a:p>
            <a:r>
              <a:rPr lang="cs-CZ" sz="2800" dirty="0"/>
              <a:t>1. Unie přijímá opatření určená k vytvoření nebo zajištění fungování vnitřního trhu v souladu s příslušnými </a:t>
            </a:r>
            <a:r>
              <a:rPr lang="cs-CZ" sz="2800"/>
              <a:t>ustanoveními Smluv (= pravomoc Unie).</a:t>
            </a:r>
            <a:endParaRPr lang="cs-CZ" sz="2800" dirty="0"/>
          </a:p>
          <a:p>
            <a:r>
              <a:rPr lang="cs-CZ" sz="2800" dirty="0">
                <a:solidFill>
                  <a:srgbClr val="FF0000"/>
                </a:solidFill>
              </a:rPr>
              <a:t>2. Vnitřní trh zahrnuje </a:t>
            </a:r>
          </a:p>
          <a:p>
            <a:pPr lvl="1"/>
            <a:r>
              <a:rPr lang="cs-CZ" sz="2400" dirty="0">
                <a:solidFill>
                  <a:srgbClr val="FF0000"/>
                </a:solidFill>
              </a:rPr>
              <a:t>prostor bez vnitřních hranic, </a:t>
            </a:r>
          </a:p>
          <a:p>
            <a:pPr lvl="1"/>
            <a:r>
              <a:rPr lang="cs-CZ" sz="2400" dirty="0">
                <a:solidFill>
                  <a:srgbClr val="FF0000"/>
                </a:solidFill>
              </a:rPr>
              <a:t>v němž je zajištěn volný pohyb zboží, osob, služeb a kapitálu </a:t>
            </a:r>
          </a:p>
          <a:p>
            <a:pPr lvl="1"/>
            <a:r>
              <a:rPr lang="cs-CZ" sz="2400" dirty="0">
                <a:solidFill>
                  <a:srgbClr val="FF0000"/>
                </a:solidFill>
              </a:rPr>
              <a:t>v souladu s ustanoveními Smluv.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444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ED0BD21-7B2A-4458-92F4-1D4D0A7829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/>
          <a:lstStyle/>
          <a:p>
            <a:pPr eaLnBrk="1" hangingPunct="1"/>
            <a:r>
              <a:rPr lang="cs-CZ" altLang="cs-CZ"/>
              <a:t>Sbližování (harmonizace) práva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4ACF6F4-53EB-4B99-8E7E-D83A6887E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F9FFD5"/>
              </a:gs>
              <a:gs pos="100000">
                <a:srgbClr val="CCFFC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sz="2400" dirty="0"/>
              <a:t>Právní režim EU tvoří:</a:t>
            </a:r>
          </a:p>
          <a:p>
            <a:pPr lvl="1" eaLnBrk="1" hangingPunct="1"/>
            <a:r>
              <a:rPr lang="cs-CZ" altLang="cs-CZ" sz="2400" dirty="0"/>
              <a:t>vlastní </a:t>
            </a:r>
            <a:r>
              <a:rPr lang="cs-CZ" altLang="cs-CZ" sz="2400" b="1" dirty="0">
                <a:solidFill>
                  <a:srgbClr val="FF0000"/>
                </a:solidFill>
              </a:rPr>
              <a:t>předpisy EU</a:t>
            </a:r>
            <a:r>
              <a:rPr lang="cs-CZ" altLang="cs-CZ" sz="2400" dirty="0"/>
              <a:t> – </a:t>
            </a:r>
            <a:r>
              <a:rPr lang="cs-CZ" altLang="cs-CZ" sz="2400" dirty="0">
                <a:highlight>
                  <a:srgbClr val="FFFF00"/>
                </a:highlight>
              </a:rPr>
              <a:t>primární</a:t>
            </a:r>
            <a:r>
              <a:rPr lang="cs-CZ" altLang="cs-CZ" sz="2400" dirty="0"/>
              <a:t> právo, </a:t>
            </a:r>
            <a:r>
              <a:rPr lang="cs-CZ" altLang="cs-CZ" sz="2400" dirty="0">
                <a:highlight>
                  <a:srgbClr val="FFFF00"/>
                </a:highlight>
              </a:rPr>
              <a:t>nařízení</a:t>
            </a:r>
            <a:r>
              <a:rPr lang="cs-CZ" altLang="cs-CZ" sz="2400" dirty="0"/>
              <a:t> platné ve všech členských státech</a:t>
            </a:r>
          </a:p>
          <a:p>
            <a:pPr lvl="1" eaLnBrk="1" hangingPunct="1"/>
            <a:r>
              <a:rPr lang="cs-CZ" altLang="cs-CZ" sz="2400" dirty="0"/>
              <a:t>právní předpisy </a:t>
            </a:r>
            <a:r>
              <a:rPr lang="cs-CZ" altLang="cs-CZ" sz="2400" b="1" dirty="0">
                <a:solidFill>
                  <a:srgbClr val="FF0000"/>
                </a:solidFill>
              </a:rPr>
              <a:t>členských států</a:t>
            </a:r>
            <a:r>
              <a:rPr lang="cs-CZ" altLang="cs-CZ" sz="2400" dirty="0"/>
              <a:t> přizpůsobené (modifikované) podle </a:t>
            </a:r>
            <a:r>
              <a:rPr lang="cs-CZ" altLang="cs-CZ" sz="2400" dirty="0">
                <a:highlight>
                  <a:srgbClr val="FFFF00"/>
                </a:highlight>
              </a:rPr>
              <a:t>směrnic</a:t>
            </a:r>
            <a:r>
              <a:rPr lang="cs-CZ" altLang="cs-CZ" sz="2400" dirty="0">
                <a:solidFill>
                  <a:srgbClr val="0000FF"/>
                </a:solidFill>
              </a:rPr>
              <a:t>    = výsledek </a:t>
            </a:r>
            <a:r>
              <a:rPr lang="cs-CZ" altLang="cs-CZ" sz="2400" b="1" dirty="0">
                <a:solidFill>
                  <a:srgbClr val="0000FF"/>
                </a:solidFill>
                <a:latin typeface="Arial Unicode MS" pitchFamily="34" charset="-128"/>
              </a:rPr>
              <a:t>sbližování práva</a:t>
            </a:r>
            <a:r>
              <a:rPr lang="cs-CZ" altLang="cs-CZ" sz="2400" dirty="0">
                <a:solidFill>
                  <a:srgbClr val="0000FF"/>
                </a:solidFill>
              </a:rPr>
              <a:t> </a:t>
            </a:r>
          </a:p>
          <a:p>
            <a:pPr marL="457200" lvl="1" indent="0" eaLnBrk="1" hangingPunct="1">
              <a:buNone/>
            </a:pPr>
            <a:endParaRPr lang="cs-CZ" altLang="cs-CZ" sz="2400" dirty="0">
              <a:solidFill>
                <a:srgbClr val="0000FF"/>
              </a:solidFill>
            </a:endParaRPr>
          </a:p>
          <a:p>
            <a:pPr marL="457200" lvl="1" indent="0" eaLnBrk="1" hangingPunct="1">
              <a:buNone/>
            </a:pPr>
            <a:r>
              <a:rPr lang="cs-CZ" altLang="cs-CZ" sz="2400" dirty="0">
                <a:solidFill>
                  <a:schemeClr val="tx1"/>
                </a:solidFill>
              </a:rPr>
              <a:t>Aby společný (dnes vnitřní) trh fungoval, nemohou být velké rozdíly mezi právními předpisy jednotlivých členských států – bránily by volnému obchodu, pohybu pracovníků apod. </a:t>
            </a:r>
            <a:r>
              <a:rPr lang="cs-CZ" altLang="cs-CZ" sz="2400" dirty="0">
                <a:solidFill>
                  <a:schemeClr val="tx1"/>
                </a:solidFill>
                <a:highlight>
                  <a:srgbClr val="FFFF00"/>
                </a:highlight>
              </a:rPr>
              <a:t>= smysl harmonizace práva</a:t>
            </a:r>
          </a:p>
          <a:p>
            <a:pPr lvl="1" eaLnBrk="1" hangingPunct="1"/>
            <a:endParaRPr lang="cs-CZ" altLang="cs-CZ" dirty="0">
              <a:solidFill>
                <a:srgbClr val="660033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CD2DEE2C-94AD-478E-A7E9-1F3BFEA51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852487"/>
          </a:xfrm>
        </p:spPr>
        <p:txBody>
          <a:bodyPr/>
          <a:lstStyle/>
          <a:p>
            <a:r>
              <a:rPr lang="cs-CZ" altLang="cs-CZ" sz="4000"/>
              <a:t>Základní postupy při harmonizaci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3D1693-DB8E-43B3-B3CE-26C6B45B7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1075"/>
            <a:ext cx="8228013" cy="5748337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endParaRPr lang="cs-CZ" sz="1400" dirty="0">
              <a:solidFill>
                <a:srgbClr val="99000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cs-CZ" sz="1400" dirty="0">
                <a:solidFill>
                  <a:srgbClr val="990000"/>
                </a:solidFill>
              </a:rPr>
              <a:t>Čl. </a:t>
            </a:r>
            <a:r>
              <a:rPr lang="cs-CZ" sz="1600" b="1" dirty="0">
                <a:solidFill>
                  <a:schemeClr val="tx1"/>
                </a:solidFill>
              </a:rPr>
              <a:t>113 (JEN DANĚ):</a:t>
            </a:r>
            <a:r>
              <a:rPr lang="cs-CZ" sz="1400" dirty="0">
                <a:solidFill>
                  <a:srgbClr val="990000"/>
                </a:solidFill>
              </a:rPr>
              <a:t>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Nepřímé daně (např. DPH): jednomyslnost v Radě</a:t>
            </a:r>
          </a:p>
          <a:p>
            <a:pPr>
              <a:buFont typeface="Arial" charset="0"/>
              <a:buChar char="•"/>
              <a:defRPr/>
            </a:pPr>
            <a:endParaRPr lang="cs-CZ" sz="1400" dirty="0"/>
          </a:p>
          <a:p>
            <a:pPr>
              <a:buFont typeface="Arial" charset="0"/>
              <a:buChar char="•"/>
              <a:defRPr/>
            </a:pPr>
            <a:r>
              <a:rPr lang="cs-CZ" sz="2400" dirty="0"/>
              <a:t>** Čl. </a:t>
            </a:r>
            <a:r>
              <a:rPr lang="cs-CZ" sz="2400" b="1" dirty="0"/>
              <a:t>114 (OBECNĚ):</a:t>
            </a:r>
            <a:r>
              <a:rPr lang="cs-CZ" sz="2400" dirty="0"/>
              <a:t> </a:t>
            </a:r>
            <a:r>
              <a:rPr lang="cs-CZ" sz="2400" b="1" dirty="0"/>
              <a:t>Evropský parlament a Rada </a:t>
            </a:r>
            <a:r>
              <a:rPr lang="cs-CZ" sz="2400" b="1" u="sng" dirty="0"/>
              <a:t>řádným legislativním postupem</a:t>
            </a:r>
            <a:r>
              <a:rPr lang="cs-CZ" sz="2400" dirty="0"/>
              <a:t> … přijímají opatření (směrnice) ke sbližování ustanovení právních a správních předpisů členských států, </a:t>
            </a:r>
            <a:r>
              <a:rPr lang="cs-CZ" sz="2400" b="1" dirty="0">
                <a:solidFill>
                  <a:srgbClr val="FF0000"/>
                </a:solidFill>
              </a:rPr>
              <a:t>jejichž účelem je vytvoření a fungování vnitřního trhu.</a:t>
            </a:r>
          </a:p>
          <a:p>
            <a:pPr marL="0" indent="0">
              <a:buNone/>
              <a:defRPr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</a:rPr>
              <a:t>           = Shrnutí: Obecně, tedy ostatní případy: </a:t>
            </a:r>
            <a:r>
              <a:rPr lang="cs-CZ" sz="2400" b="1" u="sng" dirty="0">
                <a:solidFill>
                  <a:schemeClr val="accent1">
                    <a:lumMod val="50000"/>
                  </a:schemeClr>
                </a:solidFill>
              </a:rPr>
              <a:t>kvalifikovaná většina v Radě</a:t>
            </a: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</a:rPr>
              <a:t>, spolurozhoduje Evropský parlament</a:t>
            </a:r>
            <a:endParaRPr lang="cs-CZ" sz="24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cs-CZ" sz="2400" b="1" dirty="0">
                <a:solidFill>
                  <a:schemeClr val="accent6"/>
                </a:solidFill>
              </a:rPr>
              <a:t>VÝJIMKY (POJISTKY PRO DŮSLEDKY UPLATNĚNÍ KVALIFIKOVANÉ VĚTŠINY): Komise může udělovat dočasné výjimky. </a:t>
            </a:r>
          </a:p>
          <a:p>
            <a:pPr marL="0" indent="0">
              <a:buNone/>
              <a:defRPr/>
            </a:pPr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 	  =</a:t>
            </a:r>
            <a:r>
              <a:rPr lang="cs-CZ" sz="1400" b="1" dirty="0">
                <a:solidFill>
                  <a:schemeClr val="accent6"/>
                </a:solidFill>
              </a:rPr>
              <a:t>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Shrnutí: Výjimky pro přehlasované státy může povolit Komise</a:t>
            </a:r>
            <a:endParaRPr lang="cs-CZ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  <a:defRPr/>
            </a:pPr>
            <a:endParaRPr lang="cs-CZ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cs-CZ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4B3DA4-55B8-49C5-B4CF-D196E13B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2436316"/>
          </a:xfrm>
          <a:solidFill>
            <a:srgbClr val="FFC000"/>
          </a:solidFill>
        </p:spPr>
        <p:txBody>
          <a:bodyPr/>
          <a:lstStyle/>
          <a:p>
            <a:r>
              <a:rPr lang="cs-CZ" b="1" dirty="0"/>
              <a:t>Volný pohyb zboží </a:t>
            </a:r>
            <a:r>
              <a:rPr lang="cs-CZ" dirty="0"/>
              <a:t>(= volný obchod uvnitř EU)</a:t>
            </a:r>
            <a:br>
              <a:rPr lang="cs-CZ" dirty="0"/>
            </a:br>
            <a:br>
              <a:rPr lang="cs-CZ" dirty="0"/>
            </a:br>
            <a:r>
              <a:rPr lang="cs-CZ" sz="3200" dirty="0"/>
              <a:t>Co je zboží 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9D8406-5F14-405E-9714-5ACEF6F40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8013" cy="3888432"/>
          </a:xfrm>
        </p:spPr>
        <p:txBody>
          <a:bodyPr/>
          <a:lstStyle/>
          <a:p>
            <a:r>
              <a:rPr lang="cs-CZ" sz="2200" dirty="0"/>
              <a:t>Definice pojmu zboží jen v judikatuře SDEU - a to v rozsudku </a:t>
            </a:r>
            <a:r>
              <a:rPr lang="cs-CZ" sz="2200" i="1" dirty="0"/>
              <a:t>Komise vs. Itálie 7/68:</a:t>
            </a:r>
            <a:r>
              <a:rPr lang="cs-CZ" sz="2200" dirty="0"/>
              <a:t> </a:t>
            </a:r>
            <a:r>
              <a:rPr lang="cs-CZ" sz="2200" i="1" dirty="0">
                <a:solidFill>
                  <a:srgbClr val="0000FF"/>
                </a:solidFill>
              </a:rPr>
              <a:t>„produkt ocenitelný v penězích, který je způsobilý být předmětem obchodní transakce.“ </a:t>
            </a:r>
          </a:p>
          <a:p>
            <a:r>
              <a:rPr lang="cs-CZ" sz="2200" dirty="0"/>
              <a:t>Následná bohatá judikatura: zboží znamená také např. </a:t>
            </a:r>
          </a:p>
          <a:p>
            <a:pPr lvl="1"/>
            <a:r>
              <a:rPr lang="cs-CZ" sz="2200" b="1" dirty="0"/>
              <a:t>zemědělské výrobky, </a:t>
            </a:r>
          </a:p>
          <a:p>
            <a:pPr lvl="1"/>
            <a:r>
              <a:rPr lang="cs-CZ" sz="2200" dirty="0"/>
              <a:t>umělecké předměty (včetně mincí se sběratelskou hodnotou), </a:t>
            </a:r>
          </a:p>
          <a:p>
            <a:pPr lvl="1"/>
            <a:r>
              <a:rPr lang="cs-CZ" sz="2200" b="1" dirty="0"/>
              <a:t>odpady</a:t>
            </a:r>
            <a:r>
              <a:rPr lang="cs-CZ" sz="2200" dirty="0"/>
              <a:t> ať už recyklovatelné či nerecyklovatelné </a:t>
            </a:r>
          </a:p>
          <a:p>
            <a:pPr lvl="1"/>
            <a:r>
              <a:rPr lang="cs-CZ" sz="2200" b="1" dirty="0"/>
              <a:t>energie</a:t>
            </a:r>
            <a:r>
              <a:rPr lang="cs-CZ" sz="2200" dirty="0"/>
              <a:t>. </a:t>
            </a:r>
          </a:p>
          <a:p>
            <a:pPr lvl="1"/>
            <a:r>
              <a:rPr lang="cs-CZ" sz="2200" dirty="0"/>
              <a:t>Nejsou zbožím:</a:t>
            </a:r>
            <a:r>
              <a:rPr lang="cs-CZ" sz="2400" dirty="0"/>
              <a:t> např. zbraně, lidské orgány, drogy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5166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BF46010-6F65-4CF3-A82B-8645F7BBC7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068164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Volný pohyb zboží (uvnitř Unie)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9C2D754-BF45-470B-B71C-45A5C11E0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8013" cy="5112567"/>
          </a:xfrm>
          <a:solidFill>
            <a:srgbClr val="CFFDDD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>
                <a:solidFill>
                  <a:srgbClr val="CC0000"/>
                </a:solidFill>
              </a:rPr>
              <a:t>Co je </a:t>
            </a:r>
            <a:r>
              <a:rPr lang="cs-CZ" altLang="cs-CZ" sz="2800" b="1" dirty="0">
                <a:solidFill>
                  <a:srgbClr val="CC0000"/>
                </a:solidFill>
              </a:rPr>
              <a:t>„</a:t>
            </a:r>
            <a:r>
              <a:rPr lang="cs-CZ" altLang="cs-CZ" sz="2800" b="1" u="sng" dirty="0">
                <a:solidFill>
                  <a:srgbClr val="CC0000"/>
                </a:solidFill>
              </a:rPr>
              <a:t>volný</a:t>
            </a:r>
            <a:r>
              <a:rPr lang="cs-CZ" altLang="cs-CZ" sz="2800" b="1" dirty="0">
                <a:solidFill>
                  <a:srgbClr val="CC0000"/>
                </a:solidFill>
              </a:rPr>
              <a:t>“ </a:t>
            </a:r>
            <a:r>
              <a:rPr lang="cs-CZ" altLang="cs-CZ" sz="2800" dirty="0">
                <a:solidFill>
                  <a:srgbClr val="CC0000"/>
                </a:solidFill>
              </a:rPr>
              <a:t>pohyb zboží (obchod) - překážky obchodu k odstranění: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cs-CZ" altLang="cs-CZ" sz="2800" dirty="0">
              <a:solidFill>
                <a:srgbClr val="CC0000"/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cs-CZ" altLang="cs-CZ" sz="2400" b="1" dirty="0">
                <a:solidFill>
                  <a:srgbClr val="000099"/>
                </a:solidFill>
              </a:rPr>
              <a:t>fiskální</a:t>
            </a:r>
            <a:r>
              <a:rPr lang="cs-CZ" altLang="cs-CZ" sz="2400" dirty="0"/>
              <a:t> </a:t>
            </a:r>
          </a:p>
          <a:p>
            <a:pPr lvl="2" eaLnBrk="1" hangingPunct="1">
              <a:buFontTx/>
              <a:buChar char="-"/>
              <a:defRPr/>
            </a:pPr>
            <a:r>
              <a:rPr lang="cs-CZ" altLang="cs-CZ" b="1" dirty="0"/>
              <a:t>zákaz cel</a:t>
            </a:r>
            <a:r>
              <a:rPr lang="cs-CZ" altLang="cs-CZ" dirty="0"/>
              <a:t> a jiných dávek, </a:t>
            </a:r>
            <a:r>
              <a:rPr lang="cs-CZ" altLang="cs-CZ" b="1" dirty="0"/>
              <a:t>daňové</a:t>
            </a:r>
            <a:r>
              <a:rPr lang="cs-CZ" altLang="cs-CZ" dirty="0"/>
              <a:t> diskriminace</a:t>
            </a:r>
          </a:p>
          <a:p>
            <a:pPr lvl="2" eaLnBrk="1" hangingPunct="1">
              <a:buFont typeface="Arial" panose="020B0604020202020204" pitchFamily="34" charset="0"/>
              <a:buNone/>
              <a:defRPr/>
            </a:pPr>
            <a:r>
              <a:rPr lang="cs-CZ" altLang="cs-CZ" i="1" dirty="0"/>
              <a:t>odstraněno bez výjimek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400" dirty="0">
                <a:solidFill>
                  <a:srgbClr val="000099"/>
                </a:solidFill>
              </a:rPr>
              <a:t>-   </a:t>
            </a:r>
            <a:r>
              <a:rPr lang="cs-CZ" altLang="cs-CZ" sz="2400" b="1" dirty="0">
                <a:solidFill>
                  <a:srgbClr val="000099"/>
                </a:solidFill>
              </a:rPr>
              <a:t>jiné (administrativní)</a:t>
            </a:r>
          </a:p>
          <a:p>
            <a:pPr lvl="2" eaLnBrk="1" hangingPunct="1">
              <a:defRPr/>
            </a:pPr>
            <a:r>
              <a:rPr lang="cs-CZ" altLang="cs-CZ" b="1" dirty="0">
                <a:solidFill>
                  <a:schemeClr val="tx1"/>
                </a:solidFill>
              </a:rPr>
              <a:t>zákaz množstevních omezení, </a:t>
            </a:r>
            <a:r>
              <a:rPr lang="cs-CZ" altLang="cs-CZ" dirty="0">
                <a:solidFill>
                  <a:schemeClr val="tx1"/>
                </a:solidFill>
              </a:rPr>
              <a:t>zákazů a jiných omezení dovozu a vývozu</a:t>
            </a:r>
          </a:p>
          <a:p>
            <a:pPr marL="914400" lvl="2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i="1" dirty="0">
                <a:solidFill>
                  <a:schemeClr val="tx1"/>
                </a:solidFill>
              </a:rPr>
              <a:t>odstraněno z větší části – možné výjimky</a:t>
            </a:r>
          </a:p>
          <a:p>
            <a:pPr marL="914400" lvl="2" indent="0" eaLnBrk="1" hangingPunct="1">
              <a:buNone/>
              <a:defRPr/>
            </a:pPr>
            <a:endParaRPr lang="cs-CZ" altLang="cs-CZ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DF62469-64C0-45CA-8F1A-B2063D4019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17859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3600"/>
              <a:t>Administrativní překážky.</a:t>
            </a:r>
            <a:br>
              <a:rPr lang="cs-CZ" altLang="cs-CZ" sz="3600"/>
            </a:br>
            <a:r>
              <a:rPr lang="cs-CZ" altLang="cs-CZ" sz="3600"/>
              <a:t> Kvantitativní omezení dovozu a </a:t>
            </a:r>
            <a:br>
              <a:rPr lang="cs-CZ" altLang="cs-CZ" sz="3600"/>
            </a:br>
            <a:r>
              <a:rPr lang="cs-CZ" altLang="cs-CZ" sz="3600" b="1">
                <a:solidFill>
                  <a:srgbClr val="CC0000"/>
                </a:solidFill>
              </a:rPr>
              <a:t>opatření s rovnocenným účinkem 1</a:t>
            </a:r>
            <a:r>
              <a:rPr lang="cs-CZ" altLang="cs-CZ" sz="3600" b="1"/>
              <a:t> 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FBABDDC-7ADB-4502-A2F3-90D5E45C32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4"/>
            <a:ext cx="8229600" cy="4176861"/>
          </a:xfrm>
          <a:solidFill>
            <a:srgbClr val="F3FFF6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800"/>
              <a:t>Čl</a:t>
            </a:r>
            <a:r>
              <a:rPr lang="cs-CZ" altLang="cs-CZ" sz="2800" dirty="0"/>
              <a:t>. 34: </a:t>
            </a:r>
            <a:r>
              <a:rPr lang="cs-CZ" sz="2400" i="1" dirty="0"/>
              <a:t>Množstevní omezení dovozu, jakož i veškerá </a:t>
            </a:r>
            <a:r>
              <a:rPr lang="cs-CZ" sz="2400" b="1" i="1" dirty="0"/>
              <a:t>opatření s rovnocenným účinkem,</a:t>
            </a:r>
            <a:r>
              <a:rPr lang="cs-CZ" sz="2400" i="1" dirty="0"/>
              <a:t> jsou mezi členskými státy zakázána.</a:t>
            </a:r>
            <a:r>
              <a:rPr lang="cs-CZ" altLang="cs-CZ" sz="2400" dirty="0"/>
              <a:t> </a:t>
            </a:r>
          </a:p>
          <a:p>
            <a:pPr eaLnBrk="1" hangingPunct="1">
              <a:defRPr/>
            </a:pPr>
            <a:r>
              <a:rPr lang="cs-CZ" altLang="cs-CZ" sz="2400" dirty="0"/>
              <a:t>Samo množstevní omezení (kvóty a zákazy) jasné.</a:t>
            </a:r>
          </a:p>
          <a:p>
            <a:pPr eaLnBrk="1" hangingPunct="1">
              <a:defRPr/>
            </a:pPr>
            <a:r>
              <a:rPr lang="cs-CZ" altLang="cs-CZ" sz="2400" b="1" i="1" dirty="0"/>
              <a:t>Chybí </a:t>
            </a:r>
            <a:r>
              <a:rPr lang="cs-CZ" altLang="cs-CZ" sz="2400" b="1" i="1" u="sng" dirty="0"/>
              <a:t>definice</a:t>
            </a:r>
            <a:r>
              <a:rPr lang="cs-CZ" altLang="cs-CZ" sz="2400" b="1" i="1" dirty="0"/>
              <a:t> opatření s rovnocenným účinkem </a:t>
            </a:r>
            <a:r>
              <a:rPr lang="cs-CZ" altLang="cs-CZ" sz="2400" dirty="0"/>
              <a:t>(vymezení) = specifikováno v judikatuře SDEU – stovky rozsudků</a:t>
            </a:r>
          </a:p>
          <a:p>
            <a:pPr eaLnBrk="1" hangingPunct="1">
              <a:defRPr/>
            </a:pPr>
            <a:r>
              <a:rPr lang="cs-CZ" altLang="cs-CZ" sz="2400">
                <a:solidFill>
                  <a:schemeClr val="tx1"/>
                </a:solidFill>
              </a:rPr>
              <a:t>podobné pravidlo pro vývoz 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cs-CZ" altLang="cs-CZ" sz="2800" i="1">
                <a:solidFill>
                  <a:schemeClr val="accent2"/>
                </a:solidFill>
              </a:rPr>
              <a:t>- </a:t>
            </a:r>
            <a:r>
              <a:rPr lang="cs-CZ" altLang="cs-CZ" sz="2800" b="1" i="1">
                <a:solidFill>
                  <a:schemeClr val="accent2"/>
                </a:solidFill>
              </a:rPr>
              <a:t>původce opatření: stát </a:t>
            </a:r>
            <a:r>
              <a:rPr lang="cs-CZ" altLang="cs-CZ" sz="2800" i="1">
                <a:solidFill>
                  <a:schemeClr val="accent2"/>
                </a:solidFill>
              </a:rPr>
              <a:t>(nikoli soukromý subjekt) – různé formy</a:t>
            </a:r>
          </a:p>
          <a:p>
            <a:pPr marL="0" indent="0" eaLnBrk="1" hangingPunct="1">
              <a:buNone/>
              <a:defRPr/>
            </a:pPr>
            <a:endParaRPr lang="cs-CZ" altLang="cs-CZ" sz="2400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EB3F0DE-6913-4977-BF37-0C2003C4AE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17859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3600"/>
              <a:t>Administrativní překážky.</a:t>
            </a:r>
            <a:br>
              <a:rPr lang="cs-CZ" altLang="cs-CZ" sz="3600"/>
            </a:br>
            <a:r>
              <a:rPr lang="cs-CZ" altLang="cs-CZ" sz="3600"/>
              <a:t> Kvantitativní omezení dovozu a </a:t>
            </a:r>
            <a:br>
              <a:rPr lang="cs-CZ" altLang="cs-CZ" sz="3600"/>
            </a:br>
            <a:r>
              <a:rPr lang="cs-CZ" altLang="cs-CZ" sz="3600" b="1">
                <a:solidFill>
                  <a:srgbClr val="CC0000"/>
                </a:solidFill>
              </a:rPr>
              <a:t>opatření s rovnocenným účinkem 1a</a:t>
            </a:r>
            <a:r>
              <a:rPr lang="cs-CZ" altLang="cs-CZ" sz="3600" b="1"/>
              <a:t>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2EB99A5-2505-4B3F-8CC5-1570A74A7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4032250"/>
          </a:xfrm>
          <a:solidFill>
            <a:srgbClr val="F3FFF6"/>
          </a:solidFill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800" i="1">
                <a:solidFill>
                  <a:schemeClr val="tx1"/>
                </a:solidFill>
              </a:rPr>
              <a:t>	první definice:</a:t>
            </a:r>
          </a:p>
          <a:p>
            <a:pPr marL="0" indent="0" eaLnBrk="1" hangingPunct="1">
              <a:buNone/>
            </a:pPr>
            <a:endParaRPr lang="cs-CZ" altLang="cs-CZ" sz="2800" i="1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sz="2800" b="1">
                <a:solidFill>
                  <a:srgbClr val="CC0000"/>
                </a:solidFill>
              </a:rPr>
              <a:t>Dassonville (8/74):</a:t>
            </a:r>
            <a:r>
              <a:rPr lang="cs-CZ" altLang="cs-CZ" sz="2800"/>
              <a:t> jakékoli opatření </a:t>
            </a:r>
            <a:r>
              <a:rPr lang="cs-CZ" altLang="cs-CZ" sz="2800" i="1"/>
              <a:t>státu,</a:t>
            </a:r>
            <a:r>
              <a:rPr lang="cs-CZ" altLang="cs-CZ" sz="2800"/>
              <a:t> které znamená</a:t>
            </a:r>
          </a:p>
          <a:p>
            <a:pPr lvl="1" eaLnBrk="1" hangingPunct="1"/>
            <a:r>
              <a:rPr lang="cs-CZ" altLang="cs-CZ"/>
              <a:t>přímé nebo nepřímé</a:t>
            </a:r>
          </a:p>
          <a:p>
            <a:pPr lvl="1" eaLnBrk="1" hangingPunct="1"/>
            <a:r>
              <a:rPr lang="cs-CZ" altLang="cs-CZ"/>
              <a:t>skutečné nebo potencionální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cs-CZ" altLang="cs-CZ"/>
              <a:t>omezení pohybu zboží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9FDF71D5-8EFA-4671-86BA-85FB9E72A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76251"/>
            <a:ext cx="8496944" cy="1440582"/>
          </a:xfrm>
          <a:solidFill>
            <a:srgbClr val="00FFCC"/>
          </a:solidFill>
        </p:spPr>
        <p:txBody>
          <a:bodyPr/>
          <a:lstStyle/>
          <a:p>
            <a:r>
              <a:rPr lang="cs-CZ" altLang="cs-CZ" sz="3600" dirty="0"/>
              <a:t>„</a:t>
            </a:r>
            <a:r>
              <a:rPr lang="cs-CZ" altLang="cs-CZ" sz="3600" dirty="0" err="1"/>
              <a:t>Fantómová</a:t>
            </a:r>
            <a:r>
              <a:rPr lang="cs-CZ" altLang="cs-CZ" sz="3600" dirty="0"/>
              <a:t>“ směrnice Komise č. 70/50</a:t>
            </a:r>
            <a:br>
              <a:rPr lang="cs-CZ" altLang="cs-CZ" dirty="0"/>
            </a:br>
            <a:r>
              <a:rPr lang="cs-CZ" altLang="cs-CZ" sz="1600" dirty="0"/>
              <a:t>ze dne 22. prosince 1969 o zrušení opatření s účinkem rovnocenným množstevním omezením dovozu (tj. </a:t>
            </a:r>
            <a:r>
              <a:rPr lang="cs-CZ" altLang="cs-CZ" sz="1600" b="1" i="1" dirty="0"/>
              <a:t>o zákazu opatření s účinkem rovnocenným jako dovozní kvóta)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A29D9973-162B-4097-B6A9-54C927177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988840"/>
            <a:ext cx="8496944" cy="4680248"/>
          </a:xfrm>
          <a:solidFill>
            <a:srgbClr val="99FFCC"/>
          </a:solidFill>
        </p:spPr>
        <p:txBody>
          <a:bodyPr/>
          <a:lstStyle/>
          <a:p>
            <a:endParaRPr lang="cs-CZ" altLang="cs-CZ" sz="1800" dirty="0"/>
          </a:p>
          <a:p>
            <a:r>
              <a:rPr lang="cs-CZ" altLang="cs-CZ" sz="1800" dirty="0"/>
              <a:t>směrnice Komise pro přechodné období (platnost od 22. do 31.12.1969 - !!)</a:t>
            </a:r>
          </a:p>
          <a:p>
            <a:r>
              <a:rPr lang="cs-CZ" altLang="cs-CZ" sz="1800" dirty="0"/>
              <a:t>účel: odstranit zatím existující </a:t>
            </a:r>
            <a:r>
              <a:rPr lang="cs-CZ" altLang="cs-CZ" sz="1800" b="1" dirty="0">
                <a:highlight>
                  <a:srgbClr val="FFFF00"/>
                </a:highlight>
              </a:rPr>
              <a:t>opatření s rovnocenným účinkem</a:t>
            </a:r>
          </a:p>
          <a:p>
            <a:r>
              <a:rPr lang="cs-CZ" altLang="cs-CZ" sz="1800" dirty="0"/>
              <a:t>proto nutnost jejich vymezení </a:t>
            </a:r>
            <a:r>
              <a:rPr lang="cs-CZ" altLang="cs-CZ" sz="1800" b="1" i="1" dirty="0">
                <a:solidFill>
                  <a:srgbClr val="C00000"/>
                </a:solidFill>
              </a:rPr>
              <a:t>(omezují dovoz zvýhodňováním domácího zboží)</a:t>
            </a:r>
            <a:r>
              <a:rPr lang="cs-CZ" altLang="cs-CZ" sz="1800" b="1" dirty="0"/>
              <a:t>: </a:t>
            </a:r>
          </a:p>
          <a:p>
            <a:pPr lvl="1"/>
            <a:r>
              <a:rPr lang="cs-CZ" altLang="cs-CZ" sz="1800" b="1" dirty="0"/>
              <a:t>diskriminační (odlišný režim)</a:t>
            </a:r>
          </a:p>
          <a:p>
            <a:pPr lvl="1"/>
            <a:r>
              <a:rPr lang="cs-CZ" altLang="cs-CZ" sz="1800" b="1" dirty="0"/>
              <a:t>nediskriminační (stejný režim – vadí jen při zneužití)</a:t>
            </a:r>
          </a:p>
          <a:p>
            <a:pPr lvl="2"/>
            <a:r>
              <a:rPr lang="cs-CZ" altLang="cs-CZ" sz="1600" dirty="0"/>
              <a:t>judikát </a:t>
            </a:r>
            <a:r>
              <a:rPr lang="cs-CZ" altLang="cs-CZ" sz="1600" dirty="0" err="1"/>
              <a:t>Rau</a:t>
            </a:r>
            <a:r>
              <a:rPr lang="cs-CZ" altLang="cs-CZ" sz="1600" dirty="0"/>
              <a:t> 261/81 – margarín v Belgii povinně v kostkách (balení výrobku)</a:t>
            </a:r>
          </a:p>
          <a:p>
            <a:pPr lvl="2"/>
            <a:r>
              <a:rPr lang="cs-CZ" altLang="cs-CZ" sz="1600" dirty="0"/>
              <a:t>uvedení země původu zboží – nežádoucí (předsudky) (označování výrobku)</a:t>
            </a:r>
          </a:p>
          <a:p>
            <a:r>
              <a:rPr lang="cs-CZ" altLang="cs-CZ" sz="1800" dirty="0"/>
              <a:t>demonstrativní výčet opatření</a:t>
            </a:r>
          </a:p>
          <a:p>
            <a:r>
              <a:rPr lang="cs-CZ" altLang="cs-CZ" sz="1800" dirty="0"/>
              <a:t>převzato a někdy překonáno judikaturou – někdy přísnější (</a:t>
            </a:r>
            <a:r>
              <a:rPr lang="cs-CZ" altLang="cs-CZ" sz="1800" dirty="0" err="1"/>
              <a:t>Dassonville</a:t>
            </a:r>
            <a:r>
              <a:rPr lang="cs-CZ" altLang="cs-CZ" sz="1800" dirty="0"/>
              <a:t>)</a:t>
            </a:r>
          </a:p>
          <a:p>
            <a:r>
              <a:rPr lang="cs-CZ" altLang="cs-CZ" sz="1800" dirty="0"/>
              <a:t>ale dodnes se na ni Soudní dvůr odvolává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D587501-80DB-4418-AF0D-9B3866C016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9"/>
            <a:ext cx="8928100" cy="1498178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 </a:t>
            </a:r>
            <a:r>
              <a:rPr lang="cs-CZ" altLang="cs-CZ" sz="3600" dirty="0"/>
              <a:t>Kvantitativní omezení dovozu a </a:t>
            </a:r>
            <a:r>
              <a:rPr lang="cs-CZ" altLang="cs-CZ" sz="3600" dirty="0">
                <a:solidFill>
                  <a:srgbClr val="CC0000"/>
                </a:solidFill>
              </a:rPr>
              <a:t>opatření s rovnocenným účinkem 2</a:t>
            </a:r>
            <a:r>
              <a:rPr lang="cs-CZ" altLang="cs-CZ" sz="3600" dirty="0"/>
              <a:t>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C6BB6D98-86EB-4519-9254-315A137641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916832"/>
            <a:ext cx="8229600" cy="4393481"/>
          </a:xfrm>
          <a:solidFill>
            <a:srgbClr val="F3FFF6"/>
          </a:solidFill>
        </p:spPr>
        <p:txBody>
          <a:bodyPr/>
          <a:lstStyle/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dirty="0"/>
              <a:t>Neadekvátní šíře „</a:t>
            </a:r>
            <a:r>
              <a:rPr lang="cs-CZ" altLang="cs-CZ" sz="2400" dirty="0" err="1"/>
              <a:t>dassonvillské</a:t>
            </a:r>
            <a:r>
              <a:rPr lang="cs-CZ" altLang="cs-CZ" sz="2400" dirty="0"/>
              <a:t>“ definice </a:t>
            </a:r>
          </a:p>
          <a:p>
            <a:pPr eaLnBrk="1" hangingPunct="1"/>
            <a:r>
              <a:rPr lang="cs-CZ" altLang="cs-CZ" sz="2400" b="1" dirty="0" err="1">
                <a:solidFill>
                  <a:srgbClr val="CC0000"/>
                </a:solidFill>
              </a:rPr>
              <a:t>Cassis</a:t>
            </a:r>
            <a:r>
              <a:rPr lang="cs-CZ" altLang="cs-CZ" sz="2400" b="1" dirty="0">
                <a:solidFill>
                  <a:srgbClr val="CC0000"/>
                </a:solidFill>
              </a:rPr>
              <a:t> de Dijon (120/78):</a:t>
            </a:r>
            <a:r>
              <a:rPr lang="cs-CZ" altLang="cs-CZ" sz="2400" dirty="0"/>
              <a:t> další </a:t>
            </a:r>
            <a:r>
              <a:rPr lang="cs-CZ" altLang="cs-CZ" sz="2400" b="1" dirty="0"/>
              <a:t>odůvodněná omezení dovozu: </a:t>
            </a:r>
          </a:p>
          <a:p>
            <a:pPr lvl="1" eaLnBrk="1" hangingPunct="1"/>
            <a:r>
              <a:rPr lang="cs-CZ" altLang="cs-CZ" sz="2400" dirty="0"/>
              <a:t>kategorické požadavky (vitální zájmy) státu uznávané komunitárním (unijním) právem (např. ochrana spotřebitele, fiskálních zájmů apod.)</a:t>
            </a:r>
          </a:p>
          <a:p>
            <a:pPr lvl="1" eaLnBrk="1" hangingPunct="1"/>
            <a:r>
              <a:rPr lang="cs-CZ" altLang="cs-CZ" sz="2400" dirty="0"/>
              <a:t>proporcionalita a nezbytnost jejich uplatnění</a:t>
            </a:r>
          </a:p>
          <a:p>
            <a:pPr lvl="1" eaLnBrk="1" hangingPunct="1"/>
            <a:r>
              <a:rPr lang="cs-CZ" altLang="cs-CZ" sz="2400" dirty="0"/>
              <a:t>nesmí být diskriminační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4C4DEFF-D496-4152-B5A5-7466DC1FAE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9"/>
            <a:ext cx="8928100" cy="1282154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 </a:t>
            </a:r>
            <a:r>
              <a:rPr lang="cs-CZ" altLang="cs-CZ" sz="3200" dirty="0"/>
              <a:t>Kvantitativní omezení dovozu a </a:t>
            </a:r>
            <a:r>
              <a:rPr lang="cs-CZ" altLang="cs-CZ" sz="3200" dirty="0">
                <a:solidFill>
                  <a:srgbClr val="CC0000"/>
                </a:solidFill>
              </a:rPr>
              <a:t>opatření s rovnocenným účinkem 3</a:t>
            </a:r>
            <a:r>
              <a:rPr lang="cs-CZ" altLang="cs-CZ" sz="3200" dirty="0"/>
              <a:t>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A8AAC72-AB8B-41CE-BE36-8BD0D6AABB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00808"/>
            <a:ext cx="8229600" cy="4609505"/>
          </a:xfrm>
          <a:solidFill>
            <a:srgbClr val="F3FFF6"/>
          </a:solidFill>
        </p:spPr>
        <p:txBody>
          <a:bodyPr/>
          <a:lstStyle/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dirty="0"/>
              <a:t>další narušení „</a:t>
            </a:r>
            <a:r>
              <a:rPr lang="cs-CZ" altLang="cs-CZ" sz="2400" dirty="0" err="1"/>
              <a:t>dassonvillské</a:t>
            </a:r>
            <a:r>
              <a:rPr lang="cs-CZ" altLang="cs-CZ" sz="2400" dirty="0"/>
              <a:t>“ definice</a:t>
            </a:r>
          </a:p>
          <a:p>
            <a:pPr eaLnBrk="1" hangingPunct="1"/>
            <a:r>
              <a:rPr lang="cs-CZ" altLang="cs-CZ" sz="2400" dirty="0"/>
              <a:t>ve Francii zákaz prodeje zboží pod cenou </a:t>
            </a:r>
          </a:p>
          <a:p>
            <a:pPr eaLnBrk="1" hangingPunct="1"/>
            <a:r>
              <a:rPr lang="cs-CZ" altLang="cs-CZ" sz="2400" b="1" dirty="0" err="1">
                <a:solidFill>
                  <a:srgbClr val="CC0000"/>
                </a:solidFill>
              </a:rPr>
              <a:t>Keck</a:t>
            </a:r>
            <a:r>
              <a:rPr lang="cs-CZ" altLang="cs-CZ" sz="2400" b="1" dirty="0">
                <a:solidFill>
                  <a:srgbClr val="CC0000"/>
                </a:solidFill>
              </a:rPr>
              <a:t> a </a:t>
            </a:r>
            <a:r>
              <a:rPr lang="cs-CZ" altLang="cs-CZ" sz="2400" b="1" dirty="0" err="1">
                <a:solidFill>
                  <a:srgbClr val="CC0000"/>
                </a:solidFill>
              </a:rPr>
              <a:t>Mithouard</a:t>
            </a:r>
            <a:r>
              <a:rPr lang="cs-CZ" altLang="cs-CZ" sz="2400" b="1" dirty="0">
                <a:solidFill>
                  <a:srgbClr val="CC0000"/>
                </a:solidFill>
              </a:rPr>
              <a:t> (C-267,268/91):</a:t>
            </a:r>
            <a:r>
              <a:rPr lang="cs-CZ" altLang="cs-CZ" sz="2400" dirty="0"/>
              <a:t> </a:t>
            </a:r>
          </a:p>
          <a:p>
            <a:pPr eaLnBrk="1" hangingPunct="1"/>
            <a:r>
              <a:rPr lang="cs-CZ" altLang="cs-CZ" sz="2400" b="1" u="sng" dirty="0"/>
              <a:t>nediskriminační</a:t>
            </a:r>
            <a:r>
              <a:rPr lang="cs-CZ" altLang="cs-CZ" sz="2400" b="1" dirty="0"/>
              <a:t> marketingové metody přípustné </a:t>
            </a:r>
            <a:r>
              <a:rPr lang="cs-CZ" sz="20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opatření upravující způsob prodeje není opatřením s rovnocenným účinkem jako kvantitativní omezení</a:t>
            </a:r>
            <a:endParaRPr lang="cs-CZ" altLang="cs-CZ" sz="2000" b="1" dirty="0"/>
          </a:p>
          <a:p>
            <a:pPr eaLnBrk="1" hangingPunct="1"/>
            <a:endParaRPr lang="cs-CZ" altLang="cs-CZ" sz="2400" dirty="0"/>
          </a:p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dirty="0"/>
              <a:t>faktická opatření členského státu, nečinnost </a:t>
            </a:r>
            <a:r>
              <a:rPr lang="cs-CZ" altLang="cs-CZ" sz="2400" b="1" dirty="0">
                <a:solidFill>
                  <a:srgbClr val="FF3300"/>
                </a:solidFill>
              </a:rPr>
              <a:t>(jahody)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CDF6549-62C6-4B79-8E04-245E46968F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006" y="620688"/>
            <a:ext cx="7773987" cy="5799138"/>
          </a:xfrm>
          <a:solidFill>
            <a:srgbClr val="FFFFCC"/>
          </a:solidFill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CC0000"/>
                </a:solidFill>
              </a:rPr>
              <a:t>PRÁVO EVROPSKÉ UNIE </a:t>
            </a:r>
            <a:br>
              <a:rPr lang="cs-CZ" altLang="cs-CZ" sz="3000" b="1" dirty="0"/>
            </a:br>
            <a:br>
              <a:rPr lang="cs-CZ" altLang="cs-CZ" sz="3000" b="1" dirty="0"/>
            </a:br>
            <a:r>
              <a:rPr lang="cs-CZ" altLang="cs-CZ" sz="3000" b="1" dirty="0"/>
              <a:t>Ekonomická integrace:</a:t>
            </a:r>
            <a:br>
              <a:rPr lang="cs-CZ" altLang="cs-CZ" sz="900" dirty="0"/>
            </a:br>
            <a:br>
              <a:rPr lang="cs-CZ" altLang="cs-CZ" sz="900" dirty="0"/>
            </a:br>
            <a:br>
              <a:rPr lang="cs-CZ" altLang="cs-CZ" sz="900" dirty="0"/>
            </a:br>
            <a:r>
              <a:rPr lang="cs-CZ" altLang="cs-CZ" sz="900" b="1" dirty="0">
                <a:solidFill>
                  <a:srgbClr val="0000FF"/>
                </a:solidFill>
              </a:rPr>
              <a:t> </a:t>
            </a:r>
            <a:r>
              <a:rPr lang="cs-CZ" altLang="cs-CZ" sz="3200" b="1" dirty="0">
                <a:solidFill>
                  <a:srgbClr val="0000FF"/>
                </a:solidFill>
              </a:rPr>
              <a:t>Jednotný vnitřní trh </a:t>
            </a:r>
            <a:br>
              <a:rPr lang="cs-CZ" altLang="cs-CZ" sz="3200" b="1" dirty="0">
                <a:solidFill>
                  <a:srgbClr val="0000FF"/>
                </a:solidFill>
              </a:rPr>
            </a:br>
            <a:r>
              <a:rPr lang="cs-CZ" altLang="cs-CZ" sz="3200" b="1" dirty="0">
                <a:solidFill>
                  <a:srgbClr val="0000FF"/>
                </a:solidFill>
              </a:rPr>
              <a:t>Volný pohyb zboží </a:t>
            </a:r>
            <a:br>
              <a:rPr lang="cs-CZ" altLang="cs-CZ" sz="3200" dirty="0">
                <a:solidFill>
                  <a:srgbClr val="006600"/>
                </a:solidFill>
              </a:rPr>
            </a:br>
            <a:br>
              <a:rPr lang="cs-CZ" altLang="cs-CZ" sz="3200" dirty="0">
                <a:solidFill>
                  <a:srgbClr val="006600"/>
                </a:solidFill>
              </a:rPr>
            </a:br>
            <a:r>
              <a:rPr lang="cs-CZ" altLang="cs-CZ" sz="3200" dirty="0">
                <a:solidFill>
                  <a:srgbClr val="006600"/>
                </a:solidFill>
              </a:rPr>
              <a:t>301-</a:t>
            </a:r>
            <a:r>
              <a:rPr lang="cs-CZ" altLang="cs-CZ" sz="3200" dirty="0">
                <a:solidFill>
                  <a:schemeClr val="bg2">
                    <a:lumMod val="50000"/>
                  </a:schemeClr>
                </a:solidFill>
              </a:rPr>
              <a:t>Masarykova univerzita 2023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F91C587-330B-43A8-A366-B2F288F7D2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2074862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000"/>
              <a:t> Kvantitativní omezení dovozu a </a:t>
            </a:r>
            <a:r>
              <a:rPr lang="cs-CZ" altLang="cs-CZ" sz="4000">
                <a:solidFill>
                  <a:schemeClr val="tx1"/>
                </a:solidFill>
              </a:rPr>
              <a:t>opatření s rovnocenným účinkem:</a:t>
            </a:r>
            <a:r>
              <a:rPr lang="cs-CZ" altLang="cs-CZ">
                <a:solidFill>
                  <a:srgbClr val="CC0000"/>
                </a:solidFill>
              </a:rPr>
              <a:t> dovolené výjimky</a:t>
            </a:r>
            <a:r>
              <a:rPr lang="cs-CZ" altLang="cs-CZ" sz="4000"/>
              <a:t> </a:t>
            </a:r>
            <a:r>
              <a:rPr lang="cs-CZ" altLang="cs-CZ" sz="4000">
                <a:solidFill>
                  <a:srgbClr val="CC0000"/>
                </a:solidFill>
              </a:rPr>
              <a:t>(čl. 36)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5667F32-451E-434B-A69E-97423DA925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636838"/>
            <a:ext cx="8229600" cy="3816350"/>
          </a:xfrm>
          <a:solidFill>
            <a:srgbClr val="F3FFF6"/>
          </a:solidFill>
        </p:spPr>
        <p:txBody>
          <a:bodyPr/>
          <a:lstStyle/>
          <a:p>
            <a:pPr eaLnBrk="1" hangingPunct="1"/>
            <a:r>
              <a:rPr lang="cs-CZ" altLang="cs-CZ" sz="2800"/>
              <a:t>ochrana  veřejné mravnosti</a:t>
            </a:r>
          </a:p>
          <a:p>
            <a:pPr eaLnBrk="1" hangingPunct="1"/>
            <a:r>
              <a:rPr lang="cs-CZ" altLang="cs-CZ" sz="2800"/>
              <a:t>ochrana  veřejného pořádku a bezpečnosti</a:t>
            </a:r>
          </a:p>
          <a:p>
            <a:pPr eaLnBrk="1" hangingPunct="1"/>
            <a:r>
              <a:rPr lang="cs-CZ" altLang="cs-CZ" sz="2800"/>
              <a:t>ochrana  života a zdraví</a:t>
            </a:r>
          </a:p>
          <a:p>
            <a:pPr eaLnBrk="1" hangingPunct="1"/>
            <a:r>
              <a:rPr lang="cs-CZ" altLang="cs-CZ" sz="2800"/>
              <a:t>ochrana  kulturního bohatství</a:t>
            </a:r>
          </a:p>
          <a:p>
            <a:pPr eaLnBrk="1" hangingPunct="1"/>
            <a:r>
              <a:rPr lang="cs-CZ" altLang="cs-CZ" sz="2800"/>
              <a:t>ochrana  práv k duševnímu vlastnictví</a:t>
            </a:r>
          </a:p>
          <a:p>
            <a:pPr eaLnBrk="1" hangingPunct="1"/>
            <a:r>
              <a:rPr lang="cs-CZ" altLang="cs-CZ" sz="2800">
                <a:solidFill>
                  <a:srgbClr val="0000FF"/>
                </a:solidFill>
              </a:rPr>
              <a:t>obecná podmínka: není svévolná diskriminace ani skryté omezování obchodu</a:t>
            </a:r>
          </a:p>
          <a:p>
            <a:pPr eaLnBrk="1" hangingPunct="1"/>
            <a:endParaRPr lang="cs-CZ" altLang="cs-CZ" sz="28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869FB3-A079-4F0D-91CC-649E941E1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3375"/>
            <a:ext cx="8228013" cy="244755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sz="3600" dirty="0"/>
              <a:t>Podmínky pro pohyb zboží </a:t>
            </a:r>
            <a:br>
              <a:rPr lang="cs-CZ" sz="3600" dirty="0"/>
            </a:br>
            <a:r>
              <a:rPr lang="cs-CZ" sz="3600" dirty="0"/>
              <a:t>Jak se řeší různé (konfliktní) požadavky na zboží (vč. dováženého)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6558179A-341A-4EA6-BE15-6F0CFC869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1"/>
            <a:ext cx="8228013" cy="3487663"/>
          </a:xfrm>
        </p:spPr>
        <p:txBody>
          <a:bodyPr/>
          <a:lstStyle/>
          <a:p>
            <a:endParaRPr lang="cs-CZ" altLang="cs-CZ" dirty="0"/>
          </a:p>
          <a:p>
            <a:r>
              <a:rPr lang="cs-CZ" altLang="cs-CZ" dirty="0">
                <a:solidFill>
                  <a:srgbClr val="C00000"/>
                </a:solidFill>
              </a:rPr>
              <a:t>Různé požadavky na zboží uváděné na trh se řeší:</a:t>
            </a:r>
          </a:p>
          <a:p>
            <a:pPr lvl="1"/>
            <a:r>
              <a:rPr lang="cs-CZ" altLang="cs-CZ" dirty="0">
                <a:solidFill>
                  <a:srgbClr val="C00000"/>
                </a:solidFill>
              </a:rPr>
              <a:t>harmonizací (sjednocením) podmínek (norem)</a:t>
            </a:r>
          </a:p>
          <a:p>
            <a:pPr lvl="1"/>
            <a:r>
              <a:rPr lang="cs-CZ" altLang="cs-CZ" dirty="0">
                <a:solidFill>
                  <a:srgbClr val="C00000"/>
                </a:solidFill>
              </a:rPr>
              <a:t>vzájemným uznáváním podmínek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CD26E5-332E-4CB2-8901-EDA9EABC1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8013" cy="1080120"/>
          </a:xfrm>
        </p:spPr>
        <p:txBody>
          <a:bodyPr/>
          <a:lstStyle/>
          <a:p>
            <a:r>
              <a:rPr lang="pl-PL" dirty="0" err="1"/>
              <a:t>Princip</a:t>
            </a:r>
            <a:r>
              <a:rPr lang="pl-PL" dirty="0"/>
              <a:t> </a:t>
            </a:r>
            <a:r>
              <a:rPr lang="pl-PL" dirty="0" err="1"/>
              <a:t>vzájemného</a:t>
            </a:r>
            <a:r>
              <a:rPr lang="pl-PL" dirty="0"/>
              <a:t> </a:t>
            </a:r>
            <a:r>
              <a:rPr lang="pl-PL" dirty="0" err="1"/>
              <a:t>uznávání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63E05E-89FD-464A-A9E4-3A550898D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228013" cy="4639791"/>
          </a:xfrm>
        </p:spPr>
        <p:txBody>
          <a:bodyPr/>
          <a:lstStyle/>
          <a:p>
            <a:endParaRPr lang="cs-CZ" sz="1800" dirty="0"/>
          </a:p>
          <a:p>
            <a:r>
              <a:rPr lang="cs-CZ" sz="1800" dirty="0"/>
              <a:t>EU: platí ve vzájemném obchodě zásada, že </a:t>
            </a:r>
            <a:r>
              <a:rPr lang="cs-CZ" sz="1800" dirty="0">
                <a:solidFill>
                  <a:srgbClr val="0000FF"/>
                </a:solidFill>
              </a:rPr>
              <a:t>výrobek legálně vyrobený a uvedený na trh v jednom členském státě musí mít </a:t>
            </a:r>
            <a:r>
              <a:rPr lang="cs-CZ" sz="1800" b="1" dirty="0">
                <a:solidFill>
                  <a:srgbClr val="0000FF"/>
                </a:solidFill>
              </a:rPr>
              <a:t>volný přístup i na trhy všech ostatních členských zemí EU, bez ohledu na to, zda odpovídá předpisům (normám) těchto členských států</a:t>
            </a:r>
            <a:r>
              <a:rPr lang="cs-CZ" sz="1800" dirty="0">
                <a:solidFill>
                  <a:srgbClr val="0000FF"/>
                </a:solidFill>
              </a:rPr>
              <a:t>. </a:t>
            </a:r>
            <a:r>
              <a:rPr lang="cs-CZ" sz="1800" dirty="0">
                <a:solidFill>
                  <a:srgbClr val="FF0000"/>
                </a:solidFill>
              </a:rPr>
              <a:t>Všechny členské státy ochraňují na srovnatelné úrovni zdraví, bezpečnost a životní prostředí svých občanů a že mezi nimi neexistují zásadní rozdíly.</a:t>
            </a:r>
          </a:p>
          <a:p>
            <a:r>
              <a:rPr lang="cs-CZ" sz="1800" dirty="0"/>
              <a:t>Nařízení 2019/515</a:t>
            </a:r>
          </a:p>
          <a:p>
            <a:r>
              <a:rPr lang="cs-CZ" altLang="cs-CZ" sz="2000" b="1" i="1" dirty="0">
                <a:solidFill>
                  <a:srgbClr val="C00000"/>
                </a:solidFill>
                <a:highlight>
                  <a:srgbClr val="FFFF00"/>
                </a:highlight>
              </a:rPr>
              <a:t>Členské státy nesmějí zakázat na svém území prodej zboží uvedeného v souladu s právními předpisy na trh v jiném členském státě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3459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894C2EE-4DA0-4435-9D39-AECD3DC07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3250" cy="1087437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 b="1"/>
              <a:t>Právo EU jako integrační nástroj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0A973DB-7F80-4F9D-8F77-5908EF4E54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260475"/>
            <a:ext cx="8142288" cy="54006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b="1" dirty="0">
              <a:solidFill>
                <a:srgbClr val="DC2300"/>
              </a:solidFill>
            </a:endParaRP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 dirty="0">
                <a:solidFill>
                  <a:srgbClr val="DC2300"/>
                </a:solidFill>
              </a:rPr>
              <a:t>2 metody úpravy</a:t>
            </a:r>
            <a:r>
              <a:rPr lang="cs-CZ" altLang="cs-CZ" dirty="0">
                <a:solidFill>
                  <a:srgbClr val="DC2300"/>
                </a:solidFill>
              </a:rPr>
              <a:t>: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	- </a:t>
            </a:r>
            <a:r>
              <a:rPr lang="cs-CZ" altLang="cs-CZ" i="1" dirty="0"/>
              <a:t>samostatná (přímá) unijní úprava </a:t>
            </a:r>
            <a:r>
              <a:rPr lang="cs-CZ" altLang="cs-CZ" dirty="0"/>
              <a:t>(primární, </a:t>
            </a:r>
            <a:r>
              <a:rPr lang="cs-CZ" altLang="cs-CZ" b="1" dirty="0"/>
              <a:t>nařízení</a:t>
            </a:r>
            <a:r>
              <a:rPr lang="cs-CZ" altLang="cs-CZ" dirty="0"/>
              <a:t>) – paralelně s vnitrostátním právem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	- </a:t>
            </a:r>
            <a:r>
              <a:rPr lang="cs-CZ" altLang="cs-CZ" i="1" dirty="0"/>
              <a:t>nepřímá:</a:t>
            </a:r>
            <a:r>
              <a:rPr lang="cs-CZ" altLang="cs-CZ" dirty="0"/>
              <a:t> určování obsahu vnitrostátní úpravy </a:t>
            </a:r>
            <a:r>
              <a:rPr lang="cs-CZ" altLang="cs-CZ" b="1" dirty="0"/>
              <a:t>(směrnice) </a:t>
            </a:r>
            <a:r>
              <a:rPr lang="cs-CZ" altLang="cs-CZ" dirty="0"/>
              <a:t>a poté </a:t>
            </a:r>
            <a:r>
              <a:rPr lang="cs-CZ" altLang="cs-CZ" b="1" dirty="0"/>
              <a:t>zákon </a:t>
            </a:r>
            <a:r>
              <a:rPr lang="cs-CZ" altLang="cs-CZ" dirty="0"/>
              <a:t>obsahující úpravu směrnice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6554B5C-CCE2-4E40-9584-F0D035348A3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403225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buFont typeface="Times New Roman" panose="02020603050405020304" pitchFamily="18" charset="0"/>
              <a:buNone/>
            </a:pPr>
            <a:r>
              <a:rPr lang="cs-CZ" altLang="cs-CZ" b="1" i="1" dirty="0">
                <a:solidFill>
                  <a:srgbClr val="FF0000"/>
                </a:solidFill>
                <a:latin typeface="Arial Unicode MS" pitchFamily="34" charset="-128"/>
              </a:rPr>
              <a:t>Společný trh</a:t>
            </a:r>
            <a:br>
              <a:rPr lang="cs-CZ" altLang="cs-CZ" b="1" i="1" dirty="0">
                <a:solidFill>
                  <a:srgbClr val="FF0000"/>
                </a:solidFill>
                <a:latin typeface="Arial Unicode MS" pitchFamily="34" charset="-128"/>
              </a:rPr>
            </a:br>
            <a:r>
              <a:rPr lang="cs-CZ" altLang="cs-CZ" b="1" i="1" dirty="0">
                <a:solidFill>
                  <a:srgbClr val="FF0000"/>
                </a:solidFill>
                <a:latin typeface="Arial Unicode MS" pitchFamily="34" charset="-128"/>
              </a:rPr>
              <a:t>Jednotný vnitřní trh</a:t>
            </a:r>
            <a:br>
              <a:rPr lang="cs-CZ" altLang="cs-CZ" b="1" dirty="0">
                <a:solidFill>
                  <a:srgbClr val="FF0000"/>
                </a:solidFill>
                <a:latin typeface="Arial Unicode MS" pitchFamily="34" charset="-128"/>
              </a:rPr>
            </a:br>
            <a:r>
              <a:rPr lang="cs-CZ" altLang="cs-CZ" b="1" dirty="0">
                <a:latin typeface="Arial Unicode MS" pitchFamily="34" charset="-128"/>
              </a:rPr>
              <a:t>Sbližování práva v EU</a:t>
            </a:r>
            <a:br>
              <a:rPr lang="cs-CZ" altLang="cs-CZ" b="1" dirty="0">
                <a:latin typeface="Arial Unicode MS" pitchFamily="34" charset="-128"/>
              </a:rPr>
            </a:br>
            <a:r>
              <a:rPr lang="cs-CZ" altLang="cs-CZ" b="1" dirty="0">
                <a:solidFill>
                  <a:srgbClr val="0066FF"/>
                </a:solidFill>
                <a:latin typeface="Arial Unicode MS" pitchFamily="34" charset="-128"/>
              </a:rPr>
              <a:t>pramen: SFEU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31E8B1C-2655-491E-803F-1CF2009D1BB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516563"/>
            <a:ext cx="6400800" cy="122237"/>
          </a:xfrm>
        </p:spPr>
        <p:txBody>
          <a:bodyPr/>
          <a:lstStyle/>
          <a:p>
            <a:pPr eaLnBrk="1" hangingPunct="1"/>
            <a:r>
              <a:rPr lang="cs-CZ" altLang="cs-CZ"/>
              <a:t>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606959-E9E6-4604-98FD-EDA7C2820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24148"/>
          </a:xfrm>
          <a:solidFill>
            <a:srgbClr val="00FFCC"/>
          </a:solidFill>
        </p:spPr>
        <p:txBody>
          <a:bodyPr/>
          <a:lstStyle/>
          <a:p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trh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DA5769-B03E-4AD0-AE00-F99F951D2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5472608"/>
          </a:xfrm>
        </p:spPr>
        <p:txBody>
          <a:bodyPr/>
          <a:lstStyle/>
          <a:p>
            <a:r>
              <a:rPr lang="pl-PL" sz="2800" dirty="0" err="1"/>
              <a:t>Založen</a:t>
            </a:r>
            <a:r>
              <a:rPr lang="pl-PL" sz="2800" dirty="0"/>
              <a:t> na 4 </a:t>
            </a:r>
            <a:r>
              <a:rPr lang="pl-PL" sz="2800" dirty="0" err="1"/>
              <a:t>základních</a:t>
            </a:r>
            <a:r>
              <a:rPr lang="pl-PL" sz="2800" dirty="0"/>
              <a:t> </a:t>
            </a:r>
            <a:r>
              <a:rPr lang="pl-PL" sz="2800" dirty="0" err="1"/>
              <a:t>svobodách</a:t>
            </a:r>
            <a:r>
              <a:rPr lang="pl-PL" sz="2800" dirty="0"/>
              <a:t>:</a:t>
            </a:r>
          </a:p>
          <a:p>
            <a:pPr eaLnBrk="1" hangingPunct="1"/>
            <a:r>
              <a:rPr lang="cs-CZ" altLang="cs-CZ" sz="2800" dirty="0">
                <a:solidFill>
                  <a:srgbClr val="0000FF"/>
                </a:solidFill>
              </a:rPr>
              <a:t>volný pohyb zboží, osob, služeb, kapitálu</a:t>
            </a:r>
          </a:p>
          <a:p>
            <a:pPr marL="457200" lvl="1" indent="0" eaLnBrk="1" hangingPunct="1">
              <a:buNone/>
            </a:pPr>
            <a:r>
              <a:rPr lang="pl-PL" dirty="0" err="1"/>
              <a:t>budován</a:t>
            </a:r>
            <a:r>
              <a:rPr lang="pl-PL" dirty="0"/>
              <a:t> v 50. a 60. </a:t>
            </a:r>
            <a:r>
              <a:rPr lang="pl-PL" dirty="0" err="1"/>
              <a:t>letech</a:t>
            </a:r>
            <a:r>
              <a:rPr lang="pl-PL" dirty="0"/>
              <a:t>, funguje </a:t>
            </a:r>
            <a:r>
              <a:rPr lang="pl-PL" dirty="0" err="1"/>
              <a:t>až</a:t>
            </a:r>
            <a:r>
              <a:rPr lang="pl-PL" dirty="0"/>
              <a:t> do 1993, </a:t>
            </a:r>
            <a:r>
              <a:rPr lang="pl-PL" dirty="0" err="1"/>
              <a:t>kdy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mění</a:t>
            </a:r>
            <a:r>
              <a:rPr lang="pl-PL" dirty="0"/>
              <a:t> na </a:t>
            </a:r>
            <a:r>
              <a:rPr lang="pl-PL" dirty="0" err="1"/>
              <a:t>jednotný</a:t>
            </a:r>
            <a:r>
              <a:rPr lang="pl-PL" dirty="0"/>
              <a:t> </a:t>
            </a:r>
            <a:r>
              <a:rPr lang="pl-PL" dirty="0" err="1"/>
              <a:t>vnitřní</a:t>
            </a:r>
            <a:r>
              <a:rPr lang="pl-PL" dirty="0"/>
              <a:t> </a:t>
            </a:r>
            <a:r>
              <a:rPr lang="pl-PL" dirty="0" err="1"/>
              <a:t>trh</a:t>
            </a:r>
            <a:endParaRPr lang="pl-PL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b="1" dirty="0" err="1"/>
              <a:t>Původně</a:t>
            </a:r>
            <a:r>
              <a:rPr lang="pl-PL" dirty="0"/>
              <a:t> </a:t>
            </a:r>
            <a:r>
              <a:rPr lang="pl-PL" dirty="0" err="1"/>
              <a:t>zcela</a:t>
            </a:r>
            <a:r>
              <a:rPr lang="pl-PL" dirty="0"/>
              <a:t> </a:t>
            </a:r>
            <a:r>
              <a:rPr lang="pl-PL" dirty="0" err="1"/>
              <a:t>převažující</a:t>
            </a:r>
            <a:r>
              <a:rPr lang="pl-PL" dirty="0"/>
              <a:t>, </a:t>
            </a:r>
            <a:r>
              <a:rPr lang="pl-PL" dirty="0" err="1"/>
              <a:t>prakticky</a:t>
            </a:r>
            <a:r>
              <a:rPr lang="pl-PL" dirty="0"/>
              <a:t> </a:t>
            </a:r>
            <a:r>
              <a:rPr lang="pl-PL" b="1" dirty="0" err="1"/>
              <a:t>jediný</a:t>
            </a:r>
            <a:r>
              <a:rPr lang="pl-PL" b="1" dirty="0"/>
              <a:t> </a:t>
            </a:r>
            <a:r>
              <a:rPr lang="pl-PL" b="1" dirty="0" err="1"/>
              <a:t>smysl</a:t>
            </a:r>
            <a:r>
              <a:rPr lang="pl-PL" dirty="0"/>
              <a:t> </a:t>
            </a:r>
            <a:r>
              <a:rPr lang="pl-PL" dirty="0" err="1"/>
              <a:t>evropské</a:t>
            </a:r>
            <a:r>
              <a:rPr lang="pl-PL" dirty="0"/>
              <a:t> </a:t>
            </a:r>
            <a:r>
              <a:rPr lang="pl-PL" dirty="0" err="1"/>
              <a:t>hospodářské</a:t>
            </a:r>
            <a:r>
              <a:rPr lang="pl-PL" dirty="0"/>
              <a:t> </a:t>
            </a:r>
            <a:r>
              <a:rPr lang="pl-PL" dirty="0" err="1"/>
              <a:t>integrace</a:t>
            </a:r>
            <a:r>
              <a:rPr lang="pl-PL" dirty="0"/>
              <a:t> (EHS)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dirty="0" err="1"/>
              <a:t>prosazeno</a:t>
            </a:r>
            <a:r>
              <a:rPr lang="pl-PL" dirty="0"/>
              <a:t>  s h o r a  (</a:t>
            </a:r>
            <a:r>
              <a:rPr lang="pl-PL" dirty="0" err="1"/>
              <a:t>ekonomické</a:t>
            </a:r>
            <a:r>
              <a:rPr lang="pl-PL" dirty="0"/>
              <a:t> zajmy </a:t>
            </a:r>
            <a:r>
              <a:rPr lang="pl-PL" dirty="0" err="1"/>
              <a:t>velkých</a:t>
            </a:r>
            <a:r>
              <a:rPr lang="pl-PL" dirty="0"/>
              <a:t> </a:t>
            </a:r>
            <a:r>
              <a:rPr lang="pl-PL" dirty="0" err="1"/>
              <a:t>hospodářských</a:t>
            </a:r>
            <a:r>
              <a:rPr lang="pl-PL" dirty="0"/>
              <a:t> </a:t>
            </a:r>
            <a:r>
              <a:rPr lang="pl-PL" dirty="0" err="1"/>
              <a:t>subjektů</a:t>
            </a:r>
            <a:r>
              <a:rPr lang="pl-PL" dirty="0"/>
              <a:t>) – </a:t>
            </a:r>
            <a:r>
              <a:rPr lang="pl-PL" dirty="0" err="1"/>
              <a:t>nutnost</a:t>
            </a:r>
            <a:r>
              <a:rPr lang="pl-PL" dirty="0"/>
              <a:t> </a:t>
            </a:r>
            <a:r>
              <a:rPr lang="pl-PL" dirty="0" err="1"/>
              <a:t>velkého</a:t>
            </a:r>
            <a:r>
              <a:rPr lang="pl-PL" dirty="0"/>
              <a:t> </a:t>
            </a:r>
            <a:r>
              <a:rPr lang="pl-PL" dirty="0" err="1"/>
              <a:t>trhu</a:t>
            </a:r>
            <a:r>
              <a:rPr lang="pl-PL" dirty="0"/>
              <a:t> k </a:t>
            </a:r>
            <a:r>
              <a:rPr lang="pl-PL" dirty="0" err="1"/>
              <a:t>zajištění</a:t>
            </a:r>
            <a:r>
              <a:rPr lang="pl-PL" dirty="0"/>
              <a:t> odbytu </a:t>
            </a:r>
            <a:r>
              <a:rPr lang="pl-PL" dirty="0" err="1"/>
              <a:t>stále</a:t>
            </a:r>
            <a:r>
              <a:rPr lang="pl-PL" dirty="0"/>
              <a:t> </a:t>
            </a:r>
            <a:r>
              <a:rPr lang="pl-PL" dirty="0" err="1"/>
              <a:t>rostoucího</a:t>
            </a:r>
            <a:r>
              <a:rPr lang="pl-PL" dirty="0"/>
              <a:t> </a:t>
            </a:r>
            <a:r>
              <a:rPr lang="pl-PL" dirty="0" err="1"/>
              <a:t>množství</a:t>
            </a:r>
            <a:r>
              <a:rPr lang="pl-PL" dirty="0"/>
              <a:t> </a:t>
            </a:r>
            <a:r>
              <a:rPr lang="pl-PL" dirty="0" err="1"/>
              <a:t>produktů</a:t>
            </a:r>
            <a:endParaRPr lang="pl-PL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dirty="0" err="1"/>
              <a:t>prospěšné</a:t>
            </a:r>
            <a:r>
              <a:rPr lang="pl-PL" dirty="0"/>
              <a:t> i pro </a:t>
            </a:r>
            <a:r>
              <a:rPr lang="pl-PL" dirty="0" err="1"/>
              <a:t>spotřebitele</a:t>
            </a:r>
            <a:r>
              <a:rPr lang="pl-PL" dirty="0"/>
              <a:t> (</a:t>
            </a:r>
            <a:r>
              <a:rPr lang="pl-PL" dirty="0" err="1"/>
              <a:t>obyvatelstvo</a:t>
            </a:r>
            <a:r>
              <a:rPr lang="pl-PL" dirty="0"/>
              <a:t>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i="1" dirty="0"/>
              <a:t>společné politiky: </a:t>
            </a:r>
            <a:r>
              <a:rPr lang="pl-PL" dirty="0"/>
              <a:t>tradiční – zeměd-dopr-obch</a:t>
            </a:r>
          </a:p>
        </p:txBody>
      </p:sp>
    </p:spTree>
    <p:extLst>
      <p:ext uri="{BB962C8B-B14F-4D97-AF65-F5344CB8AC3E}">
        <p14:creationId xmlns:p14="http://schemas.microsoft.com/office/powerpoint/2010/main" val="2411471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A8272E-FBBA-496D-878D-55F8ECFC1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180"/>
          </a:xfrm>
          <a:solidFill>
            <a:srgbClr val="92D050"/>
          </a:solidFill>
        </p:spPr>
        <p:txBody>
          <a:bodyPr/>
          <a:lstStyle/>
          <a:p>
            <a:r>
              <a:rPr lang="cs-CZ" dirty="0"/>
              <a:t>Období stagnace 70.-80. léta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12CCF1-FF9B-48FB-9D7A-A708DFC76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8013" cy="4781128"/>
          </a:xfrm>
        </p:spPr>
        <p:txBody>
          <a:bodyPr/>
          <a:lstStyle/>
          <a:p>
            <a:r>
              <a:rPr lang="cs-CZ" sz="2000" dirty="0"/>
              <a:t>sílil tlak na </a:t>
            </a:r>
          </a:p>
          <a:p>
            <a:pPr lvl="1"/>
            <a:r>
              <a:rPr lang="cs-CZ" sz="1600" dirty="0"/>
              <a:t>zrušení dosavadních překážek volného pohybu, </a:t>
            </a:r>
          </a:p>
          <a:p>
            <a:pPr lvl="1"/>
            <a:r>
              <a:rPr lang="cs-CZ" sz="1600" dirty="0"/>
              <a:t>odbourání všech hraničních kontrol uvnitř Společenství a </a:t>
            </a:r>
          </a:p>
          <a:p>
            <a:pPr lvl="1"/>
            <a:r>
              <a:rPr lang="cs-CZ" sz="1600" dirty="0"/>
              <a:t>odstranění zbývajících důvodů, které vedly k fragmentaci trhu</a:t>
            </a:r>
          </a:p>
          <a:p>
            <a:r>
              <a:rPr lang="cs-CZ" sz="2000" dirty="0">
                <a:solidFill>
                  <a:srgbClr val="C00000"/>
                </a:solidFill>
              </a:rPr>
              <a:t>1985: „Bílá kniha pro dokončení vnitřního trhu.“</a:t>
            </a:r>
          </a:p>
          <a:p>
            <a:r>
              <a:rPr lang="cs-CZ" sz="2000" dirty="0"/>
              <a:t>odstranit přetrvávající překážky – 3 typy:</a:t>
            </a:r>
          </a:p>
          <a:p>
            <a:pPr lvl="1"/>
            <a:r>
              <a:rPr lang="cs-CZ" sz="1600" dirty="0"/>
              <a:t>tzv. </a:t>
            </a:r>
            <a:r>
              <a:rPr lang="cs-CZ" sz="1600" b="1" dirty="0"/>
              <a:t>materiální překážky </a:t>
            </a:r>
            <a:r>
              <a:rPr lang="cs-CZ" sz="1600" dirty="0"/>
              <a:t>- odstranění kontrol zboží i osob na vnitřních hranicích,</a:t>
            </a:r>
          </a:p>
          <a:p>
            <a:pPr lvl="1"/>
            <a:r>
              <a:rPr lang="cs-CZ" sz="1600" b="1" dirty="0"/>
              <a:t>technické překážky, </a:t>
            </a:r>
            <a:r>
              <a:rPr lang="cs-CZ" sz="1600" dirty="0"/>
              <a:t>týkající se rozdílných národních předpisů upravujících, jak technické parametry výrobků, tak existující procedury k ověřování technických parametrů zboží,</a:t>
            </a:r>
          </a:p>
          <a:p>
            <a:pPr lvl="1"/>
            <a:r>
              <a:rPr lang="cs-CZ" sz="1600" b="1" dirty="0"/>
              <a:t>fiskální překážky, </a:t>
            </a:r>
            <a:r>
              <a:rPr lang="cs-CZ" sz="1600" dirty="0"/>
              <a:t>v rámci nichž bylo primárním cílem Společenství odstranit rozdíly v </a:t>
            </a:r>
            <a:r>
              <a:rPr lang="cs-CZ" sz="1600"/>
              <a:t>daňově-právních předpisech. </a:t>
            </a:r>
          </a:p>
          <a:p>
            <a:r>
              <a:rPr lang="cs-CZ" sz="2000"/>
              <a:t>Právní vyjádření: </a:t>
            </a:r>
            <a:r>
              <a:rPr lang="cs-CZ" sz="2000" b="1">
                <a:solidFill>
                  <a:srgbClr val="C00000"/>
                </a:solidFill>
              </a:rPr>
              <a:t>Jednotný evropský akt 1986/1987 </a:t>
            </a:r>
            <a:r>
              <a:rPr lang="cs-CZ" sz="2000"/>
              <a:t>(revize Smlouvy o založení EHS - program budování jednotného vnitřního trhu) </a:t>
            </a:r>
          </a:p>
        </p:txBody>
      </p:sp>
    </p:spTree>
    <p:extLst>
      <p:ext uri="{BB962C8B-B14F-4D97-AF65-F5344CB8AC3E}">
        <p14:creationId xmlns:p14="http://schemas.microsoft.com/office/powerpoint/2010/main" val="940816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584CB9B-250B-42FF-A4C4-B8406B086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dirty="0"/>
              <a:t>Společný trh  x  </a:t>
            </a:r>
            <a:br>
              <a:rPr lang="cs-CZ" altLang="cs-CZ" sz="4000" b="1" dirty="0"/>
            </a:br>
            <a:r>
              <a:rPr lang="cs-CZ" altLang="cs-CZ" sz="4000" b="1" dirty="0"/>
              <a:t>jednotný vnitřní trh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49B9B83-2208-4D9E-9CC8-175F92A97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gradFill flip="none" rotWithShape="1">
            <a:gsLst>
              <a:gs pos="81000">
                <a:srgbClr val="D9FBFF"/>
              </a:gs>
              <a:gs pos="100000">
                <a:srgbClr val="FFCCFF"/>
              </a:gs>
            </a:gsLst>
            <a:lin ang="5400000" scaled="1"/>
            <a:tileRect/>
          </a:gradFill>
        </p:spPr>
        <p:txBody>
          <a:bodyPr/>
          <a:lstStyle/>
          <a:p>
            <a:pPr eaLnBrk="1" hangingPunct="1"/>
            <a:r>
              <a:rPr lang="cs-CZ" altLang="cs-CZ" b="1" dirty="0"/>
              <a:t>přechod</a:t>
            </a:r>
            <a:r>
              <a:rPr lang="cs-CZ" altLang="cs-CZ" dirty="0"/>
              <a:t> od společného trhu k jednotnému vnitřnímu trhu (vyšší stupeň): cca 1993</a:t>
            </a:r>
          </a:p>
          <a:p>
            <a:pPr eaLnBrk="1" hangingPunct="1"/>
            <a:r>
              <a:rPr lang="cs-CZ" altLang="cs-CZ" b="1" dirty="0"/>
              <a:t>právní nástroje:</a:t>
            </a:r>
            <a:r>
              <a:rPr lang="cs-CZ" altLang="cs-CZ" dirty="0"/>
              <a:t> </a:t>
            </a:r>
            <a:r>
              <a:rPr lang="cs-CZ" altLang="cs-CZ" i="1" dirty="0"/>
              <a:t>Bílá kniha </a:t>
            </a:r>
            <a:r>
              <a:rPr lang="cs-CZ" altLang="cs-CZ" dirty="0"/>
              <a:t>- Jednotný evropský akt 1986/87, Maastrichtská smlouva 1992/93</a:t>
            </a:r>
          </a:p>
          <a:p>
            <a:pPr eaLnBrk="1" hangingPunct="1"/>
            <a:r>
              <a:rPr lang="cs-CZ" altLang="cs-CZ" dirty="0" err="1"/>
              <a:t>ql</a:t>
            </a:r>
            <a:r>
              <a:rPr lang="cs-CZ" altLang="cs-CZ" dirty="0"/>
              <a:t> a </a:t>
            </a:r>
            <a:r>
              <a:rPr lang="cs-CZ" altLang="cs-CZ" dirty="0" err="1"/>
              <a:t>qt</a:t>
            </a:r>
            <a:r>
              <a:rPr lang="cs-CZ" altLang="cs-CZ" dirty="0"/>
              <a:t> rozšíření 4 základních </a:t>
            </a:r>
            <a:r>
              <a:rPr lang="cs-CZ" altLang="cs-CZ" b="1" dirty="0"/>
              <a:t>svobod</a:t>
            </a:r>
          </a:p>
          <a:p>
            <a:pPr eaLnBrk="1" hangingPunct="1"/>
            <a:r>
              <a:rPr lang="cs-CZ" altLang="cs-CZ" dirty="0"/>
              <a:t>Maastricht: zavedení </a:t>
            </a:r>
            <a:r>
              <a:rPr lang="cs-CZ" altLang="cs-CZ" b="1" dirty="0"/>
              <a:t>nových společných politik,</a:t>
            </a:r>
            <a:r>
              <a:rPr lang="cs-CZ" altLang="cs-CZ" dirty="0"/>
              <a:t> perspektiva jednotné měny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BD3A029-862B-47FA-90F1-B043A0AB49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cs-CZ" altLang="cs-CZ" sz="4000"/>
              <a:t>Pojem jednotného vnitřního trhu - 1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61C27A9-A2DF-4C89-A8C9-3E6E269B05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8013" cy="4351337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chemeClr val="tx1"/>
                </a:solidFill>
              </a:rPr>
              <a:t>První složka:</a:t>
            </a:r>
          </a:p>
          <a:p>
            <a:pPr eaLnBrk="1" hangingPunct="1"/>
            <a:r>
              <a:rPr lang="cs-CZ" altLang="cs-CZ" b="1" dirty="0">
                <a:solidFill>
                  <a:srgbClr val="CC0000"/>
                </a:solidFill>
              </a:rPr>
              <a:t>4 základní svobody</a:t>
            </a:r>
            <a:r>
              <a:rPr lang="cs-CZ" altLang="cs-CZ" dirty="0"/>
              <a:t> – volný pohyb </a:t>
            </a:r>
          </a:p>
          <a:p>
            <a:pPr lvl="1" eaLnBrk="1" hangingPunct="1"/>
            <a:r>
              <a:rPr lang="cs-CZ" altLang="cs-CZ" dirty="0"/>
              <a:t>zboží, </a:t>
            </a:r>
          </a:p>
          <a:p>
            <a:pPr lvl="1" eaLnBrk="1" hangingPunct="1"/>
            <a:r>
              <a:rPr lang="cs-CZ" altLang="cs-CZ" dirty="0"/>
              <a:t>osob, </a:t>
            </a:r>
          </a:p>
          <a:p>
            <a:pPr lvl="1" eaLnBrk="1" hangingPunct="1"/>
            <a:r>
              <a:rPr lang="cs-CZ" altLang="cs-CZ" dirty="0"/>
              <a:t>služeb, </a:t>
            </a:r>
          </a:p>
          <a:p>
            <a:pPr lvl="1" eaLnBrk="1" hangingPunct="1"/>
            <a:r>
              <a:rPr lang="cs-CZ" altLang="cs-CZ" dirty="0"/>
              <a:t>kapitálu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E507D05-E591-4FF3-A032-10BEFFB843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8012" cy="936625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cs-CZ" altLang="cs-CZ" sz="3600" b="1"/>
              <a:t>Pojem jednotného vnitřního trhu - 2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7759908-2EFE-46E7-9C31-C5C6868E97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8013" cy="5256212"/>
          </a:xfrm>
          <a:solidFill>
            <a:srgbClr val="CCFFCC"/>
          </a:solidFill>
        </p:spPr>
        <p:txBody>
          <a:bodyPr/>
          <a:lstStyle/>
          <a:p>
            <a:pPr eaLnBrk="1" hangingPunct="1">
              <a:lnSpc>
                <a:spcPct val="83000"/>
              </a:lnSpc>
            </a:pPr>
            <a:r>
              <a:rPr lang="cs-CZ" altLang="cs-CZ" b="1" dirty="0">
                <a:solidFill>
                  <a:schemeClr val="tx1"/>
                </a:solidFill>
              </a:rPr>
              <a:t>Druhá složka:</a:t>
            </a:r>
          </a:p>
          <a:p>
            <a:pPr eaLnBrk="1" hangingPunct="1">
              <a:lnSpc>
                <a:spcPct val="83000"/>
              </a:lnSpc>
            </a:pPr>
            <a:r>
              <a:rPr lang="cs-CZ" altLang="cs-CZ" b="1" dirty="0">
                <a:solidFill>
                  <a:srgbClr val="CC0000"/>
                </a:solidFill>
              </a:rPr>
              <a:t>společné politiky</a:t>
            </a:r>
          </a:p>
          <a:p>
            <a:pPr lvl="1" eaLnBrk="1" hangingPunct="1">
              <a:lnSpc>
                <a:spcPct val="83000"/>
              </a:lnSpc>
            </a:pPr>
            <a:r>
              <a:rPr lang="cs-CZ" altLang="cs-CZ" sz="2400" b="1" dirty="0">
                <a:solidFill>
                  <a:schemeClr val="accent2"/>
                </a:solidFill>
              </a:rPr>
              <a:t>základní (původní</a:t>
            </a:r>
            <a:r>
              <a:rPr lang="cs-CZ" altLang="cs-CZ" sz="2400" dirty="0"/>
              <a:t> </a:t>
            </a:r>
            <a:r>
              <a:rPr lang="cs-CZ" altLang="cs-CZ" sz="2400" dirty="0">
                <a:solidFill>
                  <a:schemeClr val="accent2"/>
                </a:solidFill>
              </a:rPr>
              <a:t>- již ve společném trhu)</a:t>
            </a:r>
            <a:r>
              <a:rPr lang="cs-CZ" altLang="cs-CZ" sz="2400" dirty="0"/>
              <a:t> – zemědělská, dopravní, společná obchodní, sociální, (soutěžní)</a:t>
            </a:r>
          </a:p>
          <a:p>
            <a:pPr lvl="1" eaLnBrk="1" hangingPunct="1">
              <a:lnSpc>
                <a:spcPct val="83000"/>
              </a:lnSpc>
            </a:pPr>
            <a:r>
              <a:rPr lang="cs-CZ" altLang="cs-CZ" sz="2400" b="1" dirty="0">
                <a:solidFill>
                  <a:schemeClr val="accent2"/>
                </a:solidFill>
              </a:rPr>
              <a:t>novější (Maastricht </a:t>
            </a:r>
            <a:r>
              <a:rPr lang="cs-CZ" altLang="cs-CZ" sz="2400" dirty="0">
                <a:solidFill>
                  <a:schemeClr val="accent2"/>
                </a:solidFill>
              </a:rPr>
              <a:t>– až v jednotném vnitřním trhu)</a:t>
            </a:r>
            <a:r>
              <a:rPr lang="cs-CZ" altLang="cs-CZ" sz="2400" b="1" dirty="0">
                <a:solidFill>
                  <a:schemeClr val="accent2"/>
                </a:solidFill>
              </a:rPr>
              <a:t> </a:t>
            </a:r>
            <a:r>
              <a:rPr lang="cs-CZ" altLang="cs-CZ" sz="2400" dirty="0"/>
              <a:t>–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vízová, azylová a přistěhovalecká,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hospodářská a měnová,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fiskální (daně)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ochrana spotřebitele,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hospodářská a sociální soudržnost,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ochrana životního prostředí,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rozvojová spolupráce aj.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1470</Words>
  <Application>Microsoft Office PowerPoint</Application>
  <PresentationFormat>Předvádění na obrazovce (4:3)</PresentationFormat>
  <Paragraphs>156</Paragraphs>
  <Slides>22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Arial Unicode MS</vt:lpstr>
      <vt:lpstr>Times New Roman</vt:lpstr>
      <vt:lpstr>Wingdings</vt:lpstr>
      <vt:lpstr>Výchozí návrh</vt:lpstr>
      <vt:lpstr>Vlastní náplň činnosti Unie Oblasti integrace</vt:lpstr>
      <vt:lpstr>PRÁVO EVROPSKÉ UNIE   Ekonomická integrace:    Jednotný vnitřní trh  Volný pohyb zboží   301-Masarykova univerzita 2023</vt:lpstr>
      <vt:lpstr>Právo EU jako integrační nástroj</vt:lpstr>
      <vt:lpstr>Společný trh Jednotný vnitřní trh Sbližování práva v EU pramen: SFEU</vt:lpstr>
      <vt:lpstr>Společný trh</vt:lpstr>
      <vt:lpstr>Období stagnace 70.-80. léta</vt:lpstr>
      <vt:lpstr>Společný trh  x   jednotný vnitřní trh</vt:lpstr>
      <vt:lpstr>Pojem jednotného vnitřního trhu - 1</vt:lpstr>
      <vt:lpstr>Pojem jednotného vnitřního trhu - 2</vt:lpstr>
      <vt:lpstr>Definice vnitřního trhu</vt:lpstr>
      <vt:lpstr>Sbližování (harmonizace) práva</vt:lpstr>
      <vt:lpstr>Základní postupy při harmonizaci</vt:lpstr>
      <vt:lpstr>Volný pohyb zboží (= volný obchod uvnitř EU)  Co je zboží ?</vt:lpstr>
      <vt:lpstr>Volný pohyb zboží (uvnitř Unie)</vt:lpstr>
      <vt:lpstr>Administrativní překážky.  Kvantitativní omezení dovozu a  opatření s rovnocenným účinkem 1 </vt:lpstr>
      <vt:lpstr>Administrativní překážky.  Kvantitativní omezení dovozu a  opatření s rovnocenným účinkem 1a </vt:lpstr>
      <vt:lpstr>„Fantómová“ směrnice Komise č. 70/50 ze dne 22. prosince 1969 o zrušení opatření s účinkem rovnocenným množstevním omezením dovozu (tj. o zákazu opatření s účinkem rovnocenným jako dovozní kvóta)</vt:lpstr>
      <vt:lpstr> Kvantitativní omezení dovozu a opatření s rovnocenným účinkem 2 </vt:lpstr>
      <vt:lpstr> Kvantitativní omezení dovozu a opatření s rovnocenným účinkem 3 </vt:lpstr>
      <vt:lpstr> Kvantitativní omezení dovozu a opatření s rovnocenným účinkem: dovolené výjimky (čl. 36)</vt:lpstr>
      <vt:lpstr>Podmínky pro pohyb zboží  Jak se řeší různé (konfliktní) požadavky na zboží (vč. dováženého)</vt:lpstr>
      <vt:lpstr>Princip vzájemného uznávání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Vladimír Týč</cp:lastModifiedBy>
  <cp:revision>95</cp:revision>
  <dcterms:modified xsi:type="dcterms:W3CDTF">2023-11-28T20:43:11Z</dcterms:modified>
</cp:coreProperties>
</file>