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320" r:id="rId5"/>
    <p:sldId id="321" r:id="rId6"/>
    <p:sldId id="343" r:id="rId7"/>
    <p:sldId id="344" r:id="rId8"/>
    <p:sldId id="323" r:id="rId9"/>
    <p:sldId id="336" r:id="rId10"/>
    <p:sldId id="330" r:id="rId11"/>
    <p:sldId id="278" r:id="rId12"/>
    <p:sldId id="262" r:id="rId13"/>
    <p:sldId id="279" r:id="rId14"/>
    <p:sldId id="281" r:id="rId15"/>
    <p:sldId id="280" r:id="rId16"/>
    <p:sldId id="282" r:id="rId17"/>
    <p:sldId id="283" r:id="rId18"/>
    <p:sldId id="335" r:id="rId19"/>
    <p:sldId id="331" r:id="rId20"/>
    <p:sldId id="332" r:id="rId21"/>
    <p:sldId id="333" r:id="rId22"/>
    <p:sldId id="334" r:id="rId23"/>
    <p:sldId id="337" r:id="rId24"/>
    <p:sldId id="338" r:id="rId25"/>
    <p:sldId id="339" r:id="rId26"/>
    <p:sldId id="340" r:id="rId27"/>
    <p:sldId id="341" r:id="rId28"/>
    <p:sldId id="342" r:id="rId29"/>
  </p:sldIdLst>
  <p:sldSz cx="9145588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30" d="100"/>
          <a:sy n="130" d="100"/>
        </p:scale>
        <p:origin x="1176" y="12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424" y="1835675"/>
            <a:ext cx="8522680" cy="1177491"/>
          </a:xfrm>
        </p:spPr>
        <p:txBody>
          <a:bodyPr/>
          <a:lstStyle/>
          <a:p>
            <a:pPr algn="ctr"/>
            <a:r>
              <a:rPr lang="cs-CZ" alt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Postavení krajů, neúzemní samospráva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98928" y="3368843"/>
            <a:ext cx="8522680" cy="1446058"/>
          </a:xfrm>
        </p:spPr>
        <p:txBody>
          <a:bodyPr/>
          <a:lstStyle/>
          <a:p>
            <a:pPr algn="ctr"/>
            <a:r>
              <a:rPr lang="cs-CZ" alt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BEP302Zk Veřejná správa v ČR a v Evropě</a:t>
            </a:r>
            <a:br>
              <a:rPr lang="cs-CZ" altLang="cs-CZ" sz="3200" b="1" dirty="0"/>
            </a:br>
            <a:br>
              <a:rPr lang="cs-CZ" altLang="cs-CZ" sz="3200" b="1" dirty="0"/>
            </a:br>
            <a:r>
              <a:rPr lang="cs-CZ" altLang="cs-CZ" sz="3200" b="1" dirty="0"/>
              <a:t>5. přednáška 25. 10. 2022</a:t>
            </a:r>
            <a:br>
              <a:rPr lang="cs-CZ" altLang="cs-CZ" sz="3200" b="1" dirty="0"/>
            </a:br>
            <a:r>
              <a:rPr lang="cs-CZ" altLang="cs-CZ" sz="3200" b="1" dirty="0"/>
              <a:t>JUDr. Lukáš Potěšil, Ph.D.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472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07"/>
    </mc:Choice>
    <mc:Fallback xmlns="">
      <p:transition spd="slow" advTm="10550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354240"/>
            <a:ext cx="8066301" cy="451576"/>
          </a:xfrm>
        </p:spPr>
        <p:txBody>
          <a:bodyPr/>
          <a:lstStyle/>
          <a:p>
            <a:pPr algn="just"/>
            <a:r>
              <a:rPr lang="cs-CZ" dirty="0"/>
              <a:t>Kraje v soudobé organizaci veřejné správy v ČR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609344"/>
            <a:ext cx="8066301" cy="4222656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1600" dirty="0"/>
              <a:t>Zákon č. 51/2020 Sb., o územně správním členění státu: </a:t>
            </a:r>
            <a:r>
              <a:rPr lang="cs-CZ" altLang="cs-CZ" sz="1600" i="1" dirty="0"/>
              <a:t>Území České republiky se pro výkon státní správy člení na </a:t>
            </a:r>
            <a:r>
              <a:rPr lang="cs-CZ" altLang="cs-CZ" sz="1600" b="1" i="1" dirty="0"/>
              <a:t>správní obvody krajů</a:t>
            </a:r>
            <a:r>
              <a:rPr lang="cs-CZ" altLang="cs-CZ" sz="1600" i="1" dirty="0"/>
              <a:t>. Správní obvod kraje s výjimkou správního obvodu hlavního města Prahy se člení na </a:t>
            </a:r>
            <a:r>
              <a:rPr lang="cs-CZ" altLang="cs-CZ" sz="1600" b="1" i="1" dirty="0"/>
              <a:t>správní obvody obcí s rozšířenou působností</a:t>
            </a:r>
            <a:r>
              <a:rPr lang="cs-CZ" altLang="cs-CZ" sz="1600" i="1" dirty="0"/>
              <a:t>. Správní obvod obce s rozšířenou působností je vymezen </a:t>
            </a:r>
            <a:r>
              <a:rPr lang="cs-CZ" altLang="cs-CZ" sz="1600" b="1" i="1" dirty="0"/>
              <a:t>výčtem území obcí a vojenských újezdů</a:t>
            </a:r>
            <a:r>
              <a:rPr lang="cs-CZ" altLang="cs-CZ" sz="1600" i="1" dirty="0"/>
              <a:t>. Území obce a území vojenského újezdu je vymezeno hranicí jednoho nebo více souvislých katastrálních území. Prostřednictvím správních obvodů obcí s rozšířenou působností jsou vymezeny </a:t>
            </a:r>
            <a:r>
              <a:rPr lang="cs-CZ" altLang="cs-CZ" sz="1600" b="1" i="1" dirty="0"/>
              <a:t>okresy</a:t>
            </a:r>
            <a:r>
              <a:rPr lang="cs-CZ" altLang="cs-CZ" sz="1600" i="1" dirty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altLang="cs-CZ" sz="1600" b="1" dirty="0"/>
          </a:p>
          <a:p>
            <a:pPr>
              <a:lnSpc>
                <a:spcPct val="100000"/>
              </a:lnSpc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65909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Kraje v letech 1948 - 1960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835" y="1692275"/>
            <a:ext cx="6942125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76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2" y="396987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Kraje v letech 1960 - 1990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2" y="1587398"/>
            <a:ext cx="8066301" cy="4500634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dirty="0"/>
              <a:t>Zákon č. 36/1960 Sb., o územním členění státu (</a:t>
            </a:r>
            <a:r>
              <a:rPr lang="cs-CZ" sz="2000" b="1" dirty="0">
                <a:solidFill>
                  <a:srgbClr val="FF0000"/>
                </a:solidFill>
              </a:rPr>
              <a:t>zrušen k 1. 1. 2021</a:t>
            </a:r>
            <a:r>
              <a:rPr lang="cs-CZ" sz="2000" dirty="0"/>
              <a:t>), podle § 1 „</a:t>
            </a:r>
            <a:r>
              <a:rPr lang="cs-CZ" sz="2000" i="1" dirty="0"/>
              <a:t>Území Republiky československé se dělí na kraje, kraje se dělí na okresy a okresy se dělí na obce a vojenské újezdy</a:t>
            </a:r>
            <a:r>
              <a:rPr lang="cs-CZ" sz="2000" dirty="0"/>
              <a:t>.“</a:t>
            </a:r>
          </a:p>
          <a:p>
            <a:pPr algn="just">
              <a:lnSpc>
                <a:spcPct val="100000"/>
              </a:lnSpc>
            </a:pPr>
            <a:r>
              <a:rPr lang="cs-CZ" sz="2000" b="1" dirty="0"/>
              <a:t>Okresy – kraje (8) – centrum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vytvoření tzv. </a:t>
            </a:r>
            <a:r>
              <a:rPr lang="cs-CZ" altLang="cs-CZ" sz="2000" b="1" dirty="0" err="1"/>
              <a:t>superkrajů</a:t>
            </a:r>
            <a:r>
              <a:rPr lang="cs-CZ" altLang="cs-CZ" sz="2000" dirty="0"/>
              <a:t>, národní výbory orgány státní moci a státní správy</a:t>
            </a:r>
            <a:endParaRPr lang="cs-CZ" sz="2000" b="1" dirty="0"/>
          </a:p>
          <a:p>
            <a:pPr algn="just">
              <a:lnSpc>
                <a:spcPct val="100000"/>
              </a:lnSpc>
            </a:pPr>
            <a:r>
              <a:rPr lang="cs-CZ" sz="2000" dirty="0"/>
              <a:t>Místní/městský národní výbor (</a:t>
            </a:r>
            <a:r>
              <a:rPr lang="cs-CZ" sz="2000" b="1" dirty="0"/>
              <a:t>MNV</a:t>
            </a:r>
            <a:r>
              <a:rPr lang="cs-CZ" sz="2000" dirty="0"/>
              <a:t>) – okresní národní výbor (</a:t>
            </a:r>
            <a:r>
              <a:rPr lang="cs-CZ" sz="2000" b="1" dirty="0"/>
              <a:t>ONV</a:t>
            </a:r>
            <a:r>
              <a:rPr lang="cs-CZ" sz="2000" dirty="0"/>
              <a:t>) – krajský národní výbor (</a:t>
            </a:r>
            <a:r>
              <a:rPr lang="cs-CZ" sz="2000" b="1" dirty="0"/>
              <a:t>KNV</a:t>
            </a:r>
            <a:r>
              <a:rPr lang="cs-CZ" sz="2000" dirty="0"/>
              <a:t>)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Správní členění uplatňováno nejen pro výkon státní správy, ale i další složky, hospodářství, služby, justice, …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87712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2" y="396987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Kraje v letech 1960 - 1990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50" y="1633515"/>
            <a:ext cx="8066088" cy="389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54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12761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Reforma veřejné správy a vznik krajů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437967"/>
            <a:ext cx="8066301" cy="4394033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dirty="0"/>
              <a:t>1990 - kdy došlo k </a:t>
            </a:r>
            <a:r>
              <a:rPr lang="cs-CZ" altLang="cs-CZ" sz="2000" b="1" dirty="0"/>
              <a:t>obnovení obcí</a:t>
            </a:r>
            <a:r>
              <a:rPr lang="cs-CZ" altLang="cs-CZ" sz="2000" dirty="0"/>
              <a:t> jako samosprávných celků 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zrušeny i národní výbory</a:t>
            </a:r>
            <a:r>
              <a:rPr lang="cs-CZ" altLang="cs-CZ" sz="2000" dirty="0"/>
              <a:t> na všech stupních (tj. místní/městské – okresní – krajské). 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ustavení </a:t>
            </a:r>
            <a:r>
              <a:rPr lang="cs-CZ" altLang="cs-CZ" sz="2000" b="1" dirty="0"/>
              <a:t>okresních úřadů</a:t>
            </a:r>
            <a:r>
              <a:rPr lang="cs-CZ" altLang="cs-CZ" sz="2000" dirty="0"/>
              <a:t> - představovaly územní úřady státu soustředěné v zásadě pouze na výkon státní správy, které bylo lze označit jako územní orgány státní správy se všeobecnou působností. Na krajské úrovni došlo k odstranění národních výborů bez náhrady. 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>
                <a:solidFill>
                  <a:srgbClr val="FF0000"/>
                </a:solidFill>
              </a:rPr>
              <a:t>zřízení Ústavou předvídaných </a:t>
            </a:r>
            <a:r>
              <a:rPr lang="cs-CZ" altLang="cs-CZ" sz="2000" b="1" dirty="0">
                <a:solidFill>
                  <a:srgbClr val="FF0000"/>
                </a:solidFill>
              </a:rPr>
              <a:t>vyšších územně samosprávných celků</a:t>
            </a:r>
            <a:r>
              <a:rPr lang="cs-CZ" altLang="cs-CZ" sz="2000" dirty="0">
                <a:solidFill>
                  <a:srgbClr val="FF0000"/>
                </a:solidFill>
              </a:rPr>
              <a:t> – krajů (ústavní zákon č. 347/1997 Sb.), faktickou činnost kraje zahájily po prvních volbách do jejich zastupitelstev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přenosem působnosti zrušených okresních úřadů na kraje a převážně na </a:t>
            </a:r>
            <a:r>
              <a:rPr lang="cs-CZ" altLang="cs-CZ" sz="2000" b="1" dirty="0"/>
              <a:t>obce s rozšířenou působností</a:t>
            </a:r>
            <a:r>
              <a:rPr lang="cs-CZ" altLang="cs-CZ" sz="2000" dirty="0"/>
              <a:t> („malé okresy“) </a:t>
            </a:r>
          </a:p>
          <a:p>
            <a:pPr algn="just"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6718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12761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Reforma veřejné správy a vznik krajů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93723"/>
            <a:ext cx="8066301" cy="4438278"/>
          </a:xfrm>
        </p:spPr>
        <p:txBody>
          <a:bodyPr/>
          <a:lstStyle/>
          <a:p>
            <a:pPr marL="457200" indent="-457200" algn="just">
              <a:lnSpc>
                <a:spcPct val="100000"/>
              </a:lnSpc>
              <a:buAutoNum type="arabicPeriod"/>
            </a:pPr>
            <a:r>
              <a:rPr lang="cs-CZ" sz="2200" b="1" dirty="0"/>
              <a:t>fáze:</a:t>
            </a:r>
            <a:r>
              <a:rPr lang="cs-CZ" sz="2200" dirty="0"/>
              <a:t> obnovení </a:t>
            </a:r>
            <a:r>
              <a:rPr lang="cs-CZ" sz="2200" b="1" dirty="0"/>
              <a:t>obecní samosprávy</a:t>
            </a:r>
            <a:r>
              <a:rPr lang="cs-CZ" sz="2200" dirty="0"/>
              <a:t>, zrušení národních výborů a jejich nahrazení na okresní úrovni </a:t>
            </a:r>
            <a:r>
              <a:rPr lang="cs-CZ" sz="2200" b="1" dirty="0"/>
              <a:t>okresními úřady</a:t>
            </a:r>
            <a:r>
              <a:rPr lang="cs-CZ" sz="2200" dirty="0"/>
              <a:t>, na krajské úrovni zrušeny bez náhrady (ale kraje jako obvody pro státní správu zachovány), </a:t>
            </a:r>
            <a:r>
              <a:rPr lang="cs-CZ" sz="2200" b="1" dirty="0">
                <a:solidFill>
                  <a:srgbClr val="FF0000"/>
                </a:solidFill>
              </a:rPr>
              <a:t>ústavní zákon č. 347/1997 Sb. </a:t>
            </a:r>
            <a:r>
              <a:rPr lang="cs-CZ" sz="2200" dirty="0"/>
              <a:t>o zřízení VÚSC, </a:t>
            </a:r>
            <a:r>
              <a:rPr lang="cs-CZ" sz="2200" b="1" dirty="0"/>
              <a:t>14 krajů pro samosprávu</a:t>
            </a:r>
            <a:r>
              <a:rPr lang="cs-CZ" sz="2200" dirty="0"/>
              <a:t>, </a:t>
            </a:r>
            <a:r>
              <a:rPr lang="cs-CZ" sz="2200" b="1" dirty="0">
                <a:solidFill>
                  <a:srgbClr val="FF0000"/>
                </a:solidFill>
              </a:rPr>
              <a:t>zákon č. 128/2000 Sb., o obcích </a:t>
            </a:r>
            <a:r>
              <a:rPr lang="cs-CZ" sz="2200" dirty="0"/>
              <a:t>a </a:t>
            </a:r>
            <a:r>
              <a:rPr lang="cs-CZ" sz="2200" b="1" dirty="0">
                <a:solidFill>
                  <a:srgbClr val="FF0000"/>
                </a:solidFill>
              </a:rPr>
              <a:t>č. 129/2000 Sb. o krajích</a:t>
            </a:r>
            <a:r>
              <a:rPr lang="cs-CZ" sz="2200" dirty="0"/>
              <a:t> (obce a kraje)</a:t>
            </a:r>
          </a:p>
          <a:p>
            <a:pPr marL="457200" indent="-457200" algn="just">
              <a:lnSpc>
                <a:spcPct val="100000"/>
              </a:lnSpc>
              <a:buAutoNum type="arabicPeriod"/>
            </a:pPr>
            <a:r>
              <a:rPr lang="cs-CZ" sz="2200" b="1" dirty="0"/>
              <a:t>fáze: </a:t>
            </a:r>
            <a:r>
              <a:rPr lang="cs-CZ" sz="2200" dirty="0"/>
              <a:t>ukončení činnosti </a:t>
            </a:r>
            <a:r>
              <a:rPr lang="cs-CZ" sz="2200" b="1" dirty="0"/>
              <a:t>okresních úřadů </a:t>
            </a:r>
            <a:r>
              <a:rPr lang="cs-CZ" sz="2200" dirty="0"/>
              <a:t>k 31. 12. 2002, (územní státní správa se všeobecnou působností) přenos jejich agendy na </a:t>
            </a:r>
            <a:r>
              <a:rPr lang="cs-CZ" sz="2200" b="1" dirty="0"/>
              <a:t>krajské úřady a obecní úřady </a:t>
            </a:r>
            <a:r>
              <a:rPr lang="cs-CZ" sz="2200" dirty="0"/>
              <a:t>(dělení obecních úřadů na 3 kategorie – „</a:t>
            </a:r>
            <a:r>
              <a:rPr lang="cs-CZ" sz="2200" dirty="0">
                <a:solidFill>
                  <a:srgbClr val="FF0000"/>
                </a:solidFill>
              </a:rPr>
              <a:t>běžný</a:t>
            </a:r>
            <a:r>
              <a:rPr lang="cs-CZ" sz="2200" dirty="0"/>
              <a:t>“ obecní úřad, „</a:t>
            </a:r>
            <a:r>
              <a:rPr lang="cs-CZ" sz="2200" dirty="0">
                <a:solidFill>
                  <a:srgbClr val="FF0000"/>
                </a:solidFill>
              </a:rPr>
              <a:t>pověřený</a:t>
            </a:r>
            <a:r>
              <a:rPr lang="cs-CZ" sz="2200" dirty="0"/>
              <a:t>“ obecní úřad, obecní úřad </a:t>
            </a:r>
            <a:r>
              <a:rPr lang="cs-CZ" sz="2200" dirty="0">
                <a:solidFill>
                  <a:srgbClr val="FF0000"/>
                </a:solidFill>
              </a:rPr>
              <a:t>s rozšířenou působností</a:t>
            </a:r>
            <a:r>
              <a:rPr lang="cs-CZ" sz="2200" dirty="0"/>
              <a:t>)</a:t>
            </a:r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131216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12761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Reforma veřejné správy</a:t>
            </a:r>
          </a:p>
        </p:txBody>
      </p:sp>
      <p:pic>
        <p:nvPicPr>
          <p:cNvPr id="6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19" y="1616869"/>
            <a:ext cx="5238750" cy="3695700"/>
          </a:xfrm>
        </p:spPr>
      </p:pic>
    </p:spTree>
    <p:extLst>
      <p:ext uri="{BB962C8B-B14F-4D97-AF65-F5344CB8AC3E}">
        <p14:creationId xmlns:p14="http://schemas.microsoft.com/office/powerpoint/2010/main" val="1096411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412761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Reforma veřejné správy</a:t>
            </a:r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950" y="2066235"/>
            <a:ext cx="4807688" cy="33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9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566850-C770-41F0-ACC3-6AC8D9F338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C8AB2D-AD8B-4E03-BABD-C7FEFD9DC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8E7065-561B-4F00-9257-9AB32757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Kraje jako VÚSC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AB7160-630E-42E3-A4D0-4E7421D16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334729"/>
            <a:ext cx="8066301" cy="4497271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Na území České republiky se vytvořeny (od 1. 1. 2000) tyto vyšší územní samosprávné celky: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1. </a:t>
            </a:r>
            <a:r>
              <a:rPr lang="cs-CZ" sz="1200" b="1" dirty="0"/>
              <a:t>Hlavní město Praha</a:t>
            </a:r>
            <a:r>
              <a:rPr lang="cs-CZ" sz="1200" dirty="0"/>
              <a:t>, vymezený územím hlavního města Prahy;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2. </a:t>
            </a:r>
            <a:r>
              <a:rPr lang="cs-CZ" sz="1200" b="1" dirty="0"/>
              <a:t>Středočeský kraj </a:t>
            </a:r>
            <a:r>
              <a:rPr lang="cs-CZ" sz="1200" dirty="0"/>
              <a:t>se sídlem v Praze, vymezený územím okresů Benešov, Beroun, Kladno, Kolín, Kutná Hora, Mělník, Mladá Boleslav, Nymburk, Praha-východ, Praha-západ, Příbram a Rakovník;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3. </a:t>
            </a:r>
            <a:r>
              <a:rPr lang="cs-CZ" sz="1200" b="1" dirty="0"/>
              <a:t>Jihočeský kraj </a:t>
            </a:r>
            <a:r>
              <a:rPr lang="cs-CZ" sz="1200" dirty="0"/>
              <a:t>se sídlem v Českých Budějovicích, vymezený územím okresů České Budějovice, Český Krumlov, Jindřichův Hradec, Písek, Prachatice, Strakonice a Tábor;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4. </a:t>
            </a:r>
            <a:r>
              <a:rPr lang="cs-CZ" sz="1200" b="1" dirty="0">
                <a:solidFill>
                  <a:srgbClr val="FF0000"/>
                </a:solidFill>
              </a:rPr>
              <a:t>Plzeňský kraj </a:t>
            </a:r>
            <a:r>
              <a:rPr lang="cs-CZ" sz="1200" dirty="0"/>
              <a:t>se sídlem v Plzni, vymezený územím okresů Domažlice, Klatovy, Plzeň-město, Plzeň-jih, Plzeň-sever, Rokycany a Tachov;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5. </a:t>
            </a:r>
            <a:r>
              <a:rPr lang="cs-CZ" sz="1200" b="1" dirty="0">
                <a:solidFill>
                  <a:srgbClr val="FF0000"/>
                </a:solidFill>
              </a:rPr>
              <a:t>Karlovarský kraj </a:t>
            </a:r>
            <a:r>
              <a:rPr lang="cs-CZ" sz="1200" dirty="0"/>
              <a:t>se sídlem v Karlových Varech, vymezený územím okresů Cheb, Karlovy Vary a Sokolov;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6.</a:t>
            </a:r>
            <a:r>
              <a:rPr lang="cs-CZ" sz="1200" b="1" dirty="0">
                <a:solidFill>
                  <a:srgbClr val="FF0000"/>
                </a:solidFill>
              </a:rPr>
              <a:t> Ústecký kraj </a:t>
            </a:r>
            <a:r>
              <a:rPr lang="cs-CZ" sz="1200" dirty="0"/>
              <a:t>se sídlem v Ústí nad Labem, vymezený územím okresů Děčín, Chomutov, Litoměřice, Louny, Most, Teplice a Ústí nad Labem;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7. </a:t>
            </a:r>
            <a:r>
              <a:rPr lang="cs-CZ" sz="1200" b="1" dirty="0">
                <a:solidFill>
                  <a:srgbClr val="FF0000"/>
                </a:solidFill>
              </a:rPr>
              <a:t>Liberecký kraj </a:t>
            </a:r>
            <a:r>
              <a:rPr lang="cs-CZ" sz="1200" dirty="0"/>
              <a:t>se sídlem v Liberci, vymezený územím okresů Česká Lípa, Jablonec nad Nisou, Liberec a Semily;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8. </a:t>
            </a:r>
            <a:r>
              <a:rPr lang="cs-CZ" sz="1200" b="1" dirty="0">
                <a:solidFill>
                  <a:srgbClr val="FF0000"/>
                </a:solidFill>
              </a:rPr>
              <a:t>Královéhradecký kraj </a:t>
            </a:r>
            <a:r>
              <a:rPr lang="cs-CZ" sz="1200" dirty="0"/>
              <a:t>se sídlem v Hradci Králové, vymezený územím okresů Hradec Králové, Jičín, Náchod, Rychnov nad Kněžnou a Trutnov;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9. </a:t>
            </a:r>
            <a:r>
              <a:rPr lang="cs-CZ" sz="1200" b="1" dirty="0">
                <a:solidFill>
                  <a:srgbClr val="FF0000"/>
                </a:solidFill>
              </a:rPr>
              <a:t>Pardubický kraj </a:t>
            </a:r>
            <a:r>
              <a:rPr lang="cs-CZ" sz="1200" dirty="0"/>
              <a:t>se sídlem v Pardubicích, vymezený územím okresů Chrudim, Pardubice, Svitavy a Ústí nad Orlicí;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10. Kraj Vysočina se sídlem v Jihlavě, vymezený územím okresů Havlíčkův Brod, Jihlava, Pelhřimov, Třebíč a Žďár nad Sázavou;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11. </a:t>
            </a:r>
            <a:r>
              <a:rPr lang="cs-CZ" sz="1200" b="1" dirty="0"/>
              <a:t>Jihomoravský kraj </a:t>
            </a:r>
            <a:r>
              <a:rPr lang="cs-CZ" sz="1200" dirty="0"/>
              <a:t>se sídlem v Brně, vymezený územím okresů Blansko, Brno-město, Brno-venkov, Břeclav, Hodonín, Vyškov a Znojmo;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12. </a:t>
            </a:r>
            <a:r>
              <a:rPr lang="cs-CZ" sz="1200" b="1" dirty="0">
                <a:solidFill>
                  <a:srgbClr val="FF0000"/>
                </a:solidFill>
              </a:rPr>
              <a:t>Olomoucký kraj </a:t>
            </a:r>
            <a:r>
              <a:rPr lang="cs-CZ" sz="1200" dirty="0"/>
              <a:t>se sídlem v Olomouci, vymezený územím okresů Jeseník, Olomouc, Prostějov, Přerov a Šumperk;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13. </a:t>
            </a:r>
            <a:r>
              <a:rPr lang="cs-CZ" sz="1200" b="1" dirty="0"/>
              <a:t>Moravskoslezský kraj</a:t>
            </a:r>
            <a:r>
              <a:rPr lang="cs-CZ" sz="1200" dirty="0"/>
              <a:t> se sídlem v Ostravě, vymezený územím okresů Bruntál, Frýdek-Místek, Karviná, Nový Jičín, Opava a Ostrava-město;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14. </a:t>
            </a:r>
            <a:r>
              <a:rPr lang="cs-CZ" sz="1200" b="1" dirty="0">
                <a:solidFill>
                  <a:srgbClr val="FF0000"/>
                </a:solidFill>
              </a:rPr>
              <a:t>Zlínský kraj </a:t>
            </a:r>
            <a:r>
              <a:rPr lang="cs-CZ" sz="1200" dirty="0"/>
              <a:t>se sídlem ve Zlíně, vymezený územím okresů Kroměříž, Uherské Hradiště, Vsetín a Zlín.</a:t>
            </a:r>
          </a:p>
        </p:txBody>
      </p:sp>
    </p:spTree>
    <p:extLst>
      <p:ext uri="{BB962C8B-B14F-4D97-AF65-F5344CB8AC3E}">
        <p14:creationId xmlns:p14="http://schemas.microsoft.com/office/powerpoint/2010/main" val="1273719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860D12-6A8C-4A36-A619-55DA064EE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D72C6D-46D1-44D6-8382-71FED04BD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9CBBBE-47D4-4AE4-9894-49B38057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Kraj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B6E6717-6C7E-4A42-9CC3-8943B6E7A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371600"/>
            <a:ext cx="8066301" cy="446040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200" b="1" dirty="0"/>
              <a:t>14 krajů</a:t>
            </a:r>
            <a:r>
              <a:rPr lang="cs-CZ" sz="2200" dirty="0"/>
              <a:t>, hranice lze měnit zákonem</a:t>
            </a:r>
          </a:p>
          <a:p>
            <a:pPr algn="just">
              <a:lnSpc>
                <a:spcPct val="100000"/>
              </a:lnSpc>
            </a:pPr>
            <a:r>
              <a:rPr lang="cs-CZ" sz="2200" dirty="0"/>
              <a:t>pro výkon </a:t>
            </a:r>
            <a:r>
              <a:rPr lang="cs-CZ" sz="2200" b="1" dirty="0"/>
              <a:t>samostatné působnosti</a:t>
            </a:r>
            <a:r>
              <a:rPr lang="cs-CZ" sz="2200" dirty="0"/>
              <a:t>, ale i pro výkon tzv. </a:t>
            </a:r>
            <a:r>
              <a:rPr lang="cs-CZ" sz="2200" b="1" dirty="0"/>
              <a:t>přenesené působnosti </a:t>
            </a:r>
            <a:r>
              <a:rPr lang="cs-CZ" sz="2200" dirty="0"/>
              <a:t>(kupř. registrační značky: A, S, C, P, K, U, L, H, E, J, B, M, Z, T)</a:t>
            </a:r>
            <a:endParaRPr lang="cs-CZ" sz="2200" b="1" dirty="0"/>
          </a:p>
          <a:p>
            <a:pPr algn="just">
              <a:lnSpc>
                <a:spcPct val="100000"/>
              </a:lnSpc>
            </a:pPr>
            <a:r>
              <a:rPr lang="cs-CZ" sz="2200" b="1" dirty="0"/>
              <a:t>vyšší forma samosprávy </a:t>
            </a:r>
            <a:r>
              <a:rPr lang="cs-CZ" sz="2200" dirty="0"/>
              <a:t>(proto VÚSC), není nadřízen obecní samosprávně, vztahy kooperace</a:t>
            </a:r>
          </a:p>
          <a:p>
            <a:pPr algn="just">
              <a:lnSpc>
                <a:spcPct val="100000"/>
              </a:lnSpc>
            </a:pPr>
            <a:r>
              <a:rPr lang="cs-CZ" sz="2200" dirty="0"/>
              <a:t>je </a:t>
            </a:r>
            <a:r>
              <a:rPr lang="cs-CZ" sz="2200" b="1" dirty="0"/>
              <a:t>územním společenstvím občanů, které má právo na samosprávu</a:t>
            </a:r>
            <a:endParaRPr lang="cs-CZ" sz="2200" dirty="0"/>
          </a:p>
          <a:p>
            <a:pPr algn="just">
              <a:lnSpc>
                <a:spcPct val="100000"/>
              </a:lnSpc>
            </a:pPr>
            <a:r>
              <a:rPr lang="cs-CZ" sz="2200" dirty="0"/>
              <a:t>je </a:t>
            </a:r>
            <a:r>
              <a:rPr lang="cs-CZ" sz="2200" b="1" dirty="0"/>
              <a:t>veřejnoprávní korporací, která má vlastní majetek a vlastní příjmy</a:t>
            </a:r>
            <a:r>
              <a:rPr lang="cs-CZ" sz="2200" dirty="0"/>
              <a:t>  </a:t>
            </a:r>
          </a:p>
          <a:p>
            <a:pPr algn="just">
              <a:lnSpc>
                <a:spcPct val="100000"/>
              </a:lnSpc>
            </a:pPr>
            <a:r>
              <a:rPr lang="cs-CZ" sz="2200" dirty="0"/>
              <a:t>vystupuje v právních vztazích svým jménem a nese odpovědnost</a:t>
            </a:r>
          </a:p>
          <a:p>
            <a:pPr algn="just">
              <a:lnSpc>
                <a:spcPct val="100000"/>
              </a:lnSpc>
            </a:pPr>
            <a:r>
              <a:rPr lang="cs-CZ" sz="2200" dirty="0"/>
              <a:t>pečuje o všestranný rozvoj svého území a o potřeby svých občanů</a:t>
            </a:r>
          </a:p>
        </p:txBody>
      </p:sp>
    </p:spTree>
    <p:extLst>
      <p:ext uri="{BB962C8B-B14F-4D97-AF65-F5344CB8AC3E}">
        <p14:creationId xmlns:p14="http://schemas.microsoft.com/office/powerpoint/2010/main" val="2324398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643" y="485923"/>
            <a:ext cx="8066301" cy="451576"/>
          </a:xfrm>
        </p:spPr>
        <p:txBody>
          <a:bodyPr/>
          <a:lstStyle/>
          <a:p>
            <a:pPr algn="ctr"/>
            <a:r>
              <a:rPr lang="cs-CZ" dirty="0"/>
              <a:t>Osnova přednášky a její cíl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54" y="1415844"/>
            <a:ext cx="8295841" cy="4670401"/>
          </a:xfrm>
        </p:spPr>
        <p:txBody>
          <a:bodyPr/>
          <a:lstStyle/>
          <a:p>
            <a:pPr marL="0" indent="0" algn="just">
              <a:lnSpc>
                <a:spcPct val="100000"/>
              </a:lnSpc>
            </a:pPr>
            <a:r>
              <a:rPr lang="cs-CZ" sz="2400" dirty="0"/>
              <a:t> Územní samospráva krajů.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2400" dirty="0"/>
          </a:p>
          <a:p>
            <a:pPr marL="0" indent="0" algn="just">
              <a:lnSpc>
                <a:spcPct val="100000"/>
              </a:lnSpc>
            </a:pPr>
            <a:r>
              <a:rPr lang="cs-CZ" sz="2400" dirty="0"/>
              <a:t> Orgány krajů, jejich pravomoc a působnost.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cs-CZ" sz="2400" dirty="0"/>
          </a:p>
          <a:p>
            <a:pPr marL="0" indent="0" algn="just">
              <a:lnSpc>
                <a:spcPct val="100000"/>
              </a:lnSpc>
            </a:pPr>
            <a:r>
              <a:rPr lang="cs-CZ" sz="2400" dirty="0"/>
              <a:t> Neúzemní samospráva.</a:t>
            </a:r>
          </a:p>
          <a:p>
            <a:pPr marL="0" indent="0" algn="just">
              <a:lnSpc>
                <a:spcPct val="100000"/>
              </a:lnSpc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772823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860D12-6A8C-4A36-A619-55DA064EE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D72C6D-46D1-44D6-8382-71FED04BD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9CBBBE-47D4-4AE4-9894-49B38057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Kraje (v samostatné působnosti)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B6E6717-6C7E-4A42-9CC3-8943B6E7A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b="1" dirty="0"/>
              <a:t>zřizují</a:t>
            </a:r>
            <a:r>
              <a:rPr lang="cs-CZ" sz="2400" dirty="0"/>
              <a:t> ZŠ, SŠ, zdravotnická zařízení (tzv. krajské nemocnice)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vlastní </a:t>
            </a:r>
            <a:r>
              <a:rPr lang="cs-CZ" sz="2400" dirty="0"/>
              <a:t>silnice II a III. Třídy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zajišťují </a:t>
            </a:r>
            <a:r>
              <a:rPr lang="cs-CZ" sz="2400" dirty="0"/>
              <a:t>nepřetržitou dostupnost zdravotnické záchranné služby a tzv. záchytné služby (zřizují ji)…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schvalují</a:t>
            </a:r>
            <a:r>
              <a:rPr lang="cs-CZ" sz="2400" dirty="0"/>
              <a:t> nejrůznější plány („zásady územního rozvoje“), strategie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vydávají</a:t>
            </a:r>
            <a:r>
              <a:rPr lang="cs-CZ" sz="2400" dirty="0"/>
              <a:t> obecně závazné vyhlášky (OZV)</a:t>
            </a:r>
          </a:p>
        </p:txBody>
      </p:sp>
    </p:spTree>
    <p:extLst>
      <p:ext uri="{BB962C8B-B14F-4D97-AF65-F5344CB8AC3E}">
        <p14:creationId xmlns:p14="http://schemas.microsoft.com/office/powerpoint/2010/main" val="4161285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860D12-6A8C-4A36-A619-55DA064EE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D72C6D-46D1-44D6-8382-71FED04BD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9CBBBE-47D4-4AE4-9894-49B38057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Kraje (v přenesené působnosti)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B6E6717-6C7E-4A42-9CC3-8943B6E7A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just">
              <a:lnSpc>
                <a:spcPct val="100000"/>
              </a:lnSpc>
              <a:buNone/>
            </a:pPr>
            <a:r>
              <a:rPr lang="cs-CZ" sz="2400" b="1" dirty="0"/>
              <a:t>Krajský úřad: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vydává </a:t>
            </a:r>
            <a:r>
              <a:rPr lang="cs-CZ" sz="2400" b="1" dirty="0"/>
              <a:t>povolení/rozhodnutí </a:t>
            </a:r>
            <a:r>
              <a:rPr lang="cs-CZ" sz="2400" dirty="0"/>
              <a:t>(kupř. k poskytování zdravotních služeb)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vydává stanoviska, …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přezkoumává</a:t>
            </a:r>
            <a:r>
              <a:rPr lang="cs-CZ" sz="2400" dirty="0"/>
              <a:t> rozhodnutí obecních úřadů (je tzv. odvolacím orgánem), vydává </a:t>
            </a:r>
            <a:r>
              <a:rPr lang="cs-CZ" sz="2400" b="1" dirty="0"/>
              <a:t>metodiky, kontroluje</a:t>
            </a:r>
            <a:r>
              <a:rPr lang="cs-CZ" sz="2400" dirty="0"/>
              <a:t>, …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sz="2400" dirty="0"/>
          </a:p>
          <a:p>
            <a:pPr marL="72000" indent="0" algn="just">
              <a:lnSpc>
                <a:spcPct val="100000"/>
              </a:lnSpc>
              <a:buNone/>
            </a:pPr>
            <a:endParaRPr lang="cs-CZ" sz="2400" dirty="0"/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400" b="1" dirty="0"/>
              <a:t>Rada kraje: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vydává nařízení</a:t>
            </a:r>
          </a:p>
        </p:txBody>
      </p:sp>
    </p:spTree>
    <p:extLst>
      <p:ext uri="{BB962C8B-B14F-4D97-AF65-F5344CB8AC3E}">
        <p14:creationId xmlns:p14="http://schemas.microsoft.com/office/powerpoint/2010/main" val="3752991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7684EA-6B72-4558-95DE-9DCFF446AA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2A74064-35CA-4364-8D17-64002AEC6B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B060A2-3CA9-4B1F-B393-33AF4259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Orgány krajů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DF4CD76-7EEA-4E5D-90F1-B25512B7D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Hejtman</a:t>
            </a:r>
          </a:p>
          <a:p>
            <a:r>
              <a:rPr lang="cs-CZ" dirty="0"/>
              <a:t>Zastupitelstvo kraje (45 – 65 členů)</a:t>
            </a:r>
          </a:p>
          <a:p>
            <a:r>
              <a:rPr lang="cs-CZ" dirty="0"/>
              <a:t>Rada kraje (hejtman, náměstci, členové rady)</a:t>
            </a:r>
          </a:p>
          <a:p>
            <a:r>
              <a:rPr lang="cs-CZ" dirty="0"/>
              <a:t>Krajský úřad</a:t>
            </a:r>
          </a:p>
        </p:txBody>
      </p:sp>
    </p:spTree>
    <p:extLst>
      <p:ext uri="{BB962C8B-B14F-4D97-AF65-F5344CB8AC3E}">
        <p14:creationId xmlns:p14="http://schemas.microsoft.com/office/powerpoint/2010/main" val="3018586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2FD864-91DA-46D6-A672-2674D3F5BD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D3DC59-D7D0-4865-93C9-D495A788C3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526406-E94C-40A4-A8EE-CF0CB4DF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Zastupitelstvo kraje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8985E1-3F98-4EB5-B6A1-CC972EC38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268361"/>
            <a:ext cx="8066301" cy="4563639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1600" dirty="0"/>
              <a:t>rozhoduje ve věcech patřících do </a:t>
            </a:r>
            <a:r>
              <a:rPr lang="cs-CZ" sz="1600" b="1" dirty="0">
                <a:solidFill>
                  <a:srgbClr val="FF0000"/>
                </a:solidFill>
              </a:rPr>
              <a:t>samostatné působnosti</a:t>
            </a:r>
            <a:r>
              <a:rPr lang="cs-CZ" sz="1600" dirty="0"/>
              <a:t>. Ve věcech přenesené působnosti zastupitelstvo rozhoduje, jen stanoví-li tak zákon</a:t>
            </a:r>
          </a:p>
          <a:p>
            <a:pPr algn="just">
              <a:lnSpc>
                <a:spcPct val="100000"/>
              </a:lnSpc>
            </a:pPr>
            <a:r>
              <a:rPr lang="cs-CZ" sz="1600" dirty="0"/>
              <a:t>je mu vyhrazeno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a) předkládat </a:t>
            </a:r>
            <a:r>
              <a:rPr lang="cs-CZ" sz="1600" b="1" dirty="0">
                <a:solidFill>
                  <a:srgbClr val="FF0000"/>
                </a:solidFill>
              </a:rPr>
              <a:t>návrhy zákonů </a:t>
            </a:r>
            <a:r>
              <a:rPr lang="cs-CZ" sz="1600" dirty="0"/>
              <a:t>Poslanecké sněmovně,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b) předkládat návrhy Ústavnímu soudu na </a:t>
            </a:r>
            <a:r>
              <a:rPr lang="cs-CZ" sz="1600" b="1" dirty="0"/>
              <a:t>zrušení právních předpisů</a:t>
            </a:r>
            <a:r>
              <a:rPr lang="cs-CZ" sz="1600" dirty="0"/>
              <a:t>, má-li za to, že jsou v rozporu se zákonem,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c) </a:t>
            </a:r>
            <a:r>
              <a:rPr lang="cs-CZ" sz="1600" b="1" dirty="0">
                <a:solidFill>
                  <a:srgbClr val="FF0000"/>
                </a:solidFill>
              </a:rPr>
              <a:t>vydávat obecně závazné vyhlášky kraje</a:t>
            </a:r>
            <a:r>
              <a:rPr lang="cs-CZ" sz="1600" dirty="0"/>
              <a:t>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d) </a:t>
            </a:r>
            <a:r>
              <a:rPr lang="cs-CZ" sz="1600" b="1" dirty="0"/>
              <a:t>koordinovat rozvoj územního obvodu, schvalovat strategie </a:t>
            </a:r>
            <a:r>
              <a:rPr lang="cs-CZ" sz="1600" dirty="0"/>
              <a:t>rozvoje územního obvodu kraje podle zvláštních zákonů, zajišťovat jejich realizaci a kontrolovat jejich plnění,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e) </a:t>
            </a:r>
            <a:r>
              <a:rPr lang="cs-CZ" sz="1600" b="1" dirty="0"/>
              <a:t>schvalovat koncepce </a:t>
            </a:r>
            <a:r>
              <a:rPr lang="cs-CZ" sz="1600" dirty="0"/>
              <a:t>rozvoje cestovního ruchu na území kraje, zajišťovat jejich realizaci a kontrolovat jejich plnění,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f) stanovit rozsah základní </a:t>
            </a:r>
            <a:r>
              <a:rPr lang="cs-CZ" sz="1600" b="1" dirty="0"/>
              <a:t>dopravní obslužnosti </a:t>
            </a:r>
            <a:r>
              <a:rPr lang="cs-CZ" sz="1600" dirty="0"/>
              <a:t>pro území kraje,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g) rozhodovat o </a:t>
            </a:r>
            <a:r>
              <a:rPr lang="cs-CZ" sz="1600" b="1" dirty="0"/>
              <a:t>spolupráci</a:t>
            </a:r>
            <a:r>
              <a:rPr lang="cs-CZ" sz="1600" dirty="0"/>
              <a:t> kraje s jinými kraji a o mezinárodní spolupráci,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h) </a:t>
            </a:r>
            <a:r>
              <a:rPr lang="cs-CZ" sz="1600" b="1" dirty="0"/>
              <a:t>schvalovat rozpočet kraje</a:t>
            </a:r>
            <a:r>
              <a:rPr lang="cs-CZ" sz="1600" dirty="0"/>
              <a:t>, schvalovat závěrečný účet kraje a schvalovat účetní závěrku kraje sestavenou k rozvahovému dni,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i) </a:t>
            </a:r>
            <a:r>
              <a:rPr lang="cs-CZ" sz="1600" b="1" dirty="0"/>
              <a:t>zřizovat a rušit příspěvkové organizace a organizační složky kraje</a:t>
            </a:r>
            <a:r>
              <a:rPr lang="cs-CZ" sz="1600" dirty="0"/>
              <a:t>; k tomu schvalovat jejich zřizovací listiny,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914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2FD864-91DA-46D6-A672-2674D3F5BD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D3DC59-D7D0-4865-93C9-D495A788C3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526406-E94C-40A4-A8EE-CF0CB4DF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262800"/>
            <a:ext cx="8066301" cy="451576"/>
          </a:xfrm>
        </p:spPr>
        <p:txBody>
          <a:bodyPr/>
          <a:lstStyle/>
          <a:p>
            <a:r>
              <a:rPr lang="cs-CZ" dirty="0"/>
              <a:t>Zastupitelstvo kraje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8985E1-3F98-4EB5-B6A1-CC972EC38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789039"/>
            <a:ext cx="8066301" cy="5042961"/>
          </a:xfrm>
        </p:spPr>
        <p:txBody>
          <a:bodyPr/>
          <a:lstStyle/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j) </a:t>
            </a:r>
            <a:r>
              <a:rPr lang="cs-CZ" sz="1600" b="1" dirty="0"/>
              <a:t>rozhodovat o založení a rušení právnických osob</a:t>
            </a:r>
            <a:r>
              <a:rPr lang="cs-CZ" sz="1600" dirty="0"/>
              <a:t>, schvalovat jejich zakladatelské listiny, společenské smlouvy, zakládací smlouvy a stanovy, rozhodovat o účasti v již založených právnických osobách,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k) </a:t>
            </a:r>
            <a:r>
              <a:rPr lang="cs-CZ" sz="1600" b="1" dirty="0"/>
              <a:t>delegovat zástupce kraje</a:t>
            </a:r>
            <a:r>
              <a:rPr lang="cs-CZ" sz="1600" dirty="0"/>
              <a:t>, s výjimkou § 59 odst. 1 písm. j), na valnou hromadu obchodních společností, v nichž má kraj majetkovou účast,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l) navrhovat zástupce kraje do ostatních orgánů obchodních společností, v nichž má kraj majetkovou účast, a navrhovat jejich odvolání; to neplatí, rozhoduje-li rada ve věcech jediného společníka obchodní společnosti podle § 59 odst. 1 písm. j),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m) </a:t>
            </a:r>
            <a:r>
              <a:rPr lang="cs-CZ" sz="1600" b="1" dirty="0"/>
              <a:t>volit a odvolávat hejtmana, náměstka (náměstky) hejtmana </a:t>
            </a:r>
            <a:r>
              <a:rPr lang="cs-CZ" sz="1600" dirty="0"/>
              <a:t>a další členy rady z řad svých členů a odvolávat je z funkce,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n) stanovit funkce, pro které budou členové zastupitelstva uvolněni a od kterého dne,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o) zřizovat a zrušovat výbory, volit a odvolávat jejich předsedy a členy,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p) stanovit výši odměn neuvolněným členům zastupitelstva za měsíc,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q) stanovit paušální částku náhrady výdělku ušlého v souvislosti s výkonem funkce, rozhodovat o mimořádných odměnách, o plněních pro členy zastupitelstva a o poskytnutí náhrady za nevyčerpanou dovolenou uvolněným členům zastupitelstva,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r) vyslovovat souhlas se vznikem pracovněprávního vztahu mezi krajem a členem zastupitelstva,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s) stanovit pravidla pro poskytování cestovních náhrad členům zastupitelstva,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t) rozhodovat o peněžitých plněních spojených s výkonem funkce členů výborů, komisí a zvláštních orgánů fyzickým osobám, které nejsou členy zastupitelstva,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u) </a:t>
            </a:r>
            <a:r>
              <a:rPr lang="cs-CZ" sz="1600" b="1" dirty="0"/>
              <a:t>udělovat ceny kraje,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v) rozhodovat o vyhlášení krajského referenda,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w) plnit další úkoly stanovené zákonem.</a:t>
            </a:r>
          </a:p>
        </p:txBody>
      </p:sp>
    </p:spTree>
    <p:extLst>
      <p:ext uri="{BB962C8B-B14F-4D97-AF65-F5344CB8AC3E}">
        <p14:creationId xmlns:p14="http://schemas.microsoft.com/office/powerpoint/2010/main" val="270784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B7F210-DEF8-439A-8574-6F2070ED61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3AFAAE-C7B1-4C7A-8374-D5C06E34D9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655234A-F777-4495-ADFE-E25479C9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Rada kraje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066E995-58A9-49F1-A517-26F979EDB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171576"/>
            <a:ext cx="8066301" cy="4660424"/>
          </a:xfrm>
        </p:spPr>
        <p:txBody>
          <a:bodyPr/>
          <a:lstStyle/>
          <a:p>
            <a:pPr marL="72000" indent="0" algn="just">
              <a:lnSpc>
                <a:spcPct val="100000"/>
              </a:lnSpc>
              <a:buNone/>
            </a:pPr>
            <a:r>
              <a:rPr lang="cs-CZ" sz="1600" b="1" dirty="0"/>
              <a:t>připravuje návrhy a podklady pro jednání zastupitelstva a zabezpečuje plnění jím přijatých usnesení</a:t>
            </a:r>
            <a:r>
              <a:rPr lang="cs-CZ" sz="1600" dirty="0"/>
              <a:t>. Radě je vyhrazeno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a) zabezpečovat </a:t>
            </a:r>
            <a:r>
              <a:rPr lang="cs-CZ" sz="1600" b="1" dirty="0"/>
              <a:t>hospodaření</a:t>
            </a:r>
            <a:r>
              <a:rPr lang="cs-CZ" sz="1600" dirty="0"/>
              <a:t> podle schváleného rozpočtu, provádět rozpočtová opatření v rozsahu svěřeném zastupitelstvem,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b) stanovit </a:t>
            </a:r>
            <a:r>
              <a:rPr lang="cs-CZ" sz="1600" i="1" dirty="0"/>
              <a:t>počet zaměstnanců </a:t>
            </a:r>
            <a:r>
              <a:rPr lang="cs-CZ" sz="1600" dirty="0"/>
              <a:t>kraje zařazených do krajského úřadu, do zvláštních orgánů kraje a do organizačních složek a objem prostředků na platy těchto zaměstnanců,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c) na návrh ředitele krajského úřadu (dále jen "ředitel") </a:t>
            </a:r>
            <a:r>
              <a:rPr lang="cs-CZ" sz="1600" b="1" dirty="0"/>
              <a:t>jmenovat a odvolávat vedoucí odborů krajského úřadu</a:t>
            </a:r>
            <a:r>
              <a:rPr lang="cs-CZ" sz="1600" dirty="0"/>
              <a:t> v souladu se zvláštním zákonem; jmenování nebo odvolání vedoucích odborů bez návrhu ředitele je neplatné,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d) zřizovat a zrušovat podle potřeby komise rady (dále jen "komise"), jmenovat a odvolávat z funkce jejich předsedy a členy,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e) </a:t>
            </a:r>
            <a:r>
              <a:rPr lang="cs-CZ" sz="1600" b="1" dirty="0"/>
              <a:t>ukládat krajskému úřadu úkoly v oblasti samostatné působnosti a kontrolovat jejich plnění</a:t>
            </a:r>
            <a:r>
              <a:rPr lang="cs-CZ" sz="1600" dirty="0"/>
              <a:t>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f) přezkoumávat opatření přijatá krajským úřadem v samostatné působnosti,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g) vyřizovat návrhy, připomínky a podněty obcí a právnických osob z územního obvodu kraje,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h) stanovit pravidla pro přijímání a vyřizování petic a stížností,</a:t>
            </a:r>
          </a:p>
        </p:txBody>
      </p:sp>
    </p:spTree>
    <p:extLst>
      <p:ext uri="{BB962C8B-B14F-4D97-AF65-F5344CB8AC3E}">
        <p14:creationId xmlns:p14="http://schemas.microsoft.com/office/powerpoint/2010/main" val="268571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B7F210-DEF8-439A-8574-6F2070ED61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3AFAAE-C7B1-4C7A-8374-D5C06E34D9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655234A-F777-4495-ADFE-E25479C9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Rada kraje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066E995-58A9-49F1-A517-26F979EDB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171576"/>
            <a:ext cx="8066301" cy="4660424"/>
          </a:xfrm>
        </p:spPr>
        <p:txBody>
          <a:bodyPr/>
          <a:lstStyle/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i) vykonávat zakladatelské a zřizovatelské funkce ve vztahu k právnickým osobám, organizačním složkám, které byly zřízeny nebo založeny krajem nebo které byly na kraj převedeny zvláštním zákonem, včetně jmenování a odvolávání jejich ředitelů a stanovení jejich platu a odměn; k tomu pravidelně jedenkrát ročně projednávat zprávu o jejich činnosti, o plnění jejich úkolů, pro které byly založeny nebo zřízeny, a přijímat příslušná opatření k nápravě,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j) rozhodovat ve věcech kraje jako jediného společníka obchodní společnosti,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k) </a:t>
            </a:r>
            <a:r>
              <a:rPr lang="cs-CZ" sz="1600" b="1" dirty="0">
                <a:solidFill>
                  <a:srgbClr val="FF0000"/>
                </a:solidFill>
              </a:rPr>
              <a:t>vydávat nařízení kraje</a:t>
            </a:r>
            <a:r>
              <a:rPr lang="cs-CZ" sz="1600" dirty="0"/>
              <a:t>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l) projednávat a řešit návrhy, připomínky a podněty předložené jí členy zastupitelstva nebo komisemi rady,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m) plnit úkoly stanovené zvláštním právním předpisem,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n) schvalovat účetní závěrku krajem zřízené příspěvkové organizace sestavenou k rozvahovému dni.</a:t>
            </a:r>
          </a:p>
        </p:txBody>
      </p:sp>
    </p:spTree>
    <p:extLst>
      <p:ext uri="{BB962C8B-B14F-4D97-AF65-F5344CB8AC3E}">
        <p14:creationId xmlns:p14="http://schemas.microsoft.com/office/powerpoint/2010/main" val="3838020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5A0745-9E58-4FCD-B170-4CC75CCC8F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94BA0E-44A8-48FD-B693-4CF3046294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099E2A-7AF4-45B4-8C50-EC1DC5FD4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Hejtman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682516-EA3E-4365-A49A-4C0F2DE40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a) s náměstkem hejtmana </a:t>
            </a:r>
            <a:r>
              <a:rPr lang="cs-CZ" sz="1600" b="1" dirty="0"/>
              <a:t>podepisuje</a:t>
            </a:r>
            <a:r>
              <a:rPr lang="cs-CZ" sz="1600" dirty="0"/>
              <a:t> právní předpisy kraje,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b) po předchozím souhlasu ministra vnitra </a:t>
            </a:r>
            <a:r>
              <a:rPr lang="cs-CZ" sz="1600" b="1" dirty="0"/>
              <a:t>jmenuje a odvolává ředitele krajského úřadu </a:t>
            </a:r>
            <a:r>
              <a:rPr lang="cs-CZ" sz="1600" dirty="0"/>
              <a:t>v souladu se zvláštním zákonem; jmenování nebo odvolání ředitele bez předchozího souhlasu ministra vnitra je neplatné,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c) stanoví podle zvláštního předpisu plat řediteli a ukládá mu úkoly,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d) na základě zmocnění v zákoně zřizuje pro výkon přenesené působnosti zvláštní orgány,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e) odpovídá za včasné objednání přezkoumání hospodaření kraje za uplynulý kalendářní rok,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f) odpovídá za informování občanů o činnosti kraje,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g) vykonává další úkoly v samostatné nebo přenesené působnosti, pokud jsou mu svěřeny zastupitelstvem, radou nebo tak stanoví zákon.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h) plní obdobné úkoly jako statutární orgán zaměstnavatele podle zvláštních předpisů vůči uvolněným členům zastupitelstva a řediteli.</a:t>
            </a:r>
          </a:p>
        </p:txBody>
      </p:sp>
    </p:spTree>
    <p:extLst>
      <p:ext uri="{BB962C8B-B14F-4D97-AF65-F5344CB8AC3E}">
        <p14:creationId xmlns:p14="http://schemas.microsoft.com/office/powerpoint/2010/main" val="1417990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5A0745-9E58-4FCD-B170-4CC75CCC8F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94BA0E-44A8-48FD-B693-4CF3046294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099E2A-7AF4-45B4-8C50-EC1DC5FD4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Krajský úřad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682516-EA3E-4365-A49A-4C0F2DE40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253613"/>
            <a:ext cx="8066301" cy="4578387"/>
          </a:xfrm>
        </p:spPr>
        <p:txBody>
          <a:bodyPr/>
          <a:lstStyle/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Krajský úřad vykonává přenesenou působnost s výjimkou věcí, které jsou zákonem svěřeny zastupitelstvu a radě nebo zvláštnímu orgánu. Krajský úřad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a) </a:t>
            </a:r>
            <a:r>
              <a:rPr lang="cs-CZ" sz="1600" b="1" dirty="0"/>
              <a:t>přezkoumává rozhodnutí </a:t>
            </a:r>
            <a:r>
              <a:rPr lang="cs-CZ" sz="1600" dirty="0"/>
              <a:t>vydaná orgány obce v řízení podle zvláštních zákonů, pokud není zákonem tato působnost svěřena zvláštnímu orgánu nebo zákon nestanoví jinak,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b) </a:t>
            </a:r>
            <a:r>
              <a:rPr lang="cs-CZ" sz="1600" b="1" dirty="0"/>
              <a:t>projednává přestupky </a:t>
            </a:r>
            <a:r>
              <a:rPr lang="cs-CZ" sz="1600" dirty="0"/>
              <a:t>podle zákona,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c) poskytuje </a:t>
            </a:r>
            <a:r>
              <a:rPr lang="cs-CZ" sz="1600" b="1" dirty="0"/>
              <a:t>odbornou a metodickou </a:t>
            </a:r>
            <a:r>
              <a:rPr lang="cs-CZ" sz="1600" dirty="0"/>
              <a:t>pomoc obcím,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d) zabezpečuje koordinaci výstavby a provozu informačního systému kompatibilního s informačními systémy veřejné správy,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e) provádí </a:t>
            </a:r>
            <a:r>
              <a:rPr lang="cs-CZ" sz="1600" b="1" dirty="0"/>
              <a:t>kontrolu výkonu přenesené </a:t>
            </a:r>
            <a:r>
              <a:rPr lang="cs-CZ" sz="1600" dirty="0"/>
              <a:t>působnosti obcí,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f) zřizuje funkci koordinátora pro romské záležitosti,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dirty="0"/>
              <a:t> g) vykonává další působnosti svěřené mu zákonem.</a:t>
            </a:r>
          </a:p>
        </p:txBody>
      </p:sp>
    </p:spTree>
    <p:extLst>
      <p:ext uri="{BB962C8B-B14F-4D97-AF65-F5344CB8AC3E}">
        <p14:creationId xmlns:p14="http://schemas.microsoft.com/office/powerpoint/2010/main" val="196341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Na co má přednáška odpovědět?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519084"/>
            <a:ext cx="8066301" cy="4312916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1600" i="1" dirty="0"/>
              <a:t>Co jsou to kraje? Kolik je krajů?</a:t>
            </a:r>
          </a:p>
          <a:p>
            <a:pPr algn="just">
              <a:lnSpc>
                <a:spcPct val="100000"/>
              </a:lnSpc>
            </a:pPr>
            <a:r>
              <a:rPr lang="cs-CZ" sz="1600" i="1" dirty="0"/>
              <a:t>Jaké jsou orgány krajů?</a:t>
            </a:r>
          </a:p>
          <a:p>
            <a:pPr algn="just">
              <a:lnSpc>
                <a:spcPct val="100000"/>
              </a:lnSpc>
            </a:pPr>
            <a:r>
              <a:rPr lang="cs-CZ" sz="1600" i="1" dirty="0"/>
              <a:t>Co to byly/jsou tzv. </a:t>
            </a:r>
            <a:r>
              <a:rPr lang="cs-CZ" sz="1600" i="1" dirty="0" err="1"/>
              <a:t>superkraje</a:t>
            </a:r>
            <a:r>
              <a:rPr lang="cs-CZ" sz="1600" i="1" dirty="0"/>
              <a:t>? </a:t>
            </a:r>
          </a:p>
          <a:p>
            <a:pPr algn="just">
              <a:lnSpc>
                <a:spcPct val="100000"/>
              </a:lnSpc>
            </a:pPr>
            <a:r>
              <a:rPr lang="cs-CZ" sz="1600" i="1" dirty="0"/>
              <a:t>Jak se liší krajská samospráva od samosprávy obecní?</a:t>
            </a:r>
          </a:p>
          <a:p>
            <a:pPr algn="just">
              <a:lnSpc>
                <a:spcPct val="100000"/>
              </a:lnSpc>
            </a:pPr>
            <a:r>
              <a:rPr lang="cs-CZ" sz="1600" i="1" dirty="0"/>
              <a:t>Kdo je to hejtman a co dělá?</a:t>
            </a:r>
          </a:p>
          <a:p>
            <a:pPr algn="just">
              <a:lnSpc>
                <a:spcPct val="100000"/>
              </a:lnSpc>
            </a:pPr>
            <a:r>
              <a:rPr lang="cs-CZ" sz="1600" i="1" dirty="0"/>
              <a:t>Co je to tzv. neúzemní samospráva?</a:t>
            </a:r>
          </a:p>
          <a:p>
            <a:pPr algn="just">
              <a:lnSpc>
                <a:spcPct val="100000"/>
              </a:lnSpc>
            </a:pPr>
            <a:r>
              <a:rPr lang="cs-CZ" sz="1600" i="1" dirty="0"/>
              <a:t>Jaké máme tzv. profesní komory?</a:t>
            </a:r>
          </a:p>
          <a:p>
            <a:pPr algn="just">
              <a:lnSpc>
                <a:spcPct val="100000"/>
              </a:lnSpc>
            </a:pPr>
            <a:r>
              <a:rPr lang="cs-CZ" sz="1600" i="1" dirty="0"/>
              <a:t>Jaký je vztah krajů a obcí?</a:t>
            </a:r>
          </a:p>
          <a:p>
            <a:pPr algn="just">
              <a:lnSpc>
                <a:spcPct val="100000"/>
              </a:lnSpc>
            </a:pPr>
            <a:r>
              <a:rPr lang="cs-CZ" sz="1600" i="1" dirty="0"/>
              <a:t>Jaký je vztah krajského úřadu a obecního úřadu?</a:t>
            </a:r>
          </a:p>
          <a:p>
            <a:pPr algn="just">
              <a:lnSpc>
                <a:spcPct val="100000"/>
              </a:lnSpc>
            </a:pPr>
            <a:endParaRPr lang="cs-CZ" sz="1400" dirty="0"/>
          </a:p>
          <a:p>
            <a:pPr algn="just">
              <a:lnSpc>
                <a:spcPct val="100000"/>
              </a:lnSpc>
            </a:pPr>
            <a:endParaRPr lang="cs-CZ" sz="1400" dirty="0"/>
          </a:p>
          <a:p>
            <a:pPr algn="just">
              <a:lnSpc>
                <a:spcPct val="100000"/>
              </a:lnSpc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749025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b="1" dirty="0">
                <a:solidFill>
                  <a:srgbClr val="FF0000"/>
                </a:solidFill>
              </a:rPr>
              <a:t>správa části veřejných záležitostí těmi, jichž se bezprostředně týká (na určitém území nebo v určité oblasti)</a:t>
            </a:r>
            <a:endParaRPr lang="cs-CZ" sz="2000" b="1" dirty="0"/>
          </a:p>
          <a:p>
            <a:pPr algn="just">
              <a:lnSpc>
                <a:spcPct val="100000"/>
              </a:lnSpc>
            </a:pPr>
            <a:r>
              <a:rPr lang="cs-CZ" sz="2000" b="1" dirty="0">
                <a:solidFill>
                  <a:srgbClr val="FF0000"/>
                </a:solidFill>
              </a:rPr>
              <a:t>subjekt:</a:t>
            </a:r>
            <a:r>
              <a:rPr lang="cs-CZ" sz="2000" dirty="0"/>
              <a:t> </a:t>
            </a:r>
            <a:r>
              <a:rPr lang="cs-CZ" sz="2000" b="1" dirty="0"/>
              <a:t>územní samosprávné celky </a:t>
            </a:r>
            <a:r>
              <a:rPr lang="cs-CZ" sz="2000" dirty="0"/>
              <a:t>(obce a kraje) a další/jiné  </a:t>
            </a:r>
            <a:r>
              <a:rPr lang="cs-CZ" sz="2000" b="1" dirty="0"/>
              <a:t>veřejnoprávní korporace </a:t>
            </a:r>
            <a:r>
              <a:rPr lang="cs-CZ" sz="2000" dirty="0"/>
              <a:t>(samosprávné komory, vysoké školy), </a:t>
            </a:r>
            <a:r>
              <a:rPr lang="cs-CZ" sz="2000" b="1" dirty="0"/>
              <a:t>právo na samosprávu </a:t>
            </a:r>
            <a:r>
              <a:rPr lang="cs-CZ" sz="2000" dirty="0"/>
              <a:t>(ústavně či zákonem zaručené) a </a:t>
            </a:r>
            <a:r>
              <a:rPr lang="cs-CZ" sz="2000" b="1" dirty="0"/>
              <a:t>povinnost ji vykonávat</a:t>
            </a:r>
          </a:p>
          <a:p>
            <a:pPr algn="just">
              <a:lnSpc>
                <a:spcPct val="100000"/>
              </a:lnSpc>
            </a:pPr>
            <a:r>
              <a:rPr lang="cs-CZ" sz="2000" b="1" dirty="0">
                <a:solidFill>
                  <a:srgbClr val="FF0000"/>
                </a:solidFill>
              </a:rPr>
              <a:t>vykonavatel:</a:t>
            </a:r>
            <a:r>
              <a:rPr lang="cs-CZ" sz="2000" dirty="0"/>
              <a:t> </a:t>
            </a:r>
            <a:r>
              <a:rPr lang="cs-CZ" sz="2000" b="1" dirty="0"/>
              <a:t>orgány ÚSC, orgány VŘPK </a:t>
            </a:r>
          </a:p>
          <a:p>
            <a:pPr algn="just">
              <a:lnSpc>
                <a:spcPct val="100000"/>
              </a:lnSpc>
            </a:pPr>
            <a:endParaRPr lang="cs-CZ" sz="2000" b="1" dirty="0"/>
          </a:p>
          <a:p>
            <a:pPr algn="just">
              <a:lnSpc>
                <a:spcPct val="100000"/>
              </a:lnSpc>
            </a:pPr>
            <a:r>
              <a:rPr lang="cs-CZ" sz="2000" dirty="0"/>
              <a:t>ÚSC jsou </a:t>
            </a:r>
            <a:r>
              <a:rPr lang="cs-CZ" sz="2000" b="1" dirty="0"/>
              <a:t>VŘPK</a:t>
            </a:r>
            <a:r>
              <a:rPr lang="cs-CZ" sz="2000" dirty="0"/>
              <a:t>, mohou mít </a:t>
            </a:r>
            <a:r>
              <a:rPr lang="cs-CZ" sz="2000" b="1" dirty="0"/>
              <a:t>vlastní majetek </a:t>
            </a:r>
            <a:r>
              <a:rPr lang="cs-CZ" sz="2000" dirty="0"/>
              <a:t>a hospodaří podle vlastního </a:t>
            </a:r>
            <a:r>
              <a:rPr lang="cs-CZ" sz="2000" b="1" dirty="0"/>
              <a:t>rozpočtu</a:t>
            </a:r>
            <a:r>
              <a:rPr lang="cs-CZ" sz="2000" dirty="0"/>
              <a:t>. Stát může </a:t>
            </a:r>
            <a:r>
              <a:rPr lang="cs-CZ" sz="2000" b="1" dirty="0"/>
              <a:t>zasahovat</a:t>
            </a:r>
            <a:r>
              <a:rPr lang="cs-CZ" sz="2000" dirty="0"/>
              <a:t> do jejich činnosti vyžaduje-li to ochrana zákona, a jen způsobem stanoveným zákonem.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474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b="1" dirty="0"/>
              <a:t>Nezávislost </a:t>
            </a:r>
            <a:r>
              <a:rPr lang="cs-CZ" sz="2000" dirty="0"/>
              <a:t>při výkonu samosprávy (vázanost zákony), vázanost vlastními (právními – vnitřními) předpisy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samospráva </a:t>
            </a:r>
          </a:p>
          <a:p>
            <a:pPr marL="1028700" lvl="2" indent="-457200" algn="just">
              <a:lnSpc>
                <a:spcPct val="100000"/>
              </a:lnSpc>
              <a:buAutoNum type="alphaLcParenR"/>
            </a:pPr>
            <a:r>
              <a:rPr lang="cs-CZ" sz="2000" b="1" dirty="0"/>
              <a:t>územní </a:t>
            </a:r>
            <a:r>
              <a:rPr lang="cs-CZ" sz="2000" dirty="0"/>
              <a:t>(ústavně - čl. 8 a čl. 99 až 105 Ústavy a mezinárodně – č. 181/1999 Sb. zaručena) a </a:t>
            </a:r>
          </a:p>
          <a:p>
            <a:pPr marL="1028700" lvl="2" indent="-457200" algn="just">
              <a:lnSpc>
                <a:spcPct val="100000"/>
              </a:lnSpc>
              <a:buAutoNum type="alphaLcParenR"/>
            </a:pPr>
            <a:r>
              <a:rPr lang="cs-CZ" sz="2000" b="1" dirty="0"/>
              <a:t>zájmová</a:t>
            </a:r>
            <a:r>
              <a:rPr lang="cs-CZ" sz="2000" dirty="0"/>
              <a:t> (profesní)</a:t>
            </a:r>
            <a:endParaRPr lang="cs-CZ" sz="2000" b="1" dirty="0"/>
          </a:p>
          <a:p>
            <a:pPr algn="just">
              <a:lnSpc>
                <a:spcPct val="100000"/>
              </a:lnSpc>
            </a:pPr>
            <a:r>
              <a:rPr lang="cs-CZ" sz="2000" b="1" dirty="0"/>
              <a:t>tzv. samostatná působnost </a:t>
            </a:r>
            <a:r>
              <a:rPr lang="cs-CZ" sz="2000" dirty="0"/>
              <a:t>územních samosprávných celků a právo na samosprávu; 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sz="2000" dirty="0"/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2000" b="1" dirty="0">
                <a:solidFill>
                  <a:srgbClr val="FF0000"/>
                </a:solidFill>
              </a:rPr>
              <a:t>X tzv. přenesená působnost </a:t>
            </a:r>
            <a:r>
              <a:rPr lang="cs-CZ" sz="2000" dirty="0"/>
              <a:t>orgánů územních samosprávných celků a výkon státní správy (místo státu a jeho orgánů, ale pro stát, v zájmu státu, jménem státu a na účet státu, za tzv. příspěvek na výkon přenesené působnosti)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98392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3FB72F-7B5C-464C-8F03-2D93F2A9E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6BB8AD-49D5-4596-A227-E2B144FF3C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E72533-E58B-4BD7-832E-231A7236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Neuzemní samospráva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4FB9EB0-877C-48A5-B038-8DE361D26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tzv. </a:t>
            </a:r>
            <a:r>
              <a:rPr lang="cs-CZ" b="1" dirty="0"/>
              <a:t>veřejné VŠ </a:t>
            </a:r>
            <a:r>
              <a:rPr lang="cs-CZ" dirty="0"/>
              <a:t>(akademická samospráva)</a:t>
            </a:r>
          </a:p>
          <a:p>
            <a:pPr algn="just">
              <a:lnSpc>
                <a:spcPct val="100000"/>
              </a:lnSpc>
            </a:pPr>
            <a:r>
              <a:rPr lang="cs-CZ" dirty="0"/>
              <a:t>„komory“ (s povinným členstvím)</a:t>
            </a:r>
          </a:p>
          <a:p>
            <a:pPr algn="just">
              <a:lnSpc>
                <a:spcPct val="100000"/>
              </a:lnSpc>
            </a:pPr>
            <a:endParaRPr lang="cs-CZ" dirty="0"/>
          </a:p>
          <a:p>
            <a:pPr algn="just">
              <a:lnSpc>
                <a:spcPct val="100000"/>
              </a:lnSpc>
            </a:pPr>
            <a:r>
              <a:rPr lang="cs-CZ" dirty="0"/>
              <a:t>vnitřní předpisy, orgány, disciplinární pravomoc (x soudní exekutoři), …</a:t>
            </a:r>
          </a:p>
        </p:txBody>
      </p:sp>
    </p:spTree>
    <p:extLst>
      <p:ext uri="{BB962C8B-B14F-4D97-AF65-F5344CB8AC3E}">
        <p14:creationId xmlns:p14="http://schemas.microsoft.com/office/powerpoint/2010/main" val="2439209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9A802F9-7D64-4E38-B010-C1D93ACFD5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3307D5-E1E6-4D9D-B31A-AFEEBE5B92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1B60A3-8AE8-48FF-9AB3-0F002457B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dirty="0"/>
              <a:t>Vyšší územní (regionální)  samospráva v Evropě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F6BA7B-2117-459D-8819-84E0B9629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2013154"/>
            <a:ext cx="8066301" cy="3818845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Polsko (tzv. </a:t>
            </a:r>
            <a:r>
              <a:rPr lang="cs-CZ" b="1" dirty="0"/>
              <a:t>vojevodství</a:t>
            </a:r>
            <a:r>
              <a:rPr lang="cs-CZ" dirty="0"/>
              <a:t> -16)</a:t>
            </a:r>
          </a:p>
          <a:p>
            <a:pPr algn="just">
              <a:lnSpc>
                <a:spcPct val="100000"/>
              </a:lnSpc>
            </a:pPr>
            <a:r>
              <a:rPr lang="cs-CZ" dirty="0"/>
              <a:t>Slovensko (tzv. </a:t>
            </a:r>
            <a:r>
              <a:rPr lang="cs-CZ" b="1" dirty="0"/>
              <a:t>samosprávný kraj </a:t>
            </a:r>
            <a:r>
              <a:rPr lang="cs-CZ" dirty="0"/>
              <a:t>– 8)</a:t>
            </a:r>
          </a:p>
          <a:p>
            <a:pPr algn="just">
              <a:lnSpc>
                <a:spcPct val="100000"/>
              </a:lnSpc>
            </a:pPr>
            <a:r>
              <a:rPr lang="cs-CZ" dirty="0"/>
              <a:t>Rakousko a Německo (</a:t>
            </a:r>
            <a:r>
              <a:rPr lang="cs-CZ" b="1" dirty="0"/>
              <a:t>spolkové země</a:t>
            </a:r>
            <a:r>
              <a:rPr lang="cs-CZ" dirty="0"/>
              <a:t>, ale …)</a:t>
            </a:r>
          </a:p>
          <a:p>
            <a:pPr algn="just">
              <a:lnSpc>
                <a:spcPct val="100000"/>
              </a:lnSpc>
            </a:pPr>
            <a:endParaRPr lang="cs-CZ" dirty="0"/>
          </a:p>
          <a:p>
            <a:pPr algn="just">
              <a:lnSpc>
                <a:spcPct val="100000"/>
              </a:lnSpc>
            </a:pPr>
            <a:r>
              <a:rPr lang="cs-CZ" dirty="0"/>
              <a:t>Orgán Rady Evropy: </a:t>
            </a:r>
            <a:r>
              <a:rPr lang="cs-CZ" b="1" dirty="0"/>
              <a:t>Kongres místních a regionálních samospráv</a:t>
            </a:r>
          </a:p>
        </p:txBody>
      </p:sp>
    </p:spTree>
    <p:extLst>
      <p:ext uri="{BB962C8B-B14F-4D97-AF65-F5344CB8AC3E}">
        <p14:creationId xmlns:p14="http://schemas.microsoft.com/office/powerpoint/2010/main" val="412922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Krajská samospráva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53312"/>
            <a:ext cx="8066301" cy="4478688"/>
          </a:xfrm>
        </p:spPr>
        <p:txBody>
          <a:bodyPr/>
          <a:lstStyle/>
          <a:p>
            <a:pPr marL="72000" indent="0" algn="just">
              <a:lnSpc>
                <a:spcPct val="100000"/>
              </a:lnSpc>
              <a:buNone/>
            </a:pPr>
            <a:r>
              <a:rPr lang="cs-CZ" sz="2400" b="1" dirty="0"/>
              <a:t>Nezávislost </a:t>
            </a:r>
            <a:r>
              <a:rPr lang="cs-CZ" sz="2400" dirty="0"/>
              <a:t>při výkonu samosprávy (vázanost zákony)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i="1" dirty="0"/>
              <a:t>§ 14 zákona č´. 129/2000 Sb., o krajích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1600" i="1" dirty="0"/>
              <a:t>(1) Do samostatné působnosti kraje patří záležitosti, které jsou </a:t>
            </a:r>
            <a:r>
              <a:rPr lang="cs-CZ" sz="1600" b="1" i="1" dirty="0">
                <a:solidFill>
                  <a:srgbClr val="FF0000"/>
                </a:solidFill>
              </a:rPr>
              <a:t>v zájmu kraje a občanů kraje</a:t>
            </a:r>
            <a:r>
              <a:rPr lang="cs-CZ" sz="1600" i="1" dirty="0"/>
              <a:t>, pokud </a:t>
            </a:r>
            <a:r>
              <a:rPr lang="cs-CZ" sz="1600" b="1" i="1" dirty="0"/>
              <a:t>nejde o přenesenou působnost</a:t>
            </a:r>
            <a:r>
              <a:rPr lang="cs-CZ" sz="1600" i="1" dirty="0"/>
              <a:t> kraje.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1600" i="1" dirty="0"/>
              <a:t>(2) Do samostatné působnosti kraje patří </a:t>
            </a:r>
            <a:r>
              <a:rPr lang="cs-CZ" sz="1600" b="1" i="1" dirty="0"/>
              <a:t>zejména</a:t>
            </a:r>
            <a:r>
              <a:rPr lang="cs-CZ" sz="1600" i="1" dirty="0"/>
              <a:t> záležitosti uvedené v § 11, 35, 36 a 59, s výjimkou vydávání nařízení kraje, a dále záležitosti, které do samostatné působnosti svěří zákon.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1600" i="1" dirty="0"/>
              <a:t>(3) Kraj může pro výkon samostatné působnosti zakládat a zřizovat právnické osoby a organizační složky kraje, pokud zákon nestanoví jinak.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1600" i="1" dirty="0"/>
              <a:t>(4) Při výkonu samostatné působnosti kraj spolupracuje s obcemi; nesmí přitom zasahovat do jejich samostatné působnosti. Proti takovému zásahu může obec podat žalobu podle zvláštního zákona.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1600" i="1" dirty="0"/>
              <a:t>(5) Kraje jsou povinny, pokud je to možné, předem projednat s obcemi opatření dotýkající se jejich působnosti.</a:t>
            </a:r>
          </a:p>
          <a:p>
            <a:pPr>
              <a:lnSpc>
                <a:spcPct val="100000"/>
              </a:lnSpc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465023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378000"/>
            <a:ext cx="8066301" cy="451576"/>
          </a:xfrm>
        </p:spPr>
        <p:txBody>
          <a:bodyPr/>
          <a:lstStyle/>
          <a:p>
            <a:r>
              <a:rPr lang="cs-CZ" dirty="0"/>
              <a:t>Státní správa jako přenesená působnost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578076"/>
            <a:ext cx="8066301" cy="4253923"/>
          </a:xfrm>
        </p:spPr>
        <p:txBody>
          <a:bodyPr/>
          <a:lstStyle/>
          <a:p>
            <a:pPr marL="72000" indent="0" algn="just">
              <a:lnSpc>
                <a:spcPct val="100000"/>
              </a:lnSpc>
              <a:buNone/>
            </a:pPr>
            <a:r>
              <a:rPr lang="cs-CZ" sz="1800" b="1" dirty="0"/>
              <a:t>Při výkonu přenesené působnosti se orgány kraje řídí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800" dirty="0"/>
              <a:t>a) při vydávání nařízení kraje zákony a jinými právními předpisy,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800" dirty="0"/>
              <a:t>b) v ostatních případech též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800" dirty="0"/>
              <a:t>1. usneseními vlády a směrnicemi ústředních správních úřadů; usnesení vlády a směrnice ústředních správních úřadů nemohou ukládat orgánům kraje povinnosti, pokud nejsou stanoveny zákonem; podmínkou platnosti směrnic ústředních správních úřadů je jejich publikování ve </a:t>
            </a:r>
            <a:r>
              <a:rPr lang="cs-CZ" sz="1800" b="1" dirty="0"/>
              <a:t>Věstníku vlády pro orgány krajů a orgány obcí</a:t>
            </a:r>
            <a:r>
              <a:rPr lang="cs-CZ" sz="1800" dirty="0"/>
              <a:t>;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800" dirty="0"/>
              <a:t>2. opatřeními příslušných orgánů veřejné správy přijatými při kontrole výkonu přenesené působnosti podle tohoto zákona.</a:t>
            </a:r>
          </a:p>
        </p:txBody>
      </p:sp>
    </p:spTree>
    <p:extLst>
      <p:ext uri="{BB962C8B-B14F-4D97-AF65-F5344CB8AC3E}">
        <p14:creationId xmlns:p14="http://schemas.microsoft.com/office/powerpoint/2010/main" val="282958712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0</TotalTime>
  <Words>3026</Words>
  <Application>Microsoft Office PowerPoint</Application>
  <PresentationFormat>Vlastní</PresentationFormat>
  <Paragraphs>242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Tahoma</vt:lpstr>
      <vt:lpstr>Wingdings</vt:lpstr>
      <vt:lpstr>Prezentace_MU_CZ</vt:lpstr>
      <vt:lpstr>Postavení krajů, neúzemní samospráva</vt:lpstr>
      <vt:lpstr>Osnova přednášky a její cíl</vt:lpstr>
      <vt:lpstr>Na co má přednáška odpovědět?</vt:lpstr>
      <vt:lpstr>Samospráva</vt:lpstr>
      <vt:lpstr>Samospráva</vt:lpstr>
      <vt:lpstr>Neuzemní samospráva</vt:lpstr>
      <vt:lpstr>Vyšší územní (regionální)  samospráva v Evropě</vt:lpstr>
      <vt:lpstr>Krajská samospráva</vt:lpstr>
      <vt:lpstr>Státní správa jako přenesená působnost</vt:lpstr>
      <vt:lpstr>Kraje v soudobé organizaci veřejné správy v ČR</vt:lpstr>
      <vt:lpstr>Kraje v letech 1948 - 1960</vt:lpstr>
      <vt:lpstr>Kraje v letech 1960 - 1990</vt:lpstr>
      <vt:lpstr>Kraje v letech 1960 - 1990</vt:lpstr>
      <vt:lpstr>Reforma veřejné správy a vznik krajů</vt:lpstr>
      <vt:lpstr>Reforma veřejné správy a vznik krajů</vt:lpstr>
      <vt:lpstr>Reforma veřejné správy</vt:lpstr>
      <vt:lpstr>Reforma veřejné správy</vt:lpstr>
      <vt:lpstr>Kraje jako VÚSC</vt:lpstr>
      <vt:lpstr>Kraj</vt:lpstr>
      <vt:lpstr>Kraje (v samostatné působnosti)</vt:lpstr>
      <vt:lpstr>Kraje (v přenesené působnosti)</vt:lpstr>
      <vt:lpstr>Orgány krajů</vt:lpstr>
      <vt:lpstr>Zastupitelstvo kraje</vt:lpstr>
      <vt:lpstr>Zastupitelstvo kraje</vt:lpstr>
      <vt:lpstr>Rada kraje</vt:lpstr>
      <vt:lpstr>Rada kraje</vt:lpstr>
      <vt:lpstr>Hejtman</vt:lpstr>
      <vt:lpstr>Krajský úřad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Veřejná správa, pojem a charakteristika</dc:title>
  <dc:creator>Lukas Potesil</dc:creator>
  <cp:lastModifiedBy>Lukas Potesil</cp:lastModifiedBy>
  <cp:revision>95</cp:revision>
  <cp:lastPrinted>2021-09-30T07:59:17Z</cp:lastPrinted>
  <dcterms:created xsi:type="dcterms:W3CDTF">2019-09-23T06:41:12Z</dcterms:created>
  <dcterms:modified xsi:type="dcterms:W3CDTF">2022-10-25T06:57:27Z</dcterms:modified>
</cp:coreProperties>
</file>