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2"/>
  </p:notesMasterIdLst>
  <p:handoutMasterIdLst>
    <p:handoutMasterId r:id="rId123"/>
  </p:handoutMasterIdLst>
  <p:sldIdLst>
    <p:sldId id="295" r:id="rId2"/>
    <p:sldId id="296" r:id="rId3"/>
    <p:sldId id="338" r:id="rId4"/>
    <p:sldId id="307" r:id="rId5"/>
    <p:sldId id="339" r:id="rId6"/>
    <p:sldId id="303" r:id="rId7"/>
    <p:sldId id="340" r:id="rId8"/>
    <p:sldId id="308" r:id="rId9"/>
    <p:sldId id="279" r:id="rId10"/>
    <p:sldId id="346" r:id="rId11"/>
    <p:sldId id="398" r:id="rId12"/>
    <p:sldId id="344" r:id="rId13"/>
    <p:sldId id="345" r:id="rId14"/>
    <p:sldId id="348" r:id="rId15"/>
    <p:sldId id="347" r:id="rId16"/>
    <p:sldId id="313" r:id="rId17"/>
    <p:sldId id="351" r:id="rId18"/>
    <p:sldId id="281" r:id="rId19"/>
    <p:sldId id="314" r:id="rId20"/>
    <p:sldId id="335" r:id="rId21"/>
    <p:sldId id="336" r:id="rId22"/>
    <p:sldId id="315" r:id="rId23"/>
    <p:sldId id="316" r:id="rId24"/>
    <p:sldId id="359" r:id="rId25"/>
    <p:sldId id="360" r:id="rId26"/>
    <p:sldId id="317" r:id="rId27"/>
    <p:sldId id="319" r:id="rId28"/>
    <p:sldId id="363" r:id="rId29"/>
    <p:sldId id="364" r:id="rId30"/>
    <p:sldId id="369" r:id="rId31"/>
    <p:sldId id="370" r:id="rId32"/>
    <p:sldId id="365" r:id="rId33"/>
    <p:sldId id="324" r:id="rId34"/>
    <p:sldId id="325" r:id="rId35"/>
    <p:sldId id="326" r:id="rId36"/>
    <p:sldId id="367" r:id="rId37"/>
    <p:sldId id="376" r:id="rId38"/>
    <p:sldId id="368" r:id="rId39"/>
    <p:sldId id="375" r:id="rId40"/>
    <p:sldId id="377" r:id="rId41"/>
    <p:sldId id="378" r:id="rId42"/>
    <p:sldId id="327" r:id="rId43"/>
    <p:sldId id="329" r:id="rId44"/>
    <p:sldId id="371" r:id="rId45"/>
    <p:sldId id="372" r:id="rId46"/>
    <p:sldId id="373" r:id="rId47"/>
    <p:sldId id="379" r:id="rId48"/>
    <p:sldId id="380" r:id="rId49"/>
    <p:sldId id="391" r:id="rId50"/>
    <p:sldId id="392" r:id="rId51"/>
    <p:sldId id="393" r:id="rId52"/>
    <p:sldId id="394" r:id="rId53"/>
    <p:sldId id="395" r:id="rId54"/>
    <p:sldId id="396" r:id="rId55"/>
    <p:sldId id="298" r:id="rId56"/>
    <p:sldId id="399" r:id="rId57"/>
    <p:sldId id="259" r:id="rId58"/>
    <p:sldId id="334" r:id="rId59"/>
    <p:sldId id="311" r:id="rId60"/>
    <p:sldId id="312" r:id="rId61"/>
    <p:sldId id="400" r:id="rId62"/>
    <p:sldId id="262" r:id="rId63"/>
    <p:sldId id="401" r:id="rId64"/>
    <p:sldId id="261" r:id="rId65"/>
    <p:sldId id="331" r:id="rId66"/>
    <p:sldId id="263" r:id="rId67"/>
    <p:sldId id="332" r:id="rId68"/>
    <p:sldId id="328" r:id="rId69"/>
    <p:sldId id="264" r:id="rId70"/>
    <p:sldId id="265" r:id="rId71"/>
    <p:sldId id="268" r:id="rId72"/>
    <p:sldId id="270" r:id="rId73"/>
    <p:sldId id="271" r:id="rId74"/>
    <p:sldId id="267" r:id="rId75"/>
    <p:sldId id="402" r:id="rId76"/>
    <p:sldId id="274" r:id="rId77"/>
    <p:sldId id="403" r:id="rId78"/>
    <p:sldId id="273" r:id="rId79"/>
    <p:sldId id="276" r:id="rId80"/>
    <p:sldId id="277" r:id="rId81"/>
    <p:sldId id="272" r:id="rId82"/>
    <p:sldId id="323" r:id="rId83"/>
    <p:sldId id="278" r:id="rId84"/>
    <p:sldId id="404" r:id="rId85"/>
    <p:sldId id="280" r:id="rId86"/>
    <p:sldId id="405" r:id="rId87"/>
    <p:sldId id="318" r:id="rId88"/>
    <p:sldId id="283" r:id="rId89"/>
    <p:sldId id="285" r:id="rId90"/>
    <p:sldId id="284" r:id="rId91"/>
    <p:sldId id="287" r:id="rId92"/>
    <p:sldId id="321" r:id="rId93"/>
    <p:sldId id="322" r:id="rId94"/>
    <p:sldId id="406" r:id="rId95"/>
    <p:sldId id="407" r:id="rId96"/>
    <p:sldId id="408" r:id="rId97"/>
    <p:sldId id="409" r:id="rId98"/>
    <p:sldId id="289" r:id="rId99"/>
    <p:sldId id="290" r:id="rId100"/>
    <p:sldId id="293" r:id="rId101"/>
    <p:sldId id="292" r:id="rId102"/>
    <p:sldId id="294" r:id="rId103"/>
    <p:sldId id="410" r:id="rId104"/>
    <p:sldId id="411" r:id="rId105"/>
    <p:sldId id="297" r:id="rId106"/>
    <p:sldId id="302" r:id="rId107"/>
    <p:sldId id="412" r:id="rId108"/>
    <p:sldId id="413" r:id="rId109"/>
    <p:sldId id="414" r:id="rId110"/>
    <p:sldId id="415" r:id="rId111"/>
    <p:sldId id="416" r:id="rId112"/>
    <p:sldId id="417" r:id="rId113"/>
    <p:sldId id="330" r:id="rId114"/>
    <p:sldId id="304" r:id="rId115"/>
    <p:sldId id="418" r:id="rId116"/>
    <p:sldId id="306" r:id="rId117"/>
    <p:sldId id="305" r:id="rId118"/>
    <p:sldId id="333" r:id="rId119"/>
    <p:sldId id="420" r:id="rId120"/>
    <p:sldId id="419" r:id="rId12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8" autoAdjust="0"/>
    <p:restoredTop sz="95775" autoAdjust="0"/>
  </p:normalViewPr>
  <p:slideViewPr>
    <p:cSldViewPr snapToGrid="0">
      <p:cViewPr>
        <p:scale>
          <a:sx n="47" d="100"/>
          <a:sy n="47" d="100"/>
        </p:scale>
        <p:origin x="3056" y="192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presProps" Target="presProps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E131AF-19D1-4A9F-8F7F-6A84E50E6035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A927151-616D-4F6B-A13D-1C5CA631D56C}">
      <dgm:prSet/>
      <dgm:spPr/>
      <dgm:t>
        <a:bodyPr/>
        <a:lstStyle/>
        <a:p>
          <a:r>
            <a:rPr lang="cs-CZ" i="1" dirty="0"/>
            <a:t>§ 192 odst. 1 stavebního zákona stanoví, že na postupy a řízení se použijí ustanovení správního řádu, pokud tento zákon nestanoví jinak</a:t>
          </a:r>
          <a:endParaRPr lang="en-US" dirty="0"/>
        </a:p>
      </dgm:t>
    </dgm:pt>
    <dgm:pt modelId="{C0E439E2-C78F-4B99-9DAA-ACFBF8FA6968}" type="parTrans" cxnId="{9A654CD7-6DC4-4516-969C-2D1408051B4D}">
      <dgm:prSet/>
      <dgm:spPr/>
      <dgm:t>
        <a:bodyPr/>
        <a:lstStyle/>
        <a:p>
          <a:endParaRPr lang="en-US"/>
        </a:p>
      </dgm:t>
    </dgm:pt>
    <dgm:pt modelId="{BE411537-0090-4BA3-A68E-EFD787BB9B03}" type="sibTrans" cxnId="{9A654CD7-6DC4-4516-969C-2D1408051B4D}">
      <dgm:prSet/>
      <dgm:spPr/>
      <dgm:t>
        <a:bodyPr/>
        <a:lstStyle/>
        <a:p>
          <a:endParaRPr lang="en-US"/>
        </a:p>
      </dgm:t>
    </dgm:pt>
    <dgm:pt modelId="{48C3B49A-3D9D-4652-A18C-8812C27FF8FC}">
      <dgm:prSet/>
      <dgm:spPr/>
      <dgm:t>
        <a:bodyPr/>
        <a:lstStyle/>
        <a:p>
          <a:r>
            <a:rPr lang="cs-CZ" i="1" dirty="0"/>
            <a:t>lex </a:t>
          </a:r>
          <a:r>
            <a:rPr lang="cs-CZ" i="1" dirty="0" err="1"/>
            <a:t>specialis</a:t>
          </a:r>
          <a:r>
            <a:rPr lang="cs-CZ" i="1" dirty="0"/>
            <a:t> </a:t>
          </a:r>
          <a:r>
            <a:rPr lang="cs-CZ" i="1" dirty="0" err="1"/>
            <a:t>derogat</a:t>
          </a:r>
          <a:r>
            <a:rPr lang="cs-CZ" i="1" dirty="0"/>
            <a:t> </a:t>
          </a:r>
          <a:r>
            <a:rPr lang="cs-CZ" i="1" dirty="0" err="1"/>
            <a:t>legis</a:t>
          </a:r>
          <a:r>
            <a:rPr lang="cs-CZ" i="1" dirty="0"/>
            <a:t> </a:t>
          </a:r>
          <a:r>
            <a:rPr lang="cs-CZ" i="1" dirty="0" err="1"/>
            <a:t>generali</a:t>
          </a:r>
          <a:endParaRPr lang="en-US" dirty="0"/>
        </a:p>
      </dgm:t>
    </dgm:pt>
    <dgm:pt modelId="{9C96C9A1-C074-4F52-A863-568942005FCA}" type="parTrans" cxnId="{AC64F027-C47C-4F86-B5DF-06C3521FC142}">
      <dgm:prSet/>
      <dgm:spPr/>
      <dgm:t>
        <a:bodyPr/>
        <a:lstStyle/>
        <a:p>
          <a:endParaRPr lang="en-US"/>
        </a:p>
      </dgm:t>
    </dgm:pt>
    <dgm:pt modelId="{324BB3C4-A9CC-4DEC-B461-A863F4699C99}" type="sibTrans" cxnId="{AC64F027-C47C-4F86-B5DF-06C3521FC142}">
      <dgm:prSet/>
      <dgm:spPr/>
      <dgm:t>
        <a:bodyPr/>
        <a:lstStyle/>
        <a:p>
          <a:endParaRPr lang="en-US"/>
        </a:p>
      </dgm:t>
    </dgm:pt>
    <dgm:pt modelId="{5084964D-769E-428B-AFCD-8C4149B93762}">
      <dgm:prSet/>
      <dgm:spPr/>
      <dgm:t>
        <a:bodyPr/>
        <a:lstStyle/>
        <a:p>
          <a:r>
            <a:rPr lang="cs-CZ" i="1" dirty="0"/>
            <a:t>vztah speciality a subsidiarity</a:t>
          </a:r>
          <a:endParaRPr lang="en-US" dirty="0"/>
        </a:p>
      </dgm:t>
    </dgm:pt>
    <dgm:pt modelId="{EBA534ED-1194-4230-9839-B4A50462259C}" type="parTrans" cxnId="{03FD187A-6F1B-4D83-AA4C-B5B7F591D147}">
      <dgm:prSet/>
      <dgm:spPr/>
      <dgm:t>
        <a:bodyPr/>
        <a:lstStyle/>
        <a:p>
          <a:endParaRPr lang="en-US"/>
        </a:p>
      </dgm:t>
    </dgm:pt>
    <dgm:pt modelId="{D5769AE0-2149-4EC7-BB03-7E5A7952F713}" type="sibTrans" cxnId="{03FD187A-6F1B-4D83-AA4C-B5B7F591D147}">
      <dgm:prSet/>
      <dgm:spPr/>
      <dgm:t>
        <a:bodyPr/>
        <a:lstStyle/>
        <a:p>
          <a:endParaRPr lang="en-US"/>
        </a:p>
      </dgm:t>
    </dgm:pt>
    <dgm:pt modelId="{6CE51E47-E266-486D-9E9C-47C56F349FB4}" type="pres">
      <dgm:prSet presAssocID="{1DE131AF-19D1-4A9F-8F7F-6A84E50E6035}" presName="Name0" presStyleCnt="0">
        <dgm:presLayoutVars>
          <dgm:dir/>
          <dgm:animLvl val="lvl"/>
          <dgm:resizeHandles val="exact"/>
        </dgm:presLayoutVars>
      </dgm:prSet>
      <dgm:spPr/>
    </dgm:pt>
    <dgm:pt modelId="{FEF65D01-3E54-5049-9DC9-822AE2D39BC1}" type="pres">
      <dgm:prSet presAssocID="{5084964D-769E-428B-AFCD-8C4149B93762}" presName="boxAndChildren" presStyleCnt="0"/>
      <dgm:spPr/>
    </dgm:pt>
    <dgm:pt modelId="{50A0278C-8C2E-644F-87EB-6DC67E3DDD02}" type="pres">
      <dgm:prSet presAssocID="{5084964D-769E-428B-AFCD-8C4149B93762}" presName="parentTextBox" presStyleLbl="node1" presStyleIdx="0" presStyleCnt="3"/>
      <dgm:spPr/>
    </dgm:pt>
    <dgm:pt modelId="{4A1189BA-6763-4CEB-90A9-00E5F1D8D515}" type="pres">
      <dgm:prSet presAssocID="{324BB3C4-A9CC-4DEC-B461-A863F4699C99}" presName="sp" presStyleCnt="0"/>
      <dgm:spPr/>
    </dgm:pt>
    <dgm:pt modelId="{6F6CBEC0-A58E-40A6-A99D-693E2D0A57F8}" type="pres">
      <dgm:prSet presAssocID="{48C3B49A-3D9D-4652-A18C-8812C27FF8FC}" presName="arrowAndChildren" presStyleCnt="0"/>
      <dgm:spPr/>
    </dgm:pt>
    <dgm:pt modelId="{F56C0AA2-8F77-4DD2-8F9A-D9923CA1ED7A}" type="pres">
      <dgm:prSet presAssocID="{48C3B49A-3D9D-4652-A18C-8812C27FF8FC}" presName="parentTextArrow" presStyleLbl="node1" presStyleIdx="1" presStyleCnt="3"/>
      <dgm:spPr/>
    </dgm:pt>
    <dgm:pt modelId="{454C540B-7DD6-4413-83FE-5A04A8692E0C}" type="pres">
      <dgm:prSet presAssocID="{BE411537-0090-4BA3-A68E-EFD787BB9B03}" presName="sp" presStyleCnt="0"/>
      <dgm:spPr/>
    </dgm:pt>
    <dgm:pt modelId="{E02638E7-8DE8-425E-9ED2-732BCB8F9563}" type="pres">
      <dgm:prSet presAssocID="{EA927151-616D-4F6B-A13D-1C5CA631D56C}" presName="arrowAndChildren" presStyleCnt="0"/>
      <dgm:spPr/>
    </dgm:pt>
    <dgm:pt modelId="{268B1676-B863-4E70-8CEC-00F43430509A}" type="pres">
      <dgm:prSet presAssocID="{EA927151-616D-4F6B-A13D-1C5CA631D56C}" presName="parentTextArrow" presStyleLbl="node1" presStyleIdx="2" presStyleCnt="3"/>
      <dgm:spPr/>
    </dgm:pt>
  </dgm:ptLst>
  <dgm:cxnLst>
    <dgm:cxn modelId="{AC64F027-C47C-4F86-B5DF-06C3521FC142}" srcId="{1DE131AF-19D1-4A9F-8F7F-6A84E50E6035}" destId="{48C3B49A-3D9D-4652-A18C-8812C27FF8FC}" srcOrd="1" destOrd="0" parTransId="{9C96C9A1-C074-4F52-A863-568942005FCA}" sibTransId="{324BB3C4-A9CC-4DEC-B461-A863F4699C99}"/>
    <dgm:cxn modelId="{4B240458-B1D2-4645-A26C-3EDB7D8DA522}" type="presOf" srcId="{EA927151-616D-4F6B-A13D-1C5CA631D56C}" destId="{268B1676-B863-4E70-8CEC-00F43430509A}" srcOrd="0" destOrd="0" presId="urn:microsoft.com/office/officeart/2005/8/layout/process4"/>
    <dgm:cxn modelId="{174F7571-5A03-4E26-BCD7-A47278F4A448}" type="presOf" srcId="{1DE131AF-19D1-4A9F-8F7F-6A84E50E6035}" destId="{6CE51E47-E266-486D-9E9C-47C56F349FB4}" srcOrd="0" destOrd="0" presId="urn:microsoft.com/office/officeart/2005/8/layout/process4"/>
    <dgm:cxn modelId="{03FD187A-6F1B-4D83-AA4C-B5B7F591D147}" srcId="{1DE131AF-19D1-4A9F-8F7F-6A84E50E6035}" destId="{5084964D-769E-428B-AFCD-8C4149B93762}" srcOrd="2" destOrd="0" parTransId="{EBA534ED-1194-4230-9839-B4A50462259C}" sibTransId="{D5769AE0-2149-4EC7-BB03-7E5A7952F713}"/>
    <dgm:cxn modelId="{BFE32EC9-B191-AD45-9237-B03EF15DD889}" type="presOf" srcId="{5084964D-769E-428B-AFCD-8C4149B93762}" destId="{50A0278C-8C2E-644F-87EB-6DC67E3DDD02}" srcOrd="0" destOrd="0" presId="urn:microsoft.com/office/officeart/2005/8/layout/process4"/>
    <dgm:cxn modelId="{7655D7D2-31F5-4ABE-8485-D3E862165CD4}" type="presOf" srcId="{48C3B49A-3D9D-4652-A18C-8812C27FF8FC}" destId="{F56C0AA2-8F77-4DD2-8F9A-D9923CA1ED7A}" srcOrd="0" destOrd="0" presId="urn:microsoft.com/office/officeart/2005/8/layout/process4"/>
    <dgm:cxn modelId="{9A654CD7-6DC4-4516-969C-2D1408051B4D}" srcId="{1DE131AF-19D1-4A9F-8F7F-6A84E50E6035}" destId="{EA927151-616D-4F6B-A13D-1C5CA631D56C}" srcOrd="0" destOrd="0" parTransId="{C0E439E2-C78F-4B99-9DAA-ACFBF8FA6968}" sibTransId="{BE411537-0090-4BA3-A68E-EFD787BB9B03}"/>
    <dgm:cxn modelId="{EBEB66F9-F243-6C46-B675-8AA15C47EEDC}" type="presParOf" srcId="{6CE51E47-E266-486D-9E9C-47C56F349FB4}" destId="{FEF65D01-3E54-5049-9DC9-822AE2D39BC1}" srcOrd="0" destOrd="0" presId="urn:microsoft.com/office/officeart/2005/8/layout/process4"/>
    <dgm:cxn modelId="{5A93DF3A-BA1A-EE44-86D1-85DB9A54B21B}" type="presParOf" srcId="{FEF65D01-3E54-5049-9DC9-822AE2D39BC1}" destId="{50A0278C-8C2E-644F-87EB-6DC67E3DDD02}" srcOrd="0" destOrd="0" presId="urn:microsoft.com/office/officeart/2005/8/layout/process4"/>
    <dgm:cxn modelId="{61786307-C9CD-4882-9E5A-CDDC239845B2}" type="presParOf" srcId="{6CE51E47-E266-486D-9E9C-47C56F349FB4}" destId="{4A1189BA-6763-4CEB-90A9-00E5F1D8D515}" srcOrd="1" destOrd="0" presId="urn:microsoft.com/office/officeart/2005/8/layout/process4"/>
    <dgm:cxn modelId="{A2FA16E9-DF71-4EDD-86E8-705815349DFB}" type="presParOf" srcId="{6CE51E47-E266-486D-9E9C-47C56F349FB4}" destId="{6F6CBEC0-A58E-40A6-A99D-693E2D0A57F8}" srcOrd="2" destOrd="0" presId="urn:microsoft.com/office/officeart/2005/8/layout/process4"/>
    <dgm:cxn modelId="{CCB7810C-CBE1-4CCA-9675-423D35C6471A}" type="presParOf" srcId="{6F6CBEC0-A58E-40A6-A99D-693E2D0A57F8}" destId="{F56C0AA2-8F77-4DD2-8F9A-D9923CA1ED7A}" srcOrd="0" destOrd="0" presId="urn:microsoft.com/office/officeart/2005/8/layout/process4"/>
    <dgm:cxn modelId="{EF5877C6-82F6-434B-9716-8E3573C6DCE5}" type="presParOf" srcId="{6CE51E47-E266-486D-9E9C-47C56F349FB4}" destId="{454C540B-7DD6-4413-83FE-5A04A8692E0C}" srcOrd="3" destOrd="0" presId="urn:microsoft.com/office/officeart/2005/8/layout/process4"/>
    <dgm:cxn modelId="{ABDB548B-256B-42B5-AE87-95D0B85DC6C2}" type="presParOf" srcId="{6CE51E47-E266-486D-9E9C-47C56F349FB4}" destId="{E02638E7-8DE8-425E-9ED2-732BCB8F9563}" srcOrd="4" destOrd="0" presId="urn:microsoft.com/office/officeart/2005/8/layout/process4"/>
    <dgm:cxn modelId="{30AA9AEA-C602-4F85-A1FF-864B3A38E571}" type="presParOf" srcId="{E02638E7-8DE8-425E-9ED2-732BCB8F9563}" destId="{268B1676-B863-4E70-8CEC-00F43430509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A0278C-8C2E-644F-87EB-6DC67E3DDD02}">
      <dsp:nvSpPr>
        <dsp:cNvPr id="0" name=""/>
        <dsp:cNvSpPr/>
      </dsp:nvSpPr>
      <dsp:spPr>
        <a:xfrm>
          <a:off x="0" y="3664721"/>
          <a:ext cx="6195847" cy="12028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i="1" kern="1200" dirty="0"/>
            <a:t>vztah speciality a subsidiarity</a:t>
          </a:r>
          <a:endParaRPr lang="en-US" sz="2100" kern="1200" dirty="0"/>
        </a:p>
      </dsp:txBody>
      <dsp:txXfrm>
        <a:off x="0" y="3664721"/>
        <a:ext cx="6195847" cy="1202843"/>
      </dsp:txXfrm>
    </dsp:sp>
    <dsp:sp modelId="{F56C0AA2-8F77-4DD2-8F9A-D9923CA1ED7A}">
      <dsp:nvSpPr>
        <dsp:cNvPr id="0" name=""/>
        <dsp:cNvSpPr/>
      </dsp:nvSpPr>
      <dsp:spPr>
        <a:xfrm rot="10800000">
          <a:off x="0" y="1832790"/>
          <a:ext cx="6195847" cy="184997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i="1" kern="1200" dirty="0"/>
            <a:t>lex </a:t>
          </a:r>
          <a:r>
            <a:rPr lang="cs-CZ" sz="2100" i="1" kern="1200" dirty="0" err="1"/>
            <a:t>specialis</a:t>
          </a:r>
          <a:r>
            <a:rPr lang="cs-CZ" sz="2100" i="1" kern="1200" dirty="0"/>
            <a:t> </a:t>
          </a:r>
          <a:r>
            <a:rPr lang="cs-CZ" sz="2100" i="1" kern="1200" dirty="0" err="1"/>
            <a:t>derogat</a:t>
          </a:r>
          <a:r>
            <a:rPr lang="cs-CZ" sz="2100" i="1" kern="1200" dirty="0"/>
            <a:t> </a:t>
          </a:r>
          <a:r>
            <a:rPr lang="cs-CZ" sz="2100" i="1" kern="1200" dirty="0" err="1"/>
            <a:t>legis</a:t>
          </a:r>
          <a:r>
            <a:rPr lang="cs-CZ" sz="2100" i="1" kern="1200" dirty="0"/>
            <a:t> </a:t>
          </a:r>
          <a:r>
            <a:rPr lang="cs-CZ" sz="2100" i="1" kern="1200" dirty="0" err="1"/>
            <a:t>generali</a:t>
          </a:r>
          <a:endParaRPr lang="en-US" sz="2100" kern="1200" dirty="0"/>
        </a:p>
      </dsp:txBody>
      <dsp:txXfrm rot="10800000">
        <a:off x="0" y="1832790"/>
        <a:ext cx="6195847" cy="1202056"/>
      </dsp:txXfrm>
    </dsp:sp>
    <dsp:sp modelId="{268B1676-B863-4E70-8CEC-00F43430509A}">
      <dsp:nvSpPr>
        <dsp:cNvPr id="0" name=""/>
        <dsp:cNvSpPr/>
      </dsp:nvSpPr>
      <dsp:spPr>
        <a:xfrm rot="10800000">
          <a:off x="0" y="860"/>
          <a:ext cx="6195847" cy="184997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i="1" kern="1200" dirty="0"/>
            <a:t>§ 192 odst. 1 stavebního zákona stanoví, že na postupy a řízení se použijí ustanovení správního řádu, pokud tento zákon nestanoví jinak</a:t>
          </a:r>
          <a:endParaRPr lang="en-US" sz="2100" kern="1200" dirty="0"/>
        </a:p>
      </dsp:txBody>
      <dsp:txXfrm rot="10800000">
        <a:off x="0" y="860"/>
        <a:ext cx="6195847" cy="12020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3012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BF0E69DF-8919-ADA3-60CE-11D10AA3EDA2}"/>
              </a:ext>
            </a:extLst>
          </p:cNvPr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7930078-CE70-1E7B-E429-E1E6C4215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E201E-1EF4-B041-ABFE-A208D2AB875D}" type="datetimeFigureOut">
              <a:rPr lang="en-US"/>
              <a:pPr>
                <a:defRPr/>
              </a:pPr>
              <a:t>11/24/23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8AE1500-C75E-300B-0490-4F38C6156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E5D3F8A-AD91-0BF4-6B43-FA1F5AAFA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E1BCB-026A-5249-BFB8-9A5F92A5EE41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321398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>
            <a:extLst>
              <a:ext uri="{FF2B5EF4-FFF2-40B4-BE49-F238E27FC236}">
                <a16:creationId xmlns:a16="http://schemas.microsoft.com/office/drawing/2014/main" id="{79725436-D484-2040-E8F6-3689E150DC10}"/>
              </a:ext>
            </a:extLst>
          </p:cNvPr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2147483646 w 9248"/>
              <a:gd name="T1" fmla="*/ 2147483646 h 10000"/>
              <a:gd name="T2" fmla="*/ 2147483646 w 9248"/>
              <a:gd name="T3" fmla="*/ 2147483646 h 10000"/>
              <a:gd name="T4" fmla="*/ 2147483646 w 9248"/>
              <a:gd name="T5" fmla="*/ 2147483646 h 10000"/>
              <a:gd name="T6" fmla="*/ 2147483646 w 9248"/>
              <a:gd name="T7" fmla="*/ 0 h 10000"/>
              <a:gd name="T8" fmla="*/ 2147483646 w 9248"/>
              <a:gd name="T9" fmla="*/ 0 h 10000"/>
              <a:gd name="T10" fmla="*/ 0 w 9248"/>
              <a:gd name="T11" fmla="*/ 2147483646 h 10000"/>
              <a:gd name="T12" fmla="*/ 2147483646 w 9248"/>
              <a:gd name="T13" fmla="*/ 2147483646 h 10000"/>
              <a:gd name="T14" fmla="*/ 2147483646 w 9248"/>
              <a:gd name="T15" fmla="*/ 2147483646 h 10000"/>
              <a:gd name="T16" fmla="*/ 2147483646 w 9248"/>
              <a:gd name="T17" fmla="*/ 2147483646 h 10000"/>
              <a:gd name="T18" fmla="*/ 2147483646 w 9248"/>
              <a:gd name="T19" fmla="*/ 2147483646 h 10000"/>
              <a:gd name="T20" fmla="*/ 2147483646 w 9248"/>
              <a:gd name="T21" fmla="*/ 2147483646 h 10000"/>
              <a:gd name="T22" fmla="*/ 2147483646 w 9248"/>
              <a:gd name="T23" fmla="*/ 2147483646 h 10000"/>
              <a:gd name="T24" fmla="*/ 2147483646 w 924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1BD43A7F-518A-5304-2C24-BB974464D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FB198-19AE-0147-9F4F-4813C87BA04B}" type="datetimeFigureOut">
              <a:rPr lang="en-US"/>
              <a:pPr>
                <a:defRPr/>
              </a:pPr>
              <a:t>11/24/23</a:t>
            </a:fld>
            <a:endParaRPr 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A7601E0C-8E4D-B820-B491-4E48B198A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D6A7AB1-6A55-3158-8000-3D69BAE09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040F8-8EA7-4247-AC3B-E5CC5F95B164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281719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  <p:sldLayoutId id="2147483695" r:id="rId16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8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hyperlink" Target="https://regvssp.msmt.cz/registrvssp/" TargetMode="Externa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hyperlink" Target="https://uok.msmt.cz/uok/ru_list.php" TargetMode="External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eznamzpravy.cz/clanek/koronavirus-je-to-segregace-studenti-chteji-kvuli-covid-opatrenim-zalovat-univerzitu-182401" TargetMode="Externa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mt.cz/vzdelavani/vysoke-skolstvi/strategicky-zamer" TargetMode="External"/><Relationship Id="rId2" Type="http://schemas.openxmlformats.org/officeDocument/2006/relationships/hyperlink" Target="https://www.msmt.cz/uploads/odbor_30/Jakub/DZ_2016_2020.pdf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czso.cz/csu/czso/klasifikace_vzdelani_cz_isced_2011" TargetMode="Externa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smt.cz/vzdelavani/vysoke-skolstvi/bolonsky-proces-2" TargetMode="Externa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cs/2002-130" TargetMode="External"/><Relationship Id="rId2" Type="http://schemas.openxmlformats.org/officeDocument/2006/relationships/hyperlink" Target="https://www.zakonyprolidi.cz/cs/1998-11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zakonyprolidi.cz/cs/2004-18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16-275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mt.cz/vzdelavani/vysoke-skolstvi/sims-sdruzene-informace-matrik-studentu-1" TargetMode="External"/><Relationship Id="rId2" Type="http://schemas.openxmlformats.org/officeDocument/2006/relationships/hyperlink" Target="https://regvssp.msmt.cz/registrvssp/" TargetMode="Externa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ovinky.cz/domaci/clanek/zeman-rozhodl-ze-nepozve-na-hrad-rektora-ktery-mu-odeprel-prednasku-207531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hyperlink" Target="https://encyklopedie.brna.cz/home-mmb/?acc=profil_udalosti&amp;load=271" TargetMode="External"/><Relationship Id="rId2" Type="http://schemas.openxmlformats.org/officeDocument/2006/relationships/hyperlink" Target="https://www.muni.cz/o-univerzite/uredni-deska/zakon-o-zrizeni-m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zakonyprolidi.cz/cs/1991-314" TargetMode="External"/><Relationship Id="rId4" Type="http://schemas.openxmlformats.org/officeDocument/2006/relationships/hyperlink" Target="https://www.zakonyprolidi.cz/cs/1990-48" TargetMode="Externa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uni.cz/o-univerzite/uredni-deska/studijni-a-zkusebni-rad-mu" TargetMode="External"/><Relationship Id="rId7" Type="http://schemas.openxmlformats.org/officeDocument/2006/relationships/hyperlink" Target="https://is.muni.cz/do/mu/Uredni_deska/Predpisy_MU/Pravnicka_fakulta/Vnitrni_predpisy/Disciplinarni_rad/Disciplinarni_rad_s_podpisem.pdf" TargetMode="External"/><Relationship Id="rId2" Type="http://schemas.openxmlformats.org/officeDocument/2006/relationships/hyperlink" Target="https://www.muni.cz/o-univerzite/uredni-deska/statut-m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s.muni.cz/do/mu/Uredni_deska/Predpisy_MU/Pravnicka_fakulta/Vnitrni_predpisy/Jednaci_rad_Akademickeho_senatu/Jednaci_rad_Akademickeho_senatu_PrF_MU.pdf" TargetMode="External"/><Relationship Id="rId5" Type="http://schemas.openxmlformats.org/officeDocument/2006/relationships/hyperlink" Target="https://is.muni.cz/do/mu/Uredni_deska/Predpisy_MU/Pravnicka_fakulta/Vnitrni_predpisy/Volebni_rad_Akademickeho_senatu/Volebni_rad_Akademickeho_senatu_PrF_MU.pdf" TargetMode="External"/><Relationship Id="rId4" Type="http://schemas.openxmlformats.org/officeDocument/2006/relationships/hyperlink" Target="https://is.muni.cz/do/mu/Uredni_deska/Predpisy_MU/Pravnicka_fakulta/Vnitrni_predpisy/Statut/STATUT_PrF_07-10-19-final_k_vyveseni.pdf" TargetMode="Externa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uni.cz/o-univerzite/fakulty-a-pracoviste/rady-a-komise/akademicky-senat/zasedani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uni.cz/o-univerzite/fakulty-a-pracoviste/masarykova-univerzita" TargetMode="Externa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2115531"/>
            <a:ext cx="11361600" cy="1044848"/>
          </a:xfrm>
        </p:spPr>
        <p:txBody>
          <a:bodyPr/>
          <a:lstStyle/>
          <a:p>
            <a:r>
              <a:rPr lang="cs-CZ" dirty="0"/>
              <a:t>1/ Správa na úseku územního plánování</a:t>
            </a:r>
            <a:br>
              <a:rPr lang="cs-CZ" dirty="0"/>
            </a:br>
            <a:r>
              <a:rPr lang="cs-CZ" dirty="0"/>
              <a:t>	a stavebního řádu</a:t>
            </a:r>
            <a:br>
              <a:rPr lang="cs-CZ" dirty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4747501"/>
            <a:ext cx="11361600" cy="420245"/>
          </a:xfrm>
        </p:spPr>
        <p:txBody>
          <a:bodyPr/>
          <a:lstStyle/>
          <a:p>
            <a:endParaRPr lang="cs-CZ" b="1" dirty="0">
              <a:highlight>
                <a:srgbClr val="FFFF00"/>
              </a:highlight>
            </a:endParaRPr>
          </a:p>
          <a:p>
            <a:r>
              <a:rPr lang="cs-CZ" sz="1800" b="1" dirty="0"/>
              <a:t>JUDr. Kamil Jelínek, Ph.D.</a:t>
            </a:r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A686EDDC-1D22-8D84-EFDE-0557BC2BF04C}"/>
              </a:ext>
            </a:extLst>
          </p:cNvPr>
          <p:cNvSpPr txBox="1">
            <a:spLocks/>
          </p:cNvSpPr>
          <p:nvPr/>
        </p:nvSpPr>
        <p:spPr>
          <a:xfrm>
            <a:off x="398502" y="3702653"/>
            <a:ext cx="11361600" cy="104484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2/ Správa na úseku (vysokého) školství</a:t>
            </a:r>
            <a:br>
              <a:rPr lang="cs-CZ" kern="0" dirty="0"/>
            </a:br>
            <a:endParaRPr lang="cs-CZ" kern="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sz="1200" i="1" u="sn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/>
              <a:t>Orgány a základní instituty správy na úseku územního plánování</a:t>
            </a:r>
            <a:endParaRPr lang="cs-CZ" sz="40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781503"/>
            <a:ext cx="10869249" cy="4356497"/>
          </a:xfrm>
        </p:spPr>
        <p:txBody>
          <a:bodyPr/>
          <a:lstStyle/>
          <a:p>
            <a:r>
              <a:rPr lang="cs-CZ" sz="2000" b="1" dirty="0"/>
              <a:t>Ministerstvo pro místní rozvoj- ústřední správní orgán</a:t>
            </a:r>
          </a:p>
          <a:p>
            <a:pPr lvl="1"/>
            <a:r>
              <a:rPr lang="cs-CZ" sz="1800" dirty="0"/>
              <a:t>pořizuje politiku územního rozvoje ČR včetně potřebných podkladů</a:t>
            </a:r>
          </a:p>
          <a:p>
            <a:pPr lvl="1"/>
            <a:r>
              <a:rPr lang="cs-CZ" sz="1800" dirty="0"/>
              <a:t>vede evidenci územně plánovací činnosti</a:t>
            </a:r>
          </a:p>
          <a:p>
            <a:endParaRPr lang="cs-CZ" sz="2000" b="1" dirty="0"/>
          </a:p>
          <a:p>
            <a:r>
              <a:rPr lang="cs-CZ" sz="2000" b="1" dirty="0"/>
              <a:t>Krajský úřad</a:t>
            </a:r>
          </a:p>
          <a:p>
            <a:pPr lvl="1"/>
            <a:r>
              <a:rPr lang="cs-CZ" sz="1800" dirty="0"/>
              <a:t>pořizuje zásady územního rozvoje</a:t>
            </a:r>
          </a:p>
          <a:p>
            <a:pPr lvl="1"/>
            <a:r>
              <a:rPr lang="cs-CZ" sz="1800" dirty="0"/>
              <a:t>může pořizovat krajský regulační plán</a:t>
            </a:r>
          </a:p>
          <a:p>
            <a:endParaRPr lang="cs-CZ" sz="2000" dirty="0"/>
          </a:p>
          <a:p>
            <a:r>
              <a:rPr lang="cs-CZ" sz="2000" b="1" dirty="0"/>
              <a:t>Zastupitelstvo kraje </a:t>
            </a:r>
            <a:r>
              <a:rPr lang="cs-CZ" sz="2000" dirty="0"/>
              <a:t>– schvaluje a rozhoduje o zásadách</a:t>
            </a:r>
          </a:p>
          <a:p>
            <a:r>
              <a:rPr lang="cs-CZ" sz="2000" b="1" dirty="0"/>
              <a:t>Rada kraje </a:t>
            </a:r>
            <a:r>
              <a:rPr lang="cs-CZ" sz="2000" dirty="0"/>
              <a:t>– podílí se na přípravě zásad</a:t>
            </a:r>
          </a:p>
          <a:p>
            <a:endParaRPr lang="cs-CZ" sz="200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8458508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Vnitřní předpisy fakulty </a:t>
            </a:r>
            <a:r>
              <a:rPr lang="cs-CZ" dirty="0"/>
              <a:t>(§ 33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Vnitřními předpisy fakulty jsou: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Statut fakulty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Volební řád akademického senátu fakulty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Jednací řád akademického senátu fakulty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Jednací řád vědecké rady fakulty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Disciplinární řád fakulty pro studenty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Další předpisy, pokud tak stanoví statut fakulty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Obdoba univerzitních vnitřních předpisů, ale rozdíly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Nemusí být schváleny MŠMT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Avšak akademický senát fakulty </a:t>
            </a:r>
            <a:r>
              <a:rPr lang="cs-CZ" dirty="0">
                <a:solidFill>
                  <a:srgbClr val="0000DC"/>
                </a:solidFill>
              </a:rPr>
              <a:t>schvaluje pouze návrh </a:t>
            </a:r>
            <a:r>
              <a:rPr lang="cs-CZ" dirty="0"/>
              <a:t>vnitřního předpisu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Orgány fakulty </a:t>
            </a:r>
            <a:r>
              <a:rPr lang="cs-CZ" dirty="0"/>
              <a:t>(§ 22-32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Samosprávnými akademickými orgány fakulty jsou: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Akademický senát</a:t>
            </a:r>
            <a:endParaRPr lang="cs-CZ" i="1" dirty="0">
              <a:solidFill>
                <a:srgbClr val="0000DC"/>
              </a:solidFill>
            </a:endParaRP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Děkan</a:t>
            </a:r>
            <a:endParaRPr lang="cs-CZ" i="1" dirty="0">
              <a:solidFill>
                <a:srgbClr val="0000DC"/>
              </a:solidFill>
            </a:endParaRP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Vědecká rada </a:t>
            </a:r>
            <a:r>
              <a:rPr lang="cs-CZ" i="1" dirty="0">
                <a:solidFill>
                  <a:srgbClr val="0000DC"/>
                </a:solidFill>
              </a:rPr>
              <a:t>nebo umělecká rada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Disciplinární komise fakulty</a:t>
            </a:r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dirty="0"/>
              <a:t>Dalším orgánem fakulty je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Tajemník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 principu </a:t>
            </a:r>
            <a:r>
              <a:rPr lang="cs-CZ" dirty="0">
                <a:solidFill>
                  <a:srgbClr val="0000DC"/>
                </a:solidFill>
              </a:rPr>
              <a:t>obdobné univerzitním orgánům</a:t>
            </a:r>
            <a:endParaRPr lang="cs-CZ" dirty="0"/>
          </a:p>
          <a:p>
            <a:pPr lvl="1"/>
            <a:r>
              <a:rPr lang="cs-CZ" dirty="0"/>
              <a:t>Obdobně </a:t>
            </a:r>
            <a:r>
              <a:rPr lang="cs-CZ" dirty="0">
                <a:solidFill>
                  <a:srgbClr val="0000DC"/>
                </a:solidFill>
              </a:rPr>
              <a:t>akademická obec fakulty 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Ekonomický základ </a:t>
            </a:r>
            <a:r>
              <a:rPr lang="cs-CZ" dirty="0"/>
              <a:t>(§ 18-20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Se </a:t>
            </a:r>
            <a:r>
              <a:rPr lang="cs-CZ" dirty="0">
                <a:solidFill>
                  <a:srgbClr val="0000DC"/>
                </a:solidFill>
              </a:rPr>
              <a:t>samosprávným charakterem </a:t>
            </a:r>
            <a:r>
              <a:rPr lang="cs-CZ" dirty="0"/>
              <a:t>veřejné VŠ souvisí také </a:t>
            </a:r>
            <a:r>
              <a:rPr lang="cs-CZ" b="1" dirty="0">
                <a:solidFill>
                  <a:srgbClr val="0000DC"/>
                </a:solidFill>
              </a:rPr>
              <a:t>ekonomická autonomie </a:t>
            </a:r>
            <a:endParaRPr lang="cs-CZ" dirty="0"/>
          </a:p>
          <a:p>
            <a:pPr lvl="1"/>
            <a:r>
              <a:rPr lang="cs-CZ" dirty="0"/>
              <a:t>Veřejná VŠ má </a:t>
            </a:r>
            <a:r>
              <a:rPr lang="cs-CZ" dirty="0">
                <a:solidFill>
                  <a:srgbClr val="0000DC"/>
                </a:solidFill>
              </a:rPr>
              <a:t>vlastní majetek </a:t>
            </a:r>
            <a:r>
              <a:rPr lang="cs-CZ" dirty="0"/>
              <a:t>(§ 19), na hospodaření s tímto majetkem se současně vztahují </a:t>
            </a:r>
            <a:r>
              <a:rPr lang="cs-CZ" dirty="0">
                <a:solidFill>
                  <a:srgbClr val="0000DC"/>
                </a:solidFill>
              </a:rPr>
              <a:t>určitá omezení </a:t>
            </a:r>
            <a:r>
              <a:rPr lang="cs-CZ" dirty="0"/>
              <a:t>(§ 19, 20)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Zejména omezení „rizikových operací“ (majetek k účelu VŠ, nesmí ručit a zastavovat majetek apod.)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Hospodaří podle </a:t>
            </a:r>
            <a:r>
              <a:rPr lang="cs-CZ" dirty="0">
                <a:solidFill>
                  <a:srgbClr val="0000DC"/>
                </a:solidFill>
              </a:rPr>
              <a:t>rozpočtu</a:t>
            </a:r>
            <a:r>
              <a:rPr lang="cs-CZ" dirty="0"/>
              <a:t> (§ 18)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Příjmy rozpočtu </a:t>
            </a:r>
            <a:r>
              <a:rPr lang="cs-CZ" dirty="0"/>
              <a:t>tvoří zejména: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Příspěvek ze státního rozpočtu </a:t>
            </a:r>
            <a:r>
              <a:rPr lang="cs-CZ" i="1" dirty="0">
                <a:solidFill>
                  <a:srgbClr val="0000DC"/>
                </a:solidFill>
              </a:rPr>
              <a:t>na vzdělávací a vědeckou, výzkumnou, vývojovou, uměleckou nebo další tvůrčí činnost (</a:t>
            </a:r>
            <a:r>
              <a:rPr lang="cs-CZ" b="1" i="1" dirty="0">
                <a:solidFill>
                  <a:srgbClr val="0000DC"/>
                </a:solidFill>
              </a:rPr>
              <a:t>nárokově</a:t>
            </a:r>
            <a:r>
              <a:rPr lang="cs-CZ" i="1" dirty="0">
                <a:solidFill>
                  <a:srgbClr val="0000DC"/>
                </a:solidFill>
              </a:rPr>
              <a:t>)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Podpora výzkumu</a:t>
            </a:r>
            <a:r>
              <a:rPr lang="cs-CZ" i="1" dirty="0">
                <a:solidFill>
                  <a:srgbClr val="0000DC"/>
                </a:solidFill>
              </a:rPr>
              <a:t>, experimentálního vývoje a inovací z veřejných prostředků 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Poplatky spojené se studiem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Dotace ze státního rozpočtu, ze státních fondů a z rozpočtů obcí a krajů</a:t>
            </a:r>
            <a:endParaRPr lang="cs-CZ" b="1" i="1" dirty="0">
              <a:solidFill>
                <a:srgbClr val="0000DC"/>
              </a:solidFill>
            </a:endParaRP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Výnosy z majetku, doplňkové činnosti, dary či dědictví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6/ Soukromá a státní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Soukromá VŠ </a:t>
            </a:r>
            <a:r>
              <a:rPr lang="cs-CZ" dirty="0"/>
              <a:t>(32-43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Právnická osoba (s návazností na EU) je oprávněna působit jako soukromá vysoká škola, pokud jí </a:t>
            </a:r>
            <a:r>
              <a:rPr lang="cs-CZ" dirty="0">
                <a:solidFill>
                  <a:srgbClr val="0000DC"/>
                </a:solidFill>
              </a:rPr>
              <a:t>MŠMT udělilo </a:t>
            </a:r>
            <a:r>
              <a:rPr lang="cs-CZ" b="1" dirty="0">
                <a:solidFill>
                  <a:srgbClr val="0000DC"/>
                </a:solidFill>
              </a:rPr>
              <a:t>státní souhlas </a:t>
            </a:r>
            <a:r>
              <a:rPr lang="cs-CZ" dirty="0"/>
              <a:t>(§ 39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Ten podmíněn splněním </a:t>
            </a:r>
            <a:r>
              <a:rPr lang="cs-CZ" dirty="0">
                <a:solidFill>
                  <a:srgbClr val="0000DC"/>
                </a:solidFill>
              </a:rPr>
              <a:t>určitých podmínek</a:t>
            </a:r>
            <a:r>
              <a:rPr lang="cs-CZ" dirty="0"/>
              <a:t>, zejména: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Souhlasné stanovisko NAÚ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Dostatečné zabezpečení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Vnitřní předpisy v souladu s právními předpisy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Organizace a činnost (také) upravena </a:t>
            </a:r>
            <a:r>
              <a:rPr lang="cs-CZ" b="1" dirty="0">
                <a:solidFill>
                  <a:srgbClr val="0000DC"/>
                </a:solidFill>
              </a:rPr>
              <a:t>vnitřními předpisy</a:t>
            </a:r>
          </a:p>
          <a:p>
            <a:pPr lvl="2"/>
            <a:r>
              <a:rPr lang="cs-CZ" i="1" dirty="0"/>
              <a:t>(Zejména stanoví, </a:t>
            </a:r>
            <a:r>
              <a:rPr lang="cs-CZ" i="1" dirty="0">
                <a:solidFill>
                  <a:srgbClr val="0000DC"/>
                </a:solidFill>
              </a:rPr>
              <a:t>které orgány </a:t>
            </a:r>
            <a:r>
              <a:rPr lang="cs-CZ" i="1" dirty="0"/>
              <a:t>vykonávají působnost podle </a:t>
            </a:r>
            <a:r>
              <a:rPr lang="cs-CZ" i="1" dirty="0" err="1"/>
              <a:t>ZoVŠ</a:t>
            </a:r>
            <a:r>
              <a:rPr lang="cs-CZ" i="1" dirty="0"/>
              <a:t>)</a:t>
            </a:r>
          </a:p>
          <a:p>
            <a:pPr lvl="1"/>
            <a:r>
              <a:rPr lang="cs-CZ" dirty="0"/>
              <a:t>Povinna zajistit finanční prostředky pro vzdělávací a tvůrčí činnost</a:t>
            </a:r>
          </a:p>
          <a:p>
            <a:pPr lvl="2">
              <a:buFont typeface="Wingdings" pitchFamily="2" charset="2"/>
              <a:buChar char="Ø"/>
            </a:pPr>
            <a:r>
              <a:rPr lang="cs-CZ" b="1" dirty="0">
                <a:solidFill>
                  <a:srgbClr val="0000DC"/>
                </a:solidFill>
              </a:rPr>
              <a:t>Poplatky </a:t>
            </a:r>
            <a:r>
              <a:rPr lang="cs-CZ" dirty="0">
                <a:solidFill>
                  <a:srgbClr val="0000DC"/>
                </a:solidFill>
              </a:rPr>
              <a:t>spojené se studiem ve svém vnitřním předpisu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>
                <a:solidFill>
                  <a:srgbClr val="0000DC"/>
                </a:solidFill>
              </a:rPr>
              <a:t>Možné i určité financování ze státního rozpočtu </a:t>
            </a:r>
            <a:r>
              <a:rPr lang="cs-CZ" dirty="0"/>
              <a:t>(§ 40 odst. 2-4 – např. sociální stipendia či věda a výzkum)</a:t>
            </a:r>
          </a:p>
          <a:p>
            <a:pPr lvl="1"/>
            <a:r>
              <a:rPr lang="cs-CZ" dirty="0"/>
              <a:t>Působnost </a:t>
            </a:r>
            <a:r>
              <a:rPr lang="cs-CZ" dirty="0">
                <a:solidFill>
                  <a:srgbClr val="0000DC"/>
                </a:solidFill>
              </a:rPr>
              <a:t>MŠMT</a:t>
            </a:r>
            <a:r>
              <a:rPr lang="cs-CZ" dirty="0"/>
              <a:t> směrem ke soukromým VŠ, </a:t>
            </a:r>
            <a:r>
              <a:rPr lang="cs-CZ" dirty="0">
                <a:solidFill>
                  <a:srgbClr val="0000DC"/>
                </a:solidFill>
              </a:rPr>
              <a:t>zejména </a:t>
            </a:r>
            <a:r>
              <a:rPr lang="cs-CZ" b="1" dirty="0">
                <a:solidFill>
                  <a:srgbClr val="0000DC"/>
                </a:solidFill>
              </a:rPr>
              <a:t>dozor </a:t>
            </a:r>
            <a:r>
              <a:rPr lang="cs-CZ" dirty="0"/>
              <a:t>(§ 43) – až odnětí souhlasu</a:t>
            </a:r>
          </a:p>
          <a:p>
            <a:endParaRPr lang="cs-CZ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6/ Soukromá a státní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Státní VŠ </a:t>
            </a:r>
            <a:r>
              <a:rPr lang="cs-CZ" dirty="0"/>
              <a:t>(§ 94-95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Státní vysoké školy = </a:t>
            </a:r>
            <a:r>
              <a:rPr lang="cs-CZ" dirty="0">
                <a:solidFill>
                  <a:srgbClr val="0000DC"/>
                </a:solidFill>
              </a:rPr>
              <a:t>vojenské a policejní VŠ</a:t>
            </a:r>
            <a:endParaRPr lang="cs-CZ" dirty="0"/>
          </a:p>
          <a:p>
            <a:pPr lvl="1"/>
            <a:r>
              <a:rPr lang="cs-CZ" dirty="0"/>
              <a:t>Seznam v příloze č. 2  </a:t>
            </a:r>
            <a:r>
              <a:rPr lang="cs-CZ" dirty="0" err="1"/>
              <a:t>ZoVŠ</a:t>
            </a:r>
            <a:r>
              <a:rPr lang="cs-CZ" dirty="0"/>
              <a:t>, zde nyní pouze: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Univerzita obrany v Brně </a:t>
            </a:r>
            <a:r>
              <a:rPr lang="cs-CZ" i="1" dirty="0">
                <a:solidFill>
                  <a:srgbClr val="0000DC"/>
                </a:solidFill>
              </a:rPr>
              <a:t>(jako vojenská VŠ)</a:t>
            </a:r>
            <a:r>
              <a:rPr lang="cs-CZ" dirty="0"/>
              <a:t> = vzdělání pro účely ozbrojených sil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Policejní akademie České republiky v Praze </a:t>
            </a:r>
            <a:r>
              <a:rPr lang="cs-CZ" i="1" dirty="0">
                <a:solidFill>
                  <a:srgbClr val="0000DC"/>
                </a:solidFill>
              </a:rPr>
              <a:t>(jako policejní VŠ)</a:t>
            </a:r>
            <a:r>
              <a:rPr lang="cs-CZ" dirty="0"/>
              <a:t> = vzdělání pro účely bezpečnostních sborů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/>
              <a:t>(Mohou ale studovat nejen příslušníci uvedených)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Orgány jako veřejné VŠ (bez správní rady), ovšem </a:t>
            </a:r>
            <a:r>
              <a:rPr lang="cs-CZ" dirty="0">
                <a:solidFill>
                  <a:srgbClr val="0000DC"/>
                </a:solidFill>
              </a:rPr>
              <a:t>silnější vazba na stát</a:t>
            </a:r>
          </a:p>
          <a:p>
            <a:pPr lvl="2"/>
            <a:r>
              <a:rPr lang="cs-CZ" i="1" dirty="0"/>
              <a:t>(Nejsou právnickými osobami a nemají tak ani ekonomickou autonomii)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Státní správu vůči nim ve valné většině vykonává </a:t>
            </a:r>
            <a:r>
              <a:rPr lang="cs-CZ" dirty="0">
                <a:solidFill>
                  <a:srgbClr val="0000DC"/>
                </a:solidFill>
              </a:rPr>
              <a:t>MO, resp. MV</a:t>
            </a:r>
          </a:p>
          <a:p>
            <a:pPr lvl="1"/>
            <a:r>
              <a:rPr lang="cs-CZ" dirty="0"/>
              <a:t>Financování </a:t>
            </a:r>
            <a:r>
              <a:rPr lang="cs-CZ" dirty="0">
                <a:solidFill>
                  <a:srgbClr val="0000DC"/>
                </a:solidFill>
              </a:rPr>
              <a:t>ze státního rozpočtu </a:t>
            </a:r>
            <a:r>
              <a:rPr lang="cs-CZ" dirty="0"/>
              <a:t>z kapitoly MO, resp. MV</a:t>
            </a:r>
          </a:p>
          <a:p>
            <a:endParaRPr lang="cs-CZ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7/ Studium na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Vysokoškolské vzdělání </a:t>
            </a:r>
          </a:p>
          <a:p>
            <a:pPr lvl="1"/>
            <a:r>
              <a:rPr lang="cs-CZ" dirty="0"/>
              <a:t>Získává se </a:t>
            </a:r>
            <a:r>
              <a:rPr lang="cs-CZ" b="1" dirty="0">
                <a:solidFill>
                  <a:srgbClr val="0000DC"/>
                </a:solidFill>
              </a:rPr>
              <a:t>studiem</a:t>
            </a:r>
            <a:r>
              <a:rPr lang="cs-CZ" dirty="0">
                <a:solidFill>
                  <a:srgbClr val="0000DC"/>
                </a:solidFill>
              </a:rPr>
              <a:t> v rámci akreditovaného </a:t>
            </a:r>
            <a:r>
              <a:rPr lang="cs-CZ" b="1" dirty="0">
                <a:solidFill>
                  <a:srgbClr val="0000DC"/>
                </a:solidFill>
              </a:rPr>
              <a:t>studijního programu </a:t>
            </a:r>
            <a:r>
              <a:rPr lang="cs-CZ" dirty="0">
                <a:solidFill>
                  <a:srgbClr val="0000DC"/>
                </a:solidFill>
              </a:rPr>
              <a:t>podle studijního plánu stanovenou formou studia</a:t>
            </a:r>
            <a:r>
              <a:rPr lang="cs-CZ" dirty="0"/>
              <a:t> (§ 44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Student</a:t>
            </a:r>
            <a:r>
              <a:rPr lang="cs-CZ" dirty="0"/>
              <a:t> = osoba zapsaná ke studiu ve studijním programu (§ 61 </a:t>
            </a:r>
            <a:r>
              <a:rPr lang="cs-CZ" dirty="0" err="1"/>
              <a:t>an</a:t>
            </a:r>
            <a:r>
              <a:rPr lang="cs-CZ" dirty="0"/>
              <a:t>.), </a:t>
            </a:r>
          </a:p>
          <a:p>
            <a:pPr lvl="2"/>
            <a:r>
              <a:rPr lang="cs-CZ" dirty="0"/>
              <a:t>Před tím </a:t>
            </a:r>
            <a:r>
              <a:rPr lang="cs-CZ" dirty="0">
                <a:solidFill>
                  <a:srgbClr val="0000DC"/>
                </a:solidFill>
              </a:rPr>
              <a:t>přijímací řízení </a:t>
            </a:r>
            <a:r>
              <a:rPr lang="cs-CZ" dirty="0"/>
              <a:t>(§ 50) = ověření podmínek (ze zákona i dalších - § 48 a 49 </a:t>
            </a:r>
            <a:r>
              <a:rPr lang="cs-CZ" dirty="0" err="1"/>
              <a:t>ZoVŠ</a:t>
            </a:r>
            <a:r>
              <a:rPr lang="cs-CZ" dirty="0"/>
              <a:t>), výsledkem rozhodnutí do 30 dnů (děkan/rektor) + možnost odvolání</a:t>
            </a:r>
          </a:p>
          <a:p>
            <a:pPr lvl="2"/>
            <a:endParaRPr lang="cs-CZ" dirty="0"/>
          </a:p>
          <a:p>
            <a:r>
              <a:rPr lang="cs-CZ" dirty="0"/>
              <a:t>Studijní programy:</a:t>
            </a:r>
          </a:p>
          <a:p>
            <a:pPr lvl="1"/>
            <a:r>
              <a:rPr lang="cs-CZ" dirty="0"/>
              <a:t>Různé zaměření (od praktických po teoretické) a délka studia, podléhají </a:t>
            </a:r>
            <a:r>
              <a:rPr lang="cs-CZ" dirty="0">
                <a:solidFill>
                  <a:srgbClr val="0000DC"/>
                </a:solidFill>
              </a:rPr>
              <a:t>akreditaci</a:t>
            </a:r>
            <a:endParaRPr lang="cs-CZ" b="1" i="1" dirty="0">
              <a:solidFill>
                <a:srgbClr val="0000DC"/>
              </a:solidFill>
            </a:endParaRP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Bakalářský</a:t>
            </a:r>
            <a:r>
              <a:rPr lang="cs-CZ" dirty="0"/>
              <a:t> (§ 45)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Magisterský</a:t>
            </a:r>
            <a:r>
              <a:rPr lang="cs-CZ" dirty="0"/>
              <a:t> (§ 46)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Doktorský</a:t>
            </a:r>
            <a:r>
              <a:rPr lang="cs-CZ" dirty="0"/>
              <a:t> (§ 47, 47a)</a:t>
            </a:r>
          </a:p>
          <a:p>
            <a:pPr lvl="1"/>
            <a:r>
              <a:rPr lang="cs-CZ" dirty="0"/>
              <a:t>Pro přehled viz </a:t>
            </a:r>
            <a:r>
              <a:rPr lang="cs-CZ" dirty="0">
                <a:hlinkClick r:id="rId2"/>
              </a:rPr>
              <a:t>Registr VŠ a uskutečňovaných studijních programů</a:t>
            </a:r>
            <a:endParaRPr lang="cs-CZ" dirty="0"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7/ Studium na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Studium na VŠ</a:t>
            </a:r>
          </a:p>
          <a:p>
            <a:pPr lvl="1"/>
            <a:r>
              <a:rPr lang="cs-CZ" dirty="0"/>
              <a:t>Začíná </a:t>
            </a:r>
            <a:r>
              <a:rPr lang="cs-CZ" dirty="0">
                <a:solidFill>
                  <a:srgbClr val="0000DC"/>
                </a:solidFill>
              </a:rPr>
              <a:t>zápisem</a:t>
            </a:r>
          </a:p>
          <a:p>
            <a:pPr lvl="1"/>
            <a:r>
              <a:rPr lang="cs-CZ" dirty="0"/>
              <a:t>Končí </a:t>
            </a:r>
            <a:r>
              <a:rPr lang="cs-CZ" dirty="0">
                <a:solidFill>
                  <a:srgbClr val="0000DC"/>
                </a:solidFill>
              </a:rPr>
              <a:t>řádně </a:t>
            </a:r>
            <a:r>
              <a:rPr lang="cs-CZ" dirty="0"/>
              <a:t>(§ 55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Anebo </a:t>
            </a:r>
            <a:r>
              <a:rPr lang="cs-CZ" dirty="0">
                <a:solidFill>
                  <a:srgbClr val="0000DC"/>
                </a:solidFill>
              </a:rPr>
              <a:t>neúspěšně</a:t>
            </a:r>
            <a:r>
              <a:rPr lang="cs-CZ" dirty="0"/>
              <a:t> (§ 56)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Zanecháním studia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Nesplní-li student požadavky </a:t>
            </a:r>
            <a:r>
              <a:rPr lang="cs-CZ" i="1" dirty="0">
                <a:solidFill>
                  <a:srgbClr val="0000DC"/>
                </a:solidFill>
              </a:rPr>
              <a:t>vyplývající ze studijního programu podle studijního a zkušebního řádu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Vyloučením</a:t>
            </a:r>
            <a:r>
              <a:rPr lang="cs-CZ" i="1" dirty="0">
                <a:solidFill>
                  <a:srgbClr val="0000DC"/>
                </a:solidFill>
              </a:rPr>
              <a:t> (za disciplinární přestupek nebo za podvodné jednání při přijímacím řízení)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Různé </a:t>
            </a:r>
            <a:r>
              <a:rPr lang="cs-CZ" b="1" i="1" dirty="0">
                <a:solidFill>
                  <a:srgbClr val="0000DC"/>
                </a:solidFill>
              </a:rPr>
              <a:t>nedostatky akreditace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„Novinka“ = </a:t>
            </a:r>
            <a:r>
              <a:rPr lang="cs-CZ" b="1" i="1" dirty="0">
                <a:solidFill>
                  <a:srgbClr val="0000DC"/>
                </a:solidFill>
              </a:rPr>
              <a:t>vyslovením neplatnosti</a:t>
            </a:r>
            <a:r>
              <a:rPr lang="cs-CZ" i="1" dirty="0">
                <a:solidFill>
                  <a:srgbClr val="0000DC"/>
                </a:solidFill>
              </a:rPr>
              <a:t> vykonání státní zkoušky nebo její součásti </a:t>
            </a:r>
            <a:r>
              <a:rPr lang="cs-CZ" dirty="0"/>
              <a:t> (§ 47c a </a:t>
            </a:r>
            <a:r>
              <a:rPr lang="cs-CZ" dirty="0" err="1"/>
              <a:t>násl</a:t>
            </a:r>
            <a:r>
              <a:rPr lang="cs-CZ" dirty="0"/>
              <a:t>. </a:t>
            </a:r>
            <a:r>
              <a:rPr lang="cs-CZ" dirty="0" err="1"/>
              <a:t>ZoVŠ</a:t>
            </a:r>
            <a:r>
              <a:rPr lang="cs-CZ" dirty="0"/>
              <a:t>) – směřuje zejména na různé podvodné jednání (včetně plagiátorství závěrečných prací)</a:t>
            </a:r>
          </a:p>
          <a:p>
            <a:r>
              <a:rPr lang="cs-CZ" dirty="0"/>
              <a:t>Povinnosti studentů zejména (§ 63 </a:t>
            </a:r>
            <a:r>
              <a:rPr lang="cs-CZ" dirty="0" err="1"/>
              <a:t>ZoVŠ</a:t>
            </a:r>
            <a:r>
              <a:rPr lang="cs-CZ" dirty="0"/>
              <a:t>):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Studijní povinnosti ze studijního programu a studijního a zkušebního řádu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Dodržovat vnitřní předpisy vysoké školy a jejích součástí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Hradit poplatky spojené se studiem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7/ Studium na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Práva studentů </a:t>
            </a:r>
            <a:r>
              <a:rPr lang="cs-CZ" dirty="0"/>
              <a:t>(§ 62 odst. 1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a) </a:t>
            </a:r>
            <a:r>
              <a:rPr lang="cs-CZ" sz="1800" b="1" i="1" dirty="0">
                <a:solidFill>
                  <a:srgbClr val="0000DC"/>
                </a:solidFill>
              </a:rPr>
              <a:t>studovat</a:t>
            </a:r>
            <a:r>
              <a:rPr lang="cs-CZ" sz="1800" i="1" dirty="0">
                <a:solidFill>
                  <a:srgbClr val="0000DC"/>
                </a:solidFill>
              </a:rPr>
              <a:t> v rámci jednoho nebo více studijních programů,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b) </a:t>
            </a:r>
            <a:r>
              <a:rPr lang="cs-CZ" sz="1800" b="1" i="1" dirty="0">
                <a:solidFill>
                  <a:srgbClr val="0000DC"/>
                </a:solidFill>
              </a:rPr>
              <a:t>výběru studijních předmětů </a:t>
            </a:r>
            <a:r>
              <a:rPr lang="cs-CZ" sz="1800" i="1" dirty="0">
                <a:solidFill>
                  <a:srgbClr val="0000DC"/>
                </a:solidFill>
              </a:rPr>
              <a:t>a vytvoření studijního plánu podle pravidel studijního programu,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c) </a:t>
            </a:r>
            <a:r>
              <a:rPr lang="cs-CZ" sz="1800" b="1" i="1" dirty="0">
                <a:solidFill>
                  <a:srgbClr val="0000DC"/>
                </a:solidFill>
              </a:rPr>
              <a:t>výběru učitele </a:t>
            </a:r>
            <a:r>
              <a:rPr lang="cs-CZ" sz="1800" i="1" dirty="0">
                <a:solidFill>
                  <a:srgbClr val="0000DC"/>
                </a:solidFill>
              </a:rPr>
              <a:t>určitého studijního předmětu vyučovaného více učiteli,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d) </a:t>
            </a:r>
            <a:r>
              <a:rPr lang="cs-CZ" sz="1800" b="1" i="1" dirty="0">
                <a:solidFill>
                  <a:srgbClr val="0000DC"/>
                </a:solidFill>
              </a:rPr>
              <a:t>konat zkoušky </a:t>
            </a:r>
            <a:r>
              <a:rPr lang="cs-CZ" sz="1800" i="1" dirty="0">
                <a:solidFill>
                  <a:srgbClr val="0000DC"/>
                </a:solidFill>
              </a:rPr>
              <a:t>za podmínek stanovených studijním programem nebo studijním a zkušebním řádem,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e) </a:t>
            </a:r>
            <a:r>
              <a:rPr lang="cs-CZ" sz="1800" b="1" i="1" dirty="0">
                <a:solidFill>
                  <a:srgbClr val="0000DC"/>
                </a:solidFill>
              </a:rPr>
              <a:t>zapsat se do další části </a:t>
            </a:r>
            <a:r>
              <a:rPr lang="cs-CZ" sz="1800" i="1" dirty="0">
                <a:solidFill>
                  <a:srgbClr val="0000DC"/>
                </a:solidFill>
              </a:rPr>
              <a:t>studijního programu, pokud splnil povinnosti stanovené studijním programem nebo studijním a zkušebním řádem,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f) </a:t>
            </a:r>
            <a:r>
              <a:rPr lang="cs-CZ" sz="1800" b="1" i="1" dirty="0">
                <a:solidFill>
                  <a:srgbClr val="0000DC"/>
                </a:solidFill>
              </a:rPr>
              <a:t>navrhovat téma </a:t>
            </a:r>
            <a:r>
              <a:rPr lang="cs-CZ" sz="1800" i="1" dirty="0">
                <a:solidFill>
                  <a:srgbClr val="0000DC"/>
                </a:solidFill>
              </a:rPr>
              <a:t>své bakalářské, diplomové, rigorózní nebo disertační práce,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g) používat zařízení a informační technologie potřebné pro studium ve studijním programu v souladu s pravidly určenými vysokou školou,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h) </a:t>
            </a:r>
            <a:r>
              <a:rPr lang="cs-CZ" sz="1800" b="1" i="1" dirty="0">
                <a:solidFill>
                  <a:srgbClr val="0000DC"/>
                </a:solidFill>
              </a:rPr>
              <a:t>volit a být volen </a:t>
            </a:r>
            <a:r>
              <a:rPr lang="cs-CZ" sz="1800" i="1" dirty="0">
                <a:solidFill>
                  <a:srgbClr val="0000DC"/>
                </a:solidFill>
              </a:rPr>
              <a:t>do akademického senátu, pokud byl akademický senát zřízen,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i) </a:t>
            </a:r>
            <a:r>
              <a:rPr lang="cs-CZ" sz="1800" b="1" i="1" dirty="0">
                <a:solidFill>
                  <a:srgbClr val="0000DC"/>
                </a:solidFill>
              </a:rPr>
              <a:t>na stipendium </a:t>
            </a:r>
            <a:r>
              <a:rPr lang="cs-CZ" sz="1800" i="1" dirty="0">
                <a:solidFill>
                  <a:srgbClr val="0000DC"/>
                </a:solidFill>
              </a:rPr>
              <a:t>z prostředků vysoké školy, splní-li podmínky pro jeho přiznání stanovené ve stipendijním řádu.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7/ Studium na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Poplatky spojené se studiem</a:t>
            </a:r>
          </a:p>
          <a:p>
            <a:pPr lvl="1"/>
            <a:r>
              <a:rPr lang="cs-CZ" dirty="0"/>
              <a:t>Na veřejných VŠ (§ 58 </a:t>
            </a:r>
            <a:r>
              <a:rPr lang="cs-CZ" dirty="0" err="1"/>
              <a:t>ZoVŠ</a:t>
            </a:r>
            <a:r>
              <a:rPr lang="cs-CZ" dirty="0"/>
              <a:t>):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Za přijímací řízení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Za delší studium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Za další studium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Za cizojazyčné studium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Na soukromých VŠ (§ 59)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Vnitřním předpisem, bez zákonných omezení = </a:t>
            </a:r>
            <a:r>
              <a:rPr lang="cs-CZ" b="1" i="1" dirty="0">
                <a:solidFill>
                  <a:srgbClr val="0000DC"/>
                </a:solidFill>
              </a:rPr>
              <a:t>možnost školného</a:t>
            </a:r>
          </a:p>
          <a:p>
            <a:pPr lvl="2"/>
            <a:endParaRPr lang="cs-CZ" dirty="0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7/ Studium na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Rozhodování o P/P studentů </a:t>
            </a:r>
            <a:r>
              <a:rPr lang="cs-CZ" dirty="0"/>
              <a:t>(§ 68 odst. 1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a) povolení mimořádného opravného termínu zkoušky, pokud takovou možnost připouští studijní a zkušební řád,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b) povolení opakovat část studia…,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c) </a:t>
            </a:r>
            <a:r>
              <a:rPr lang="cs-CZ" sz="1600" b="1" i="1" dirty="0">
                <a:solidFill>
                  <a:srgbClr val="0000DC"/>
                </a:solidFill>
              </a:rPr>
              <a:t>přerušení studia</a:t>
            </a:r>
            <a:r>
              <a:rPr lang="cs-CZ" sz="1600" i="1" dirty="0">
                <a:solidFill>
                  <a:srgbClr val="0000DC"/>
                </a:solidFill>
              </a:rPr>
              <a:t>,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d) uznání zkoušek nebo splnění jiných studijních povinností a předepsání rozdílových zkoušek,…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e) </a:t>
            </a:r>
            <a:r>
              <a:rPr lang="cs-CZ" sz="1600" b="1" i="1" dirty="0">
                <a:solidFill>
                  <a:srgbClr val="0000DC"/>
                </a:solidFill>
              </a:rPr>
              <a:t>přiznání stipendia</a:t>
            </a:r>
            <a:r>
              <a:rPr lang="cs-CZ" sz="1600" i="1" dirty="0">
                <a:solidFill>
                  <a:srgbClr val="0000DC"/>
                </a:solidFill>
              </a:rPr>
              <a:t>,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f) vyměření poplatku spojeného se studiem podle § 58 odst. 3 a 4,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g) nesplnění požadavků podle § 56 odst. 1 písm. b),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h) </a:t>
            </a:r>
            <a:r>
              <a:rPr lang="cs-CZ" sz="1600" b="1" i="1" dirty="0">
                <a:solidFill>
                  <a:srgbClr val="0000DC"/>
                </a:solidFill>
              </a:rPr>
              <a:t>disciplinárního přestupku</a:t>
            </a:r>
            <a:r>
              <a:rPr lang="cs-CZ" sz="1600" i="1" dirty="0">
                <a:solidFill>
                  <a:srgbClr val="0000DC"/>
                </a:solidFill>
              </a:rPr>
              <a:t>,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i) </a:t>
            </a:r>
            <a:r>
              <a:rPr lang="cs-CZ" sz="1600" b="1" i="1" dirty="0">
                <a:solidFill>
                  <a:srgbClr val="0000DC"/>
                </a:solidFill>
              </a:rPr>
              <a:t>vyloučení ze studia </a:t>
            </a:r>
            <a:r>
              <a:rPr lang="cs-CZ" sz="1600" i="1" dirty="0">
                <a:solidFill>
                  <a:srgbClr val="0000DC"/>
                </a:solidFill>
              </a:rPr>
              <a:t>podle § 67.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Obsahuje </a:t>
            </a:r>
            <a:r>
              <a:rPr lang="cs-CZ" b="1" dirty="0">
                <a:solidFill>
                  <a:srgbClr val="0000DC"/>
                </a:solidFill>
              </a:rPr>
              <a:t>zvláštní procesní úpravu </a:t>
            </a:r>
            <a:r>
              <a:rPr lang="cs-CZ" dirty="0"/>
              <a:t>(§ 68 – 69a, zejm. disciplinární přestupky)</a:t>
            </a:r>
          </a:p>
          <a:p>
            <a:pPr lvl="1"/>
            <a:r>
              <a:rPr lang="cs-CZ" dirty="0"/>
              <a:t>Jinak ale </a:t>
            </a:r>
            <a:r>
              <a:rPr lang="cs-CZ" dirty="0">
                <a:solidFill>
                  <a:srgbClr val="0000DC"/>
                </a:solidFill>
              </a:rPr>
              <a:t>subsidiarita SŘ </a:t>
            </a:r>
            <a:r>
              <a:rPr lang="cs-CZ" dirty="0"/>
              <a:t>(ne vždy – </a:t>
            </a:r>
            <a:r>
              <a:rPr lang="cs-CZ" i="1" dirty="0"/>
              <a:t>habilitace a jmenování profesorem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sz="1200" i="1" u="sn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/>
              <a:t>Činnost stavebních úřadů</a:t>
            </a:r>
            <a:endParaRPr lang="cs-CZ" sz="40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03131"/>
            <a:ext cx="10869249" cy="4734869"/>
          </a:xfrm>
        </p:spPr>
        <p:txBody>
          <a:bodyPr/>
          <a:lstStyle/>
          <a:p>
            <a:r>
              <a:rPr lang="cs-CZ" sz="2000" b="1" dirty="0"/>
              <a:t>Stavební úřad - </a:t>
            </a:r>
            <a:r>
              <a:rPr lang="cs-CZ" sz="2000" dirty="0"/>
              <a:t>úřady, které jsou pověřeny výkonem státní správy podle zákona č. 183/2006 Sb. o územním plánování a stavebním řádu (tzv. stavební zákon).</a:t>
            </a:r>
          </a:p>
          <a:p>
            <a:endParaRPr lang="cs-CZ" sz="2000" dirty="0"/>
          </a:p>
          <a:p>
            <a:r>
              <a:rPr lang="cs-CZ" sz="2000" b="1" dirty="0"/>
              <a:t>Činnost:</a:t>
            </a:r>
          </a:p>
          <a:p>
            <a:r>
              <a:rPr lang="cs-CZ" sz="2000" dirty="0"/>
              <a:t>Vydává územní rozhodnutí</a:t>
            </a:r>
          </a:p>
          <a:p>
            <a:r>
              <a:rPr lang="cs-CZ" sz="2000" dirty="0"/>
              <a:t>Vydává územní souhlas</a:t>
            </a:r>
          </a:p>
          <a:p>
            <a:r>
              <a:rPr lang="cs-CZ" sz="2000" dirty="0"/>
              <a:t>Poskytuje informace pro pořizování územně plánovacích podkladů a územně plánovací dokumentace</a:t>
            </a:r>
          </a:p>
          <a:p>
            <a:r>
              <a:rPr lang="cs-CZ" sz="2000" dirty="0"/>
              <a:t>Vykonává další činnosti podle tohoto zákona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84787320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7/ Studium na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Akreditace</a:t>
            </a:r>
            <a:r>
              <a:rPr lang="cs-CZ" dirty="0"/>
              <a:t> studijního programu</a:t>
            </a:r>
          </a:p>
          <a:p>
            <a:pPr lvl="1"/>
            <a:r>
              <a:rPr lang="cs-CZ" dirty="0"/>
              <a:t>= </a:t>
            </a:r>
            <a:r>
              <a:rPr lang="cs-CZ" b="1" dirty="0">
                <a:solidFill>
                  <a:srgbClr val="0000DC"/>
                </a:solidFill>
              </a:rPr>
              <a:t>Oprávnění VŠ </a:t>
            </a:r>
            <a:r>
              <a:rPr lang="cs-CZ" dirty="0">
                <a:solidFill>
                  <a:srgbClr val="0000DC"/>
                </a:solidFill>
              </a:rPr>
              <a:t>uskutečňovat za podmínek stanovených </a:t>
            </a:r>
            <a:r>
              <a:rPr lang="cs-CZ" dirty="0" err="1">
                <a:solidFill>
                  <a:srgbClr val="0000DC"/>
                </a:solidFill>
              </a:rPr>
              <a:t>ZoVŠ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b="1" dirty="0">
                <a:solidFill>
                  <a:srgbClr val="0000DC"/>
                </a:solidFill>
              </a:rPr>
              <a:t>studijní programy</a:t>
            </a:r>
          </a:p>
          <a:p>
            <a:pPr lvl="1">
              <a:buNone/>
            </a:pPr>
            <a:endParaRPr lang="cs-CZ" dirty="0"/>
          </a:p>
          <a:p>
            <a:pPr lvl="1"/>
            <a:r>
              <a:rPr lang="cs-CZ" i="1" dirty="0"/>
              <a:t>Dříve: Akreditační komise stanoviska pro MŠMT, které rozhodovalo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Nyní (od 1. 9. 2016) dvě možnosti:</a:t>
            </a:r>
          </a:p>
          <a:p>
            <a:pPr lvl="2">
              <a:buFont typeface="Wingdings" pitchFamily="2" charset="2"/>
              <a:buChar char="q"/>
            </a:pPr>
            <a:r>
              <a:rPr lang="cs-CZ" b="1" i="1" dirty="0">
                <a:solidFill>
                  <a:srgbClr val="0000DC"/>
                </a:solidFill>
              </a:rPr>
              <a:t>Institucionální akreditace </a:t>
            </a:r>
            <a:r>
              <a:rPr lang="cs-CZ" i="1" dirty="0">
                <a:solidFill>
                  <a:srgbClr val="0000DC"/>
                </a:solidFill>
              </a:rPr>
              <a:t>= sama VŠ, pokud splňuje standardy pro oblast vzdělávání (§ 78a </a:t>
            </a:r>
            <a:r>
              <a:rPr lang="cs-CZ" i="1" dirty="0" err="1">
                <a:solidFill>
                  <a:srgbClr val="0000DC"/>
                </a:solidFill>
              </a:rPr>
              <a:t>ZoVŠ</a:t>
            </a:r>
            <a:r>
              <a:rPr lang="cs-CZ" i="1" dirty="0">
                <a:solidFill>
                  <a:srgbClr val="0000DC"/>
                </a:solidFill>
              </a:rPr>
              <a:t>)                      a má funkční systém zajišťování kvality vzdělávaní</a:t>
            </a:r>
          </a:p>
          <a:p>
            <a:pPr lvl="2">
              <a:buFont typeface="Wingdings" pitchFamily="2" charset="2"/>
              <a:buChar char="q"/>
            </a:pPr>
            <a:r>
              <a:rPr lang="cs-CZ" b="1" i="1" dirty="0">
                <a:solidFill>
                  <a:srgbClr val="0000DC"/>
                </a:solidFill>
              </a:rPr>
              <a:t>Akreditace studijního programu </a:t>
            </a:r>
            <a:r>
              <a:rPr lang="cs-CZ" i="1" dirty="0">
                <a:solidFill>
                  <a:srgbClr val="0000DC"/>
                </a:solidFill>
              </a:rPr>
              <a:t>prostřednictvím NAÚ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 obou případech </a:t>
            </a:r>
            <a:r>
              <a:rPr lang="cs-CZ" b="1" dirty="0"/>
              <a:t>uděluje na žádost </a:t>
            </a:r>
            <a:r>
              <a:rPr lang="cs-CZ" b="1" dirty="0">
                <a:solidFill>
                  <a:srgbClr val="0000DC"/>
                </a:solidFill>
              </a:rPr>
              <a:t>Národní akreditační úřadu pro vysoké školství </a:t>
            </a:r>
            <a:r>
              <a:rPr lang="cs-CZ" dirty="0"/>
              <a:t>(</a:t>
            </a:r>
            <a:r>
              <a:rPr lang="cs-CZ" b="1" dirty="0"/>
              <a:t>NAÚ</a:t>
            </a:r>
            <a:r>
              <a:rPr lang="cs-CZ" dirty="0"/>
              <a:t>,</a:t>
            </a:r>
            <a:r>
              <a:rPr lang="cs-CZ" b="1" dirty="0"/>
              <a:t> </a:t>
            </a:r>
            <a:r>
              <a:rPr lang="cs-CZ" dirty="0"/>
              <a:t>legislativní zkratka </a:t>
            </a:r>
            <a:r>
              <a:rPr lang="cs-CZ" dirty="0" err="1"/>
              <a:t>ZoVŠ</a:t>
            </a:r>
            <a:r>
              <a:rPr lang="cs-CZ" dirty="0"/>
              <a:t> = </a:t>
            </a:r>
            <a:r>
              <a:rPr lang="cs-CZ" i="1" dirty="0"/>
              <a:t>„Akreditační úřad“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Ten </a:t>
            </a:r>
            <a:r>
              <a:rPr lang="cs-CZ" dirty="0">
                <a:solidFill>
                  <a:srgbClr val="0000DC"/>
                </a:solidFill>
              </a:rPr>
              <a:t>nápravná opatření </a:t>
            </a:r>
            <a:r>
              <a:rPr lang="cs-CZ" dirty="0"/>
              <a:t>při nedostatcích (§ 86 </a:t>
            </a:r>
            <a:r>
              <a:rPr lang="cs-CZ" dirty="0" err="1"/>
              <a:t>ZoVŠ</a:t>
            </a:r>
            <a:r>
              <a:rPr lang="cs-CZ" dirty="0"/>
              <a:t>) – </a:t>
            </a:r>
            <a:r>
              <a:rPr lang="cs-CZ" b="1" dirty="0"/>
              <a:t>až odejmutí</a:t>
            </a:r>
            <a:r>
              <a:rPr lang="cs-CZ" dirty="0"/>
              <a:t> </a:t>
            </a:r>
            <a:r>
              <a:rPr lang="cs-CZ" b="1" dirty="0"/>
              <a:t>akreditace</a:t>
            </a:r>
          </a:p>
          <a:p>
            <a:pPr lvl="1"/>
            <a:endParaRPr lang="cs-CZ" dirty="0"/>
          </a:p>
          <a:p>
            <a:pPr lvl="2"/>
            <a:endParaRPr lang="cs-CZ" dirty="0"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7/ Studium na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Nostrifikace</a:t>
            </a:r>
          </a:p>
          <a:p>
            <a:pPr lvl="1"/>
            <a:r>
              <a:rPr lang="cs-CZ" dirty="0"/>
              <a:t>= </a:t>
            </a:r>
            <a:r>
              <a:rPr lang="cs-CZ" dirty="0">
                <a:solidFill>
                  <a:srgbClr val="0000DC"/>
                </a:solidFill>
              </a:rPr>
              <a:t>Uznávání vzdělání </a:t>
            </a:r>
          </a:p>
          <a:p>
            <a:pPr lvl="1"/>
            <a:r>
              <a:rPr lang="cs-CZ" dirty="0"/>
              <a:t>§ 89 a násl. </a:t>
            </a:r>
            <a:r>
              <a:rPr lang="cs-CZ" dirty="0" err="1"/>
              <a:t>ZoVŠ</a:t>
            </a:r>
            <a:endParaRPr lang="cs-CZ" dirty="0"/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Na žádost absolventa zahraniční vysoké školy vydá osvědčení o uznání vysokoškolského vzdělání nebo jeho části v České republice</a:t>
            </a:r>
            <a:r>
              <a:rPr lang="cs-CZ" dirty="0"/>
              <a:t> – MŠMT nebo VŠ </a:t>
            </a:r>
            <a:r>
              <a:rPr lang="cs-CZ" i="1" dirty="0"/>
              <a:t>(na základě znalosti úrovně zahraniční vysoké školy nebo na rozsahu znalostí a dovedností osvědčených vysokoškolskou kvalifikací)</a:t>
            </a:r>
          </a:p>
          <a:p>
            <a:pPr lvl="1"/>
            <a:endParaRPr lang="cs-CZ" dirty="0"/>
          </a:p>
          <a:p>
            <a:r>
              <a:rPr lang="cs-CZ" b="1" dirty="0"/>
              <a:t>Uznávání kvalifikace</a:t>
            </a:r>
          </a:p>
          <a:p>
            <a:pPr lvl="1"/>
            <a:r>
              <a:rPr lang="cs-CZ" dirty="0"/>
              <a:t>Pro výkon tzv. </a:t>
            </a:r>
            <a:r>
              <a:rPr lang="cs-CZ" dirty="0">
                <a:solidFill>
                  <a:srgbClr val="0000DC"/>
                </a:solidFill>
              </a:rPr>
              <a:t>regulovaných povolání </a:t>
            </a:r>
            <a:r>
              <a:rPr lang="cs-CZ" i="1" dirty="0"/>
              <a:t>(např. advokát)</a:t>
            </a:r>
          </a:p>
          <a:p>
            <a:pPr lvl="2"/>
            <a:r>
              <a:rPr lang="cs-CZ" dirty="0"/>
              <a:t>Viz </a:t>
            </a:r>
            <a:r>
              <a:rPr lang="cs-CZ" dirty="0">
                <a:hlinkClick r:id="rId2"/>
              </a:rPr>
              <a:t>Databáze regulovaných povolání a činností</a:t>
            </a:r>
            <a:r>
              <a:rPr lang="cs-CZ" dirty="0"/>
              <a:t> (MŠMT)</a:t>
            </a:r>
          </a:p>
          <a:p>
            <a:pPr lvl="1"/>
            <a:r>
              <a:rPr lang="cs-CZ" dirty="0"/>
              <a:t>Zákon č. 18/2004 Sb., o uznávání odborné kvalifikace a jiné způsobilosti státních příslušníků členských států Evropské unie a některých příslušníků jiných států a o změně některých zákonů (</a:t>
            </a:r>
            <a:r>
              <a:rPr lang="cs-CZ" i="1" dirty="0"/>
              <a:t>zákon o uznávání odborné kvalifikace</a:t>
            </a:r>
            <a:r>
              <a:rPr lang="cs-CZ" dirty="0"/>
              <a:t>)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8/ Aktuálně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„Ukrajina“</a:t>
            </a:r>
          </a:p>
          <a:p>
            <a:pPr lvl="1"/>
            <a:r>
              <a:rPr lang="cs-CZ" dirty="0"/>
              <a:t>Zákon </a:t>
            </a:r>
            <a:r>
              <a:rPr lang="cs-CZ" b="1" dirty="0"/>
              <a:t>č. 67/2022</a:t>
            </a:r>
            <a:r>
              <a:rPr lang="cs-CZ" dirty="0"/>
              <a:t>, o opatřeních v oblasti školství v souvislosti s ozbrojeným konfliktem na území Ukrajiny vyvolaným invazí vojsk Ruské federace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V rovině VŠ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Individuální podmínky přijetí ke studiu (bez povinnosti zveřejnění informací v dostatečném předstihu)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Usnadnění prokazování ukončeného vzdělání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Odpuštění poplatku za přijímací řízení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Příznivější přerušení studia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Osvobození poplatku za nostrifikaci</a:t>
            </a:r>
          </a:p>
          <a:p>
            <a:pPr lvl="2"/>
            <a:endParaRPr lang="cs-CZ" dirty="0"/>
          </a:p>
          <a:p>
            <a:pPr lvl="1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029010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8/ Aktuálně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Covid-19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Opatření státní správy </a:t>
            </a:r>
            <a:r>
              <a:rPr lang="cs-CZ" dirty="0"/>
              <a:t>v kontextu vysokých škol</a:t>
            </a:r>
          </a:p>
          <a:p>
            <a:pPr lvl="2"/>
            <a:r>
              <a:rPr lang="cs-CZ" dirty="0"/>
              <a:t>VŠ a studenti adresáty (zejména tzv. </a:t>
            </a:r>
            <a:r>
              <a:rPr lang="cs-CZ" b="1" dirty="0"/>
              <a:t>systém ONT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Ale i </a:t>
            </a:r>
            <a:r>
              <a:rPr lang="cs-CZ" dirty="0">
                <a:solidFill>
                  <a:srgbClr val="0000DC"/>
                </a:solidFill>
              </a:rPr>
              <a:t>opatření VŠ </a:t>
            </a:r>
            <a:r>
              <a:rPr lang="cs-CZ" dirty="0"/>
              <a:t>bez návaznosti na státní správu, tj. v rámci vlastní samosprávné působnosti</a:t>
            </a:r>
          </a:p>
          <a:p>
            <a:pPr lvl="2"/>
            <a:r>
              <a:rPr lang="cs-CZ" dirty="0"/>
              <a:t>Konkrétně vlastní systém ONT v rámci MU, avšak v praxi zpochybněn právní základ, viz:</a:t>
            </a:r>
            <a:endParaRPr lang="cs-CZ" dirty="0">
              <a:hlinkClick r:id="rId2"/>
            </a:endParaRPr>
          </a:p>
          <a:p>
            <a:pPr lvl="2"/>
            <a:r>
              <a:rPr lang="cs-CZ" i="1" dirty="0">
                <a:hlinkClick r:id="rId2"/>
              </a:rPr>
              <a:t>https://www.seznamzpravy.cz/clanek/koronavirus-je-to-segregace-studenti-chteji-kvuli-covid-opatrenim-zalovat-univerzitu-182401</a:t>
            </a:r>
            <a:endParaRPr lang="cs-CZ" i="1" dirty="0"/>
          </a:p>
          <a:p>
            <a:pPr lvl="2"/>
            <a:endParaRPr lang="cs-CZ" dirty="0"/>
          </a:p>
          <a:p>
            <a:pPr lvl="1"/>
            <a:r>
              <a:rPr lang="cs-CZ" dirty="0"/>
              <a:t>Ale i </a:t>
            </a:r>
            <a:r>
              <a:rPr lang="cs-CZ" b="1" dirty="0"/>
              <a:t>novelizace </a:t>
            </a:r>
            <a:r>
              <a:rPr lang="cs-CZ" b="1" dirty="0" err="1"/>
              <a:t>ZoVŠ</a:t>
            </a:r>
            <a:r>
              <a:rPr lang="cs-CZ" b="1" dirty="0"/>
              <a:t> </a:t>
            </a:r>
            <a:r>
              <a:rPr lang="cs-CZ" dirty="0"/>
              <a:t>= </a:t>
            </a:r>
            <a:r>
              <a:rPr lang="cs-CZ" dirty="0">
                <a:solidFill>
                  <a:srgbClr val="0000DC"/>
                </a:solidFill>
              </a:rPr>
              <a:t>zvláštní oprávnění VŠ při mimořádných situacích </a:t>
            </a:r>
            <a:r>
              <a:rPr lang="cs-CZ" dirty="0"/>
              <a:t>(§ 95a-95d)</a:t>
            </a:r>
          </a:p>
          <a:p>
            <a:pPr lvl="1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0367460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9/ Vybraná judikatura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Přezkum státní zkoušky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Klasifikace státní zkoušky je výsledkem hodnocení vědomostí studenta, které náleží pouze zkušební komisi a nepodléhá soudnímu přezkumu; </a:t>
            </a:r>
            <a:r>
              <a:rPr lang="cs-CZ" b="1" i="1" dirty="0">
                <a:solidFill>
                  <a:srgbClr val="0000DC"/>
                </a:solidFill>
              </a:rPr>
              <a:t>soudní přezkum spočívá v přezkumu dodržení podmínek stanovených pro konání státní zkoušky právními či studijními předpisy, nikoli v přezkumu vědomostí uplatněných studentem </a:t>
            </a:r>
            <a:r>
              <a:rPr lang="cs-CZ" i="1" dirty="0">
                <a:solidFill>
                  <a:srgbClr val="0000DC"/>
                </a:solidFill>
              </a:rPr>
              <a:t>při samotném výkonu zkoušky a tomu odpovídajícího ohodnocení ze strany zkoušejících. </a:t>
            </a:r>
            <a:r>
              <a:rPr lang="cs-CZ" dirty="0"/>
              <a:t>(</a:t>
            </a:r>
            <a:r>
              <a:rPr lang="cs-CZ" b="1" dirty="0"/>
              <a:t>9 As 1/2009-141)</a:t>
            </a:r>
          </a:p>
          <a:p>
            <a:pPr lvl="1"/>
            <a:endParaRPr lang="cs-CZ" b="1" dirty="0"/>
          </a:p>
          <a:p>
            <a:pPr lvl="1"/>
            <a:r>
              <a:rPr lang="cs-CZ" dirty="0"/>
              <a:t>Pouze přezkum procesu (nikoli věcně), avšak později…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9/ Vybraná judikatura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Přezkum nepřijetí ke studiu</a:t>
            </a:r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I. Při přezkoumání rozhodnutí ve věci přijetí ke studiu na vysoké škole (§ 50 odst. 7 zákona č. 111/1998 Sb., o vysokých školách) není přípustné zrušení rozhodnutí rektorem a vrácení věcí k novému projednání. Zákonodárce v uvedeném ustanovení naopak jednoznačně vyjádřil svoji vůli, aby výsledkem řízení o opravném prostředku bylo (v případě, že je rozhodováno meritorně) potvrzení prvoinstančního rozhodnutí, nebo jeho změna.</a:t>
            </a:r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II. </a:t>
            </a:r>
            <a:r>
              <a:rPr lang="cs-CZ" sz="1400" b="1" i="1" dirty="0">
                <a:solidFill>
                  <a:srgbClr val="0000DC"/>
                </a:solidFill>
              </a:rPr>
              <a:t>Při přezkoumání rozhodnutí podle § 50 odst. 7 zákona č. 111/1998 Sb., o vysokých školách, musí být v případech, kdy je to namítáno nebo kdy pochybnost o tom v řízení jinak vyjde najevo, provedeno i věcné posouzení, zda uchazeč správně odpověděl na otázky či zkušební úlohy při přijímací zkoušce, včetně případného posouzení, zda zadané otázky či úlohy byly podle současného stavu vědeckého poznání formulovány správně a zda byly logicky a jazykově formulovány dostatečně jednoznačně.</a:t>
            </a:r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III. Je-li přijímací řízení založeno na hodnocení či testování prováděném externím subjektem, a nikoli vysokou školou, vztahuje se přezkum rektorem (a následně případně i soudní kontrola) i na zkušební otázky a úkoly zadávané v takových externích testovacích řízeních.</a:t>
            </a:r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IV. </a:t>
            </a:r>
            <a:r>
              <a:rPr lang="cs-CZ" sz="1400" b="1" i="1" dirty="0">
                <a:solidFill>
                  <a:srgbClr val="0000DC"/>
                </a:solidFill>
              </a:rPr>
              <a:t>Zjistí-li rektor, že otázka či úkol nebyly formulovány z vědeckých hledisek správně či nebyly dostatečně jednoznačné, nemůže jít toto pochybení k tíži uchazeče.</a:t>
            </a:r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V. Pouze je-li součástí přijímacího řízení zkoumání vlastností a schopností exaktně neměřitelných či závislých na vkusu nebo jiných subjektivních úsudcích (např. uměleckého talentu), </a:t>
            </a:r>
            <a:r>
              <a:rPr lang="cs-CZ" sz="1400" i="1" dirty="0" err="1">
                <a:solidFill>
                  <a:srgbClr val="0000DC"/>
                </a:solidFill>
              </a:rPr>
              <a:t>přezkumná</a:t>
            </a:r>
            <a:r>
              <a:rPr lang="cs-CZ" sz="1400" i="1" dirty="0">
                <a:solidFill>
                  <a:srgbClr val="0000DC"/>
                </a:solidFill>
              </a:rPr>
              <a:t> činnost rektora se omezí na kontrolu nestrannosti, objektivity a odbornosti správní úvahy osoby či osob posuzujících uchazeče a toho, zda nevybočily z mezí správního uvážení či je nezneužily. </a:t>
            </a:r>
            <a:r>
              <a:rPr lang="cs-CZ" sz="1400" b="1" dirty="0"/>
              <a:t>(7 As 79/2011-120)</a:t>
            </a:r>
          </a:p>
          <a:p>
            <a:pPr lvl="1"/>
            <a:endParaRPr lang="cs-CZ" sz="1400" dirty="0"/>
          </a:p>
          <a:p>
            <a:pPr lvl="1"/>
            <a:endParaRPr lang="cs-CZ" sz="1400" dirty="0"/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9/ Vybraná judikatura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Vymezení disciplinárních přestupků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I. Zákon č. 111/1998 Sb., o vysokých školách, neobsahuje vlastní úpravu skutkových podstat disciplinárních přestupků a </a:t>
            </a:r>
            <a:r>
              <a:rPr lang="cs-CZ" b="1" i="1" dirty="0">
                <a:solidFill>
                  <a:srgbClr val="0000DC"/>
                </a:solidFill>
              </a:rPr>
              <a:t>ponechává vysokým školám relativně široký prostor pro úvahu, která jednání budou za disciplinární přestupek považovat</a:t>
            </a:r>
            <a:r>
              <a:rPr lang="cs-CZ" i="1" dirty="0">
                <a:solidFill>
                  <a:srgbClr val="0000DC"/>
                </a:solidFill>
              </a:rPr>
              <a:t>. I proto je třeba klást důraz na formulaci skutkové podstaty disciplinárního přestupku, protože ta je podstatná pro určení skutečností, které je třeba v řízení prokazovat.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II. Úvaha o naplnění materiálního znaku disciplinárního přestupku má místo teprve tehdy, pokud je v řízení prokázáno, že byly naplněny jeho formální znaky. </a:t>
            </a:r>
            <a:r>
              <a:rPr lang="cs-CZ" b="1" dirty="0"/>
              <a:t>(8 As 41/2010-110)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9/ Vybraná judikatura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Právní povaha a zrušení diplomu</a:t>
            </a:r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I. Primárním </a:t>
            </a:r>
            <a:r>
              <a:rPr lang="cs-CZ" sz="1400" b="1" i="1" dirty="0">
                <a:solidFill>
                  <a:srgbClr val="0000DC"/>
                </a:solidFill>
              </a:rPr>
              <a:t>účinkem vydání vysokoškolského diplomu je osvědčení skutečnosti, že adresát úspěšně absolvoval příslušný studijní program</a:t>
            </a:r>
            <a:r>
              <a:rPr lang="cs-CZ" sz="1400" i="1" dirty="0">
                <a:solidFill>
                  <a:srgbClr val="0000DC"/>
                </a:solidFill>
              </a:rPr>
              <a:t>. V tomto ohledu nejde o založení nebo konstatování existence práv, resp. povinností adresáta, a proto se nemůže jednat o správní rozhodnutí v materiálním smyslu.</a:t>
            </a:r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II. Vysokoškolský diplom je, stejně jako vysvědčení o státní závěrečné zkoušce a dodatek k diplomu, osvědčením ve smyslu části čtvrté správního řádu a rektor veřejné vysoké školy je oprávněn jej zrušit podle § 156 odst. 2 téhož zákona, jestliže byl vydán v rozporu se zákonem č. 111/1998 Sb., o vysokých školách, či jiným právním předpisem. V každém individuálním případě je však třeba vážit souladnost takového postupu s imperativem přiměřenosti, stejně jako ochrany práv absolventa, jichž bylo nabyto v dobré víře.</a:t>
            </a:r>
          </a:p>
          <a:p>
            <a:pPr lvl="1"/>
            <a:r>
              <a:rPr lang="cs-CZ" sz="1400" dirty="0"/>
              <a:t>(Pozor - po novelizaci neaktuální, viz § 47c </a:t>
            </a:r>
            <a:r>
              <a:rPr lang="cs-CZ" sz="1400" dirty="0" err="1"/>
              <a:t>ZoVŠ</a:t>
            </a:r>
            <a:r>
              <a:rPr lang="cs-CZ" sz="1400" dirty="0"/>
              <a:t>)</a:t>
            </a:r>
            <a:r>
              <a:rPr lang="cs-CZ" sz="1400" i="1" dirty="0">
                <a:solidFill>
                  <a:srgbClr val="0000DC"/>
                </a:solidFill>
              </a:rPr>
              <a:t> III. Ačkoli absentuje zákonná úprava pro zpětné přezkoumání naplnění podmínek úspěšného absolvování vysokoškolského studia, lze i přesto v některých případech dospět k závěru, že vysokoškolský diplom byl vydán v rozporu s právními předpisy. Z povahy věci půjde zejména o situace, kdy nesplnění podmínek úspěšného absolvování studia vyplývá přímo ze studijních záznamů příslušné veřejné vysoké školy (např. kvalifikovaně evidovaný údaj o nesplnění, resp. absence údaje o splnění, konkrétní studijní povinnosti podmiňující úspěšné absolvování studia).</a:t>
            </a:r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IV. Byla-li diplomová práce obhájena a nelze-li v důsledku absence zákonné úpravy výsledek obhajoby revidovat, nepředstavuje samotné následné zjištění rektora veřejné vysoké školy stran nedostatku původnosti již obhájené práce takovou skutečnost, která by mohla opodstatnit závěr o rozpornosti vydání souvisejícího vysokoškolského diplomu s právními předpisy.</a:t>
            </a:r>
            <a:r>
              <a:rPr lang="cs-CZ" sz="1400" dirty="0"/>
              <a:t> </a:t>
            </a:r>
            <a:r>
              <a:rPr lang="cs-CZ" sz="1400" b="1" dirty="0"/>
              <a:t>(2 As 170/2015-58)</a:t>
            </a:r>
          </a:p>
          <a:p>
            <a:pPr lvl="1"/>
            <a:endParaRPr lang="cs-CZ" dirty="0"/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9/ Vybraná judikatura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Řízení na veřejné VŠ o vyslovení neplatnosti </a:t>
            </a:r>
          </a:p>
          <a:p>
            <a:pPr lvl="1"/>
            <a:r>
              <a:rPr lang="cs-CZ" sz="1800" b="1" i="1" dirty="0">
                <a:solidFill>
                  <a:srgbClr val="0000DC"/>
                </a:solidFill>
              </a:rPr>
              <a:t>K naplnění znaku soustavnosti úmyslného jednání proti dobrým mravům ve smyslu § 47c odst. 2 písm. b) zákona č. 111/1998 Sb., o vysokých školách</a:t>
            </a:r>
            <a:r>
              <a:rPr lang="cs-CZ" sz="1800" i="1" dirty="0">
                <a:solidFill>
                  <a:srgbClr val="0000DC"/>
                </a:solidFill>
              </a:rPr>
              <a:t>, v jehož důsledku osoba, o jejíž státní zkoušku nebo její součást nebo obhajobu disertační práce jde, nesplní nebo splní jen zdánlivě podmínky nebo předpoklady stanovené zákonem o vysokých školách, studijním programem nebo studijním a zkušebním řádem pro konání a úspěšné vykonání státní zkoušky nebo její součásti nebo obhajoby disertační práce, </a:t>
            </a:r>
            <a:r>
              <a:rPr lang="cs-CZ" sz="1800" b="1" i="1" dirty="0">
                <a:solidFill>
                  <a:srgbClr val="0000DC"/>
                </a:solidFill>
              </a:rPr>
              <a:t>je potřeba, aby úmyslné jednání probíhalo opakovaně, po delší dobu, nikoli nahodile nebo jednorázově. </a:t>
            </a:r>
            <a:r>
              <a:rPr lang="cs-CZ" sz="1800" i="1" dirty="0">
                <a:solidFill>
                  <a:srgbClr val="0000DC"/>
                </a:solidFill>
              </a:rPr>
              <a:t>Takového jednání se přitom osoba může dopustit kdykoliv před konáním státní zkoušky či její části nebo obhajoby disertační práce. Z předmětného ustanovení nevyplývá, že by znak soustavnosti mohl být naplněn úmyslným jednáním proti dobrým mravům pouze v průběhu vykonávání konkrétní státní zkoušky či její součásti, příp. obhajoby disertační práce. </a:t>
            </a:r>
            <a:r>
              <a:rPr lang="cs-CZ" sz="1800" b="1" dirty="0"/>
              <a:t>(KS v Ostravě </a:t>
            </a:r>
            <a:r>
              <a:rPr lang="pl-PL" sz="1800" b="1" dirty="0"/>
              <a:t>64 A 18/2018-47</a:t>
            </a:r>
            <a:r>
              <a:rPr lang="cs-CZ" sz="1800" b="1" dirty="0"/>
              <a:t>)</a:t>
            </a:r>
          </a:p>
          <a:p>
            <a:pPr lvl="1"/>
            <a:endParaRPr lang="cs-CZ" sz="1800" dirty="0"/>
          </a:p>
          <a:p>
            <a:pPr lvl="1"/>
            <a:r>
              <a:rPr lang="cs-CZ" sz="1800" dirty="0"/>
              <a:t>Obdobně později </a:t>
            </a:r>
            <a:r>
              <a:rPr lang="cs-CZ" sz="1800" b="1" dirty="0"/>
              <a:t>2 As 123/2019-37</a:t>
            </a:r>
            <a:endParaRPr lang="cs-CZ" b="1" dirty="0"/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3BCAE83-BB49-20C7-C960-0B3E9AE846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119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8882435-8190-38C3-AB44-8CD2C11E5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00" y="3106882"/>
            <a:ext cx="11361600" cy="644236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54243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sz="1200" i="1" u="sn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404212"/>
            <a:ext cx="10753200" cy="451576"/>
          </a:xfrm>
        </p:spPr>
        <p:txBody>
          <a:bodyPr/>
          <a:lstStyle/>
          <a:p>
            <a:pPr algn="ctr"/>
            <a:r>
              <a:rPr lang="cs-CZ" sz="4000" b="1" dirty="0"/>
              <a:t>Organizace správy na úseku územního plánování </a:t>
            </a:r>
            <a:endParaRPr lang="cs-CZ" sz="40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576553"/>
            <a:ext cx="10869249" cy="4651448"/>
          </a:xfrm>
        </p:spPr>
        <p:txBody>
          <a:bodyPr/>
          <a:lstStyle/>
          <a:p>
            <a:r>
              <a:rPr lang="cs-CZ" sz="2400" b="1" dirty="0"/>
              <a:t>Obecní úřad </a:t>
            </a:r>
          </a:p>
          <a:p>
            <a:r>
              <a:rPr lang="cs-CZ" sz="2400" dirty="0"/>
              <a:t>pořizuje územní plán, územní studie, vymezuje zastavěné území</a:t>
            </a:r>
          </a:p>
          <a:p>
            <a:r>
              <a:rPr lang="cs-CZ" sz="2400" dirty="0"/>
              <a:t>zastupitelstvo obce -&gt; opět schvaluje, rozhoduje o územním plánu </a:t>
            </a:r>
          </a:p>
          <a:p>
            <a:r>
              <a:rPr lang="cs-CZ" sz="2400" dirty="0"/>
              <a:t>rada obce –&gt; schvaluje a vymezuje zastavěné území </a:t>
            </a:r>
          </a:p>
          <a:p>
            <a:r>
              <a:rPr lang="cs-CZ" sz="2400" dirty="0"/>
              <a:t>rada obcí pro udržitelný rozvoj – zvláštní orgán obce s rozšířenou působností </a:t>
            </a:r>
          </a:p>
          <a:p>
            <a:r>
              <a:rPr lang="cs-CZ" sz="2400" dirty="0"/>
              <a:t>zřizuje ji fakultativně starosta se souhlasem obcí ve správním obvodě této obce 	</a:t>
            </a:r>
          </a:p>
          <a:p>
            <a:r>
              <a:rPr lang="cs-CZ" sz="2400" dirty="0"/>
              <a:t>projednávají a vyhodnocují vlivy územních plánů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5198390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0783F85-41FC-22F3-4409-870B72F309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00614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sz="1200" i="1" u="sn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/>
              <a:t>Organizace správy na úseku územního plánování</a:t>
            </a:r>
            <a:endParaRPr lang="cs-CZ" sz="40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907628"/>
            <a:ext cx="10869249" cy="4230372"/>
          </a:xfrm>
        </p:spPr>
        <p:txBody>
          <a:bodyPr/>
          <a:lstStyle/>
          <a:p>
            <a:r>
              <a:rPr lang="cs-CZ" sz="2400" b="1" dirty="0"/>
              <a:t>Druhy stavebních úřadů, jejich působnost a pravomoc:</a:t>
            </a:r>
          </a:p>
          <a:p>
            <a:endParaRPr lang="cs-CZ" sz="2400" dirty="0"/>
          </a:p>
          <a:p>
            <a:r>
              <a:rPr lang="cs-CZ" sz="2400" dirty="0"/>
              <a:t>obecné stavební úřady (§ 13 stavebního zákona) </a:t>
            </a:r>
          </a:p>
          <a:p>
            <a:r>
              <a:rPr lang="cs-CZ" sz="2400" dirty="0"/>
              <a:t>speciální stavební úřady</a:t>
            </a:r>
          </a:p>
          <a:p>
            <a:r>
              <a:rPr lang="cs-CZ" sz="2400" dirty="0"/>
              <a:t>vojenské stavební úřady </a:t>
            </a:r>
          </a:p>
          <a:p>
            <a:r>
              <a:rPr lang="cs-CZ" sz="2400" dirty="0"/>
              <a:t>jiné stavební úřady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973463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sz="1200" i="1" u="sn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/>
              <a:t>Organizace správy na úseku územního plánování</a:t>
            </a:r>
            <a:endParaRPr lang="cs-CZ" sz="40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781503"/>
            <a:ext cx="10869249" cy="4446497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/>
              <a:t>Obecným stavebním úřadem podle § 13 stavebního zákona je:</a:t>
            </a:r>
          </a:p>
          <a:p>
            <a:r>
              <a:rPr lang="cs-CZ" sz="2000" dirty="0"/>
              <a:t>MMR</a:t>
            </a:r>
          </a:p>
          <a:p>
            <a:r>
              <a:rPr lang="cs-CZ" sz="2000" dirty="0"/>
              <a:t>Krajský úřad </a:t>
            </a:r>
          </a:p>
          <a:p>
            <a:r>
              <a:rPr lang="cs-CZ" sz="2000" dirty="0"/>
              <a:t>Magistrát hlavního města Prahy a úřad městské části hlavního města Prahy určený statutem, magistrát územně členěného statutárního města a úřad jeho obvodu nebo městské části určený statutem , </a:t>
            </a:r>
          </a:p>
          <a:p>
            <a:r>
              <a:rPr lang="cs-CZ" sz="2000" dirty="0"/>
              <a:t>magistrát statutárního města</a:t>
            </a:r>
          </a:p>
          <a:p>
            <a:r>
              <a:rPr lang="cs-CZ" sz="2000" dirty="0"/>
              <a:t>pověřený obecní úřad, městský a obecní úřad, který tuto působnost vykonával ke dni 31.12. 2006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499597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sz="1200" i="1" u="sn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99762"/>
            <a:ext cx="10753200" cy="451576"/>
          </a:xfrm>
        </p:spPr>
        <p:txBody>
          <a:bodyPr/>
          <a:lstStyle/>
          <a:p>
            <a:pPr algn="ctr"/>
            <a:r>
              <a:rPr lang="cs-CZ" sz="4000" b="1" dirty="0"/>
              <a:t>Organizace správy na úseku územního plánování</a:t>
            </a:r>
            <a:endParaRPr lang="cs-CZ" sz="40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560786"/>
            <a:ext cx="10869249" cy="4445876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/>
              <a:t>Speciálním stavebním úřadem podle § 15 stavebního zákona jsou:</a:t>
            </a:r>
          </a:p>
          <a:p>
            <a:r>
              <a:rPr lang="cs-CZ" sz="2000" dirty="0"/>
              <a:t>Úřad pro civilní letectví u staveb leteckých </a:t>
            </a:r>
          </a:p>
          <a:p>
            <a:r>
              <a:rPr lang="cs-CZ" sz="2000" dirty="0"/>
              <a:t>Drážní správní úřady u staveb drah a na dráze, včetně zařízení na dráze </a:t>
            </a:r>
          </a:p>
          <a:p>
            <a:r>
              <a:rPr lang="cs-CZ" sz="2000" dirty="0"/>
              <a:t>Silniční správní úřady u staveb dálnic, silnic, místních komunikací a veřejně přístupných účelových komunikací</a:t>
            </a:r>
          </a:p>
          <a:p>
            <a:r>
              <a:rPr lang="cs-CZ" sz="2000" dirty="0"/>
              <a:t>Vodoprávní úřady u staveb vodních děl</a:t>
            </a:r>
          </a:p>
          <a:p>
            <a:endParaRPr lang="cs-CZ" sz="2000" dirty="0"/>
          </a:p>
          <a:p>
            <a:r>
              <a:rPr lang="cs-CZ" sz="2000" dirty="0"/>
              <a:t>Speciální stavební úřady vykonávají působnost stavebního úřadu, s výjimkou pravomoci ve věcech územního rozhodování. Postupují podle stavebního zákona, pokud zvláštní právní předpisy pro speciální stavby nestanoví jinak.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3592018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>
            <a:extLst>
              <a:ext uri="{FF2B5EF4-FFF2-40B4-BE49-F238E27FC236}">
                <a16:creationId xmlns:a16="http://schemas.microsoft.com/office/drawing/2014/main" id="{99EBED40-AA52-2DE9-808F-5FDCDEF02D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2788" y="276225"/>
            <a:ext cx="3252787" cy="1143000"/>
          </a:xfrm>
        </p:spPr>
        <p:txBody>
          <a:bodyPr/>
          <a:lstStyle/>
          <a:p>
            <a:pPr eaLnBrk="1" hangingPunct="1">
              <a:defRPr/>
            </a:pPr>
            <a:br>
              <a:rPr lang="cs-CZ" sz="3234" i="1">
                <a:latin typeface="Arial" charset="0"/>
              </a:rPr>
            </a:br>
            <a:r>
              <a:rPr lang="cs-CZ" sz="2812" i="1">
                <a:latin typeface="Arial" charset="0"/>
              </a:rPr>
              <a:t>Dotčené orgány</a:t>
            </a:r>
          </a:p>
        </p:txBody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39D5C55F-7E81-40FE-686B-0A0C35D26AF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2788" y="1600200"/>
            <a:ext cx="9488776" cy="4745182"/>
          </a:xfrm>
        </p:spPr>
        <p:txBody>
          <a:bodyPr>
            <a:normAutofit lnSpcReduction="10000"/>
          </a:bodyPr>
          <a:lstStyle/>
          <a:p>
            <a:pPr lvl="1" eaLnBrk="1" hangingPunct="1">
              <a:buFont typeface="Wingdings 3" panose="05040102010807070707" pitchFamily="18" charset="2"/>
              <a:buChar char=""/>
              <a:defRPr/>
            </a:pPr>
            <a:endParaRPr lang="cs-CZ" sz="2531" b="1" i="1" dirty="0">
              <a:latin typeface="Arial" charset="0"/>
            </a:endParaRPr>
          </a:p>
          <a:p>
            <a:pPr lvl="1" eaLnBrk="1" hangingPunct="1">
              <a:defRPr/>
            </a:pPr>
            <a:r>
              <a:rPr lang="cs-CZ" sz="2400" b="1" dirty="0">
                <a:latin typeface="Arial" charset="0"/>
              </a:rPr>
              <a:t>V organizační soustavě na úseku územního plánování a stavebního řádu figurují i dotčené orgány</a:t>
            </a:r>
          </a:p>
          <a:p>
            <a:pPr lvl="1" eaLnBrk="1" hangingPunct="1">
              <a:defRPr/>
            </a:pPr>
            <a:endParaRPr lang="cs-CZ" sz="2400" b="1" dirty="0">
              <a:latin typeface="Arial" charset="0"/>
            </a:endParaRPr>
          </a:p>
          <a:p>
            <a:pPr lvl="1" eaLnBrk="1" hangingPunct="1">
              <a:defRPr/>
            </a:pPr>
            <a:r>
              <a:rPr lang="cs-CZ" sz="2400" b="1" dirty="0">
                <a:latin typeface="Arial" charset="0"/>
              </a:rPr>
              <a:t>§ 136 SŘ</a:t>
            </a:r>
          </a:p>
          <a:p>
            <a:pPr lvl="1" eaLnBrk="1" hangingPunct="1">
              <a:defRPr/>
            </a:pPr>
            <a:endParaRPr lang="cs-CZ" sz="2531" b="1" i="1" dirty="0">
              <a:latin typeface="Arial" charset="0"/>
            </a:endParaRPr>
          </a:p>
          <a:p>
            <a:pPr lvl="1" eaLnBrk="1" hangingPunct="1">
              <a:buFont typeface="Wingdings 3" panose="05040102010807070707" pitchFamily="18" charset="2"/>
              <a:buChar char=""/>
              <a:defRPr/>
            </a:pPr>
            <a:r>
              <a:rPr lang="cs-CZ" sz="2250" i="1" dirty="0">
                <a:latin typeface="Arial" charset="0"/>
              </a:rPr>
              <a:t>orgány, o kterých to stanoví zvláštní zákon</a:t>
            </a:r>
          </a:p>
          <a:p>
            <a:pPr lvl="1" eaLnBrk="1" hangingPunct="1">
              <a:buFont typeface="Wingdings 3" panose="05040102010807070707" pitchFamily="18" charset="2"/>
              <a:buChar char=""/>
              <a:defRPr/>
            </a:pPr>
            <a:endParaRPr lang="cs-CZ" sz="2250" i="1" dirty="0">
              <a:latin typeface="Arial" charset="0"/>
            </a:endParaRPr>
          </a:p>
          <a:p>
            <a:pPr lvl="1" eaLnBrk="1" hangingPunct="1">
              <a:buFont typeface="Wingdings 3" panose="05040102010807070707" pitchFamily="18" charset="2"/>
              <a:buChar char=""/>
              <a:defRPr/>
            </a:pPr>
            <a:r>
              <a:rPr lang="cs-CZ" sz="2250" i="1" dirty="0">
                <a:latin typeface="Arial" charset="0"/>
              </a:rPr>
              <a:t>správní orgány a jiné orgány veřejné moci příslušné k vydání závazného stanoviska nebo vyjádření, které je podkladem rozhodnutí správního orgánu</a:t>
            </a:r>
          </a:p>
          <a:p>
            <a:pPr lvl="1" eaLnBrk="1" hangingPunct="1">
              <a:buFont typeface="Wingdings 3" panose="05040102010807070707" pitchFamily="18" charset="2"/>
              <a:buChar char=""/>
              <a:defRPr/>
            </a:pPr>
            <a:endParaRPr lang="cs-CZ" sz="2250" i="1" dirty="0">
              <a:latin typeface="Arial" charset="0"/>
            </a:endParaRPr>
          </a:p>
          <a:p>
            <a:pPr lvl="1" eaLnBrk="1" hangingPunct="1">
              <a:buFont typeface="Wingdings 3" panose="05040102010807070707" pitchFamily="18" charset="2"/>
              <a:buChar char=""/>
              <a:defRPr/>
            </a:pPr>
            <a:r>
              <a:rPr lang="cs-CZ" sz="2250" i="1" dirty="0">
                <a:latin typeface="Arial" charset="0"/>
              </a:rPr>
              <a:t>postavení dotčených orgánů mají územní samosprávné celky, jestliže se věc týká práva územního samosprávného celku na samosprávu</a:t>
            </a:r>
          </a:p>
          <a:p>
            <a:pPr lvl="1" eaLnBrk="1" hangingPunct="1">
              <a:buFont typeface="Wingdings 3" panose="05040102010807070707" pitchFamily="18" charset="2"/>
              <a:buChar char=""/>
              <a:defRPr/>
            </a:pPr>
            <a:endParaRPr lang="cs-CZ" sz="2250" i="1" dirty="0">
              <a:latin typeface="Arial" charset="0"/>
            </a:endParaRPr>
          </a:p>
          <a:p>
            <a:pPr lvl="1" eaLnBrk="1" hangingPunct="1">
              <a:buFont typeface="Wingdings 3" panose="05040102010807070707" pitchFamily="18" charset="2"/>
              <a:buChar char=""/>
              <a:defRPr/>
            </a:pPr>
            <a:endParaRPr lang="cs-CZ" sz="2250" i="1" dirty="0">
              <a:latin typeface="Arial" charset="0"/>
            </a:endParaRPr>
          </a:p>
          <a:p>
            <a:pPr lvl="1">
              <a:lnSpc>
                <a:spcPct val="100000"/>
              </a:lnSpc>
              <a:defRPr/>
            </a:pPr>
            <a:r>
              <a:rPr lang="cs-CZ" sz="2400" dirty="0"/>
              <a:t>Dotčené orgány poskytují správnímu orgánu, který vede řízení, všechny informace důležité pro řízení, nebude-li tím porušena povinnost podle zvláštního zákona.</a:t>
            </a:r>
          </a:p>
          <a:p>
            <a:pPr lvl="1" eaLnBrk="1" hangingPunct="1">
              <a:defRPr/>
            </a:pPr>
            <a:endParaRPr lang="cs-CZ" sz="2250" i="1" dirty="0">
              <a:latin typeface="Arial" charset="0"/>
            </a:endParaRPr>
          </a:p>
          <a:p>
            <a:pPr lvl="1" eaLnBrk="1" hangingPunct="1">
              <a:buFont typeface="Wingdings 3" panose="05040102010807070707" pitchFamily="18" charset="2"/>
              <a:buChar char=""/>
              <a:defRPr/>
            </a:pPr>
            <a:endParaRPr lang="cs-CZ" sz="2250" i="1" dirty="0">
              <a:latin typeface="Arial" charset="0"/>
            </a:endParaRPr>
          </a:p>
          <a:p>
            <a:pPr lvl="1" eaLnBrk="1" hangingPunct="1">
              <a:buFontTx/>
              <a:buNone/>
              <a:defRPr/>
            </a:pPr>
            <a:endParaRPr lang="cs-CZ" sz="2531" b="1" i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sz="1200" i="1" u="sn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/>
              <a:t>Organizace správy na úseku územního plánování</a:t>
            </a:r>
            <a:endParaRPr lang="cs-CZ" sz="40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986455"/>
            <a:ext cx="10869249" cy="4241545"/>
          </a:xfrm>
        </p:spPr>
        <p:txBody>
          <a:bodyPr/>
          <a:lstStyle/>
          <a:p>
            <a:endParaRPr lang="cs-CZ" sz="2000" dirty="0"/>
          </a:p>
          <a:p>
            <a:r>
              <a:rPr lang="cs-CZ" sz="2000" b="1" dirty="0"/>
              <a:t>Dotčeným orgánem </a:t>
            </a:r>
            <a:r>
              <a:rPr lang="cs-CZ" sz="2000" dirty="0"/>
              <a:t>může být například: krajská hygienická stanice, hasičský záchranný sbor, orgán územního plánování, orgány životního prostředí (ochrana vody, ochrany zemědělského půdního fondu, ochrana ovzduší, ochrana lesa).</a:t>
            </a:r>
          </a:p>
          <a:p>
            <a:endParaRPr lang="cs-CZ" sz="2000" dirty="0"/>
          </a:p>
          <a:p>
            <a:r>
              <a:rPr lang="cs-CZ" sz="2000" dirty="0"/>
              <a:t>Dle specifik konkrétního území se dále může vyjadřovat orgán státní památkové péče (např. pokud chcete stavět v památkové zóně nebo rezervaci).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655266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BE9919-2356-7D8E-FEE4-6AD20E9751F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706880" y="-302896"/>
            <a:ext cx="8224838" cy="1762125"/>
          </a:xfrm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sz="2812" dirty="0">
                <a:latin typeface="Arial" charset="0"/>
              </a:rPr>
            </a:br>
            <a:br>
              <a:rPr lang="cs-CZ" sz="2812" dirty="0">
                <a:latin typeface="Arial" charset="0"/>
              </a:rPr>
            </a:br>
            <a:r>
              <a:rPr lang="cs-CZ" sz="2812" dirty="0">
                <a:latin typeface="Arial" charset="0"/>
              </a:rPr>
              <a:t>Nástroje územního plánování</a:t>
            </a:r>
            <a:br>
              <a:rPr lang="cs-CZ" sz="2812" dirty="0">
                <a:latin typeface="Arial" charset="0"/>
              </a:rPr>
            </a:br>
            <a:endParaRPr lang="cs-CZ" sz="2812" dirty="0">
              <a:latin typeface="Arial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7DCC805-5A3A-B212-17AB-C18784D4847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524000" y="2038350"/>
            <a:ext cx="9875520" cy="5000625"/>
          </a:xfrm>
        </p:spPr>
        <p:txBody>
          <a:bodyPr>
            <a:normAutofit/>
          </a:bodyPr>
          <a:lstStyle/>
          <a:p>
            <a:pPr marL="285750" indent="-285750" eaLnBrk="1" hangingPunct="1">
              <a:lnSpc>
                <a:spcPct val="80000"/>
              </a:lnSpc>
              <a:spcBef>
                <a:spcPts val="844"/>
              </a:spcBef>
              <a:buFont typeface="Wingdings" pitchFamily="2" charset="2"/>
              <a:buChar char="Ø"/>
              <a:defRPr/>
            </a:pPr>
            <a:r>
              <a:rPr lang="cs-CZ" sz="1687" b="1" i="1" dirty="0">
                <a:latin typeface="Arial" charset="0"/>
              </a:rPr>
              <a:t>územně plánovací podklady</a:t>
            </a:r>
            <a:r>
              <a:rPr lang="cs-CZ" sz="1687" i="1" dirty="0">
                <a:latin typeface="Arial" charset="0"/>
              </a:rPr>
              <a:t> (pro správní obvod obce s rozšířenou působností, pro území   kraje)  </a:t>
            </a:r>
          </a:p>
          <a:p>
            <a:pPr eaLnBrk="1" hangingPunct="1">
              <a:lnSpc>
                <a:spcPct val="80000"/>
              </a:lnSpc>
              <a:spcBef>
                <a:spcPts val="141"/>
              </a:spcBef>
              <a:buFont typeface="Wingdings 3" panose="05040102010807070707" pitchFamily="18" charset="2"/>
              <a:buNone/>
              <a:defRPr/>
            </a:pPr>
            <a:r>
              <a:rPr lang="cs-CZ" sz="1687" i="1" dirty="0">
                <a:latin typeface="Arial" charset="0"/>
              </a:rPr>
              <a:t>		-  územně analytické podklady</a:t>
            </a:r>
          </a:p>
          <a:p>
            <a:pPr eaLnBrk="1" hangingPunct="1">
              <a:lnSpc>
                <a:spcPct val="80000"/>
              </a:lnSpc>
              <a:spcBef>
                <a:spcPts val="141"/>
              </a:spcBef>
              <a:buFont typeface="Wingdings 3" panose="05040102010807070707" pitchFamily="18" charset="2"/>
              <a:buNone/>
              <a:defRPr/>
            </a:pPr>
            <a:r>
              <a:rPr lang="cs-CZ" sz="1687" i="1" dirty="0">
                <a:latin typeface="Arial" charset="0"/>
              </a:rPr>
              <a:t>		-  územní studie</a:t>
            </a:r>
          </a:p>
          <a:p>
            <a:pPr marL="285750" indent="-285750" eaLnBrk="1" hangingPunct="1">
              <a:lnSpc>
                <a:spcPct val="80000"/>
              </a:lnSpc>
              <a:spcBef>
                <a:spcPts val="844"/>
              </a:spcBef>
              <a:buFont typeface="Wingdings" pitchFamily="2" charset="2"/>
              <a:buChar char="Ø"/>
              <a:defRPr/>
            </a:pPr>
            <a:r>
              <a:rPr lang="cs-CZ" sz="1687" b="1" i="1" dirty="0">
                <a:latin typeface="Arial" charset="0"/>
              </a:rPr>
              <a:t>politika územního rozvoje </a:t>
            </a:r>
            <a:r>
              <a:rPr lang="cs-CZ" sz="1687" i="1" dirty="0">
                <a:latin typeface="Arial" charset="0"/>
              </a:rPr>
              <a:t>(pro celé území republiky – pořizuje ji ministerstvo a schvaluje vláda)  </a:t>
            </a:r>
          </a:p>
          <a:p>
            <a:pPr marL="285750" indent="-285750" eaLnBrk="1" hangingPunct="1">
              <a:lnSpc>
                <a:spcPct val="80000"/>
              </a:lnSpc>
              <a:spcBef>
                <a:spcPts val="844"/>
              </a:spcBef>
              <a:buFont typeface="Wingdings" pitchFamily="2" charset="2"/>
              <a:buChar char="Ø"/>
              <a:defRPr/>
            </a:pPr>
            <a:r>
              <a:rPr lang="cs-CZ" sz="1687" i="1" dirty="0">
                <a:latin typeface="Arial" charset="0"/>
              </a:rPr>
              <a:t> </a:t>
            </a:r>
            <a:r>
              <a:rPr lang="cs-CZ" sz="1687" b="1" i="1" dirty="0">
                <a:latin typeface="Arial" charset="0"/>
              </a:rPr>
              <a:t>územně plánovací dokumentace</a:t>
            </a:r>
          </a:p>
          <a:p>
            <a:pPr>
              <a:lnSpc>
                <a:spcPct val="80000"/>
              </a:lnSpc>
              <a:spcBef>
                <a:spcPts val="844"/>
              </a:spcBef>
              <a:buFont typeface="Wingdings 3" panose="05040102010807070707" pitchFamily="18" charset="2"/>
              <a:buNone/>
              <a:defRPr/>
            </a:pPr>
            <a:r>
              <a:rPr lang="cs-CZ" sz="1687" i="1" dirty="0">
                <a:latin typeface="Arial" charset="0"/>
              </a:rPr>
              <a:t>          		- územní rozvojový plán (pro území celé republiky)</a:t>
            </a:r>
          </a:p>
          <a:p>
            <a:pPr eaLnBrk="1" hangingPunct="1">
              <a:lnSpc>
                <a:spcPct val="80000"/>
              </a:lnSpc>
              <a:spcBef>
                <a:spcPts val="141"/>
              </a:spcBef>
              <a:buFont typeface="Wingdings 3" panose="05040102010807070707" pitchFamily="18" charset="2"/>
              <a:buNone/>
              <a:defRPr/>
            </a:pPr>
            <a:r>
              <a:rPr lang="cs-CZ" sz="1687" i="1" dirty="0">
                <a:latin typeface="Arial" charset="0"/>
              </a:rPr>
              <a:t>		  -   zásady územního rozvoje  (pro území kraje)</a:t>
            </a:r>
          </a:p>
          <a:p>
            <a:pPr eaLnBrk="1" hangingPunct="1">
              <a:lnSpc>
                <a:spcPct val="80000"/>
              </a:lnSpc>
              <a:spcBef>
                <a:spcPts val="141"/>
              </a:spcBef>
              <a:buFont typeface="Wingdings 3" panose="05040102010807070707" pitchFamily="18" charset="2"/>
              <a:buNone/>
              <a:defRPr/>
            </a:pPr>
            <a:r>
              <a:rPr lang="cs-CZ" sz="1687" i="1" dirty="0">
                <a:latin typeface="Arial" charset="0"/>
              </a:rPr>
              <a:t>		  -   územní plán (pro území obce, pro území vojenského újezdu) </a:t>
            </a:r>
          </a:p>
          <a:p>
            <a:pPr eaLnBrk="1" hangingPunct="1">
              <a:lnSpc>
                <a:spcPct val="80000"/>
              </a:lnSpc>
              <a:spcBef>
                <a:spcPts val="141"/>
              </a:spcBef>
              <a:buFont typeface="Wingdings 3" panose="05040102010807070707" pitchFamily="18" charset="2"/>
              <a:buNone/>
              <a:defRPr/>
            </a:pPr>
            <a:r>
              <a:rPr lang="cs-CZ" sz="1687" i="1" dirty="0">
                <a:latin typeface="Arial" charset="0"/>
              </a:rPr>
              <a:t>		  -   regulační plán  (pro řešené území vymezené zásadami 					územního  rozvoje nebo  územním  plánem, tzn. jak na úrovni obce, příp. 			vojenského újezdu, tak v případě  potřeby také na  úrovni kraje)</a:t>
            </a:r>
          </a:p>
          <a:p>
            <a:pPr marL="285750" indent="-285750" eaLnBrk="1" hangingPunct="1">
              <a:lnSpc>
                <a:spcPct val="80000"/>
              </a:lnSpc>
              <a:spcBef>
                <a:spcPts val="844"/>
              </a:spcBef>
              <a:buFont typeface="Wingdings" pitchFamily="2" charset="2"/>
              <a:buChar char="Ø"/>
              <a:defRPr/>
            </a:pPr>
            <a:r>
              <a:rPr lang="cs-CZ" sz="1687" b="1" i="1" dirty="0">
                <a:latin typeface="Arial" charset="0"/>
              </a:rPr>
              <a:t>vymezení zastavěného území</a:t>
            </a:r>
          </a:p>
          <a:p>
            <a:pPr marL="285750" indent="-285750" eaLnBrk="1" hangingPunct="1">
              <a:lnSpc>
                <a:spcPct val="80000"/>
              </a:lnSpc>
              <a:spcBef>
                <a:spcPts val="844"/>
              </a:spcBef>
              <a:buFont typeface="Wingdings" pitchFamily="2" charset="2"/>
              <a:buChar char="Ø"/>
              <a:defRPr/>
            </a:pPr>
            <a:r>
              <a:rPr lang="cs-CZ" sz="1687" b="1" i="1" dirty="0">
                <a:latin typeface="Arial" charset="0"/>
              </a:rPr>
              <a:t>územní rozhodnutí a územní souhlasy </a:t>
            </a:r>
          </a:p>
          <a:p>
            <a:pPr marL="285750" indent="-285750" eaLnBrk="1" hangingPunct="1">
              <a:lnSpc>
                <a:spcPct val="80000"/>
              </a:lnSpc>
              <a:spcBef>
                <a:spcPts val="844"/>
              </a:spcBef>
              <a:buFont typeface="Wingdings" pitchFamily="2" charset="2"/>
              <a:buChar char="Ø"/>
              <a:defRPr/>
            </a:pPr>
            <a:r>
              <a:rPr lang="cs-CZ" sz="1687" b="1" i="1" dirty="0">
                <a:latin typeface="Arial" charset="0"/>
              </a:rPr>
              <a:t>územní opatření</a:t>
            </a:r>
          </a:p>
          <a:p>
            <a:pPr eaLnBrk="1" hangingPunct="1">
              <a:lnSpc>
                <a:spcPct val="80000"/>
              </a:lnSpc>
              <a:spcBef>
                <a:spcPts val="141"/>
              </a:spcBef>
              <a:buFont typeface="Wingdings 3" panose="05040102010807070707" pitchFamily="18" charset="2"/>
              <a:buNone/>
              <a:defRPr/>
            </a:pPr>
            <a:r>
              <a:rPr lang="cs-CZ" sz="1687" i="1" dirty="0">
                <a:latin typeface="Arial" charset="0"/>
              </a:rPr>
              <a:t>	                - územní opatření o stavební uzávěře (jak na úrovni obce, tak     	            v případě 		potřeby také na  úrovni  kraje)</a:t>
            </a:r>
          </a:p>
          <a:p>
            <a:pPr eaLnBrk="1" hangingPunct="1">
              <a:lnSpc>
                <a:spcPct val="80000"/>
              </a:lnSpc>
              <a:spcBef>
                <a:spcPts val="141"/>
              </a:spcBef>
              <a:buFont typeface="Wingdings 3" panose="05040102010807070707" pitchFamily="18" charset="2"/>
              <a:buNone/>
              <a:defRPr/>
            </a:pPr>
            <a:r>
              <a:rPr lang="cs-CZ" sz="1687" i="1" dirty="0">
                <a:latin typeface="Arial" charset="0"/>
              </a:rPr>
              <a:t>		- územní opatření o asanaci území (jak na úrovni obce, tak 	              	             			v případě  potřeby také na  úrovni kraje)</a:t>
            </a:r>
          </a:p>
          <a:p>
            <a:pPr eaLnBrk="1" hangingPunct="1">
              <a:lnSpc>
                <a:spcPct val="80000"/>
              </a:lnSpc>
              <a:spcBef>
                <a:spcPts val="844"/>
              </a:spcBef>
              <a:buFont typeface="Wingdings 3" panose="05040102010807070707" pitchFamily="18" charset="2"/>
              <a:buNone/>
              <a:defRPr/>
            </a:pPr>
            <a:r>
              <a:rPr lang="cs-CZ" sz="1687" i="1" dirty="0">
                <a:latin typeface="Arial" charset="0"/>
              </a:rPr>
              <a:t> 	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1692F8D3-D248-EA3A-9291-04F7D95143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7813"/>
            <a:ext cx="3140075" cy="1428750"/>
          </a:xfrm>
        </p:spPr>
        <p:txBody>
          <a:bodyPr/>
          <a:lstStyle/>
          <a:p>
            <a:pPr eaLnBrk="1" hangingPunct="1">
              <a:defRPr/>
            </a:pPr>
            <a:br>
              <a:rPr lang="cs-CZ" sz="2039" dirty="0">
                <a:latin typeface="Arial" charset="0"/>
              </a:rPr>
            </a:br>
            <a:r>
              <a:rPr lang="cs-CZ" sz="2812" i="1" dirty="0">
                <a:latin typeface="Arial" charset="0"/>
              </a:rPr>
              <a:t>Z judikatury:</a:t>
            </a:r>
            <a:endParaRPr lang="cs-CZ" sz="2039" i="1" dirty="0">
              <a:latin typeface="Arial" charset="0"/>
            </a:endParaRPr>
          </a:p>
        </p:txBody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5318FCD5-198A-C4E0-9D64-80727C25E2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1706563"/>
            <a:ext cx="8229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 3" panose="05040102010807070707" pitchFamily="18" charset="2"/>
              <a:buChar char=""/>
              <a:defRPr/>
            </a:pPr>
            <a:r>
              <a:rPr lang="cs-CZ" sz="1969" b="1" i="1">
                <a:latin typeface="Arial" charset="0"/>
              </a:rPr>
              <a:t>Politika územního rozvoje (§ 31 a násl. stavebního zákona z roku 2006) určuje strategii a základní podmínky pro naplňování úkolů územního plánování v jeho dalších fázích. Nejde tedy o konkrétní regulaci určitého území s obecně vymezeným okruhem adresátů, ale o koncepční nástroj územního plánování, který stanoví priority územního rozvoje v celorepublikových i mezinárodních souvislostech a který je určen orgánům veřejné správy, nikoli těm, vůči kterým je veřejná správa vykonávána, tj. adresátům jejího veřejnosprávního působení. </a:t>
            </a:r>
            <a:r>
              <a:rPr lang="cs-CZ" sz="1969" b="1" i="1" u="sng">
                <a:latin typeface="Arial" charset="0"/>
              </a:rPr>
              <a:t>Není </a:t>
            </a:r>
            <a:r>
              <a:rPr lang="cs-CZ" sz="1969" b="1" i="1">
                <a:latin typeface="Arial" charset="0"/>
              </a:rPr>
              <a:t>proto </a:t>
            </a:r>
            <a:r>
              <a:rPr lang="cs-CZ" sz="1969" b="1" i="1" u="sng">
                <a:latin typeface="Arial" charset="0"/>
              </a:rPr>
              <a:t>opatřením obecné povahy</a:t>
            </a:r>
            <a:r>
              <a:rPr lang="cs-CZ" sz="1969" b="1" i="1">
                <a:latin typeface="Arial" charset="0"/>
              </a:rPr>
              <a:t>, proti němuž je určena soudní ochrana dle § 101a s. ř. s., neboť z formálního a zejména z materiálního hlediska nenaplňuje jeho znaky.</a:t>
            </a:r>
          </a:p>
          <a:p>
            <a:pPr eaLnBrk="1" hangingPunct="1">
              <a:lnSpc>
                <a:spcPct val="80000"/>
              </a:lnSpc>
              <a:buFont typeface="Wingdings 3" panose="05040102010807070707" pitchFamily="18" charset="2"/>
              <a:buChar char=""/>
              <a:defRPr/>
            </a:pPr>
            <a:endParaRPr lang="cs-CZ" sz="1969" b="1" i="1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 3" panose="05040102010807070707" pitchFamily="18" charset="2"/>
              <a:buChar char=""/>
              <a:defRPr/>
            </a:pPr>
            <a:r>
              <a:rPr lang="cs-CZ" sz="1969" i="1">
                <a:latin typeface="Arial" charset="0"/>
              </a:rPr>
              <a:t>Podle usnesení Nejvyššího správního soudu ze dne 18. 11. 2009, čj. 9 Ao 3/2009-59, www.nssoud.cz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8E511CB-234B-9A2C-FB89-54851CF777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F7059F52-616F-835D-48F9-2CA3AB0D4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Správa na úseku územního plánování</a:t>
            </a:r>
            <a:br>
              <a:rPr lang="cs-CZ" dirty="0"/>
            </a:br>
            <a:r>
              <a:rPr lang="cs-CZ" dirty="0"/>
              <a:t>a stavebního řádu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85924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F82E0712-5BC9-B4A4-7A44-67D532AF94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22120" y="192087"/>
            <a:ext cx="5330825" cy="1143000"/>
          </a:xfrm>
        </p:spPr>
        <p:txBody>
          <a:bodyPr/>
          <a:lstStyle/>
          <a:p>
            <a:pPr eaLnBrk="1" hangingPunct="1">
              <a:defRPr/>
            </a:pPr>
            <a:br>
              <a:rPr lang="cs-CZ" altLang="cs-CZ" sz="2953" i="1" dirty="0"/>
            </a:br>
            <a:r>
              <a:rPr lang="cs-CZ" altLang="cs-CZ" sz="2953" i="1" dirty="0"/>
              <a:t>Územní rozvojový plán </a:t>
            </a:r>
            <a:endParaRPr lang="cs-CZ" altLang="cs-CZ" sz="2812" dirty="0">
              <a:latin typeface="Arial" panose="020B0604020202020204" pitchFamily="34" charset="0"/>
            </a:endParaRP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7292316-9BF1-76C1-7D3C-A04ED3DE077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2788" y="1600200"/>
            <a:ext cx="8226425" cy="4494213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 3" panose="05040102010807070707" pitchFamily="18" charset="2"/>
              <a:buChar char=""/>
              <a:defRPr/>
            </a:pPr>
            <a:r>
              <a:rPr lang="cs-CZ" altLang="cs-CZ" sz="2531" b="1" i="1" dirty="0">
                <a:latin typeface="Arial" panose="020B0604020202020204" pitchFamily="34" charset="0"/>
              </a:rPr>
              <a:t>Územní rozvojový plán </a:t>
            </a:r>
            <a:r>
              <a:rPr lang="cs-CZ" altLang="cs-CZ" sz="1969" b="1" i="1" dirty="0">
                <a:latin typeface="Arial" panose="020B0604020202020204" pitchFamily="34" charset="0"/>
              </a:rPr>
              <a:t> (pro celé území republiky)</a:t>
            </a:r>
          </a:p>
          <a:p>
            <a:pPr eaLnBrk="1" hangingPunct="1">
              <a:lnSpc>
                <a:spcPct val="110000"/>
              </a:lnSpc>
              <a:buFontTx/>
              <a:buNone/>
              <a:defRPr/>
            </a:pPr>
            <a:endParaRPr lang="cs-CZ" altLang="cs-CZ" sz="2531" b="1" i="1" dirty="0">
              <a:latin typeface="Arial" panose="020B0604020202020204" pitchFamily="34" charset="0"/>
            </a:endParaRPr>
          </a:p>
          <a:p>
            <a:pPr lvl="2" eaLnBrk="1" hangingPunct="1">
              <a:lnSpc>
                <a:spcPct val="110000"/>
              </a:lnSpc>
              <a:buFont typeface="Wingdings 3" panose="05040102010807070707" pitchFamily="18" charset="2"/>
              <a:buChar char=""/>
              <a:defRPr/>
            </a:pPr>
            <a:r>
              <a:rPr lang="cs-CZ" altLang="cs-CZ" sz="1969" b="1" i="1" dirty="0">
                <a:latin typeface="Arial" panose="020B0604020202020204" pitchFamily="34" charset="0"/>
              </a:rPr>
              <a:t>vydává ministerstvo na základě politiky územního rozvoje, současně se zpracovává vyhodnocení vlivů na udržitelný rozvoj území</a:t>
            </a:r>
          </a:p>
          <a:p>
            <a:pPr lvl="2" eaLnBrk="1" hangingPunct="1">
              <a:lnSpc>
                <a:spcPct val="110000"/>
              </a:lnSpc>
              <a:buFont typeface="Wingdings 3" panose="05040102010807070707" pitchFamily="18" charset="2"/>
              <a:buChar char=""/>
              <a:defRPr/>
            </a:pPr>
            <a:r>
              <a:rPr lang="cs-CZ" altLang="cs-CZ" sz="1969" b="1" i="1" dirty="0">
                <a:latin typeface="Arial" panose="020B0604020202020204" pitchFamily="34" charset="0"/>
              </a:rPr>
              <a:t> je závazný pro pořizování a vydávání zásad územního rozvoje, územních plánů, regulačních plánů a pro rozhodování v území.</a:t>
            </a:r>
          </a:p>
          <a:p>
            <a:pPr lvl="2" eaLnBrk="1" hangingPunct="1">
              <a:lnSpc>
                <a:spcPct val="110000"/>
              </a:lnSpc>
              <a:buFont typeface="Wingdings 3" panose="05040102010807070707" pitchFamily="18" charset="2"/>
              <a:buChar char=""/>
              <a:defRPr/>
            </a:pPr>
            <a:r>
              <a:rPr lang="cs-CZ" altLang="cs-CZ" sz="1969" b="1" i="1" dirty="0">
                <a:latin typeface="Arial" panose="020B0604020202020204" pitchFamily="34" charset="0"/>
              </a:rPr>
              <a:t> vydává se formou opatření obecné povahy</a:t>
            </a:r>
          </a:p>
          <a:p>
            <a:pPr lvl="2" eaLnBrk="1" hangingPunct="1">
              <a:lnSpc>
                <a:spcPct val="110000"/>
              </a:lnSpc>
              <a:buFont typeface="Wingdings 3" panose="05040102010807070707" pitchFamily="18" charset="2"/>
              <a:buChar char=""/>
              <a:defRPr/>
            </a:pPr>
            <a:endParaRPr lang="cs-CZ" altLang="cs-CZ" sz="1477" b="1" i="1" dirty="0">
              <a:latin typeface="Arial" panose="020B0604020202020204" pitchFamily="34" charset="0"/>
            </a:endParaRPr>
          </a:p>
          <a:p>
            <a:pPr lvl="1" eaLnBrk="1" hangingPunct="1">
              <a:lnSpc>
                <a:spcPct val="110000"/>
              </a:lnSpc>
              <a:buFont typeface="Wingdings 3" panose="05040102010807070707" pitchFamily="18" charset="2"/>
              <a:buChar char=""/>
              <a:defRPr/>
            </a:pPr>
            <a:endParaRPr lang="cs-CZ" altLang="cs-CZ" sz="1969" b="1" i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>
            <a:extLst>
              <a:ext uri="{FF2B5EF4-FFF2-40B4-BE49-F238E27FC236}">
                <a16:creationId xmlns:a16="http://schemas.microsoft.com/office/drawing/2014/main" id="{465C6E5B-B43E-FC96-671D-6B04FEBFA7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2787" y="306387"/>
            <a:ext cx="6246813" cy="1143000"/>
          </a:xfrm>
        </p:spPr>
        <p:txBody>
          <a:bodyPr/>
          <a:lstStyle/>
          <a:p>
            <a:pPr eaLnBrk="1" hangingPunct="1">
              <a:defRPr/>
            </a:pPr>
            <a:br>
              <a:rPr lang="cs-CZ" sz="3600" dirty="0"/>
            </a:br>
            <a:r>
              <a:rPr lang="cs-CZ" sz="3600" dirty="0">
                <a:latin typeface="Arial" charset="0"/>
              </a:rPr>
              <a:t>Zásady územního rozvoje</a:t>
            </a:r>
          </a:p>
        </p:txBody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802C13E4-2F67-7112-E39A-C140860BE3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2788" y="1501775"/>
            <a:ext cx="8226425" cy="4494213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 3" panose="05040102010807070707" pitchFamily="18" charset="2"/>
              <a:buChar char=""/>
              <a:defRPr/>
            </a:pPr>
            <a:endParaRPr lang="cs-CZ" sz="2320" b="1" i="1" dirty="0">
              <a:latin typeface="Arial" charset="0"/>
            </a:endParaRPr>
          </a:p>
          <a:p>
            <a:pPr eaLnBrk="1" hangingPunct="1">
              <a:lnSpc>
                <a:spcPct val="110000"/>
              </a:lnSpc>
              <a:buFont typeface="Wingdings 3" panose="05040102010807070707" pitchFamily="18" charset="2"/>
              <a:buChar char=""/>
              <a:defRPr/>
            </a:pPr>
            <a:endParaRPr lang="cs-CZ" sz="2672" b="1" i="1" dirty="0">
              <a:latin typeface="Arial" charset="0"/>
            </a:endParaRPr>
          </a:p>
          <a:p>
            <a:pPr eaLnBrk="1" hangingPunct="1">
              <a:lnSpc>
                <a:spcPct val="110000"/>
              </a:lnSpc>
              <a:buFont typeface="Wingdings 3" panose="05040102010807070707" pitchFamily="18" charset="2"/>
              <a:buChar char=""/>
              <a:defRPr/>
            </a:pPr>
            <a:r>
              <a:rPr lang="cs-CZ" sz="2531" b="1" i="1" dirty="0">
                <a:latin typeface="Arial" charset="0"/>
              </a:rPr>
              <a:t>Zásady územního rozvoje</a:t>
            </a:r>
          </a:p>
          <a:p>
            <a:pPr eaLnBrk="1" hangingPunct="1">
              <a:lnSpc>
                <a:spcPct val="110000"/>
              </a:lnSpc>
              <a:buFontTx/>
              <a:buNone/>
              <a:defRPr/>
            </a:pPr>
            <a:endParaRPr lang="cs-CZ" sz="2531" b="1" i="1" dirty="0">
              <a:latin typeface="Arial" charset="0"/>
            </a:endParaRPr>
          </a:p>
          <a:p>
            <a:pPr lvl="2" eaLnBrk="1" hangingPunct="1">
              <a:lnSpc>
                <a:spcPct val="110000"/>
              </a:lnSpc>
              <a:buFont typeface="Wingdings 3" panose="05040102010807070707" pitchFamily="18" charset="2"/>
              <a:buChar char=""/>
              <a:defRPr/>
            </a:pPr>
            <a:r>
              <a:rPr lang="cs-CZ" sz="1969" b="1" i="1" dirty="0">
                <a:latin typeface="Arial" charset="0"/>
              </a:rPr>
              <a:t>klíčový dokument pro územní rozvoj krajů</a:t>
            </a:r>
          </a:p>
          <a:p>
            <a:pPr lvl="2" eaLnBrk="1" hangingPunct="1">
              <a:lnSpc>
                <a:spcPct val="110000"/>
              </a:lnSpc>
              <a:buFont typeface="Wingdings 3" panose="05040102010807070707" pitchFamily="18" charset="2"/>
              <a:buChar char=""/>
              <a:defRPr/>
            </a:pPr>
            <a:r>
              <a:rPr lang="cs-CZ" sz="1969" b="1" i="1" dirty="0">
                <a:latin typeface="Arial" charset="0"/>
              </a:rPr>
              <a:t>současně jsou „instrukcí“  pro koordinaci územně plánovací činnosti obcí</a:t>
            </a:r>
          </a:p>
          <a:p>
            <a:pPr lvl="2" eaLnBrk="1" hangingPunct="1">
              <a:lnSpc>
                <a:spcPct val="110000"/>
              </a:lnSpc>
              <a:buFont typeface="Wingdings 3" panose="05040102010807070707" pitchFamily="18" charset="2"/>
              <a:buChar char=""/>
              <a:defRPr/>
            </a:pPr>
            <a:r>
              <a:rPr lang="cs-CZ" sz="1969" b="1" i="1" dirty="0">
                <a:latin typeface="Arial" charset="0"/>
              </a:rPr>
              <a:t>Zásady územního rozvoje jsou součástí územně plánovací dokumentace, kterou kromě nich tvoří územní plán a regulační plán </a:t>
            </a:r>
          </a:p>
          <a:p>
            <a:pPr lvl="2" eaLnBrk="1" hangingPunct="1">
              <a:lnSpc>
                <a:spcPct val="110000"/>
              </a:lnSpc>
              <a:buFont typeface="Wingdings 3" panose="05040102010807070707" pitchFamily="18" charset="2"/>
              <a:buChar char=""/>
              <a:defRPr/>
            </a:pPr>
            <a:endParaRPr lang="cs-CZ" sz="1969" b="1" i="1" dirty="0">
              <a:latin typeface="Arial" charset="0"/>
            </a:endParaRPr>
          </a:p>
          <a:p>
            <a:pPr lvl="2" eaLnBrk="1" hangingPunct="1">
              <a:lnSpc>
                <a:spcPct val="110000"/>
              </a:lnSpc>
              <a:buFont typeface="Wingdings 3" panose="05040102010807070707" pitchFamily="18" charset="2"/>
              <a:buChar char=""/>
              <a:defRPr/>
            </a:pPr>
            <a:r>
              <a:rPr lang="cs-CZ" sz="1969" b="1" i="1" dirty="0">
                <a:latin typeface="Arial" charset="0"/>
              </a:rPr>
              <a:t>Zásady územního rozvoje se pořizují a vydávají pro území celého kraje</a:t>
            </a:r>
          </a:p>
          <a:p>
            <a:pPr lvl="2" eaLnBrk="1" hangingPunct="1">
              <a:lnSpc>
                <a:spcPct val="110000"/>
              </a:lnSpc>
              <a:buFont typeface="Wingdings 3" panose="05040102010807070707" pitchFamily="18" charset="2"/>
              <a:buChar char=""/>
              <a:defRPr/>
            </a:pPr>
            <a:endParaRPr lang="cs-CZ" sz="1969" b="1" i="1" dirty="0">
              <a:latin typeface="Arial" charset="0"/>
            </a:endParaRPr>
          </a:p>
          <a:p>
            <a:pPr lvl="2" eaLnBrk="1" hangingPunct="1">
              <a:lnSpc>
                <a:spcPct val="110000"/>
              </a:lnSpc>
              <a:buFont typeface="Wingdings 3" panose="05040102010807070707" pitchFamily="18" charset="2"/>
              <a:buChar char=""/>
              <a:defRPr/>
            </a:pPr>
            <a:endParaRPr lang="cs-CZ" sz="1477" b="1" i="1" dirty="0">
              <a:latin typeface="Arial" charset="0"/>
            </a:endParaRPr>
          </a:p>
          <a:p>
            <a:pPr lvl="1" eaLnBrk="1" hangingPunct="1">
              <a:lnSpc>
                <a:spcPct val="110000"/>
              </a:lnSpc>
              <a:buFont typeface="Wingdings 3" panose="05040102010807070707" pitchFamily="18" charset="2"/>
              <a:buChar char=""/>
              <a:defRPr/>
            </a:pPr>
            <a:endParaRPr lang="cs-CZ" sz="1969" b="1" i="1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>
            <a:extLst>
              <a:ext uri="{FF2B5EF4-FFF2-40B4-BE49-F238E27FC236}">
                <a16:creationId xmlns:a16="http://schemas.microsoft.com/office/drawing/2014/main" id="{2A013DE4-78A0-B22A-C1F7-156AC2EB90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88172" y="217170"/>
            <a:ext cx="3400107" cy="81121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br>
              <a:rPr lang="cs-CZ" sz="3200" dirty="0"/>
            </a:br>
            <a:r>
              <a:rPr lang="cs-CZ" sz="3200" dirty="0">
                <a:latin typeface="Arial" charset="0"/>
              </a:rPr>
              <a:t>Územní plán</a:t>
            </a:r>
          </a:p>
        </p:txBody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EC13F1AB-4649-6D30-BA80-F6F441E00A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04231" y="1527608"/>
            <a:ext cx="7983538" cy="4859337"/>
          </a:xfrm>
        </p:spPr>
        <p:txBody>
          <a:bodyPr/>
          <a:lstStyle/>
          <a:p>
            <a:pPr eaLnBrk="1" hangingPunct="1">
              <a:spcBef>
                <a:spcPts val="1406"/>
              </a:spcBef>
              <a:buFont typeface="Wingdings 3" panose="05040102010807070707" pitchFamily="18" charset="2"/>
              <a:buChar char=""/>
              <a:defRPr/>
            </a:pPr>
            <a:endParaRPr lang="cs-CZ" b="1" i="1" dirty="0">
              <a:latin typeface="Arial Black" pitchFamily="34" charset="0"/>
            </a:endParaRPr>
          </a:p>
          <a:p>
            <a:pPr eaLnBrk="1" hangingPunct="1">
              <a:spcBef>
                <a:spcPts val="1406"/>
              </a:spcBef>
              <a:buFont typeface="Wingdings 3" panose="05040102010807070707" pitchFamily="18" charset="2"/>
              <a:buChar char=""/>
              <a:defRPr/>
            </a:pPr>
            <a:r>
              <a:rPr lang="cs-CZ" sz="1969" b="1" i="1" dirty="0">
                <a:latin typeface="Arial" charset="0"/>
              </a:rPr>
              <a:t>Změny ÚP  - povinnost měnit územní plán (§ 5 odst. 6 SZ)</a:t>
            </a:r>
          </a:p>
          <a:p>
            <a:pPr eaLnBrk="1" hangingPunct="1">
              <a:spcBef>
                <a:spcPct val="50000"/>
              </a:spcBef>
              <a:buFont typeface="Wingdings 3" panose="05040102010807070707" pitchFamily="18" charset="2"/>
              <a:buChar char=""/>
              <a:defRPr/>
            </a:pPr>
            <a:r>
              <a:rPr lang="cs-CZ" sz="1969" b="1" i="1" dirty="0">
                <a:latin typeface="Arial" charset="0"/>
              </a:rPr>
              <a:t>Vyhodnocování ÚP  – každé 4 roky – pořizovatel předkládá zastupitelstvu zprávu o uplatňování ÚP, příp. i návrh změny (§ 55 odst. 1 SZ)</a:t>
            </a:r>
          </a:p>
          <a:p>
            <a:pPr eaLnBrk="1" hangingPunct="1">
              <a:spcBef>
                <a:spcPts val="1406"/>
              </a:spcBef>
              <a:buFont typeface="Wingdings 3" panose="05040102010807070707" pitchFamily="18" charset="2"/>
              <a:buChar char=""/>
              <a:defRPr/>
            </a:pPr>
            <a:r>
              <a:rPr lang="cs-CZ" sz="1969" b="1" i="1" dirty="0">
                <a:latin typeface="Arial" charset="0"/>
              </a:rPr>
              <a:t>Úprava ÚP  - u „starých“ ÚP (z období před  1.1.2007) nutno upravit  do 31.12. 2028, jinak zanikají   </a:t>
            </a:r>
          </a:p>
          <a:p>
            <a:pPr eaLnBrk="1" hangingPunct="1">
              <a:spcBef>
                <a:spcPts val="1406"/>
              </a:spcBef>
              <a:buFont typeface="Wingdings 3" panose="05040102010807070707" pitchFamily="18" charset="2"/>
              <a:buChar char=""/>
              <a:defRPr/>
            </a:pPr>
            <a:endParaRPr lang="cs-CZ" sz="1969" b="1" i="1" dirty="0">
              <a:latin typeface="Arial" charset="0"/>
            </a:endParaRPr>
          </a:p>
          <a:p>
            <a:pPr eaLnBrk="1" hangingPunct="1">
              <a:spcBef>
                <a:spcPts val="1406"/>
              </a:spcBef>
              <a:buFont typeface="Wingdings 3" panose="05040102010807070707" pitchFamily="18" charset="2"/>
              <a:buNone/>
              <a:defRPr/>
            </a:pPr>
            <a:r>
              <a:rPr lang="cs-CZ" sz="1687" b="1" i="1" dirty="0">
                <a:latin typeface="Arial" charset="0"/>
              </a:rPr>
              <a:t>Na základě rozhodnutí zastupitelstva obce o pořízení územního plánu by se této činnosti měl věnovat </a:t>
            </a:r>
            <a:r>
              <a:rPr lang="cs-CZ" sz="1687" b="1" i="1" u="sng" dirty="0">
                <a:latin typeface="Arial" charset="0"/>
              </a:rPr>
              <a:t>určený zastupitel</a:t>
            </a:r>
            <a:r>
              <a:rPr lang="cs-CZ" sz="1687" b="1" i="1" dirty="0">
                <a:latin typeface="Arial" charset="0"/>
              </a:rPr>
              <a:t> (§ 47 odst. 1 SZ).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>
            <a:extLst>
              <a:ext uri="{FF2B5EF4-FFF2-40B4-BE49-F238E27FC236}">
                <a16:creationId xmlns:a16="http://schemas.microsoft.com/office/drawing/2014/main" id="{170B3B9C-CE51-61A3-114F-17E3173EAC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35785" y="686118"/>
            <a:ext cx="4875213" cy="688975"/>
          </a:xfrm>
        </p:spPr>
        <p:txBody>
          <a:bodyPr/>
          <a:lstStyle/>
          <a:p>
            <a:pPr eaLnBrk="1" hangingPunct="1">
              <a:defRPr/>
            </a:pPr>
            <a:r>
              <a:rPr lang="cs-CZ" sz="2812" dirty="0">
                <a:latin typeface="Arial" charset="0"/>
              </a:rPr>
              <a:t>Soudní přezkum ÚPD</a:t>
            </a:r>
          </a:p>
        </p:txBody>
      </p:sp>
      <p:sp>
        <p:nvSpPr>
          <p:cNvPr id="151555" name="Rectangle 3">
            <a:extLst>
              <a:ext uri="{FF2B5EF4-FFF2-40B4-BE49-F238E27FC236}">
                <a16:creationId xmlns:a16="http://schemas.microsoft.com/office/drawing/2014/main" id="{C011C732-0BBE-942C-0283-1AB9AA401C9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46300" y="1201738"/>
            <a:ext cx="7747000" cy="5468937"/>
          </a:xfrm>
        </p:spPr>
        <p:txBody>
          <a:bodyPr/>
          <a:lstStyle/>
          <a:p>
            <a:pPr eaLnBrk="1" hangingPunct="1">
              <a:spcBef>
                <a:spcPts val="1055"/>
              </a:spcBef>
              <a:buFont typeface="Wingdings 3" panose="05040102010807070707" pitchFamily="18" charset="2"/>
              <a:buChar char=""/>
              <a:defRPr/>
            </a:pPr>
            <a:endParaRPr lang="cs-CZ" sz="2320" b="1" i="1" dirty="0">
              <a:latin typeface="Arial" charset="0"/>
            </a:endParaRPr>
          </a:p>
          <a:p>
            <a:pPr eaLnBrk="1" hangingPunct="1">
              <a:spcBef>
                <a:spcPts val="1055"/>
              </a:spcBef>
              <a:buFont typeface="Wingdings 3" panose="05040102010807070707" pitchFamily="18" charset="2"/>
              <a:buChar char=""/>
              <a:defRPr/>
            </a:pPr>
            <a:endParaRPr lang="cs-CZ" sz="1969" b="1" i="1" dirty="0">
              <a:latin typeface="Arial" charset="0"/>
            </a:endParaRPr>
          </a:p>
          <a:p>
            <a:pPr eaLnBrk="1" hangingPunct="1">
              <a:spcBef>
                <a:spcPts val="1055"/>
              </a:spcBef>
              <a:buFont typeface="Wingdings 3" panose="05040102010807070707" pitchFamily="18" charset="2"/>
              <a:buChar char=""/>
              <a:defRPr/>
            </a:pPr>
            <a:endParaRPr lang="cs-CZ" sz="1969" b="1" i="1" dirty="0">
              <a:latin typeface="Arial" charset="0"/>
            </a:endParaRPr>
          </a:p>
          <a:p>
            <a:pPr eaLnBrk="1" hangingPunct="1">
              <a:spcBef>
                <a:spcPts val="1055"/>
              </a:spcBef>
              <a:buFont typeface="Wingdings 3" panose="05040102010807070707" pitchFamily="18" charset="2"/>
              <a:buChar char=""/>
              <a:defRPr/>
            </a:pPr>
            <a:r>
              <a:rPr lang="cs-CZ" sz="1969" b="1" i="1" dirty="0">
                <a:latin typeface="Arial" charset="0"/>
              </a:rPr>
              <a:t>Územní rozvojový plán, zásady územního rozvoje, územní plány i regulační plány se vydávají formou „opatření obecné povahy“ („OOP“)</a:t>
            </a:r>
          </a:p>
          <a:p>
            <a:pPr eaLnBrk="1" hangingPunct="1">
              <a:spcBef>
                <a:spcPts val="1055"/>
              </a:spcBef>
              <a:buFont typeface="Wingdings 3" panose="05040102010807070707" pitchFamily="18" charset="2"/>
              <a:buChar char=""/>
              <a:defRPr/>
            </a:pPr>
            <a:endParaRPr lang="cs-CZ" sz="1969" b="1" i="1" dirty="0">
              <a:latin typeface="Arial" charset="0"/>
            </a:endParaRPr>
          </a:p>
          <a:p>
            <a:pPr eaLnBrk="1" hangingPunct="1">
              <a:spcBef>
                <a:spcPts val="1055"/>
              </a:spcBef>
              <a:buFont typeface="Wingdings 3" panose="05040102010807070707" pitchFamily="18" charset="2"/>
              <a:buChar char=""/>
              <a:defRPr/>
            </a:pPr>
            <a:r>
              <a:rPr lang="cs-CZ" sz="1969" b="1" i="1" dirty="0">
                <a:latin typeface="Arial" charset="0"/>
              </a:rPr>
              <a:t>Soudně jsou přezkoumatelné  ve správním soudnictví   </a:t>
            </a:r>
            <a:r>
              <a:rPr lang="cs-CZ" sz="1969" i="1" dirty="0">
                <a:latin typeface="Arial" charset="0"/>
              </a:rPr>
              <a:t>(dříve přezkum i v případě starých ÚP) </a:t>
            </a:r>
          </a:p>
          <a:p>
            <a:pPr lvl="1">
              <a:spcBef>
                <a:spcPts val="1055"/>
              </a:spcBef>
              <a:buFont typeface="Wingdings 3" panose="05040102010807070707" pitchFamily="18" charset="2"/>
              <a:buChar char=""/>
              <a:defRPr/>
            </a:pPr>
            <a:r>
              <a:rPr lang="cs-CZ" sz="1769" i="1" dirty="0">
                <a:latin typeface="Arial" charset="0"/>
              </a:rPr>
              <a:t>ÚRP přezkoumává NSS</a:t>
            </a:r>
          </a:p>
          <a:p>
            <a:pPr lvl="1">
              <a:spcBef>
                <a:spcPts val="1055"/>
              </a:spcBef>
              <a:buFont typeface="Wingdings 3" panose="05040102010807070707" pitchFamily="18" charset="2"/>
              <a:buChar char=""/>
              <a:defRPr/>
            </a:pPr>
            <a:r>
              <a:rPr lang="cs-CZ" sz="1769" i="1" dirty="0">
                <a:latin typeface="Arial" charset="0"/>
              </a:rPr>
              <a:t>ZUR a ÚP přezkoumávají krajské soudy</a:t>
            </a:r>
          </a:p>
          <a:p>
            <a:pPr eaLnBrk="1" hangingPunct="1">
              <a:spcBef>
                <a:spcPts val="1055"/>
              </a:spcBef>
              <a:buFont typeface="Wingdings 3" panose="05040102010807070707" pitchFamily="18" charset="2"/>
              <a:buChar char=""/>
              <a:defRPr/>
            </a:pPr>
            <a:endParaRPr lang="cs-CZ" sz="1969" i="1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sz="1200" i="1" u="sn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/>
              <a:t>Soudní přezkum ÚPD</a:t>
            </a:r>
            <a:br>
              <a:rPr lang="cs-CZ" sz="4000" dirty="0"/>
            </a:br>
            <a:endParaRPr lang="cs-CZ" sz="40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39614"/>
            <a:ext cx="10869249" cy="4588386"/>
          </a:xfrm>
        </p:spPr>
        <p:txBody>
          <a:bodyPr/>
          <a:lstStyle/>
          <a:p>
            <a:r>
              <a:rPr lang="cs-CZ" sz="2000" b="1" dirty="0"/>
              <a:t>§ 101d odst. 2 </a:t>
            </a:r>
            <a:r>
              <a:rPr lang="cs-CZ" sz="2000" b="1" dirty="0" err="1"/>
              <a:t>s.ř.s</a:t>
            </a:r>
            <a:r>
              <a:rPr lang="cs-CZ" sz="2000" b="1" dirty="0"/>
              <a:t> </a:t>
            </a:r>
            <a:r>
              <a:rPr lang="cs-CZ" sz="2000" dirty="0"/>
              <a:t>- </a:t>
            </a:r>
            <a:r>
              <a:rPr lang="cs-CZ" sz="2000" i="1" dirty="0"/>
              <a:t>Dojde-li soud k závěru, že opatření obecné povahy nebo jeho části jsou v rozporu se zákonem, nebo že ten, kdo je vydal, překročil meze své působnosti a pravomoci, anebo že opatření obecné povahy nebylo vydáno zákonem stanoveným způsobem, opatření obecné povahy nebo jeho části zruší dnem, který v rozsudku určí. Není-li návrh důvodný, soud jej zamítne. Soud o návrhu na zrušení opatření obecné povahy nebo jeho částí rozhodne do devadesáti dnů poté, kdy návrh došel soudu.</a:t>
            </a:r>
          </a:p>
          <a:p>
            <a:endParaRPr lang="cs-CZ" sz="2000" dirty="0"/>
          </a:p>
          <a:p>
            <a:r>
              <a:rPr lang="cs-CZ" sz="2400" b="1" dirty="0"/>
              <a:t>Incidenční přezkum?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419735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sz="1200" i="1" u="sn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604964"/>
            <a:ext cx="10753200" cy="451576"/>
          </a:xfrm>
        </p:spPr>
        <p:txBody>
          <a:bodyPr/>
          <a:lstStyle/>
          <a:p>
            <a:pPr algn="ctr"/>
            <a:r>
              <a:rPr lang="cs-CZ" sz="4000" b="1" dirty="0"/>
              <a:t>Soudní přezkum ÚPD</a:t>
            </a:r>
            <a:br>
              <a:rPr lang="cs-CZ" sz="4000" dirty="0"/>
            </a:br>
            <a:endParaRPr lang="cs-CZ" sz="40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229710"/>
            <a:ext cx="10869249" cy="4998291"/>
          </a:xfrm>
        </p:spPr>
        <p:txBody>
          <a:bodyPr/>
          <a:lstStyle/>
          <a:p>
            <a:r>
              <a:rPr lang="cs-CZ" sz="2400" dirty="0"/>
              <a:t>Možnost přezkumu OOP:</a:t>
            </a:r>
          </a:p>
          <a:p>
            <a:endParaRPr lang="cs-CZ" sz="2400" dirty="0"/>
          </a:p>
          <a:p>
            <a:r>
              <a:rPr lang="cs-CZ" sz="2400" dirty="0"/>
              <a:t>uplatnění dozorčího prostředku (přezkumné řízení dle § 174 odst. 2 SŘ) - přezkum zákonnosti opatření obecné povahy v přezkumném řízení nadřízeným správním orgánem</a:t>
            </a:r>
          </a:p>
          <a:p>
            <a:endParaRPr lang="cs-CZ" sz="2400" dirty="0"/>
          </a:p>
          <a:p>
            <a:r>
              <a:rPr lang="cs-CZ" sz="2400" dirty="0"/>
              <a:t>přezkum zákonnosti ve správním soudnictví – řízení o zrušení OOP (§ 101a a násl. SŘS): ten, kdo tvrdí, že byl na svých právech opatřením obecné povahy zkrácen = přímá soudní ochrana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950817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E29D6E33-96F1-A4F9-0229-32DEEDE1B6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5488" y="73025"/>
            <a:ext cx="7304087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br>
              <a:rPr lang="cs-CZ" altLang="cs-CZ" sz="1800" dirty="0">
                <a:latin typeface="Arial" panose="020B0604020202020204" pitchFamily="34" charset="0"/>
              </a:rPr>
            </a:br>
            <a:r>
              <a:rPr lang="cs-CZ" altLang="cs-CZ" sz="2800" dirty="0">
                <a:latin typeface="Arial" panose="020B0604020202020204" pitchFamily="34" charset="0"/>
              </a:rPr>
              <a:t>Algoritmus soudního přezkumu opatření obecné povahy (§ 101d odst. 1 a 2 s. </a:t>
            </a:r>
            <a:r>
              <a:rPr lang="cs-CZ" altLang="cs-CZ" sz="2800" dirty="0" err="1">
                <a:latin typeface="Arial" panose="020B0604020202020204" pitchFamily="34" charset="0"/>
              </a:rPr>
              <a:t>ř</a:t>
            </a:r>
            <a:r>
              <a:rPr lang="cs-CZ" altLang="cs-CZ" sz="2800" dirty="0">
                <a:latin typeface="Arial" panose="020B0604020202020204" pitchFamily="34" charset="0"/>
              </a:rPr>
              <a:t>. s.) </a:t>
            </a:r>
            <a:br>
              <a:rPr lang="cs-CZ" altLang="cs-CZ" sz="2800" dirty="0">
                <a:latin typeface="Arial" panose="020B0604020202020204" pitchFamily="34" charset="0"/>
              </a:rPr>
            </a:br>
            <a:endParaRPr lang="cs-CZ" altLang="cs-CZ" sz="2800" dirty="0">
              <a:latin typeface="Arial" panose="020B0604020202020204" pitchFamily="34" charset="0"/>
            </a:endParaRPr>
          </a:p>
        </p:txBody>
      </p:sp>
      <p:sp>
        <p:nvSpPr>
          <p:cNvPr id="152579" name="Rectangle 3">
            <a:extLst>
              <a:ext uri="{FF2B5EF4-FFF2-40B4-BE49-F238E27FC236}">
                <a16:creationId xmlns:a16="http://schemas.microsoft.com/office/drawing/2014/main" id="{92BF0753-856B-3252-4B62-EE43C61AB6B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95488" y="1417205"/>
            <a:ext cx="9365239" cy="5000625"/>
          </a:xfrm>
        </p:spPr>
        <p:txBody>
          <a:bodyPr/>
          <a:lstStyle/>
          <a:p>
            <a:pPr eaLnBrk="1" hangingPunct="1">
              <a:buFont typeface="Wingdings 3" panose="05040102010807070707" pitchFamily="18" charset="2"/>
              <a:buChar char=""/>
              <a:defRPr/>
            </a:pPr>
            <a:endParaRPr lang="cs-CZ" sz="2039" b="1" i="1" dirty="0">
              <a:latin typeface="Arial" charset="0"/>
            </a:endParaRPr>
          </a:p>
          <a:p>
            <a:pPr eaLnBrk="1" hangingPunct="1">
              <a:buFont typeface="Wingdings 3" panose="05040102010807070707" pitchFamily="18" charset="2"/>
              <a:buChar char=""/>
              <a:defRPr/>
            </a:pPr>
            <a:r>
              <a:rPr lang="cs-CZ" sz="1800" b="1" i="1" dirty="0">
                <a:latin typeface="Arial" charset="0"/>
              </a:rPr>
              <a:t>Spočívá v pěti krocích: </a:t>
            </a:r>
          </a:p>
          <a:p>
            <a:pPr lvl="2">
              <a:spcBef>
                <a:spcPts val="141"/>
              </a:spcBef>
              <a:buFont typeface="Wingdings 3" panose="05040102010807070707" pitchFamily="18" charset="2"/>
              <a:buChar char=""/>
              <a:defRPr/>
            </a:pPr>
            <a:r>
              <a:rPr lang="cs-CZ" sz="1800" i="1" dirty="0">
                <a:latin typeface="Arial" charset="0"/>
              </a:rPr>
              <a:t>za prvé, v přezkumu pravomoci správního orgánu vydat opatření obecné povahy; </a:t>
            </a:r>
          </a:p>
          <a:p>
            <a:pPr lvl="2">
              <a:spcBef>
                <a:spcPts val="141"/>
              </a:spcBef>
              <a:buFont typeface="Wingdings 3" panose="05040102010807070707" pitchFamily="18" charset="2"/>
              <a:buChar char=""/>
              <a:defRPr/>
            </a:pPr>
            <a:r>
              <a:rPr lang="cs-CZ" sz="1800" i="1" dirty="0">
                <a:latin typeface="Arial" charset="0"/>
              </a:rPr>
              <a:t>za druhé, v přezkumu otázky, zda správní orgán při vydávání opatření obecné povahy nepřekročil meze zákonem vymezené působnosti (jednání ultra </a:t>
            </a:r>
            <a:r>
              <a:rPr lang="cs-CZ" sz="1800" i="1" dirty="0" err="1">
                <a:latin typeface="Arial" charset="0"/>
              </a:rPr>
              <a:t>vires</a:t>
            </a:r>
            <a:r>
              <a:rPr lang="cs-CZ" sz="1800" i="1" dirty="0">
                <a:latin typeface="Arial" charset="0"/>
              </a:rPr>
              <a:t>); </a:t>
            </a:r>
          </a:p>
          <a:p>
            <a:pPr lvl="2">
              <a:spcBef>
                <a:spcPts val="141"/>
              </a:spcBef>
              <a:buFont typeface="Wingdings 3" panose="05040102010807070707" pitchFamily="18" charset="2"/>
              <a:buChar char=""/>
              <a:defRPr/>
            </a:pPr>
            <a:r>
              <a:rPr lang="cs-CZ" sz="1800" i="1" dirty="0">
                <a:latin typeface="Arial" charset="0"/>
              </a:rPr>
              <a:t>za třetí, v přezkumu otázky, zda opatření obecné povahy bylo vydáno zákonem stanoveným postupem; </a:t>
            </a:r>
          </a:p>
          <a:p>
            <a:pPr lvl="2">
              <a:spcBef>
                <a:spcPts val="141"/>
              </a:spcBef>
              <a:buFont typeface="Wingdings 3" panose="05040102010807070707" pitchFamily="18" charset="2"/>
              <a:buChar char=""/>
              <a:defRPr/>
            </a:pPr>
            <a:r>
              <a:rPr lang="cs-CZ" sz="1800" i="1" dirty="0">
                <a:latin typeface="Arial" charset="0"/>
              </a:rPr>
              <a:t>za čtvrté, v přezkumu obsahu opatření obecné povahy z hlediska rozporu opatření obecné povahy (nebo jeho části) se zákonem (materiální kritérium); </a:t>
            </a:r>
          </a:p>
          <a:p>
            <a:pPr lvl="2">
              <a:spcBef>
                <a:spcPts val="141"/>
              </a:spcBef>
              <a:buFont typeface="Wingdings 3" panose="05040102010807070707" pitchFamily="18" charset="2"/>
              <a:buChar char=""/>
              <a:defRPr/>
            </a:pPr>
            <a:r>
              <a:rPr lang="cs-CZ" sz="1800" i="1" dirty="0">
                <a:latin typeface="Arial" charset="0"/>
              </a:rPr>
              <a:t>za páté, v přezkumu obsahu vydaného opatření obecné povahy z hlediska jeho proporcionality.</a:t>
            </a:r>
          </a:p>
          <a:p>
            <a:pPr lvl="3">
              <a:spcBef>
                <a:spcPts val="844"/>
              </a:spcBef>
              <a:buFont typeface="Wingdings 3" panose="05040102010807070707" pitchFamily="18" charset="2"/>
              <a:buChar char=""/>
              <a:defRPr/>
            </a:pPr>
            <a:r>
              <a:rPr lang="cs-CZ" sz="1600" i="1" dirty="0">
                <a:latin typeface="Arial" charset="0"/>
              </a:rPr>
              <a:t>Podle rozsudku Nejvyššího správního soudu ze dne  ze dne 27. 9. 2005, č. j. 1 </a:t>
            </a:r>
            <a:r>
              <a:rPr lang="cs-CZ" sz="1600" i="1" dirty="0" err="1">
                <a:latin typeface="Arial" charset="0"/>
              </a:rPr>
              <a:t>Ao</a:t>
            </a:r>
            <a:r>
              <a:rPr lang="cs-CZ" sz="1600" i="1" dirty="0">
                <a:latin typeface="Arial" charset="0"/>
              </a:rPr>
              <a:t> 1/2005 - 98</a:t>
            </a:r>
          </a:p>
          <a:p>
            <a:pPr eaLnBrk="1" hangingPunct="1">
              <a:buFont typeface="Wingdings 3" panose="05040102010807070707" pitchFamily="18" charset="2"/>
              <a:buChar char=""/>
              <a:defRPr/>
            </a:pPr>
            <a:endParaRPr lang="cs-CZ" sz="1406" i="1" dirty="0">
              <a:latin typeface="Arial" charset="0"/>
            </a:endParaRPr>
          </a:p>
          <a:p>
            <a:pPr eaLnBrk="1" hangingPunct="1">
              <a:spcBef>
                <a:spcPts val="1055"/>
              </a:spcBef>
              <a:buFont typeface="Wingdings 3" panose="05040102010807070707" pitchFamily="18" charset="2"/>
              <a:buChar char=""/>
              <a:defRPr/>
            </a:pPr>
            <a:r>
              <a:rPr lang="cs-CZ" sz="1800" b="1" i="1" dirty="0">
                <a:latin typeface="Arial" charset="0"/>
              </a:rPr>
              <a:t>Nově formulovaným § 101d odst. 1 s. ř. s. účinným od 1. 1. 2012 došlo k omezení rozsahu přezkumu opatření obecné povahy. Soud tedy při přezkumu opatření obecné povahy bude algoritmus (test) přezkumu v celém rozsahu aplikovat pouze za předpokladu, že navrhovatel všechny jeho kroky zahrne do návrhových bodů (§ 101b odst. 2 s. ř. s.).</a:t>
            </a:r>
          </a:p>
          <a:p>
            <a:pPr eaLnBrk="1" hangingPunct="1">
              <a:spcBef>
                <a:spcPts val="1055"/>
              </a:spcBef>
              <a:buFont typeface="Wingdings 3" panose="05040102010807070707" pitchFamily="18" charset="2"/>
              <a:buChar char=""/>
              <a:defRPr/>
            </a:pPr>
            <a:r>
              <a:rPr lang="cs-CZ" sz="1406" i="1" dirty="0">
                <a:latin typeface="Arial" charset="0"/>
              </a:rPr>
              <a:t>Podle rozsudku Krajského soudu v Praze ze dne 20. 7. 2012, čj. 50 A 4/2012-97</a:t>
            </a:r>
            <a:r>
              <a:rPr lang="cs-CZ" sz="1406" dirty="0">
                <a:latin typeface="Arial" charset="0"/>
              </a:rPr>
              <a:t> </a:t>
            </a:r>
            <a:endParaRPr lang="cs-CZ" sz="1406" i="1" dirty="0">
              <a:latin typeface="Arial" charset="0"/>
            </a:endParaRPr>
          </a:p>
          <a:p>
            <a:pPr lvl="1" eaLnBrk="1" hangingPunct="1">
              <a:buFont typeface="Wingdings 3" panose="05040102010807070707" pitchFamily="18" charset="2"/>
              <a:buChar char=""/>
              <a:defRPr/>
            </a:pPr>
            <a:endParaRPr lang="cs-CZ" sz="1406" b="1" i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Nadpis 1">
            <a:extLst>
              <a:ext uri="{FF2B5EF4-FFF2-40B4-BE49-F238E27FC236}">
                <a16:creationId xmlns:a16="http://schemas.microsoft.com/office/drawing/2014/main" id="{5E8FBC88-A4C6-DA2A-D765-6C9555A5709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767840" y="-274002"/>
            <a:ext cx="8228013" cy="1143000"/>
          </a:xfrm>
        </p:spPr>
        <p:txBody>
          <a:bodyPr>
            <a:noAutofit/>
          </a:bodyPr>
          <a:lstStyle/>
          <a:p>
            <a:pPr>
              <a:defRPr/>
            </a:pPr>
            <a:br>
              <a:rPr lang="cs-CZ" sz="3600" dirty="0"/>
            </a:br>
            <a:br>
              <a:rPr lang="cs-CZ" sz="3600" dirty="0"/>
            </a:br>
            <a:r>
              <a:rPr lang="cs-CZ" sz="3200" dirty="0">
                <a:latin typeface="Arial" pitchFamily="34" charset="0"/>
                <a:cs typeface="Arial" pitchFamily="34" charset="0"/>
              </a:rPr>
              <a:t>Územní rozhodování</a:t>
            </a:r>
            <a:br>
              <a:rPr lang="cs-CZ" sz="3200" dirty="0">
                <a:latin typeface="Arial" pitchFamily="34" charset="0"/>
                <a:cs typeface="Arial" pitchFamily="34" charset="0"/>
              </a:rPr>
            </a:b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63" name="Zástupný symbol pro obsah 2">
            <a:extLst>
              <a:ext uri="{FF2B5EF4-FFF2-40B4-BE49-F238E27FC236}">
                <a16:creationId xmlns:a16="http://schemas.microsoft.com/office/drawing/2014/main" id="{9BF53354-94FF-DD39-2F00-D8EF0959166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524000" y="1706563"/>
            <a:ext cx="8228013" cy="45307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sz="2391" dirty="0"/>
              <a:t>		</a:t>
            </a:r>
          </a:p>
          <a:p>
            <a:pPr>
              <a:buFont typeface="Wingdings" pitchFamily="2" charset="2"/>
              <a:buNone/>
              <a:defRPr/>
            </a:pPr>
            <a:endParaRPr lang="cs-CZ" sz="2391" dirty="0"/>
          </a:p>
          <a:p>
            <a:pPr>
              <a:buFont typeface="Wingdings" pitchFamily="2" charset="2"/>
              <a:buNone/>
              <a:defRPr/>
            </a:pPr>
            <a:r>
              <a:rPr lang="cs-CZ" sz="2391" dirty="0"/>
              <a:t>		</a:t>
            </a:r>
            <a:r>
              <a:rPr lang="cs-CZ" sz="2391" b="1" i="1" dirty="0">
                <a:latin typeface="Arial" charset="0"/>
              </a:rPr>
              <a:t>-  územní řízení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391" b="1" i="1" dirty="0">
                <a:latin typeface="Arial" charset="0"/>
              </a:rPr>
              <a:t>		-  zjednodušené územní řízení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391" b="1" i="1" dirty="0">
                <a:latin typeface="Arial" charset="0"/>
              </a:rPr>
              <a:t>		-  územní souhlas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391" b="1" i="1" dirty="0">
                <a:latin typeface="Arial" charset="0"/>
              </a:rPr>
              <a:t>		-  regulační plán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391" b="1" i="1" dirty="0">
                <a:latin typeface="Arial" charset="0"/>
              </a:rPr>
              <a:t>		-  veřejnoprávní smlouva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391" b="1" i="1" dirty="0">
                <a:latin typeface="Arial" charset="0"/>
              </a:rPr>
              <a:t>		</a:t>
            </a:r>
            <a:endParaRPr lang="cs-CZ" sz="239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sz="1200" i="1" u="sn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604964"/>
            <a:ext cx="10753200" cy="451576"/>
          </a:xfrm>
        </p:spPr>
        <p:txBody>
          <a:bodyPr/>
          <a:lstStyle/>
          <a:p>
            <a:pPr algn="ctr"/>
            <a:r>
              <a:rPr lang="cs-CZ" sz="4000" b="1" dirty="0"/>
              <a:t>Územní řízení</a:t>
            </a:r>
            <a:br>
              <a:rPr lang="cs-CZ" sz="4000" b="1" i="1" dirty="0"/>
            </a:br>
            <a:endParaRPr lang="cs-CZ" sz="40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229710"/>
            <a:ext cx="10869249" cy="4745421"/>
          </a:xfrm>
        </p:spPr>
        <p:txBody>
          <a:bodyPr/>
          <a:lstStyle/>
          <a:p>
            <a:r>
              <a:rPr lang="cs-CZ" sz="2000" b="1" dirty="0"/>
              <a:t>Správním řízení, vztahují se na něj obecné předpisy o správním řízení, pokud </a:t>
            </a:r>
            <a:r>
              <a:rPr lang="cs-CZ" sz="2000" b="1" dirty="0" err="1"/>
              <a:t>StZ</a:t>
            </a:r>
            <a:r>
              <a:rPr lang="cs-CZ" sz="2000" b="1" dirty="0"/>
              <a:t> nestanoví jinak</a:t>
            </a:r>
          </a:p>
          <a:p>
            <a:endParaRPr lang="cs-CZ" sz="2000" dirty="0"/>
          </a:p>
          <a:p>
            <a:r>
              <a:rPr lang="cs-CZ" sz="2000" b="1" dirty="0"/>
              <a:t>Zejména odlišná úprava: </a:t>
            </a:r>
          </a:p>
          <a:p>
            <a:r>
              <a:rPr lang="cs-CZ" sz="2000" dirty="0"/>
              <a:t>okruhu účastníků řízení </a:t>
            </a:r>
          </a:p>
          <a:p>
            <a:r>
              <a:rPr lang="cs-CZ" sz="2000" dirty="0"/>
              <a:t>zahájení a přerušení území </a:t>
            </a:r>
          </a:p>
          <a:p>
            <a:r>
              <a:rPr lang="cs-CZ" sz="2000" dirty="0"/>
              <a:t>uplatňování závazných stanovisek dotčených orgánů o námitek účastníků a připomínek </a:t>
            </a:r>
          </a:p>
          <a:p>
            <a:r>
              <a:rPr lang="cs-CZ" sz="2000" dirty="0"/>
              <a:t>náležitostí územního rozhodnutí </a:t>
            </a:r>
          </a:p>
          <a:p>
            <a:endParaRPr lang="cs-CZ" sz="2000" dirty="0"/>
          </a:p>
          <a:p>
            <a:r>
              <a:rPr lang="cs-CZ" sz="2000" dirty="0"/>
              <a:t>Na vydání územního rozhodnutí není právní nárok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358399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sz="1200" i="1" u="sn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604964"/>
            <a:ext cx="10753200" cy="451576"/>
          </a:xfrm>
        </p:spPr>
        <p:txBody>
          <a:bodyPr/>
          <a:lstStyle/>
          <a:p>
            <a:pPr algn="ctr"/>
            <a:r>
              <a:rPr lang="cs-CZ" sz="4000" b="1" dirty="0">
                <a:cs typeface="Arial" pitchFamily="34" charset="0"/>
              </a:rPr>
              <a:t>Územní řízení </a:t>
            </a:r>
            <a:endParaRPr lang="cs-CZ" sz="40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229710"/>
            <a:ext cx="10869249" cy="4998291"/>
          </a:xfrm>
        </p:spPr>
        <p:txBody>
          <a:bodyPr/>
          <a:lstStyle/>
          <a:p>
            <a:endParaRPr lang="cs-CZ" sz="2000" dirty="0"/>
          </a:p>
          <a:p>
            <a:r>
              <a:rPr lang="cs-CZ" sz="2400" dirty="0"/>
              <a:t>Územní řízení je proces nezbytný pro povolení většiny staveb. Vede jej vždy příslušný obecný stavební úřad, kterým bude ve většině případů stavební úřad obce s pověřeným obecním úřadem.</a:t>
            </a:r>
          </a:p>
          <a:p>
            <a:endParaRPr lang="cs-CZ" sz="2400" dirty="0"/>
          </a:p>
          <a:p>
            <a:r>
              <a:rPr lang="cs-CZ" sz="2400" dirty="0"/>
              <a:t>Konkrétně se posuzuje, jestli je stavební záměr v souladu s územním plánem a může být s ohledem na ochranu životního prostředí a další veřejné zájmy na dané místo umístěn.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61187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>
            <a:extLst>
              <a:ext uri="{FF2B5EF4-FFF2-40B4-BE49-F238E27FC236}">
                <a16:creationId xmlns:a16="http://schemas.microsoft.com/office/drawing/2014/main" id="{B61A63D5-80B5-E41E-410F-D7E73FB825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36675" y="1857375"/>
            <a:ext cx="4759325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sz="2812" b="1" i="1" dirty="0">
                <a:latin typeface="Arial" charset="0"/>
              </a:rPr>
              <a:t>Prameny právní úpravy</a:t>
            </a:r>
          </a:p>
        </p:txBody>
      </p:sp>
      <p:sp>
        <p:nvSpPr>
          <p:cNvPr id="124931" name="Rectangle 3">
            <a:extLst>
              <a:ext uri="{FF2B5EF4-FFF2-40B4-BE49-F238E27FC236}">
                <a16:creationId xmlns:a16="http://schemas.microsoft.com/office/drawing/2014/main" id="{48BF70CC-C72C-2BB9-FCC9-D8306A5406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199" y="1960563"/>
            <a:ext cx="8874125" cy="4135437"/>
          </a:xfrm>
        </p:spPr>
        <p:txBody>
          <a:bodyPr/>
          <a:lstStyle/>
          <a:p>
            <a:pPr eaLnBrk="1" hangingPunct="1">
              <a:buFont typeface="Wingdings 3" panose="05040102010807070707" pitchFamily="18" charset="2"/>
              <a:buChar char=""/>
              <a:defRPr/>
            </a:pPr>
            <a:endParaRPr lang="cs-CZ" b="1" i="1" dirty="0">
              <a:latin typeface="Arial" charset="0"/>
            </a:endParaRPr>
          </a:p>
          <a:p>
            <a:pPr eaLnBrk="1" hangingPunct="1">
              <a:spcBef>
                <a:spcPts val="844"/>
              </a:spcBef>
              <a:buFont typeface="Wingdings 3" panose="05040102010807070707" pitchFamily="18" charset="2"/>
              <a:buChar char=""/>
              <a:defRPr/>
            </a:pPr>
            <a:endParaRPr lang="cs-CZ" sz="2531" b="1" i="1" dirty="0">
              <a:latin typeface="Arial" charset="0"/>
            </a:endParaRPr>
          </a:p>
          <a:p>
            <a:pPr eaLnBrk="1" hangingPunct="1">
              <a:spcBef>
                <a:spcPts val="844"/>
              </a:spcBef>
              <a:buFont typeface="Wingdings 3" panose="05040102010807070707" pitchFamily="18" charset="2"/>
              <a:buChar char=""/>
              <a:defRPr/>
            </a:pPr>
            <a:endParaRPr lang="cs-CZ" sz="2531" b="1" i="1" dirty="0">
              <a:latin typeface="Arial" charset="0"/>
            </a:endParaRPr>
          </a:p>
          <a:p>
            <a:pPr eaLnBrk="1" hangingPunct="1">
              <a:spcBef>
                <a:spcPts val="844"/>
              </a:spcBef>
              <a:buFont typeface="Wingdings 3" panose="05040102010807070707" pitchFamily="18" charset="2"/>
              <a:buChar char=""/>
              <a:defRPr/>
            </a:pPr>
            <a:r>
              <a:rPr lang="cs-CZ" sz="2531" b="1" i="1" dirty="0">
                <a:latin typeface="Arial" charset="0"/>
              </a:rPr>
              <a:t>Zákon  č. 183/2006 Sb.,  o územním plánování a stavebním řádu (stavební zákon), ve znění pozdějších předpisů</a:t>
            </a:r>
          </a:p>
          <a:p>
            <a:pPr lvl="2" eaLnBrk="1" hangingPunct="1">
              <a:spcBef>
                <a:spcPts val="844"/>
              </a:spcBef>
              <a:buFont typeface="Wingdings 3" panose="05040102010807070707" pitchFamily="18" charset="2"/>
              <a:buChar char=""/>
              <a:defRPr/>
            </a:pPr>
            <a:r>
              <a:rPr lang="cs-CZ" sz="1828" b="1" i="1" dirty="0">
                <a:latin typeface="Arial" charset="0"/>
              </a:rPr>
              <a:t>vícekrát novelizován</a:t>
            </a:r>
          </a:p>
          <a:p>
            <a:pPr lvl="1">
              <a:spcBef>
                <a:spcPts val="844"/>
              </a:spcBef>
              <a:buFont typeface="Wingdings 3" panose="05040102010807070707" pitchFamily="18" charset="2"/>
              <a:buChar char=""/>
              <a:defRPr/>
            </a:pPr>
            <a:r>
              <a:rPr lang="cs-CZ" sz="2531" b="1" i="1" dirty="0">
                <a:latin typeface="Arial" charset="0"/>
                <a:ea typeface="+mn-ea"/>
                <a:cs typeface="+mn-cs"/>
              </a:rPr>
              <a:t>Velká novela – zákon č. 283/2021 Sb., stavební zákon</a:t>
            </a:r>
          </a:p>
          <a:p>
            <a:pPr lvl="2">
              <a:spcBef>
                <a:spcPts val="844"/>
              </a:spcBef>
              <a:buFont typeface="Wingdings 3" panose="05040102010807070707" pitchFamily="18" charset="2"/>
              <a:buChar char=""/>
              <a:defRPr/>
            </a:pPr>
            <a:r>
              <a:rPr lang="cs-CZ" sz="1828" b="1" i="1" dirty="0">
                <a:latin typeface="Arial" charset="0"/>
              </a:rPr>
              <a:t>plně účinná od 1. 1. 2024</a:t>
            </a:r>
          </a:p>
          <a:p>
            <a:pPr lvl="1">
              <a:spcBef>
                <a:spcPts val="844"/>
              </a:spcBef>
              <a:buFont typeface="Wingdings 3" panose="05040102010807070707" pitchFamily="18" charset="2"/>
              <a:buChar char=""/>
              <a:defRPr/>
            </a:pPr>
            <a:endParaRPr lang="cs-CZ" sz="1828" b="1" i="1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sz="1200" i="1" u="sn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604964"/>
            <a:ext cx="10753200" cy="451576"/>
          </a:xfrm>
        </p:spPr>
        <p:txBody>
          <a:bodyPr/>
          <a:lstStyle/>
          <a:p>
            <a:pPr algn="ctr"/>
            <a:r>
              <a:rPr lang="cs-CZ" sz="4000" b="1" dirty="0">
                <a:cs typeface="Arial" pitchFamily="34" charset="0"/>
              </a:rPr>
              <a:t>Územní řízení </a:t>
            </a:r>
            <a:endParaRPr lang="cs-CZ" sz="40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229710"/>
            <a:ext cx="10869249" cy="4887311"/>
          </a:xfrm>
        </p:spPr>
        <p:txBody>
          <a:bodyPr/>
          <a:lstStyle/>
          <a:p>
            <a:r>
              <a:rPr lang="cs-CZ" sz="2400" i="0" dirty="0">
                <a:solidFill>
                  <a:srgbClr val="3A3A3A"/>
                </a:solidFill>
                <a:effectLst/>
              </a:rPr>
              <a:t>Výsledkem řízení je </a:t>
            </a:r>
            <a:r>
              <a:rPr lang="cs-CZ" sz="2400" b="1" i="0" dirty="0">
                <a:solidFill>
                  <a:srgbClr val="3A3A3A"/>
                </a:solidFill>
                <a:effectLst/>
              </a:rPr>
              <a:t>územní rozhodnutí</a:t>
            </a:r>
            <a:r>
              <a:rPr lang="cs-CZ" sz="2400" i="0" dirty="0">
                <a:solidFill>
                  <a:srgbClr val="3A3A3A"/>
                </a:solidFill>
                <a:effectLst/>
              </a:rPr>
              <a:t>. Územní rozhodnutí může mít podle stavebního zákona následující podoby:</a:t>
            </a:r>
          </a:p>
          <a:p>
            <a:endParaRPr lang="cs-CZ" sz="2000" i="0" dirty="0">
              <a:solidFill>
                <a:srgbClr val="3A3A3A"/>
              </a:solidFill>
              <a:effectLst/>
            </a:endParaRPr>
          </a:p>
          <a:p>
            <a:pPr lvl="1"/>
            <a:r>
              <a:rPr lang="cs-CZ" sz="1800" dirty="0"/>
              <a:t>Rozhodnutí o umístění stavby nebo zařízení</a:t>
            </a:r>
          </a:p>
          <a:p>
            <a:pPr lvl="1"/>
            <a:endParaRPr lang="cs-CZ" sz="1800" dirty="0"/>
          </a:p>
          <a:p>
            <a:pPr lvl="1"/>
            <a:r>
              <a:rPr lang="cs-CZ" sz="1800" dirty="0"/>
              <a:t>Rozhodnutí o změně využití území. </a:t>
            </a:r>
            <a:r>
              <a:rPr lang="cs-CZ" sz="1800" i="1" dirty="0"/>
              <a:t>To se vztahuje na terénní úpravy, které ale nejsou stavbou, např. zalesnění</a:t>
            </a:r>
          </a:p>
          <a:p>
            <a:pPr lvl="1"/>
            <a:endParaRPr lang="cs-CZ" sz="1800" dirty="0"/>
          </a:p>
          <a:p>
            <a:pPr lvl="1"/>
            <a:r>
              <a:rPr lang="cs-CZ" sz="1800" dirty="0"/>
              <a:t>Rozhodnutí o změně vlivu užívání stavby na území. </a:t>
            </a:r>
            <a:r>
              <a:rPr lang="cs-CZ" sz="1800" i="1" dirty="0"/>
              <a:t>Například v situaci, kdy chce továrna instalovat nové technologie, které mohou mít jiný vliv na okolní prostředí</a:t>
            </a:r>
          </a:p>
          <a:p>
            <a:pPr lvl="1"/>
            <a:endParaRPr lang="cs-CZ" sz="1800" dirty="0"/>
          </a:p>
          <a:p>
            <a:pPr lvl="1"/>
            <a:r>
              <a:rPr lang="cs-CZ" sz="1800" dirty="0"/>
              <a:t>Rozhodnutí o dělení nebo scelování pozemků</a:t>
            </a:r>
          </a:p>
          <a:p>
            <a:pPr lvl="1"/>
            <a:endParaRPr lang="cs-CZ" sz="1800" dirty="0"/>
          </a:p>
          <a:p>
            <a:pPr lvl="1"/>
            <a:r>
              <a:rPr lang="cs-CZ" sz="1800" dirty="0"/>
              <a:t>Rozhodnutí o ochranném pásmu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2526451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sz="1200" i="1" u="sn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604964"/>
            <a:ext cx="10753200" cy="451576"/>
          </a:xfrm>
        </p:spPr>
        <p:txBody>
          <a:bodyPr/>
          <a:lstStyle/>
          <a:p>
            <a:pPr algn="ctr"/>
            <a:r>
              <a:rPr lang="cs-CZ" sz="4000" b="1" dirty="0">
                <a:cs typeface="Arial" pitchFamily="34" charset="0"/>
              </a:rPr>
              <a:t>Územní řízení </a:t>
            </a:r>
            <a:endParaRPr lang="cs-CZ" sz="40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229710"/>
            <a:ext cx="10869249" cy="5023326"/>
          </a:xfrm>
        </p:spPr>
        <p:txBody>
          <a:bodyPr/>
          <a:lstStyle/>
          <a:p>
            <a:r>
              <a:rPr lang="cs-CZ" sz="2000" b="1" i="0" dirty="0">
                <a:solidFill>
                  <a:srgbClr val="3A3A3A"/>
                </a:solidFill>
                <a:effectLst/>
              </a:rPr>
              <a:t>Spojitost se správním řádem můžeme najít zejména u: </a:t>
            </a:r>
            <a:endParaRPr lang="cs-CZ" sz="2000" i="0" dirty="0">
              <a:solidFill>
                <a:srgbClr val="3A3A3A"/>
              </a:solidFill>
              <a:effectLst/>
            </a:endParaRPr>
          </a:p>
          <a:p>
            <a:r>
              <a:rPr lang="cs-CZ" sz="2000" b="1" i="0" dirty="0">
                <a:solidFill>
                  <a:srgbClr val="3A3A3A"/>
                </a:solidFill>
                <a:effectLst/>
              </a:rPr>
              <a:t>Doručování </a:t>
            </a:r>
          </a:p>
          <a:p>
            <a:r>
              <a:rPr lang="cs-CZ" sz="2000" i="0" dirty="0">
                <a:solidFill>
                  <a:srgbClr val="3A3A3A"/>
                </a:solidFill>
                <a:effectLst/>
              </a:rPr>
              <a:t>Doručením žádosti stavebnímu úřadu je řízení zahájeno. Stavební úřad zahájení řízení oznámí účastníkům řízení.</a:t>
            </a:r>
          </a:p>
          <a:p>
            <a:r>
              <a:rPr lang="cs-CZ" sz="2000" i="0" dirty="0">
                <a:solidFill>
                  <a:srgbClr val="3A3A3A"/>
                </a:solidFill>
                <a:effectLst/>
              </a:rPr>
              <a:t>Správním řádem se řídí například doručení úřední deskou. </a:t>
            </a:r>
          </a:p>
          <a:p>
            <a:r>
              <a:rPr lang="cs-CZ" sz="2000" i="0" dirty="0">
                <a:solidFill>
                  <a:srgbClr val="3A3A3A"/>
                </a:solidFill>
                <a:effectLst/>
              </a:rPr>
              <a:t>Vyhláška na ni musí viset alespoň 15 dní. Až po 15 dnech se považuje za doručenou.</a:t>
            </a:r>
          </a:p>
          <a:p>
            <a:endParaRPr lang="cs-CZ" sz="2000" i="0" dirty="0">
              <a:solidFill>
                <a:srgbClr val="3A3A3A"/>
              </a:solidFill>
              <a:effectLst/>
            </a:endParaRPr>
          </a:p>
          <a:p>
            <a:r>
              <a:rPr lang="cs-CZ" sz="2000" b="1" i="0" dirty="0">
                <a:solidFill>
                  <a:srgbClr val="3A3A3A"/>
                </a:solidFill>
                <a:effectLst/>
              </a:rPr>
              <a:t>Obrana proti územnímu rozhodnutí </a:t>
            </a:r>
          </a:p>
          <a:p>
            <a:r>
              <a:rPr lang="cs-CZ" sz="2000" i="0" dirty="0">
                <a:solidFill>
                  <a:srgbClr val="3A3A3A"/>
                </a:solidFill>
                <a:effectLst/>
              </a:rPr>
              <a:t>Odvolání proti územnímu rozhodnutí </a:t>
            </a:r>
          </a:p>
          <a:p>
            <a:r>
              <a:rPr lang="cs-CZ" sz="2000" i="0" dirty="0">
                <a:solidFill>
                  <a:srgbClr val="3A3A3A"/>
                </a:solidFill>
                <a:effectLst/>
              </a:rPr>
              <a:t>Podnět k zahájení přezkumného řízení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911393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sz="1200" i="1" u="sn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604964"/>
            <a:ext cx="10753200" cy="451576"/>
          </a:xfrm>
        </p:spPr>
        <p:txBody>
          <a:bodyPr/>
          <a:lstStyle/>
          <a:p>
            <a:pPr algn="ctr"/>
            <a:r>
              <a:rPr lang="cs-CZ" sz="4000" b="1" dirty="0">
                <a:cs typeface="Arial" pitchFamily="34" charset="0"/>
              </a:rPr>
              <a:t>Územní souhlas </a:t>
            </a:r>
            <a:br>
              <a:rPr lang="cs-CZ" sz="4000" b="1" dirty="0">
                <a:cs typeface="Arial" pitchFamily="34" charset="0"/>
              </a:rPr>
            </a:br>
            <a:endParaRPr lang="cs-CZ" sz="40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229710"/>
            <a:ext cx="10869249" cy="4998291"/>
          </a:xfrm>
        </p:spPr>
        <p:txBody>
          <a:bodyPr/>
          <a:lstStyle/>
          <a:p>
            <a:r>
              <a:rPr lang="cs-CZ" sz="2000" b="1" dirty="0"/>
              <a:t>§ 96 stavebního zákona</a:t>
            </a:r>
          </a:p>
          <a:p>
            <a:r>
              <a:rPr lang="cs-CZ" sz="2000" dirty="0"/>
              <a:t>Místo územního rozhodnutí stavební úřad vydá </a:t>
            </a:r>
            <a:r>
              <a:rPr lang="cs-CZ" sz="2000" b="1" dirty="0"/>
              <a:t>územní souhlas</a:t>
            </a:r>
            <a:r>
              <a:rPr lang="cs-CZ" sz="2000" dirty="0"/>
              <a:t>, pokud je záměr v zastavěném území nebo v zastavitelné ploše, poměry v území se podstatně nemění a záměr nevyžaduje nové nároky na veřejnou dopravní a technickou infrastrukturu.</a:t>
            </a:r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979805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781FA1F2-3AFC-EE5B-EC81-E063AED0BB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84668" y="708660"/>
            <a:ext cx="8228012" cy="1143000"/>
          </a:xfrm>
        </p:spPr>
        <p:txBody>
          <a:bodyPr/>
          <a:lstStyle/>
          <a:p>
            <a:pPr>
              <a:defRPr/>
            </a:pPr>
            <a:r>
              <a:rPr lang="cs-CZ" sz="3200" dirty="0">
                <a:latin typeface="Arial" pitchFamily="34" charset="0"/>
                <a:cs typeface="Arial" pitchFamily="34" charset="0"/>
              </a:rPr>
              <a:t>K judikatuře u   územního souhlasu</a:t>
            </a:r>
          </a:p>
        </p:txBody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21E71C99-F3E3-026F-2AF1-FDBC541922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 3" panose="05040102010807070707" pitchFamily="18" charset="2"/>
              <a:buChar char=""/>
              <a:defRPr/>
            </a:pPr>
            <a:endParaRPr lang="cs-CZ" sz="1969" dirty="0">
              <a:latin typeface="Arial" charset="0"/>
            </a:endParaRPr>
          </a:p>
          <a:p>
            <a:pPr>
              <a:lnSpc>
                <a:spcPct val="90000"/>
              </a:lnSpc>
              <a:buFont typeface="Wingdings 3" panose="05040102010807070707" pitchFamily="18" charset="2"/>
              <a:buChar char=""/>
              <a:defRPr/>
            </a:pPr>
            <a:endParaRPr lang="cs-CZ" sz="2531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 3" panose="05040102010807070707" pitchFamily="18" charset="2"/>
              <a:buChar char=""/>
              <a:defRPr/>
            </a:pPr>
            <a:r>
              <a:rPr lang="x-none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Souhlasy vydávané stavebním úřadem, zejména podle § 96, § 106, § 122, § 127 a § 128 zákona č. 183/2006 Sb., o územním plánování a stavebním řádu, jsou rozhodnutími správního orgánu dle § 65 odst. 1 s. ř. </a:t>
            </a:r>
            <a:r>
              <a:rPr lang="x-none" sz="2400" b="1" i="1">
                <a:latin typeface="Arial" panose="020B0604020202020204" pitchFamily="34" charset="0"/>
                <a:cs typeface="Arial" panose="020B0604020202020204" pitchFamily="34" charset="0"/>
              </a:rPr>
              <a:t>s.</a:t>
            </a:r>
            <a:endParaRPr lang="cs-CZ" sz="1969" b="1" i="1" dirty="0">
              <a:latin typeface="Arial" charset="0"/>
            </a:endParaRPr>
          </a:p>
          <a:p>
            <a:pPr>
              <a:lnSpc>
                <a:spcPct val="90000"/>
              </a:lnSpc>
              <a:buFont typeface="Wingdings 3" panose="05040102010807070707" pitchFamily="18" charset="2"/>
              <a:buChar char=""/>
              <a:defRPr/>
            </a:pPr>
            <a:endParaRPr lang="cs-CZ" sz="1969" b="1" i="1" dirty="0">
              <a:latin typeface="Arial" charset="0"/>
            </a:endParaRPr>
          </a:p>
          <a:p>
            <a:pPr>
              <a:lnSpc>
                <a:spcPct val="90000"/>
              </a:lnSpc>
              <a:buFont typeface="Wingdings 3" panose="05040102010807070707" pitchFamily="18" charset="2"/>
              <a:buChar char=""/>
              <a:defRPr/>
            </a:pPr>
            <a:r>
              <a:rPr lang="cs-CZ" sz="1969" i="1" dirty="0">
                <a:latin typeface="Arial" charset="0"/>
              </a:rPr>
              <a:t>Podle usnesení rozšířeného senátu NSS  ze dne  17.9.2019, čj. 1 As 436/2017-43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036B41-D9BB-7F2C-5074-1EE18D91E7D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767840" y="-381000"/>
            <a:ext cx="8228013" cy="1143000"/>
          </a:xfrm>
        </p:spPr>
        <p:txBody>
          <a:bodyPr>
            <a:noAutofit/>
          </a:bodyPr>
          <a:lstStyle/>
          <a:p>
            <a:pPr>
              <a:defRPr/>
            </a:pPr>
            <a:br>
              <a:rPr lang="cs-CZ" sz="3600" dirty="0"/>
            </a:br>
            <a:br>
              <a:rPr lang="cs-CZ" sz="3600" dirty="0"/>
            </a:br>
            <a:r>
              <a:rPr lang="cs-CZ" sz="3600" dirty="0">
                <a:latin typeface="Arial" pitchFamily="34" charset="0"/>
                <a:cs typeface="Arial" pitchFamily="34" charset="0"/>
              </a:rPr>
              <a:t>Stavební řád   </a:t>
            </a:r>
            <a:br>
              <a:rPr lang="cs-CZ" sz="3600" dirty="0">
                <a:latin typeface="Arial" pitchFamily="34" charset="0"/>
                <a:cs typeface="Arial" pitchFamily="34" charset="0"/>
              </a:rPr>
            </a:b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EBAC08F7-19D5-CDB3-BFD0-3C8E2B92D72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524000" y="1600200"/>
            <a:ext cx="8228013" cy="44958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sz="2391" dirty="0"/>
              <a:t>	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391" b="1" i="1" dirty="0"/>
              <a:t>S</a:t>
            </a:r>
            <a:r>
              <a:rPr lang="cs-CZ" sz="2391" b="1" i="1" dirty="0">
                <a:latin typeface="Arial" charset="0"/>
              </a:rPr>
              <a:t>tavební zákon rozlišuje stavby, terénní úpravy, zařízení  a udržovací práce, které :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391" b="1" i="1" dirty="0">
                <a:latin typeface="Arial" charset="0"/>
              </a:rPr>
              <a:t>	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391" b="1" i="1" dirty="0">
                <a:latin typeface="Arial" charset="0"/>
              </a:rPr>
              <a:t>		-  nevyžadují stavební povolení ani ohlášení,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391" b="1" i="1" dirty="0">
                <a:latin typeface="Arial" charset="0"/>
              </a:rPr>
              <a:t>		-  podléhají ohlášení,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391" b="1" i="1" dirty="0">
                <a:latin typeface="Arial" charset="0"/>
              </a:rPr>
              <a:t>		-  vyžadují stavební povolení,</a:t>
            </a:r>
          </a:p>
          <a:p>
            <a:pPr lvl="2">
              <a:buFont typeface="Wingdings" pitchFamily="2" charset="2"/>
              <a:buNone/>
              <a:defRPr/>
            </a:pPr>
            <a:r>
              <a:rPr lang="cs-CZ" b="1" i="1" dirty="0">
                <a:latin typeface="Arial" charset="0"/>
              </a:rPr>
              <a:t>-  s tím, že celkově došlo k „posunu“ ve prospěch prvních dvou skupin režimů „přípustnosti“  staveb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391" b="1" dirty="0">
                <a:latin typeface="Arial" charset="0"/>
              </a:rPr>
              <a:t> </a:t>
            </a:r>
          </a:p>
          <a:p>
            <a:pPr>
              <a:buFont typeface="Wingdings" pitchFamily="2" charset="2"/>
              <a:buNone/>
              <a:defRPr/>
            </a:pPr>
            <a:endParaRPr lang="cs-CZ" sz="2391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E46220-7C27-69A2-562D-6815E0296FE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816100" y="-274955"/>
            <a:ext cx="8228013" cy="1143000"/>
          </a:xfrm>
        </p:spPr>
        <p:txBody>
          <a:bodyPr>
            <a:noAutofit/>
          </a:bodyPr>
          <a:lstStyle/>
          <a:p>
            <a:pPr>
              <a:defRPr/>
            </a:pPr>
            <a:br>
              <a:rPr lang="cs-CZ" sz="3600" dirty="0"/>
            </a:br>
            <a:br>
              <a:rPr lang="cs-CZ" sz="3600" dirty="0"/>
            </a:br>
            <a:r>
              <a:rPr lang="cs-CZ" sz="3600" dirty="0">
                <a:latin typeface="Arial" pitchFamily="34" charset="0"/>
                <a:cs typeface="Arial" pitchFamily="34" charset="0"/>
              </a:rPr>
              <a:t>S</a:t>
            </a:r>
            <a:r>
              <a:rPr lang="cs-CZ" sz="3600" i="1" dirty="0">
                <a:latin typeface="Arial" pitchFamily="34" charset="0"/>
                <a:cs typeface="Arial" pitchFamily="34" charset="0"/>
              </a:rPr>
              <a:t>tavební povolení lze vydat či nahradit</a:t>
            </a:r>
            <a:r>
              <a:rPr lang="cs-CZ" sz="3200" i="1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2291" name="Zástupný symbol pro obsah 2">
            <a:extLst>
              <a:ext uri="{FF2B5EF4-FFF2-40B4-BE49-F238E27FC236}">
                <a16:creationId xmlns:a16="http://schemas.microsoft.com/office/drawing/2014/main" id="{6FE1EE74-F679-68B3-0452-AC408D0FB98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88844" y="1946564"/>
            <a:ext cx="9823738" cy="44958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dirty="0"/>
              <a:t>	</a:t>
            </a:r>
          </a:p>
          <a:p>
            <a:pPr>
              <a:buFont typeface="Wingdings" pitchFamily="2" charset="2"/>
              <a:buNone/>
              <a:defRPr/>
            </a:pPr>
            <a:r>
              <a:rPr lang="cs-CZ" dirty="0"/>
              <a:t>		</a:t>
            </a:r>
            <a:endParaRPr lang="cs-CZ" dirty="0">
              <a:latin typeface="Arial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cs-CZ" dirty="0">
                <a:latin typeface="Arial" charset="0"/>
              </a:rPr>
              <a:t>		</a:t>
            </a:r>
            <a:r>
              <a:rPr lang="cs-CZ" sz="2391" b="1" i="1" dirty="0">
                <a:latin typeface="Arial" charset="0"/>
              </a:rPr>
              <a:t>-  ve stavebním řízení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391" b="1" i="1" dirty="0">
                <a:latin typeface="Arial" charset="0"/>
              </a:rPr>
              <a:t>		-  na základě certifikátu  autorizovaného inspektora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391" b="1" i="1" dirty="0">
                <a:latin typeface="Arial" charset="0"/>
              </a:rPr>
              <a:t>		-  veřejnoprávní smlouvou</a:t>
            </a:r>
          </a:p>
          <a:p>
            <a:pPr>
              <a:buFont typeface="Wingdings" pitchFamily="2" charset="2"/>
              <a:buNone/>
              <a:defRPr/>
            </a:pPr>
            <a:r>
              <a:rPr lang="cs-CZ" dirty="0"/>
              <a:t>	 </a:t>
            </a:r>
          </a:p>
          <a:p>
            <a:pPr>
              <a:buFont typeface="Wingdings" pitchFamily="2" charset="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sz="1200" i="1" u="sn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604964"/>
            <a:ext cx="10753200" cy="451576"/>
          </a:xfrm>
        </p:spPr>
        <p:txBody>
          <a:bodyPr/>
          <a:lstStyle/>
          <a:p>
            <a:pPr algn="ctr"/>
            <a:r>
              <a:rPr lang="cs-CZ" sz="4000" b="1" dirty="0">
                <a:cs typeface="Arial" pitchFamily="34" charset="0"/>
              </a:rPr>
              <a:t>Ohlášení stavby a stavební povolení </a:t>
            </a:r>
            <a:br>
              <a:rPr lang="cs-CZ" sz="4000" b="1" dirty="0">
                <a:cs typeface="Arial" pitchFamily="34" charset="0"/>
              </a:rPr>
            </a:br>
            <a:endParaRPr lang="cs-CZ" sz="40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229710"/>
            <a:ext cx="10869249" cy="4998291"/>
          </a:xfrm>
        </p:spPr>
        <p:txBody>
          <a:bodyPr/>
          <a:lstStyle/>
          <a:p>
            <a:r>
              <a:rPr lang="cs-CZ" sz="2400" dirty="0"/>
              <a:t>Řízením o povolení stavby se </a:t>
            </a:r>
            <a:r>
              <a:rPr lang="cs-CZ" sz="2400" b="1" dirty="0"/>
              <a:t>rozumí „specifický rozhodovací postup příslušných správních orgánů, jehož výsledkem je autoritativní rozhodnutí o přípustnosti stavby (stavební povolení)</a:t>
            </a:r>
          </a:p>
          <a:p>
            <a:endParaRPr lang="cs-CZ" sz="2400" dirty="0"/>
          </a:p>
          <a:p>
            <a:r>
              <a:rPr lang="cs-CZ" sz="2400" dirty="0"/>
              <a:t>Stavební povolení a ohlášení stavby řeší stavební zákon v § 103 a násl.</a:t>
            </a:r>
          </a:p>
          <a:p>
            <a:endParaRPr lang="cs-CZ" sz="2400" dirty="0"/>
          </a:p>
          <a:p>
            <a:r>
              <a:rPr lang="cs-CZ" sz="2400" dirty="0"/>
              <a:t>Tyto dvě možnosti povolování staveb jsou odrazem skutečnosti, že stavby mohou být různé složitosti, náročnosti a mohou mít odlišný vliv na chráněné veřejné zájmy.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966597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sz="1200" i="1" u="sn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604964"/>
            <a:ext cx="10753200" cy="451576"/>
          </a:xfrm>
        </p:spPr>
        <p:txBody>
          <a:bodyPr/>
          <a:lstStyle/>
          <a:p>
            <a:pPr algn="ctr"/>
            <a:r>
              <a:rPr lang="cs-CZ" sz="4000" b="1" dirty="0">
                <a:cs typeface="Arial" pitchFamily="34" charset="0"/>
              </a:rPr>
              <a:t>Ohlášení stavby</a:t>
            </a:r>
            <a:br>
              <a:rPr lang="cs-CZ" sz="4000" b="1" dirty="0">
                <a:cs typeface="Arial" pitchFamily="34" charset="0"/>
              </a:rPr>
            </a:br>
            <a:endParaRPr lang="cs-CZ" sz="40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34662"/>
            <a:ext cx="10869249" cy="4603531"/>
          </a:xfrm>
        </p:spPr>
        <p:txBody>
          <a:bodyPr/>
          <a:lstStyle/>
          <a:p>
            <a:r>
              <a:rPr lang="cs-CZ" sz="2400" b="1" dirty="0"/>
              <a:t>Ohlašovací režim </a:t>
            </a:r>
            <a:r>
              <a:rPr lang="cs-CZ" sz="2400" dirty="0"/>
              <a:t>představuje zjednodušený povolovací proces, který do značné míry omezuje formálnost, protože se neuskutečňuje cestou správního řízení a jeho výsledkem není správní rozhodnutí, čímž zároveň přispívá k větší rychlosti a úspornosti jak na straně stavebníka, tak i na straně správního úřadu.</a:t>
            </a:r>
          </a:p>
          <a:p>
            <a:endParaRPr lang="cs-CZ" sz="2400" dirty="0"/>
          </a:p>
          <a:p>
            <a:r>
              <a:rPr lang="cs-CZ" sz="2400" dirty="0"/>
              <a:t>Stavby, které potřebují ohlášení u stavebního úřadu jsou pak definovány v</a:t>
            </a:r>
            <a:r>
              <a:rPr lang="cs-CZ" sz="2400" b="1" dirty="0"/>
              <a:t> § 104 stavebního zákona </a:t>
            </a:r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015944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sz="1200" i="1" u="sn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604964"/>
            <a:ext cx="10753200" cy="451576"/>
          </a:xfrm>
        </p:spPr>
        <p:txBody>
          <a:bodyPr/>
          <a:lstStyle/>
          <a:p>
            <a:pPr algn="ctr"/>
            <a:r>
              <a:rPr lang="cs-CZ" sz="4000" b="1" dirty="0">
                <a:cs typeface="Arial" pitchFamily="34" charset="0"/>
              </a:rPr>
              <a:t>Ohlášení stavby</a:t>
            </a:r>
            <a:br>
              <a:rPr lang="cs-CZ" sz="4000" b="1" dirty="0">
                <a:cs typeface="Arial" pitchFamily="34" charset="0"/>
              </a:rPr>
            </a:br>
            <a:endParaRPr lang="cs-CZ" sz="40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277007"/>
            <a:ext cx="10869249" cy="4950994"/>
          </a:xfrm>
        </p:spPr>
        <p:txBody>
          <a:bodyPr/>
          <a:lstStyle/>
          <a:p>
            <a:r>
              <a:rPr lang="cs-CZ" sz="2400" dirty="0"/>
              <a:t>Souhlas s provedením ohlášeného stavebního záměru (§ 106 stavebního zákona) a kolaudační souhlas (§ 122 stavebního zákona)</a:t>
            </a:r>
          </a:p>
          <a:p>
            <a:endParaRPr lang="cs-CZ" sz="2400" dirty="0"/>
          </a:p>
          <a:p>
            <a:r>
              <a:rPr lang="cs-CZ" sz="2400" dirty="0"/>
              <a:t>Individuální správní akt </a:t>
            </a:r>
          </a:p>
          <a:p>
            <a:endParaRPr lang="cs-CZ" sz="2400" dirty="0"/>
          </a:p>
          <a:p>
            <a:r>
              <a:rPr lang="cs-CZ" sz="2400" dirty="0"/>
              <a:t>Smyslem jejich zavedení bylo zefektivnění, zjednodušení a zrychlení výkonu veřejné správy na úseku stavebního řádu.</a:t>
            </a:r>
          </a:p>
          <a:p>
            <a:endParaRPr lang="cs-CZ" sz="2400" dirty="0"/>
          </a:p>
          <a:p>
            <a:r>
              <a:rPr lang="cs-CZ" sz="2400" dirty="0"/>
              <a:t>Žaloba proti rozhodnutí?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699443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sz="1200" i="1" u="sn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604964"/>
            <a:ext cx="10753200" cy="451576"/>
          </a:xfrm>
        </p:spPr>
        <p:txBody>
          <a:bodyPr/>
          <a:lstStyle/>
          <a:p>
            <a:pPr algn="ctr"/>
            <a:r>
              <a:rPr lang="cs-CZ" sz="4000" b="1" dirty="0">
                <a:cs typeface="Arial" pitchFamily="34" charset="0"/>
              </a:rPr>
              <a:t>Ohlášení stavby</a:t>
            </a:r>
            <a:br>
              <a:rPr lang="cs-CZ" sz="4000" b="1" dirty="0">
                <a:cs typeface="Arial" pitchFamily="34" charset="0"/>
              </a:rPr>
            </a:br>
            <a:endParaRPr lang="cs-CZ" sz="40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229709"/>
            <a:ext cx="10869249" cy="4998291"/>
          </a:xfrm>
        </p:spPr>
        <p:txBody>
          <a:bodyPr/>
          <a:lstStyle/>
          <a:p>
            <a:r>
              <a:rPr lang="cs-CZ" sz="2400" dirty="0"/>
              <a:t>Žaloba proti rozhodnutí? </a:t>
            </a:r>
          </a:p>
          <a:p>
            <a:endParaRPr lang="cs-CZ" sz="2400" dirty="0"/>
          </a:p>
          <a:p>
            <a:r>
              <a:rPr lang="cs-CZ" sz="2000" dirty="0"/>
              <a:t>„Především z výše uvedených důvodů rozšířený senát přehodnotil dosavadní přístup a přijal závěr, </a:t>
            </a:r>
            <a:r>
              <a:rPr lang="cs-CZ" sz="2000" b="1" dirty="0"/>
              <a:t>že souhlasy vydávané stavebním úřadem </a:t>
            </a:r>
            <a:r>
              <a:rPr lang="cs-CZ" sz="2000" dirty="0"/>
              <a:t>zejména podle § 96, § 106, § 122, § 127 a § 128 stavebního zákona, </a:t>
            </a:r>
            <a:r>
              <a:rPr lang="cs-CZ" sz="2000" b="1" dirty="0"/>
              <a:t>jsou rozhodnutími správního orgánu podle § 65 odst. 1 s. ř. s. a tedy přezkoumatelné na základě žaloby proti rozhodnutí správního orgánu.“</a:t>
            </a:r>
          </a:p>
          <a:p>
            <a:endParaRPr lang="cs-CZ" sz="2000" dirty="0"/>
          </a:p>
          <a:p>
            <a:r>
              <a:rPr lang="cs-CZ" sz="2000" dirty="0"/>
              <a:t>https://www.epravo.cz/top/clanky/zmena-pohledu-na-souhlasy-vydavane-podle-stavebniho-zakona-110507.html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43471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>
            <a:extLst>
              <a:ext uri="{FF2B5EF4-FFF2-40B4-BE49-F238E27FC236}">
                <a16:creationId xmlns:a16="http://schemas.microsoft.com/office/drawing/2014/main" id="{56FC65D3-D4E2-9C05-4E75-AD3C6A7A47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60868" y="730568"/>
            <a:ext cx="8912225" cy="1281112"/>
          </a:xfrm>
        </p:spPr>
        <p:txBody>
          <a:bodyPr/>
          <a:lstStyle/>
          <a:p>
            <a:pPr>
              <a:defRPr/>
            </a:pPr>
            <a:r>
              <a:rPr lang="cs-CZ" sz="3600" dirty="0"/>
              <a:t>Prováděcí předpisy </a:t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7DECDD6F-E7F2-DD87-23F9-C1D0AEDE2CD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05025" y="1655763"/>
            <a:ext cx="7981950" cy="4621212"/>
          </a:xfrm>
        </p:spPr>
        <p:txBody>
          <a:bodyPr/>
          <a:lstStyle/>
          <a:p>
            <a:pPr eaLnBrk="1" hangingPunct="1">
              <a:lnSpc>
                <a:spcPct val="65000"/>
              </a:lnSpc>
              <a:spcBef>
                <a:spcPts val="1266"/>
              </a:spcBef>
              <a:buFont typeface="Wingdings 3" panose="05040102010807070707" pitchFamily="18" charset="2"/>
              <a:buChar char=""/>
              <a:defRPr/>
            </a:pPr>
            <a:endParaRPr lang="cs-CZ" sz="2672" b="1" i="1" dirty="0">
              <a:latin typeface="Arial" charset="0"/>
            </a:endParaRPr>
          </a:p>
          <a:p>
            <a:pPr eaLnBrk="1" hangingPunct="1">
              <a:lnSpc>
                <a:spcPct val="65000"/>
              </a:lnSpc>
              <a:spcBef>
                <a:spcPts val="1266"/>
              </a:spcBef>
              <a:buFont typeface="Wingdings 3" panose="05040102010807070707" pitchFamily="18" charset="2"/>
              <a:buNone/>
              <a:defRPr/>
            </a:pPr>
            <a:endParaRPr lang="cs-CZ" sz="2672" b="1" i="1" dirty="0">
              <a:latin typeface="Arial" charset="0"/>
            </a:endParaRPr>
          </a:p>
          <a:p>
            <a:pPr lvl="1" eaLnBrk="1" hangingPunct="1">
              <a:lnSpc>
                <a:spcPct val="75000"/>
              </a:lnSpc>
              <a:spcBef>
                <a:spcPts val="1266"/>
              </a:spcBef>
              <a:buFont typeface="Wingdings 3" panose="05040102010807070707" pitchFamily="18" charset="2"/>
              <a:buNone/>
              <a:defRPr/>
            </a:pPr>
            <a:r>
              <a:rPr lang="cs-CZ" sz="1969" b="1" i="1" dirty="0">
                <a:latin typeface="Arial" charset="0"/>
              </a:rPr>
              <a:t>-   vyhláška č. 500/2006 Sb., o </a:t>
            </a:r>
            <a:r>
              <a:rPr lang="cs-CZ" sz="1969" b="1" i="1" u="sng" dirty="0">
                <a:latin typeface="Arial" charset="0"/>
              </a:rPr>
              <a:t>územně analytických podkladech, územně plánovací dokumentaci a způsobu evidence plánovací činnosti</a:t>
            </a:r>
            <a:r>
              <a:rPr lang="cs-CZ" sz="1969" b="1" i="1" dirty="0">
                <a:latin typeface="Arial" charset="0"/>
              </a:rPr>
              <a:t>,</a:t>
            </a:r>
          </a:p>
          <a:p>
            <a:pPr lvl="1" eaLnBrk="1" hangingPunct="1">
              <a:lnSpc>
                <a:spcPct val="75000"/>
              </a:lnSpc>
              <a:spcBef>
                <a:spcPts val="1266"/>
              </a:spcBef>
              <a:buFont typeface="Wingdings 3" panose="05040102010807070707" pitchFamily="18" charset="2"/>
              <a:buChar char=""/>
              <a:defRPr/>
            </a:pPr>
            <a:endParaRPr lang="cs-CZ" sz="1969" b="1" i="1" dirty="0">
              <a:latin typeface="Arial" charset="0"/>
            </a:endParaRPr>
          </a:p>
          <a:p>
            <a:pPr lvl="1" eaLnBrk="1" hangingPunct="1">
              <a:lnSpc>
                <a:spcPct val="75000"/>
              </a:lnSpc>
              <a:spcBef>
                <a:spcPts val="1266"/>
              </a:spcBef>
              <a:buFont typeface="Wingdings 3" panose="05040102010807070707" pitchFamily="18" charset="2"/>
              <a:buNone/>
              <a:defRPr/>
            </a:pPr>
            <a:r>
              <a:rPr lang="cs-CZ" sz="1969" b="1" i="1" dirty="0">
                <a:latin typeface="Arial" charset="0"/>
              </a:rPr>
              <a:t>-   vyhláška č. 503/2006 Sb., o podrobnější úpravě </a:t>
            </a:r>
            <a:r>
              <a:rPr lang="cs-CZ" sz="1969" b="1" i="1" u="sng" dirty="0">
                <a:latin typeface="Arial" charset="0"/>
              </a:rPr>
              <a:t> územního rozhodování, územního opatření a stavebního řádu</a:t>
            </a:r>
            <a:r>
              <a:rPr lang="cs-CZ" sz="1969" b="1" i="1" dirty="0">
                <a:latin typeface="Arial" charset="0"/>
              </a:rPr>
              <a:t>,</a:t>
            </a: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sz="1200" i="1" u="sn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604964"/>
            <a:ext cx="10753200" cy="451576"/>
          </a:xfrm>
        </p:spPr>
        <p:txBody>
          <a:bodyPr/>
          <a:lstStyle/>
          <a:p>
            <a:pPr algn="ctr"/>
            <a:r>
              <a:rPr lang="cs-CZ" sz="4000" b="1" dirty="0"/>
              <a:t>Stavební povolení </a:t>
            </a:r>
            <a:endParaRPr lang="cs-CZ" sz="40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229709"/>
            <a:ext cx="10869249" cy="4998291"/>
          </a:xfrm>
        </p:spPr>
        <p:txBody>
          <a:bodyPr/>
          <a:lstStyle/>
          <a:p>
            <a:r>
              <a:rPr lang="cs-CZ" sz="2400" dirty="0"/>
              <a:t>Výsledkem </a:t>
            </a:r>
            <a:r>
              <a:rPr lang="cs-CZ" sz="2400" b="1" dirty="0"/>
              <a:t>úspěšného stavebního řízení je stavební povolení</a:t>
            </a:r>
            <a:r>
              <a:rPr lang="cs-CZ" sz="2400" dirty="0"/>
              <a:t>, v opačném </a:t>
            </a:r>
            <a:r>
              <a:rPr lang="cs-CZ" sz="2400" b="1" dirty="0"/>
              <a:t>případě rozhodnutí o zastavení řízení. </a:t>
            </a:r>
          </a:p>
          <a:p>
            <a:endParaRPr lang="cs-CZ" sz="2400" dirty="0"/>
          </a:p>
          <a:p>
            <a:r>
              <a:rPr lang="cs-CZ" sz="2400" dirty="0"/>
              <a:t>Specifický rozhodovací postup příslušných správních orgánů, jehož výsledkem je autoritativní rozhodnutí o přípustnosti stavby (stavební povolení)</a:t>
            </a:r>
          </a:p>
          <a:p>
            <a:endParaRPr lang="cs-CZ" sz="2400" dirty="0"/>
          </a:p>
          <a:p>
            <a:r>
              <a:rPr lang="cs-CZ" sz="2400" b="1" dirty="0"/>
              <a:t>Stavební povolení </a:t>
            </a:r>
            <a:r>
              <a:rPr lang="cs-CZ" sz="2400" dirty="0"/>
              <a:t>je výsledkem stavebního řízení zahajovaného na základě žádosti o vydání stavebního povolení, zatímco ohlášení není návrhem na zahájení správního řízení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528573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sz="1200" i="1" u="sn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604964"/>
            <a:ext cx="10753200" cy="451576"/>
          </a:xfrm>
        </p:spPr>
        <p:txBody>
          <a:bodyPr/>
          <a:lstStyle/>
          <a:p>
            <a:pPr algn="ctr"/>
            <a:r>
              <a:rPr lang="cs-CZ" sz="4000" b="1" dirty="0"/>
              <a:t>Stavební povolení </a:t>
            </a:r>
            <a:endParaRPr lang="cs-CZ" sz="40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229709"/>
            <a:ext cx="10869249" cy="4998291"/>
          </a:xfrm>
        </p:spPr>
        <p:txBody>
          <a:bodyPr/>
          <a:lstStyle/>
          <a:p>
            <a:r>
              <a:rPr lang="cs-CZ" sz="2400" dirty="0"/>
              <a:t>Nejčastější </a:t>
            </a:r>
            <a:r>
              <a:rPr lang="cs-CZ" sz="2400" b="1" dirty="0"/>
              <a:t>obranou</a:t>
            </a:r>
            <a:r>
              <a:rPr lang="cs-CZ" sz="2400" dirty="0"/>
              <a:t> proti stavebnímu povolení je </a:t>
            </a:r>
            <a:r>
              <a:rPr lang="cs-CZ" sz="2400" b="1" dirty="0"/>
              <a:t>odvolání</a:t>
            </a:r>
            <a:r>
              <a:rPr lang="cs-CZ" sz="2400" dirty="0"/>
              <a:t>, které musí být podáno do 15 dnů ode dne jeho doručení.</a:t>
            </a:r>
          </a:p>
          <a:p>
            <a:endParaRPr lang="cs-CZ" sz="2400" dirty="0"/>
          </a:p>
          <a:p>
            <a:r>
              <a:rPr lang="cs-CZ" sz="2400" dirty="0"/>
              <a:t>Lhůta pro podání odvolání začíná běžet ode dne následujícího dni, ve kterém účastníkům povolení došlo.</a:t>
            </a:r>
          </a:p>
          <a:p>
            <a:endParaRPr lang="cs-CZ" sz="2400" dirty="0"/>
          </a:p>
          <a:p>
            <a:r>
              <a:rPr lang="cs-CZ" sz="2400" dirty="0"/>
              <a:t>K nadřízenému orgánu prostřednictvím úřadu, který ho vydal </a:t>
            </a:r>
          </a:p>
          <a:p>
            <a:endParaRPr lang="cs-CZ" sz="2400" b="1" dirty="0"/>
          </a:p>
          <a:p>
            <a:r>
              <a:rPr lang="cs-CZ" sz="2400" b="1" dirty="0"/>
              <a:t>Řídí se podle správní řádu (§ 81 a násl.)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0217180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0630EAFE-C944-F1FA-1A91-105572D29E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87286" y="-157162"/>
            <a:ext cx="10210800" cy="1281112"/>
          </a:xfrm>
        </p:spPr>
        <p:txBody>
          <a:bodyPr>
            <a:noAutofit/>
          </a:bodyPr>
          <a:lstStyle/>
          <a:p>
            <a:pPr>
              <a:defRPr/>
            </a:pPr>
            <a:br>
              <a:rPr lang="cs-CZ" altLang="cs-CZ" sz="3600" dirty="0"/>
            </a:br>
            <a:br>
              <a:rPr lang="cs-CZ" altLang="cs-CZ" sz="3600" dirty="0"/>
            </a:b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Oznámení záměru s certifikátem autorizovaného inspektora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7DC03361-1758-9F59-9D5B-5A0B48084E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2133600"/>
            <a:ext cx="8229600" cy="3600450"/>
          </a:xfrm>
        </p:spPr>
        <p:txBody>
          <a:bodyPr/>
          <a:lstStyle/>
          <a:p>
            <a:pPr>
              <a:buFont typeface="Wingdings 3" panose="05040102010807070707" pitchFamily="18" charset="2"/>
              <a:buChar char=""/>
              <a:defRPr/>
            </a:pPr>
            <a:endParaRPr lang="cs-CZ" altLang="cs-CZ" sz="2812" i="1" dirty="0"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  <a:defRPr/>
            </a:pPr>
            <a:endParaRPr lang="cs-CZ" altLang="cs-CZ" sz="2812" i="1" dirty="0">
              <a:latin typeface="Arial" panose="020B0604020202020204" pitchFamily="34" charset="0"/>
            </a:endParaRPr>
          </a:p>
          <a:p>
            <a:pPr lvl="2">
              <a:buFont typeface="Wingdings 3" panose="05040102010807070707" pitchFamily="18" charset="2"/>
              <a:buChar char=""/>
              <a:defRPr/>
            </a:pPr>
            <a:r>
              <a:rPr lang="cs-CZ" altLang="cs-CZ" sz="1687" b="1" i="1" dirty="0">
                <a:latin typeface="Arial" panose="020B0604020202020204" pitchFamily="34" charset="0"/>
              </a:rPr>
              <a:t> </a:t>
            </a:r>
            <a:r>
              <a:rPr lang="cs-CZ" altLang="cs-CZ" sz="2000" b="1" i="1" dirty="0">
                <a:latin typeface="Arial" panose="020B0604020202020204" pitchFamily="34" charset="0"/>
              </a:rPr>
              <a:t>certifikát autorizovaného inspektora</a:t>
            </a:r>
          </a:p>
          <a:p>
            <a:pPr lvl="3">
              <a:buFont typeface="Wingdings 3" panose="05040102010807070707" pitchFamily="18" charset="2"/>
              <a:buChar char=""/>
              <a:defRPr/>
            </a:pPr>
            <a:endParaRPr lang="cs-CZ" altLang="cs-CZ" sz="1800" b="1" i="1" dirty="0">
              <a:latin typeface="Arial" panose="020B0604020202020204" pitchFamily="34" charset="0"/>
            </a:endParaRPr>
          </a:p>
          <a:p>
            <a:pPr lvl="3">
              <a:buFont typeface="Wingdings" panose="05000000000000000000" pitchFamily="2" charset="2"/>
              <a:buNone/>
              <a:defRPr/>
            </a:pPr>
            <a:endParaRPr lang="cs-CZ" altLang="cs-CZ" sz="1800" b="1" i="1" dirty="0">
              <a:latin typeface="Arial" panose="020B0604020202020204" pitchFamily="34" charset="0"/>
            </a:endParaRPr>
          </a:p>
          <a:p>
            <a:pPr lvl="3">
              <a:buFont typeface="Wingdings 3" panose="05040102010807070707" pitchFamily="18" charset="2"/>
              <a:buChar char=""/>
              <a:defRPr/>
            </a:pPr>
            <a:r>
              <a:rPr lang="cs-CZ" altLang="cs-CZ" sz="1800" b="1" i="1" dirty="0">
                <a:latin typeface="Arial" panose="020B0604020202020204" pitchFamily="34" charset="0"/>
              </a:rPr>
              <a:t>přezkoumatelnost  certifikátu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021445-F704-46D9-8046-35B13E36AE6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981993" y="190500"/>
            <a:ext cx="8228013" cy="1143000"/>
          </a:xfrm>
        </p:spPr>
        <p:txBody>
          <a:bodyPr>
            <a:noAutofit/>
          </a:bodyPr>
          <a:lstStyle/>
          <a:p>
            <a:pPr>
              <a:defRPr/>
            </a:pPr>
            <a:br>
              <a:rPr lang="cs-CZ" dirty="0"/>
            </a:br>
            <a:r>
              <a:rPr lang="cs-CZ" sz="3200" dirty="0">
                <a:latin typeface="Arial" pitchFamily="34" charset="0"/>
                <a:cs typeface="Arial" pitchFamily="34" charset="0"/>
              </a:rPr>
              <a:t>Užívání staveb  </a:t>
            </a:r>
            <a:br>
              <a:rPr lang="cs-CZ" sz="3200" dirty="0">
                <a:latin typeface="Arial" pitchFamily="34" charset="0"/>
                <a:cs typeface="Arial" pitchFamily="34" charset="0"/>
              </a:rPr>
            </a:b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013236C-95D8-11FC-F02F-A0460391C41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524000" y="1600200"/>
            <a:ext cx="8228013" cy="4495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391" i="1" dirty="0">
                <a:latin typeface="Arial" charset="0"/>
              </a:rPr>
              <a:t>Dokončenou stavbu, popřípadě část stavby schopnou samostatného užívání, pokud vyžadovala stavební povolení nebo ohlášení stavebnímu úřadu,  anebo pokud byla prováděna na podkladě veřejnoprávní smlouvy  nebo certifikátu vydaného autorizovaným inspektorem  a byla provedena v souladu s ním, lze  nově užívat na základě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391" i="1" dirty="0">
              <a:latin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601" b="1" i="1" dirty="0"/>
              <a:t>		</a:t>
            </a:r>
            <a:r>
              <a:rPr lang="cs-CZ" sz="2391" b="1" i="1" dirty="0">
                <a:latin typeface="Arial" charset="0"/>
              </a:rPr>
              <a:t>-   kolaudačního souhlasu   </a:t>
            </a:r>
            <a:r>
              <a:rPr lang="cs-CZ" sz="2391" i="1" dirty="0">
                <a:latin typeface="Arial" charset="0"/>
              </a:rPr>
              <a:t>nebo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391" b="1" i="1" dirty="0">
                <a:latin typeface="Arial" charset="0"/>
              </a:rPr>
              <a:t>		-   kolaudačního rozhodnutí</a:t>
            </a:r>
            <a:r>
              <a:rPr lang="cs-CZ" sz="2391" i="1" dirty="0">
                <a:latin typeface="Arial" charset="0"/>
              </a:rPr>
              <a:t>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391" dirty="0">
              <a:latin typeface="Arial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sz="1200" i="1" u="sn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604964"/>
            <a:ext cx="10753200" cy="451576"/>
          </a:xfrm>
        </p:spPr>
        <p:txBody>
          <a:bodyPr/>
          <a:lstStyle/>
          <a:p>
            <a:pPr algn="ctr"/>
            <a:r>
              <a:rPr lang="cs-CZ" sz="4000" b="1" dirty="0"/>
              <a:t>Užívání stavby</a:t>
            </a:r>
            <a:endParaRPr lang="cs-CZ" sz="40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229710"/>
            <a:ext cx="10869249" cy="4998291"/>
          </a:xfrm>
        </p:spPr>
        <p:txBody>
          <a:bodyPr/>
          <a:lstStyle/>
          <a:p>
            <a:r>
              <a:rPr lang="cs-CZ" sz="2400" b="1" dirty="0"/>
              <a:t>Kolaudační souhlas</a:t>
            </a:r>
          </a:p>
          <a:p>
            <a:endParaRPr lang="cs-CZ" sz="2000" b="1" dirty="0"/>
          </a:p>
          <a:p>
            <a:r>
              <a:rPr lang="cs-CZ" sz="2000" dirty="0"/>
              <a:t>V žádosti o vydání kolaudačního souhlasu stavebník uvede identifikační údaje o stavbě a předpokládaný termín dokončení</a:t>
            </a:r>
          </a:p>
          <a:p>
            <a:endParaRPr lang="cs-CZ" sz="2000" dirty="0"/>
          </a:p>
          <a:p>
            <a:r>
              <a:rPr lang="cs-CZ" sz="2000" dirty="0"/>
              <a:t>Do 15 dnů od doručení žádosti stavební úřad stanoví den závěrečné kontrolní prohlídky stavby a uvede, které doklady při ní stavebník předloží</a:t>
            </a:r>
          </a:p>
          <a:p>
            <a:endParaRPr lang="cs-CZ" sz="2000" dirty="0"/>
          </a:p>
          <a:p>
            <a:r>
              <a:rPr lang="cs-CZ" sz="2000" dirty="0"/>
              <a:t>Od prohlídky může stavební úřad upustit, pokud stavebník doloží žádost certifikátem autorizovaného inspektora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5185433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sz="1200" i="1" u="sn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604964"/>
            <a:ext cx="10753200" cy="451576"/>
          </a:xfrm>
        </p:spPr>
        <p:txBody>
          <a:bodyPr/>
          <a:lstStyle/>
          <a:p>
            <a:pPr algn="ctr"/>
            <a:r>
              <a:rPr lang="cs-CZ" sz="4000" b="1" dirty="0"/>
              <a:t>Užívání stavby</a:t>
            </a:r>
            <a:endParaRPr lang="cs-CZ" sz="40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229710"/>
            <a:ext cx="10869249" cy="4998291"/>
          </a:xfrm>
        </p:spPr>
        <p:txBody>
          <a:bodyPr/>
          <a:lstStyle/>
          <a:p>
            <a:r>
              <a:rPr lang="cs-CZ" sz="2400" b="1" dirty="0"/>
              <a:t>Kolaudační řízení </a:t>
            </a:r>
          </a:p>
          <a:p>
            <a:endParaRPr lang="cs-CZ" sz="2000" dirty="0"/>
          </a:p>
          <a:p>
            <a:r>
              <a:rPr lang="cs-CZ" sz="2000" dirty="0"/>
              <a:t>Účastníkem kolaudačního řízení je stavebník a vlastník stavby (pokud není sám stavebníkem). </a:t>
            </a:r>
          </a:p>
          <a:p>
            <a:endParaRPr lang="cs-CZ" sz="2000" dirty="0"/>
          </a:p>
          <a:p>
            <a:r>
              <a:rPr lang="cs-CZ" sz="2000" dirty="0"/>
              <a:t>Pokud to vyžadují zjištění při kontrolní prohlídce, vyzve stavební úřad stavebníka ke zjednání nápravy ve stanovené lhůtě nebo pokud zjistí, že stavba byla provedena bez patřičného provedení a nebyla ani dodatečně povolena, nařídí odstranění stavby. </a:t>
            </a:r>
          </a:p>
          <a:p>
            <a:endParaRPr lang="cs-CZ" sz="2000" dirty="0"/>
          </a:p>
          <a:p>
            <a:r>
              <a:rPr lang="cs-CZ" sz="2000" dirty="0"/>
              <a:t>Pokud není ve stanovené lhůtě zjednána náprava, úřad zamítne žádost o kolaudační rozhodnutí.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4518897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sz="1200" i="1" u="sn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604964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Předčasné užívání a zkušební provoz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229710"/>
            <a:ext cx="10869249" cy="4998291"/>
          </a:xfrm>
        </p:spPr>
        <p:txBody>
          <a:bodyPr/>
          <a:lstStyle/>
          <a:p>
            <a:r>
              <a:rPr lang="cs-CZ" sz="2000" b="1" dirty="0"/>
              <a:t>Na žádost stavebníka </a:t>
            </a:r>
            <a:r>
              <a:rPr lang="cs-CZ" sz="2000" dirty="0"/>
              <a:t>může stavební úřad dočasně povolit předčasné užívání stavby před jejím úplným dokončením, pokud to nemá podstatný vliv na uživatelnost stavby, neohrožuje to bezpečnost a zdraví osob nebo zvířat anebo životní prostředí. </a:t>
            </a:r>
          </a:p>
          <a:p>
            <a:endParaRPr lang="cs-CZ" sz="2000" dirty="0"/>
          </a:p>
          <a:p>
            <a:r>
              <a:rPr lang="cs-CZ" sz="2000" b="1" dirty="0"/>
              <a:t>Zkušebním provozem </a:t>
            </a:r>
            <a:r>
              <a:rPr lang="cs-CZ" sz="2000" dirty="0"/>
              <a:t>se ověřuje funkčnost a vlastnosti provedené stavby podle dokumentace. Zkušební provoz stavební úřad povolí na žádost stavebníka nebo nařídí na základě požadavku dotčeného orgánu nebo v jiném odůvodněném případě</a:t>
            </a:r>
            <a:r>
              <a:rPr lang="cs-CZ" sz="2000" b="1" dirty="0"/>
              <a:t>. </a:t>
            </a:r>
          </a:p>
          <a:p>
            <a:r>
              <a:rPr lang="cs-CZ" sz="2000" b="1" dirty="0"/>
              <a:t>V rozhodnutí se uvede zejména doba trvání zkušebního provozu a jeho případné podmínky. </a:t>
            </a:r>
            <a:r>
              <a:rPr lang="cs-CZ" sz="2000" dirty="0"/>
              <a:t>Vyhodnocení výsledků zkušebního provozu se připojuje k </a:t>
            </a:r>
            <a:r>
              <a:rPr lang="cs-CZ" sz="2000" b="1" dirty="0"/>
              <a:t>žádosti o kolaudační souhlas.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5746469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sz="1200" i="1" u="sn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604964"/>
            <a:ext cx="10753200" cy="451576"/>
          </a:xfrm>
        </p:spPr>
        <p:txBody>
          <a:bodyPr/>
          <a:lstStyle/>
          <a:p>
            <a:pPr algn="ctr"/>
            <a:r>
              <a:rPr lang="cs-CZ" sz="4000"/>
              <a:t>Co když nejsem účastník řízení?</a:t>
            </a:r>
            <a:endParaRPr lang="cs-CZ" sz="40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261241"/>
            <a:ext cx="10869249" cy="4966759"/>
          </a:xfrm>
        </p:spPr>
        <p:txBody>
          <a:bodyPr/>
          <a:lstStyle/>
          <a:p>
            <a:r>
              <a:rPr lang="cs-CZ" sz="2400"/>
              <a:t>I pokud jste nebyli účastníky řízení, můžete podat podnět k přezkumu stavebního povolení, pokud máte podezření, že je v rozporu s právními předpisy</a:t>
            </a:r>
          </a:p>
          <a:p>
            <a:r>
              <a:rPr lang="cs-CZ" sz="2400" b="1"/>
              <a:t>Podle § 94 a násl. </a:t>
            </a:r>
          </a:p>
          <a:p>
            <a:endParaRPr lang="cs-CZ" sz="2400"/>
          </a:p>
          <a:p>
            <a:r>
              <a:rPr lang="cs-CZ" sz="2400"/>
              <a:t>Ať již účastníkem řízení jste nebo ne, můžete podat správní žalobu, pokud jste byli stavebním povolením zkráceni na svých právech.</a:t>
            </a:r>
          </a:p>
          <a:p>
            <a:r>
              <a:rPr lang="cs-CZ" sz="2400" b="1"/>
              <a:t>Podle § 82 a násl.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9961092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sz="1200" i="1" u="sn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604964"/>
            <a:ext cx="10753200" cy="451576"/>
          </a:xfrm>
        </p:spPr>
        <p:txBody>
          <a:bodyPr/>
          <a:lstStyle/>
          <a:p>
            <a:pPr algn="ctr"/>
            <a:r>
              <a:rPr lang="cs-CZ" sz="4000" dirty="0"/>
              <a:t>Správní trestání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261242"/>
            <a:ext cx="10869249" cy="4792718"/>
          </a:xfrm>
        </p:spPr>
        <p:txBody>
          <a:bodyPr/>
          <a:lstStyle/>
          <a:p>
            <a:r>
              <a:rPr lang="cs-CZ" sz="2400" dirty="0"/>
              <a:t>Přestupky se samozřejmě vyskytují i v různých fázích stavebního či územního řízení</a:t>
            </a:r>
          </a:p>
          <a:p>
            <a:r>
              <a:rPr lang="cs-CZ" sz="2400" b="1" dirty="0"/>
              <a:t>Přestupky jsou upraveny v § 178 až 182 stavebního zákona </a:t>
            </a:r>
          </a:p>
          <a:p>
            <a:r>
              <a:rPr lang="cs-CZ" sz="2400" dirty="0"/>
              <a:t>Rozlišujeme zde: </a:t>
            </a:r>
          </a:p>
          <a:p>
            <a:r>
              <a:rPr lang="cs-CZ" sz="2000" dirty="0"/>
              <a:t>Subjektivní odpovědnost </a:t>
            </a:r>
          </a:p>
          <a:p>
            <a:r>
              <a:rPr lang="cs-CZ" sz="2000" dirty="0"/>
              <a:t>Objektivní odpovědnost </a:t>
            </a:r>
          </a:p>
          <a:p>
            <a:endParaRPr lang="cs-CZ" sz="2400" dirty="0"/>
          </a:p>
          <a:p>
            <a:r>
              <a:rPr lang="cs-CZ" sz="2400" dirty="0"/>
              <a:t>Nakonec dojde k stanovení výše sankce</a:t>
            </a:r>
          </a:p>
          <a:p>
            <a:r>
              <a:rPr lang="cs-CZ" sz="2400" dirty="0"/>
              <a:t>Pokuty vybírá a vymáhá správní orgán, který je uložil.		</a:t>
            </a: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8920001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sz="1200" i="1" u="sn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604964"/>
            <a:ext cx="10753200" cy="451576"/>
          </a:xfrm>
        </p:spPr>
        <p:txBody>
          <a:bodyPr/>
          <a:lstStyle/>
          <a:p>
            <a:pPr algn="ctr"/>
            <a:r>
              <a:rPr lang="cs-CZ" sz="4000" dirty="0"/>
              <a:t>Vyvlastnění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261242"/>
            <a:ext cx="10869249" cy="4792718"/>
          </a:xfrm>
        </p:spPr>
        <p:txBody>
          <a:bodyPr/>
          <a:lstStyle/>
          <a:p>
            <a:r>
              <a:rPr lang="cs-CZ" sz="2400" dirty="0"/>
              <a:t>LZPS článek 11 - jen ve veřejném zájmu, dle zákona a za náhradu </a:t>
            </a:r>
          </a:p>
          <a:p>
            <a:r>
              <a:rPr lang="cs-CZ" sz="2400" dirty="0"/>
              <a:t>zákon č.184/2006 Sb., o odnětí a omezení VP k pozemku nebo ke stavbě</a:t>
            </a:r>
          </a:p>
          <a:p>
            <a:endParaRPr lang="cs-CZ" sz="2400" dirty="0"/>
          </a:p>
          <a:p>
            <a:r>
              <a:rPr lang="cs-CZ" sz="2400" dirty="0"/>
              <a:t>zákonem aprobovaný účel</a:t>
            </a:r>
          </a:p>
          <a:p>
            <a:r>
              <a:rPr lang="cs-CZ" sz="2400" dirty="0"/>
              <a:t>na dosažení tohoto účelu, který musí převažovat nad zachováním dosavadního práva vyvlastňovaného</a:t>
            </a:r>
          </a:p>
          <a:p>
            <a:r>
              <a:rPr lang="cs-CZ" sz="2400" b="1" dirty="0"/>
              <a:t>musí být prokázán v řízení</a:t>
            </a: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24068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7E3BDDD8-766C-6B59-074B-4DA2370D16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93466" y="695400"/>
            <a:ext cx="6847954" cy="1143000"/>
          </a:xfrm>
        </p:spPr>
        <p:txBody>
          <a:bodyPr/>
          <a:lstStyle/>
          <a:p>
            <a:pPr eaLnBrk="1" hangingPunct="1"/>
            <a:r>
              <a:rPr lang="cs-CZ" altLang="cs-CZ" sz="2812" i="1">
                <a:latin typeface="Arial" panose="020B0604020202020204" pitchFamily="34" charset="0"/>
              </a:rPr>
              <a:t>Předmět úpravy ve stavebním zákoně</a:t>
            </a:r>
          </a:p>
        </p:txBody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F41AE1E8-F59B-4EE3-A73A-E04DFF88787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04430" y="1555999"/>
            <a:ext cx="7983141" cy="4721572"/>
          </a:xfrm>
        </p:spPr>
        <p:txBody>
          <a:bodyPr rtlCol="0">
            <a:normAutofit lnSpcReduction="10000"/>
          </a:bodyPr>
          <a:lstStyle/>
          <a:p>
            <a:pPr marL="342882" indent="-342882" defTabSz="457177" fontAlgn="auto">
              <a:spcBef>
                <a:spcPts val="1000"/>
              </a:spcBef>
              <a:spcAft>
                <a:spcPts val="0"/>
              </a:spcAft>
              <a:defRPr/>
            </a:pPr>
            <a:r>
              <a:rPr lang="cs-CZ" sz="2953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    </a:t>
            </a:r>
          </a:p>
          <a:p>
            <a:pPr marL="342882" indent="-342882" defTabSz="457177" fontAlgn="auto">
              <a:spcBef>
                <a:spcPts val="1000"/>
              </a:spcBef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225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Předmět či obsah úpravy obsažené ve stavebním zákoně lze rámcově rozdělit do tří okruhů vzájemně spjatých otázek, a to :</a:t>
            </a:r>
          </a:p>
          <a:p>
            <a:pPr marL="742912" lvl="1" indent="-285736" defTabSz="457177" fontAlgn="auto">
              <a:spcBef>
                <a:spcPts val="1000"/>
              </a:spcBef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1687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otázky územního plánování </a:t>
            </a:r>
            <a:r>
              <a:rPr lang="cs-CZ" sz="1687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– zejména cíle a úkoly územního plánování, orgány územního plánování, nástroje územního plánování, vazba na posuzování vlivů záměrů na životní prostředí, požadavky na územně plánovací činnost; tento okruh zahrnuje i územní rozhodování,</a:t>
            </a:r>
          </a:p>
          <a:p>
            <a:pPr marL="742912" lvl="1" indent="-285736" defTabSz="457177" fontAlgn="auto">
              <a:spcBef>
                <a:spcPts val="1000"/>
              </a:spcBef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1687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otázky stavebního řádu</a:t>
            </a:r>
            <a:r>
              <a:rPr lang="cs-CZ" sz="1687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 - povolování staveb a jejich změn, ohlašování staveb,   užívání a odstraňování staveb,  soustava stavebních úřadů, postavení a oprávnění autorizovaných inspektorů, odpovědnost za porušení povinností při přípravě a provádění staveb,</a:t>
            </a:r>
          </a:p>
          <a:p>
            <a:pPr marL="742912" lvl="1" indent="-285736" defTabSz="457177" fontAlgn="auto">
              <a:spcBef>
                <a:spcPts val="1000"/>
              </a:spcBef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sz="1687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další související otázky</a:t>
            </a:r>
            <a:r>
              <a:rPr lang="cs-CZ" sz="1687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 – zejm. evidence územně plánovací činnosti,  obecné požadavky na výstavbu, účely vyvlastnění pro potřeby stavebního zákona, ochrana veřejných zájmů v režimu stavebního zákona, přestupky, apod. </a:t>
            </a:r>
          </a:p>
        </p:txBody>
      </p: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sz="1200" i="1" u="sn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471972"/>
            <a:ext cx="10753200" cy="451576"/>
          </a:xfrm>
        </p:spPr>
        <p:txBody>
          <a:bodyPr/>
          <a:lstStyle/>
          <a:p>
            <a:pPr algn="ctr"/>
            <a:r>
              <a:rPr lang="cs-CZ" sz="4000" dirty="0"/>
              <a:t>Vyvlastňovací řízení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166648"/>
            <a:ext cx="10869249" cy="5061352"/>
          </a:xfrm>
        </p:spPr>
        <p:txBody>
          <a:bodyPr/>
          <a:lstStyle/>
          <a:p>
            <a:r>
              <a:rPr lang="cs-CZ" sz="2400" b="1" dirty="0"/>
              <a:t>speciální správní řízení -&gt; subsidiarita správního řádu</a:t>
            </a:r>
            <a:endParaRPr lang="cs-CZ" sz="2400" dirty="0"/>
          </a:p>
          <a:p>
            <a:r>
              <a:rPr lang="cs-CZ" sz="2400" b="1" dirty="0"/>
              <a:t>vyvlastňovací úřad</a:t>
            </a:r>
          </a:p>
          <a:p>
            <a:pPr lvl="1"/>
            <a:r>
              <a:rPr lang="cs-CZ" dirty="0"/>
              <a:t>obecní úřad s rozšířenou působností</a:t>
            </a:r>
          </a:p>
          <a:p>
            <a:pPr lvl="1"/>
            <a:r>
              <a:rPr lang="cs-CZ" dirty="0"/>
              <a:t>Magistrát hlavního města Prahy (nelze převést na městské části či obvody)</a:t>
            </a:r>
          </a:p>
          <a:p>
            <a:pPr lvl="1"/>
            <a:r>
              <a:rPr lang="cs-CZ" dirty="0"/>
              <a:t>Magistrát územně členěného statutárního města (nelze převést na městské části či obvody)</a:t>
            </a:r>
          </a:p>
          <a:p>
            <a:endParaRPr lang="cs-CZ" sz="2400" dirty="0"/>
          </a:p>
          <a:p>
            <a:r>
              <a:rPr lang="cs-CZ" sz="2400" b="1" dirty="0"/>
              <a:t>účastníci </a:t>
            </a:r>
          </a:p>
          <a:p>
            <a:pPr lvl="1"/>
            <a:r>
              <a:rPr lang="cs-CZ" dirty="0"/>
              <a:t>vyvlastnitel</a:t>
            </a:r>
          </a:p>
          <a:p>
            <a:pPr lvl="1"/>
            <a:r>
              <a:rPr lang="cs-CZ" dirty="0"/>
              <a:t>vyvlastňovaný</a:t>
            </a:r>
          </a:p>
          <a:p>
            <a:pPr lvl="1"/>
            <a:r>
              <a:rPr lang="cs-CZ" dirty="0"/>
              <a:t>zástavní věřitel</a:t>
            </a:r>
          </a:p>
          <a:p>
            <a:pPr lvl="1"/>
            <a:r>
              <a:rPr lang="cs-CZ" dirty="0"/>
              <a:t>podzástavní věřitel</a:t>
            </a:r>
          </a:p>
          <a:p>
            <a:pPr lvl="1"/>
            <a:r>
              <a:rPr lang="cs-CZ" dirty="0"/>
              <a:t>oprávněný z práva odpovídajícího věcnému břemenu </a:t>
            </a:r>
          </a:p>
          <a:p>
            <a:pPr lvl="1"/>
            <a:r>
              <a:rPr lang="cs-CZ" dirty="0"/>
              <a:t>nájemce pozemku nebo stavby</a:t>
            </a: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2459083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sz="1200" i="1" u="sn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471972"/>
            <a:ext cx="10753200" cy="451576"/>
          </a:xfrm>
        </p:spPr>
        <p:txBody>
          <a:bodyPr/>
          <a:lstStyle/>
          <a:p>
            <a:pPr algn="ctr"/>
            <a:r>
              <a:rPr lang="cs-CZ" sz="4000" dirty="0"/>
              <a:t>Vyvlastňovací řízení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166648"/>
            <a:ext cx="10869249" cy="4840014"/>
          </a:xfrm>
        </p:spPr>
        <p:txBody>
          <a:bodyPr/>
          <a:lstStyle/>
          <a:p>
            <a:r>
              <a:rPr lang="cs-CZ" sz="2400" b="1" dirty="0"/>
              <a:t>zahájení a průběh řízení 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doručením žádosti Úřadu zahájeno, o zahájení vyvlastňovacího řízení uvědomí vyvlastňovací úřad písemně kromě účastníků řízení též příslušný katastrální úřad. 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KN zapíše poznámku</a:t>
            </a:r>
          </a:p>
          <a:p>
            <a:pPr lvl="1">
              <a:lnSpc>
                <a:spcPct val="150000"/>
              </a:lnSpc>
            </a:pPr>
            <a:endParaRPr lang="cs-CZ" sz="2400" dirty="0"/>
          </a:p>
          <a:p>
            <a:pPr lvl="1">
              <a:lnSpc>
                <a:spcPct val="150000"/>
              </a:lnSpc>
            </a:pPr>
            <a:r>
              <a:rPr lang="cs-CZ" sz="2400" dirty="0"/>
              <a:t>jednání – zásada ústnosti</a:t>
            </a:r>
          </a:p>
          <a:p>
            <a:pPr lvl="1">
              <a:lnSpc>
                <a:spcPct val="150000"/>
              </a:lnSpc>
            </a:pPr>
            <a:endParaRPr lang="cs-CZ" sz="2400" dirty="0"/>
          </a:p>
          <a:p>
            <a:pPr lvl="1">
              <a:lnSpc>
                <a:spcPct val="150000"/>
              </a:lnSpc>
            </a:pPr>
            <a:r>
              <a:rPr lang="cs-CZ" sz="2400" dirty="0"/>
              <a:t>možnost podání námitek -&gt; poučení</a:t>
            </a: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0843399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sz="1200" i="1" u="sn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471972"/>
            <a:ext cx="10753200" cy="451576"/>
          </a:xfrm>
        </p:spPr>
        <p:txBody>
          <a:bodyPr/>
          <a:lstStyle/>
          <a:p>
            <a:pPr algn="ctr"/>
            <a:r>
              <a:rPr lang="cs-CZ" sz="4000" dirty="0"/>
              <a:t>Vyvlastňovací řízení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166648"/>
            <a:ext cx="10869249" cy="4776952"/>
          </a:xfrm>
        </p:spPr>
        <p:txBody>
          <a:bodyPr/>
          <a:lstStyle/>
          <a:p>
            <a:r>
              <a:rPr lang="cs-CZ" sz="2400" b="1" dirty="0"/>
              <a:t>Rozhodnutí o vyvlastnění</a:t>
            </a:r>
          </a:p>
          <a:p>
            <a:endParaRPr lang="cs-CZ" sz="2400" dirty="0"/>
          </a:p>
          <a:p>
            <a:r>
              <a:rPr lang="cs-CZ" sz="2400" b="1" dirty="0"/>
              <a:t>Zrušení vyvlastnění </a:t>
            </a:r>
            <a:endParaRPr lang="cs-CZ" sz="2400" dirty="0"/>
          </a:p>
          <a:p>
            <a:r>
              <a:rPr lang="cs-CZ" sz="2400" dirty="0"/>
              <a:t>nezaplatil-li vyvlastnitel vyvlastňovanému náhradu za vyvlastnění do uplynutí 30 dnů ode dne uplynutí určené lhůty </a:t>
            </a:r>
          </a:p>
          <a:p>
            <a:endParaRPr lang="cs-CZ" sz="2400" dirty="0"/>
          </a:p>
          <a:p>
            <a:r>
              <a:rPr lang="cs-CZ" sz="2400" dirty="0"/>
              <a:t>nezahájil-li vyvlastnitel uskutečňování účelu vyvlastnění v určené lhůtě nebo </a:t>
            </a: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2242367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sz="1200" i="1" u="sn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471972"/>
            <a:ext cx="10753200" cy="451576"/>
          </a:xfrm>
        </p:spPr>
        <p:txBody>
          <a:bodyPr/>
          <a:lstStyle/>
          <a:p>
            <a:pPr algn="ctr"/>
            <a:r>
              <a:rPr lang="cs-CZ" sz="4000" dirty="0"/>
              <a:t>Soudní kontrola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166648"/>
            <a:ext cx="10869249" cy="4950373"/>
          </a:xfrm>
        </p:spPr>
        <p:txBody>
          <a:bodyPr/>
          <a:lstStyle/>
          <a:p>
            <a:r>
              <a:rPr lang="cs-CZ" sz="2400" b="1" dirty="0"/>
              <a:t>o.s.ř., část pátá</a:t>
            </a:r>
          </a:p>
          <a:p>
            <a:r>
              <a:rPr lang="cs-CZ" sz="2400" dirty="0"/>
              <a:t>v 1. stupni příslušný krajský soud </a:t>
            </a:r>
          </a:p>
          <a:p>
            <a:endParaRPr lang="cs-CZ" sz="2400" b="1" dirty="0"/>
          </a:p>
          <a:p>
            <a:r>
              <a:rPr lang="cs-CZ" sz="2400" b="1" dirty="0"/>
              <a:t>žaloba na projednání věci vyvlastnění</a:t>
            </a:r>
            <a:r>
              <a:rPr lang="cs-CZ" sz="2400" dirty="0"/>
              <a:t> v občanském soudním řízení musí být podána ve lhůtě 30 dnů od právní moci rozhodnutí vyvlastňovacího úřadu</a:t>
            </a:r>
          </a:p>
          <a:p>
            <a:r>
              <a:rPr lang="cs-CZ" sz="2400" dirty="0"/>
              <a:t>zmeškání této lhůty nelze prominout</a:t>
            </a:r>
          </a:p>
          <a:p>
            <a:endParaRPr lang="cs-CZ" sz="2400" dirty="0"/>
          </a:p>
          <a:p>
            <a:r>
              <a:rPr lang="cs-CZ" sz="2400" dirty="0"/>
              <a:t>podáním žaloby se </a:t>
            </a:r>
            <a:r>
              <a:rPr lang="cs-CZ" sz="2400" b="1" dirty="0"/>
              <a:t>odkládá</a:t>
            </a:r>
            <a:r>
              <a:rPr lang="cs-CZ" sz="2400" dirty="0"/>
              <a:t> právní moc a vykonatelnost rozhodnutí vyvlastňovacího úřadu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0685781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4FB9A8-9449-FF5E-9701-563DAE80750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/>
              <a:t>seminář č. 1 - Pojem veřejná správa, formy realizace činnosti veřejné správy, základní zásady činnosti veřejné správy, pravomoc a působnost </a:t>
            </a:r>
            <a:endParaRPr lang="cs-CZ" sz="1200" i="1" u="sn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2D35BD-29F3-95DC-BFC2-8364AA6D41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173BD3-8ED6-BBBD-74D1-31961BB6F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698314"/>
            <a:ext cx="10753200" cy="451576"/>
          </a:xfrm>
        </p:spPr>
        <p:txBody>
          <a:bodyPr/>
          <a:lstStyle/>
          <a:p>
            <a:pPr algn="ctr"/>
            <a:r>
              <a:rPr lang="cs-CZ" sz="4000" dirty="0"/>
              <a:t>Náhrada za vyvlastnění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D091A46-3913-6E7E-857F-D8C7CDEB1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50428"/>
            <a:ext cx="10869249" cy="4666593"/>
          </a:xfrm>
        </p:spPr>
        <p:txBody>
          <a:bodyPr/>
          <a:lstStyle/>
          <a:p>
            <a:r>
              <a:rPr lang="cs-CZ" sz="2400" dirty="0"/>
              <a:t>vyvlastnění se provádí výlučně za náhradu –&gt; v penězích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ve výši obvyklé ceny stanovené znaleckým posudkem</a:t>
            </a:r>
          </a:p>
          <a:p>
            <a:endParaRPr lang="cs-CZ" sz="2400" dirty="0"/>
          </a:p>
          <a:p>
            <a:r>
              <a:rPr lang="cs-CZ" sz="2400" dirty="0"/>
              <a:t>vyvlastněný se může s vyvlastnitelem dohodnout na náhradu v jiném pozemku </a:t>
            </a:r>
          </a:p>
          <a:p>
            <a:endParaRPr lang="cs-CZ" sz="2400" dirty="0"/>
          </a:p>
          <a:p>
            <a:r>
              <a:rPr lang="cs-CZ" sz="2400" dirty="0"/>
              <a:t>náhrada stěhovacích nákladů, náhrada nákladů spojených se změnou sídla podnikání, náhrada obdobných nákladů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3450084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BFD0D5B-72D1-D4D2-8A82-D07F86CD0E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55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6173A892-87FD-B936-D6B7-2AB2C976F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51" y="3066620"/>
            <a:ext cx="11793498" cy="1171580"/>
          </a:xfrm>
        </p:spPr>
        <p:txBody>
          <a:bodyPr/>
          <a:lstStyle/>
          <a:p>
            <a:r>
              <a:rPr lang="cs-CZ" dirty="0"/>
              <a:t>Správa na úseku školství – vysoké školství</a:t>
            </a:r>
          </a:p>
        </p:txBody>
      </p:sp>
    </p:spTree>
    <p:extLst>
      <p:ext uri="{BB962C8B-B14F-4D97-AF65-F5344CB8AC3E}">
        <p14:creationId xmlns:p14="http://schemas.microsoft.com/office/powerpoint/2010/main" val="199378196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1/ Vysoké školství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Součástí tzv. </a:t>
            </a:r>
            <a:r>
              <a:rPr lang="cs-CZ" b="1" dirty="0"/>
              <a:t>školského práva </a:t>
            </a:r>
          </a:p>
          <a:p>
            <a:pPr lvl="1"/>
            <a:r>
              <a:rPr lang="cs-CZ" dirty="0"/>
              <a:t>Zvláštní část správního práva = (stále) </a:t>
            </a:r>
            <a:r>
              <a:rPr lang="cs-CZ" b="1" dirty="0">
                <a:solidFill>
                  <a:srgbClr val="0000DC"/>
                </a:solidFill>
              </a:rPr>
              <a:t>veřejnoprávní charakter</a:t>
            </a: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Veřejná subjektivní </a:t>
            </a:r>
            <a:r>
              <a:rPr lang="cs-CZ" b="1" i="1" dirty="0">
                <a:solidFill>
                  <a:srgbClr val="0000DC"/>
                </a:solidFill>
              </a:rPr>
              <a:t>práva</a:t>
            </a:r>
            <a:r>
              <a:rPr lang="cs-CZ" i="1" dirty="0">
                <a:solidFill>
                  <a:srgbClr val="0000DC"/>
                </a:solidFill>
              </a:rPr>
              <a:t> </a:t>
            </a:r>
            <a:r>
              <a:rPr lang="cs-CZ" dirty="0"/>
              <a:t>(zejm. právo na vzdělání)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Veřejnoprávní metody </a:t>
            </a:r>
            <a:r>
              <a:rPr lang="cs-CZ" b="1" i="1" dirty="0">
                <a:solidFill>
                  <a:srgbClr val="0000DC"/>
                </a:solidFill>
              </a:rPr>
              <a:t>(„formy“) </a:t>
            </a:r>
            <a:r>
              <a:rPr lang="cs-CZ" dirty="0"/>
              <a:t>(zejm. individuální a normativní akty)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(Převážně) veřejnoprávní </a:t>
            </a:r>
            <a:r>
              <a:rPr lang="cs-CZ" b="1" i="1" dirty="0">
                <a:solidFill>
                  <a:srgbClr val="0000DC"/>
                </a:solidFill>
              </a:rPr>
              <a:t>poskytovatelé</a:t>
            </a:r>
            <a:r>
              <a:rPr lang="cs-CZ" i="1" dirty="0">
                <a:solidFill>
                  <a:srgbClr val="0000DC"/>
                </a:solidFill>
              </a:rPr>
              <a:t> </a:t>
            </a:r>
            <a:r>
              <a:rPr lang="cs-CZ" dirty="0"/>
              <a:t>(výrazně menšinový podíl SVŠ, viz dále)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Podstatou určitá </a:t>
            </a:r>
            <a:r>
              <a:rPr lang="cs-CZ" b="1" i="1" dirty="0">
                <a:solidFill>
                  <a:srgbClr val="0000DC"/>
                </a:solidFill>
              </a:rPr>
              <a:t>„veřejná služba“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1/ Vysoké školství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Skupiny činností </a:t>
            </a:r>
            <a:r>
              <a:rPr lang="cs-CZ" dirty="0"/>
              <a:t>VŠ: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Vzdělávací činnost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Tvůrčí činnosti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Přímé společenské a odborné působení </a:t>
            </a:r>
            <a:r>
              <a:rPr lang="cs-CZ" i="1" dirty="0">
                <a:solidFill>
                  <a:srgbClr val="0000DC"/>
                </a:solidFill>
              </a:rPr>
              <a:t>(tzv. </a:t>
            </a:r>
            <a:r>
              <a:rPr lang="cs-CZ" b="1" i="1" dirty="0">
                <a:solidFill>
                  <a:srgbClr val="0000DC"/>
                </a:solidFill>
              </a:rPr>
              <a:t>třetí role </a:t>
            </a:r>
            <a:r>
              <a:rPr lang="cs-CZ" i="1" dirty="0">
                <a:solidFill>
                  <a:srgbClr val="0000DC"/>
                </a:solidFill>
              </a:rPr>
              <a:t>VŠ)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 zákonné rovině odráží </a:t>
            </a:r>
            <a:r>
              <a:rPr lang="cs-CZ" b="1" dirty="0"/>
              <a:t>§ 1 </a:t>
            </a:r>
            <a:r>
              <a:rPr lang="cs-CZ" b="1" dirty="0" err="1"/>
              <a:t>ZoVŠ</a:t>
            </a:r>
            <a:r>
              <a:rPr lang="cs-CZ" b="1" dirty="0"/>
              <a:t> </a:t>
            </a:r>
            <a:r>
              <a:rPr lang="cs-CZ" dirty="0"/>
              <a:t>(viz dále)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Konkretizováno v </a:t>
            </a:r>
            <a:r>
              <a:rPr lang="cs-CZ" b="1" dirty="0"/>
              <a:t>koncepčních dokumentech</a:t>
            </a:r>
          </a:p>
          <a:p>
            <a:pPr lvl="1"/>
            <a:r>
              <a:rPr lang="cs-CZ" dirty="0"/>
              <a:t>(Viz např. materiál MŠMT </a:t>
            </a:r>
            <a:r>
              <a:rPr lang="cs-CZ" i="1" dirty="0">
                <a:hlinkClick r:id="rId2"/>
              </a:rPr>
              <a:t>Dlouhodobý záměr vzdělávací a vědecké, výzkumné, vývojové a inovační, umělecké a další tvůrčí činnosti pro oblast vysokých škol na období 2016 – 2020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(Obdobně i v novějších materiálech – viz </a:t>
            </a:r>
            <a:r>
              <a:rPr lang="cs-CZ" dirty="0">
                <a:hlinkClick r:id="rId3"/>
              </a:rPr>
              <a:t>ZDE</a:t>
            </a:r>
            <a:r>
              <a:rPr lang="cs-CZ" dirty="0"/>
              <a:t>)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1/ Vysoké školství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Úvodní ustanovení </a:t>
            </a:r>
            <a:r>
              <a:rPr lang="cs-CZ" b="1" dirty="0" err="1"/>
              <a:t>ZoVŠ</a:t>
            </a:r>
            <a:r>
              <a:rPr lang="cs-CZ" b="1" dirty="0"/>
              <a:t> (§ 1)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Vysoké školy jako nejvyšší článek vzdělávací soustavy </a:t>
            </a:r>
            <a:r>
              <a:rPr lang="cs-CZ" b="1" i="1" dirty="0">
                <a:solidFill>
                  <a:srgbClr val="0000DC"/>
                </a:solidFill>
              </a:rPr>
              <a:t>jsou vrcholnými centry vzdělanosti, nezávislého poznání a tvůrčí činnosti </a:t>
            </a:r>
            <a:r>
              <a:rPr lang="cs-CZ" i="1" dirty="0">
                <a:solidFill>
                  <a:srgbClr val="0000DC"/>
                </a:solidFill>
              </a:rPr>
              <a:t>a mají klíčovou úlohu ve vědeckém, kulturním, sociálním a ekonomickém </a:t>
            </a:r>
            <a:r>
              <a:rPr lang="cs-CZ" b="1" i="1" dirty="0">
                <a:solidFill>
                  <a:srgbClr val="0000DC"/>
                </a:solidFill>
              </a:rPr>
              <a:t>rozvoji společnosti </a:t>
            </a:r>
            <a:r>
              <a:rPr lang="cs-CZ" i="1" dirty="0">
                <a:solidFill>
                  <a:srgbClr val="0000DC"/>
                </a:solidFill>
              </a:rPr>
              <a:t>tím, že:</a:t>
            </a:r>
          </a:p>
          <a:p>
            <a:pPr lvl="2"/>
            <a:r>
              <a:rPr lang="cs-CZ" b="1" i="1" dirty="0">
                <a:solidFill>
                  <a:srgbClr val="0000DC"/>
                </a:solidFill>
              </a:rPr>
              <a:t>a) uchovávají a rozhojňují dosažené poznání </a:t>
            </a:r>
            <a:r>
              <a:rPr lang="cs-CZ" i="1" dirty="0">
                <a:solidFill>
                  <a:srgbClr val="0000DC"/>
                </a:solidFill>
              </a:rPr>
              <a:t>a podle svého typu a zaměření pěstují činnost vědeckou, výzkumnou, vývojovou a inovační, uměleckou nebo další tvůrčí činnost,</a:t>
            </a:r>
          </a:p>
          <a:p>
            <a:pPr lvl="2"/>
            <a:r>
              <a:rPr lang="cs-CZ" b="1" i="1" dirty="0">
                <a:solidFill>
                  <a:srgbClr val="0000DC"/>
                </a:solidFill>
              </a:rPr>
              <a:t>b) umožňují v souladu s demokratickými principy přístup k vysokoškolskému vzdělání</a:t>
            </a:r>
            <a:r>
              <a:rPr lang="cs-CZ" i="1" dirty="0">
                <a:solidFill>
                  <a:srgbClr val="0000DC"/>
                </a:solidFill>
              </a:rPr>
              <a:t>, získání odpovídající profesní kvalifikace a přípravu pro výzkumnou práci a další náročné odborné činnosti,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c) poskytují další formy vzdělávání a umožňují získávat, rozšiřovat, prohlubovat nebo obnovovat znalosti z různých oblastí poznání a kultury a podílejí se tak na celoživotním vzdělávání,</a:t>
            </a:r>
          </a:p>
          <a:p>
            <a:pPr lvl="2"/>
            <a:r>
              <a:rPr lang="cs-CZ" b="1" i="1" dirty="0">
                <a:solidFill>
                  <a:srgbClr val="0000DC"/>
                </a:solidFill>
              </a:rPr>
              <a:t>d) hrají aktivní roli ve veřejné diskusi o společenských a etických otázkách</a:t>
            </a:r>
            <a:r>
              <a:rPr lang="cs-CZ" i="1" dirty="0">
                <a:solidFill>
                  <a:srgbClr val="0000DC"/>
                </a:solidFill>
              </a:rPr>
              <a:t>, při pěstování kulturní rozmanitosti a vzájemného porozumění, při utváření občanské společnosti a přípravě mladých lidí pro život v ní,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e) přispívají k rozvoji na národní a regionální úrovni a spolupracují s různými stupni státní správy a samosprávy, s podnikovou a kulturní sférou,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f) rozvíjejí mezinárodní a zvláště evropskou spolupráci jako podstatný rozměr svých činností, podporují společné projekty s obdobnými institucemi v zahraničí, vzájemné uznávání studia a diplomů, výměnu akademických pracovníků a studentů.</a:t>
            </a:r>
          </a:p>
        </p:txBody>
      </p:sp>
    </p:spTree>
    <p:extLst>
      <p:ext uri="{BB962C8B-B14F-4D97-AF65-F5344CB8AC3E}">
        <p14:creationId xmlns:p14="http://schemas.microsoft.com/office/powerpoint/2010/main" val="61454967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1/ Vysoké školství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Vzdělávací činnost </a:t>
            </a:r>
            <a:r>
              <a:rPr lang="cs-CZ" dirty="0"/>
              <a:t>(dle dříve cit. materiálu MŠMT)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Vysoká škola je jako vzdělávací instituce </a:t>
            </a:r>
            <a:r>
              <a:rPr lang="cs-CZ" b="1" i="1" dirty="0">
                <a:solidFill>
                  <a:srgbClr val="0000DC"/>
                </a:solidFill>
              </a:rPr>
              <a:t>nejvyšším článkem vzdělávací soustavy České republiky</a:t>
            </a:r>
            <a:r>
              <a:rPr lang="cs-CZ" i="1" dirty="0">
                <a:solidFill>
                  <a:srgbClr val="0000DC"/>
                </a:solidFill>
              </a:rPr>
              <a:t>. Vzdělávací činností vysokých škol se rozumí především takové </a:t>
            </a:r>
            <a:r>
              <a:rPr lang="cs-CZ" b="1" i="1" dirty="0">
                <a:solidFill>
                  <a:srgbClr val="0000DC"/>
                </a:solidFill>
              </a:rPr>
              <a:t>aktivity, které přímo směřují k rozvoji znalostí, schopností a postojů studentů a připravují je na život </a:t>
            </a:r>
            <a:r>
              <a:rPr lang="cs-CZ" i="1" dirty="0">
                <a:solidFill>
                  <a:srgbClr val="0000DC"/>
                </a:solidFill>
              </a:rPr>
              <a:t>v budoucím nepředvídatelném, náročném a dynamickém světě. Vzdělávací činnost může nabývat mnoha různých podob, od tradiční výuky pomocí přednášek, seminářů a samostatné přípravy, přes přímé zapojení studentů do tvůrčích činností či odborné praxe, až po formy projektové výuky, on-line vzdělávání a dalších moderních způsobů zvyšování způsobilostí studentů. Klíčovými </a:t>
            </a:r>
            <a:r>
              <a:rPr lang="cs-CZ" b="1" i="1" dirty="0">
                <a:solidFill>
                  <a:srgbClr val="0000DC"/>
                </a:solidFill>
              </a:rPr>
              <a:t>výstupy vzdělávání jsou jak odborné, oborově specifické, znalosti a dovednosti</a:t>
            </a:r>
            <a:r>
              <a:rPr lang="cs-CZ" i="1" dirty="0">
                <a:solidFill>
                  <a:srgbClr val="0000DC"/>
                </a:solidFill>
              </a:rPr>
              <a:t>, tak </a:t>
            </a:r>
            <a:r>
              <a:rPr lang="cs-CZ" b="1" i="1" dirty="0">
                <a:solidFill>
                  <a:srgbClr val="0000DC"/>
                </a:solidFill>
              </a:rPr>
              <a:t>širší soubor přenositelných kompetencí </a:t>
            </a:r>
            <a:r>
              <a:rPr lang="cs-CZ" i="1" dirty="0">
                <a:solidFill>
                  <a:srgbClr val="0000DC"/>
                </a:solidFill>
              </a:rPr>
              <a:t>včetně kreativity, kritického myšlení, měkkých dovedností a připravenosti pro další, celoživotní vzdělávání. (…)</a:t>
            </a:r>
            <a:endParaRPr lang="cs-CZ" sz="1800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>
            <a:extLst>
              <a:ext uri="{FF2B5EF4-FFF2-40B4-BE49-F238E27FC236}">
                <a16:creationId xmlns:a16="http://schemas.microsoft.com/office/drawing/2014/main" id="{1C6C1C8D-4B2D-E9D2-3F7B-2725024A49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77048" y="233045"/>
            <a:ext cx="8229600" cy="1143000"/>
          </a:xfrm>
        </p:spPr>
        <p:txBody>
          <a:bodyPr rIns="35719">
            <a:normAutofit fontScale="90000"/>
          </a:bodyPr>
          <a:lstStyle/>
          <a:p>
            <a:pPr eaLnBrk="1" hangingPunct="1">
              <a:defRPr/>
            </a:pPr>
            <a:br>
              <a:rPr lang="cs-CZ" sz="2391" i="1" dirty="0"/>
            </a:br>
            <a:r>
              <a:rPr lang="cs-CZ" sz="2812" i="1" dirty="0">
                <a:latin typeface="Arial" charset="0"/>
              </a:rPr>
              <a:t>Zaměření a systematika úpravy</a:t>
            </a:r>
            <a:br>
              <a:rPr lang="cs-CZ" sz="2812" i="1" dirty="0">
                <a:latin typeface="Arial" charset="0"/>
              </a:rPr>
            </a:br>
            <a:endParaRPr lang="en-US" sz="2812" i="1" dirty="0">
              <a:latin typeface="Arial" charset="0"/>
            </a:endParaRPr>
          </a:p>
        </p:txBody>
      </p:sp>
      <p:sp>
        <p:nvSpPr>
          <p:cNvPr id="117763" name="Rectangle 3">
            <a:extLst>
              <a:ext uri="{FF2B5EF4-FFF2-40B4-BE49-F238E27FC236}">
                <a16:creationId xmlns:a16="http://schemas.microsoft.com/office/drawing/2014/main" id="{B2867897-D6F7-0118-9213-972F22796BF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 rIns="35719" anchor="ctr">
            <a:normAutofit/>
          </a:bodyPr>
          <a:lstStyle/>
          <a:p>
            <a:pPr eaLnBrk="1" hangingPunct="1">
              <a:lnSpc>
                <a:spcPct val="110000"/>
              </a:lnSpc>
              <a:buFont typeface="Wingdings 3" panose="05040102010807070707" pitchFamily="18" charset="2"/>
              <a:buChar char=""/>
              <a:defRPr/>
            </a:pPr>
            <a:endParaRPr lang="cs-CZ" sz="1969" b="1" i="1" dirty="0">
              <a:latin typeface="Arial" charset="0"/>
            </a:endParaRPr>
          </a:p>
          <a:p>
            <a:pPr eaLnBrk="1" hangingPunct="1">
              <a:lnSpc>
                <a:spcPct val="110000"/>
              </a:lnSpc>
              <a:buFont typeface="Wingdings 3" panose="05040102010807070707" pitchFamily="18" charset="2"/>
              <a:buChar char=""/>
              <a:defRPr/>
            </a:pPr>
            <a:r>
              <a:rPr lang="cs-CZ" sz="2531" b="1" i="1" dirty="0">
                <a:latin typeface="Arial" charset="0"/>
              </a:rPr>
              <a:t>Stavební zákon se člení na celkem  7  částí :</a:t>
            </a:r>
          </a:p>
          <a:p>
            <a:pPr eaLnBrk="1" hangingPunct="1">
              <a:spcBef>
                <a:spcPts val="352"/>
              </a:spcBef>
              <a:defRPr/>
            </a:pPr>
            <a:r>
              <a:rPr lang="cs-CZ" sz="1969" b="1" i="1" dirty="0">
                <a:latin typeface="Arial" charset="0"/>
              </a:rPr>
              <a:t>		          </a:t>
            </a:r>
          </a:p>
          <a:p>
            <a:pPr marL="342900" indent="-342900">
              <a:spcBef>
                <a:spcPts val="352"/>
              </a:spcBef>
              <a:buFont typeface="Wingdings" pitchFamily="2" charset="2"/>
              <a:buChar char="v"/>
              <a:defRPr/>
            </a:pPr>
            <a:r>
              <a:rPr lang="cs-CZ" sz="1969" b="1" i="1" dirty="0">
                <a:latin typeface="Arial" charset="0"/>
              </a:rPr>
              <a:t>část první    -    úvodní ustanovení (§§ 1 – 3)</a:t>
            </a:r>
          </a:p>
          <a:p>
            <a:pPr marL="342900" indent="-342900">
              <a:spcBef>
                <a:spcPts val="352"/>
              </a:spcBef>
              <a:buFont typeface="Wingdings" pitchFamily="2" charset="2"/>
              <a:buChar char="v"/>
              <a:defRPr/>
            </a:pPr>
            <a:r>
              <a:rPr lang="cs-CZ" sz="1969" b="1" i="1" dirty="0">
                <a:latin typeface="Arial" charset="0"/>
              </a:rPr>
              <a:t>část druhá   -    výkon veřejné správy (§§ 4 – 17)</a:t>
            </a:r>
          </a:p>
          <a:p>
            <a:pPr marL="342900" indent="-342900">
              <a:spcBef>
                <a:spcPts val="352"/>
              </a:spcBef>
              <a:buFont typeface="Wingdings" pitchFamily="2" charset="2"/>
              <a:buChar char="v"/>
              <a:defRPr/>
            </a:pPr>
            <a:r>
              <a:rPr lang="cs-CZ" sz="1969" b="1" i="1" dirty="0">
                <a:latin typeface="Arial" charset="0"/>
              </a:rPr>
              <a:t>část třetí      -    </a:t>
            </a:r>
            <a:r>
              <a:rPr lang="cs-CZ" sz="1969" b="1" i="1" u="sng" dirty="0">
                <a:latin typeface="Arial" charset="0"/>
              </a:rPr>
              <a:t>územní plánování  </a:t>
            </a:r>
            <a:r>
              <a:rPr lang="cs-CZ" sz="1969" b="1" i="1" dirty="0">
                <a:latin typeface="Arial" charset="0"/>
              </a:rPr>
              <a:t>(§§ 18 – 102)</a:t>
            </a:r>
          </a:p>
          <a:p>
            <a:pPr marL="342900" indent="-342900">
              <a:spcBef>
                <a:spcPts val="352"/>
              </a:spcBef>
              <a:buFont typeface="Wingdings" pitchFamily="2" charset="2"/>
              <a:buChar char="v"/>
              <a:defRPr/>
            </a:pPr>
            <a:r>
              <a:rPr lang="cs-CZ" sz="1969" b="1" i="1" dirty="0">
                <a:latin typeface="Arial" charset="0"/>
              </a:rPr>
              <a:t>část čtvrtá   -    </a:t>
            </a:r>
            <a:r>
              <a:rPr lang="cs-CZ" sz="1969" b="1" i="1" u="sng" dirty="0">
                <a:latin typeface="Arial" charset="0"/>
              </a:rPr>
              <a:t>stavební řád  </a:t>
            </a:r>
            <a:r>
              <a:rPr lang="cs-CZ" sz="1969" b="1" i="1" dirty="0">
                <a:latin typeface="Arial" charset="0"/>
              </a:rPr>
              <a:t>(§§ 103 -  157)</a:t>
            </a:r>
          </a:p>
          <a:p>
            <a:pPr marL="342900" indent="-342900">
              <a:spcBef>
                <a:spcPts val="352"/>
              </a:spcBef>
              <a:buFont typeface="Wingdings" pitchFamily="2" charset="2"/>
              <a:buChar char="v"/>
              <a:defRPr/>
            </a:pPr>
            <a:r>
              <a:rPr lang="cs-CZ" sz="1969" b="1" i="1" dirty="0">
                <a:latin typeface="Arial" charset="0"/>
              </a:rPr>
              <a:t>část pátá     -    společná ustanovení  (§§ 158 – 184)			</a:t>
            </a:r>
          </a:p>
          <a:p>
            <a:pPr marL="342900" indent="-342900">
              <a:spcBef>
                <a:spcPts val="352"/>
              </a:spcBef>
              <a:buFont typeface="Wingdings" pitchFamily="2" charset="2"/>
              <a:buChar char="v"/>
              <a:defRPr/>
            </a:pPr>
            <a:r>
              <a:rPr lang="cs-CZ" sz="1969" b="1" i="1" dirty="0">
                <a:latin typeface="Arial" charset="0"/>
              </a:rPr>
              <a:t>část šestá   -    přechodná a závěrečná ustanovení (§§  185 – 197)</a:t>
            </a:r>
          </a:p>
          <a:p>
            <a:pPr marL="342900" indent="-342900">
              <a:spcBef>
                <a:spcPts val="352"/>
              </a:spcBef>
              <a:buFont typeface="Wingdings" pitchFamily="2" charset="2"/>
              <a:buChar char="v"/>
              <a:defRPr/>
            </a:pPr>
            <a:r>
              <a:rPr lang="cs-CZ" sz="1969" b="1" i="1" dirty="0">
                <a:latin typeface="Arial" charset="0"/>
              </a:rPr>
              <a:t>část sedmá  -   účinnost (§ 198) </a:t>
            </a:r>
          </a:p>
          <a:p>
            <a:pPr marL="875078" lvl="2" indent="-250022" eaLnBrk="1" hangingPunct="1">
              <a:lnSpc>
                <a:spcPct val="110000"/>
              </a:lnSpc>
              <a:buFont typeface="Wingdings 3" panose="05040102010807070707" pitchFamily="18" charset="2"/>
              <a:buChar char=""/>
              <a:defRPr/>
            </a:pPr>
            <a:endParaRPr lang="cs-CZ" sz="1969" b="1" i="1" dirty="0">
              <a:latin typeface="Arial" charset="0"/>
            </a:endParaRPr>
          </a:p>
          <a:p>
            <a:pPr marL="562550" lvl="1" indent="-250022" eaLnBrk="1" hangingPunct="1">
              <a:lnSpc>
                <a:spcPct val="110000"/>
              </a:lnSpc>
              <a:buSzPct val="62000"/>
              <a:buFont typeface="Wingdings 3" panose="05040102010807070707" pitchFamily="18" charset="2"/>
              <a:buBlip>
                <a:blip r:embed="rId2"/>
              </a:buBlip>
              <a:defRPr/>
            </a:pPr>
            <a:endParaRPr lang="en-US" sz="1687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1/ Vysoké školství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Tvůrčí činnost </a:t>
            </a:r>
            <a:r>
              <a:rPr lang="cs-CZ" dirty="0"/>
              <a:t>(dle dříve cit. materiálu MŠMT)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Tvůrčí činnosti vysokých škol zahrnují pestrou škálu aktivit směřujících k získávání nových poznatků a k jejich aplikaci pro potřeby společnosti. Pod tvůrčí činnosti spadá zejména </a:t>
            </a:r>
            <a:r>
              <a:rPr lang="cs-CZ" b="1" i="1" dirty="0">
                <a:solidFill>
                  <a:srgbClr val="0000DC"/>
                </a:solidFill>
              </a:rPr>
              <a:t>základní a aplikovaný výzkum, vývoj a inovace, umělecká tvorba a také transfer technologií, syntéza poznatků </a:t>
            </a:r>
            <a:r>
              <a:rPr lang="cs-CZ" i="1" dirty="0">
                <a:solidFill>
                  <a:srgbClr val="0000DC"/>
                </a:solidFill>
              </a:rPr>
              <a:t>napříč disciplínami nebo </a:t>
            </a:r>
            <a:r>
              <a:rPr lang="cs-CZ" b="1" i="1" dirty="0">
                <a:solidFill>
                  <a:srgbClr val="0000DC"/>
                </a:solidFill>
              </a:rPr>
              <a:t>tvorba studijních materiálů a veřejných vzdělávacích zdrojů</a:t>
            </a:r>
            <a:r>
              <a:rPr lang="cs-CZ" i="1" dirty="0">
                <a:solidFill>
                  <a:srgbClr val="0000DC"/>
                </a:solidFill>
              </a:rPr>
              <a:t>. Vysoké školy při posouvání hranic neznámého a kritickém posuzování dosavadních poznatků spolupracují se všemi relevantními partnery a zasluhují se o </a:t>
            </a:r>
            <a:r>
              <a:rPr lang="cs-CZ" b="1" i="1" dirty="0">
                <a:solidFill>
                  <a:srgbClr val="0000DC"/>
                </a:solidFill>
              </a:rPr>
              <a:t>obousměrný přenos vědění mezi akademickou a aplikační sférou</a:t>
            </a:r>
            <a:r>
              <a:rPr lang="cs-CZ" i="1" dirty="0">
                <a:solidFill>
                  <a:srgbClr val="0000DC"/>
                </a:solidFill>
              </a:rPr>
              <a:t>. Jedinečnou hodnotou vysokých škol je zapojení studentů do uvedených činností a výchova nových generací, která je klíčová pro rozvoj české vědy a ostatních tvůrčích odvětví. Význam tvůrčích činností není možné poměřovat jen jejich </a:t>
            </a:r>
            <a:r>
              <a:rPr lang="cs-CZ" b="1" i="1" dirty="0">
                <a:solidFill>
                  <a:srgbClr val="0000DC"/>
                </a:solidFill>
              </a:rPr>
              <a:t>objemem, ale především jejich kvalitou</a:t>
            </a:r>
            <a:r>
              <a:rPr lang="cs-CZ" i="1" dirty="0">
                <a:solidFill>
                  <a:srgbClr val="0000DC"/>
                </a:solidFill>
              </a:rPr>
              <a:t>, tedy přínosem k obecnému rozvoji poznání, relevancí pro společnost, její kulturu a potřeby, a </a:t>
            </a:r>
            <a:r>
              <a:rPr lang="cs-CZ" b="1" i="1" dirty="0">
                <a:solidFill>
                  <a:srgbClr val="0000DC"/>
                </a:solidFill>
              </a:rPr>
              <a:t>mírou srovnatelnosti odborné úrovně se špičkovými světovými pracovišti.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1/ Vysoké školství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Tzv. třetí role </a:t>
            </a:r>
            <a:r>
              <a:rPr lang="cs-CZ" dirty="0"/>
              <a:t>(dle dříve cit. materiálu MŠMT)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Vedle vzdělávací a tvůrčí činnosti je neméně důležitou rolí vysokých škol i jejich přímé společenské působení a obecně tzv. „třetí role“. Vysoké školy </a:t>
            </a:r>
            <a:r>
              <a:rPr lang="cs-CZ" b="1" i="1" dirty="0">
                <a:solidFill>
                  <a:srgbClr val="0000DC"/>
                </a:solidFill>
              </a:rPr>
              <a:t>přispívají k šíření poznatků a hodnot ve společnosti </a:t>
            </a:r>
            <a:r>
              <a:rPr lang="cs-CZ" i="1" dirty="0">
                <a:solidFill>
                  <a:srgbClr val="0000DC"/>
                </a:solidFill>
              </a:rPr>
              <a:t>mnoha různými způsoby a samy realizují odbornou činnost v oblasti svého působení. Spolu s dalšími aktéry </a:t>
            </a:r>
            <a:r>
              <a:rPr lang="cs-CZ" b="1" i="1" dirty="0">
                <a:solidFill>
                  <a:srgbClr val="0000DC"/>
                </a:solidFill>
              </a:rPr>
              <a:t>spoluutvářejí prostor k veřejné diskusi a významně přispívají k jeho otevřenosti, kritičnosti, odbornosti a kultivovanosti</a:t>
            </a:r>
            <a:r>
              <a:rPr lang="cs-CZ" i="1" dirty="0">
                <a:solidFill>
                  <a:srgbClr val="0000DC"/>
                </a:solidFill>
              </a:rPr>
              <a:t>.</a:t>
            </a:r>
            <a:endParaRPr lang="cs-CZ" sz="3600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1/ Vysoké školství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International Standard Classification of Education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b="1" dirty="0"/>
              <a:t>ISCED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Dále viz </a:t>
            </a:r>
            <a:r>
              <a:rPr lang="cs-CZ" dirty="0">
                <a:hlinkClick r:id="rId2"/>
              </a:rPr>
              <a:t>https://www.czso.cz/csu/czso/klasifikace_vzdelani_cz_isced_2011</a:t>
            </a:r>
            <a:r>
              <a:rPr lang="cs-CZ" dirty="0"/>
              <a:t> </a:t>
            </a:r>
          </a:p>
          <a:p>
            <a:endParaRPr lang="cs-CZ" dirty="0"/>
          </a:p>
        </p:txBody>
      </p:sp>
      <p:pic>
        <p:nvPicPr>
          <p:cNvPr id="7" name="Obrázek 6" descr="Obrázek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00488" y="2195155"/>
            <a:ext cx="7070776" cy="3657298"/>
          </a:xfrm>
          <a:prstGeom prst="rect">
            <a:avLst/>
          </a:prstGeom>
        </p:spPr>
      </p:pic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1/ Vysoké školství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„Boloňský proces“ </a:t>
            </a:r>
            <a:r>
              <a:rPr lang="cs-CZ" dirty="0"/>
              <a:t>(systém)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Hlavním cílem Boloňského procesu je </a:t>
            </a:r>
            <a:r>
              <a:rPr lang="cs-CZ" b="1" i="1" dirty="0">
                <a:solidFill>
                  <a:srgbClr val="0000DC"/>
                </a:solidFill>
              </a:rPr>
              <a:t>vytvořit a rozvíjet Evropský prostor vysokoškolského vzdělávání </a:t>
            </a:r>
            <a:r>
              <a:rPr lang="cs-CZ" i="1" dirty="0">
                <a:solidFill>
                  <a:srgbClr val="0000DC"/>
                </a:solidFill>
              </a:rPr>
              <a:t>(</a:t>
            </a:r>
            <a:r>
              <a:rPr lang="cs-CZ" i="1" dirty="0" err="1">
                <a:solidFill>
                  <a:srgbClr val="0000DC"/>
                </a:solidFill>
              </a:rPr>
              <a:t>European</a:t>
            </a:r>
            <a:r>
              <a:rPr lang="cs-CZ" i="1" dirty="0">
                <a:solidFill>
                  <a:srgbClr val="0000DC"/>
                </a:solidFill>
              </a:rPr>
              <a:t>  </a:t>
            </a:r>
            <a:r>
              <a:rPr lang="cs-CZ" i="1" dirty="0" err="1">
                <a:solidFill>
                  <a:srgbClr val="0000DC"/>
                </a:solidFill>
              </a:rPr>
              <a:t>Higher</a:t>
            </a:r>
            <a:r>
              <a:rPr lang="cs-CZ" i="1" dirty="0">
                <a:solidFill>
                  <a:srgbClr val="0000DC"/>
                </a:solidFill>
              </a:rPr>
              <a:t> </a:t>
            </a:r>
            <a:r>
              <a:rPr lang="cs-CZ" i="1" dirty="0" err="1">
                <a:solidFill>
                  <a:srgbClr val="0000DC"/>
                </a:solidFill>
              </a:rPr>
              <a:t>Education</a:t>
            </a:r>
            <a:r>
              <a:rPr lang="cs-CZ" i="1" dirty="0">
                <a:solidFill>
                  <a:srgbClr val="0000DC"/>
                </a:solidFill>
              </a:rPr>
              <a:t> Area – EHEA). To však nemá primárně znamenat sjednocení jednotlivých národních systémů, jako spíše vytváření a rozvíjení prostředků pro jejich propojení. Cílem Boloňského procesu je </a:t>
            </a:r>
            <a:r>
              <a:rPr lang="cs-CZ" b="1" i="1" dirty="0">
                <a:solidFill>
                  <a:srgbClr val="0000DC"/>
                </a:solidFill>
              </a:rPr>
              <a:t>zachovat diverzitu národních systémů (a jednotlivých vysokých škol) a zvýšit jejich vzájemnou prostupnost</a:t>
            </a:r>
            <a:r>
              <a:rPr lang="cs-CZ" i="1" dirty="0">
                <a:solidFill>
                  <a:srgbClr val="0000DC"/>
                </a:solidFill>
              </a:rPr>
              <a:t>, ať už v rámci mezinárodní mobility studentů a akademiků nebo v rámci uznávání akademického vzdělání a kvalifikace získaných v ostatních zemích.</a:t>
            </a:r>
          </a:p>
          <a:p>
            <a:pPr lvl="1"/>
            <a:r>
              <a:rPr lang="cs-CZ" dirty="0">
                <a:hlinkClick r:id="rId2"/>
              </a:rPr>
              <a:t>https://www.msmt.cz/vzdelavani/vysoke-skolstvi/bolonsky-proces-2</a:t>
            </a:r>
            <a:r>
              <a:rPr lang="cs-CZ" dirty="0"/>
              <a:t> 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Zejména </a:t>
            </a:r>
            <a:r>
              <a:rPr lang="cs-CZ" b="1" dirty="0"/>
              <a:t>3 stupně VŠ </a:t>
            </a:r>
            <a:r>
              <a:rPr lang="cs-CZ" dirty="0"/>
              <a:t>vzdělávání (</a:t>
            </a:r>
            <a:r>
              <a:rPr lang="cs-CZ" dirty="0" err="1"/>
              <a:t>bc.</a:t>
            </a:r>
            <a:r>
              <a:rPr lang="cs-CZ" dirty="0"/>
              <a:t>, </a:t>
            </a:r>
            <a:r>
              <a:rPr lang="cs-CZ" dirty="0" err="1"/>
              <a:t>mgr.</a:t>
            </a:r>
            <a:r>
              <a:rPr lang="cs-CZ" dirty="0"/>
              <a:t>, dr.) + systém </a:t>
            </a:r>
            <a:r>
              <a:rPr lang="cs-CZ" b="1" dirty="0"/>
              <a:t>kreditů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577929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Prameny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Mezinárodní právo a ústavní pořádek</a:t>
            </a:r>
          </a:p>
          <a:p>
            <a:pPr lvl="1"/>
            <a:r>
              <a:rPr lang="cs-CZ" dirty="0"/>
              <a:t>Viz </a:t>
            </a:r>
            <a:r>
              <a:rPr lang="cs-CZ" b="1" dirty="0"/>
              <a:t>předcházející přednáška</a:t>
            </a:r>
          </a:p>
          <a:p>
            <a:pPr lvl="1"/>
            <a:r>
              <a:rPr lang="cs-CZ" dirty="0"/>
              <a:t>V rámci vysokého školství zejm. </a:t>
            </a:r>
            <a:r>
              <a:rPr lang="cs-CZ" b="1" i="1" dirty="0">
                <a:solidFill>
                  <a:srgbClr val="0000DC"/>
                </a:solidFill>
              </a:rPr>
              <a:t>čl. 33 a 15 LZPS</a:t>
            </a:r>
          </a:p>
          <a:p>
            <a:r>
              <a:rPr lang="cs-CZ" dirty="0"/>
              <a:t>Zákonná úprava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Zákon o vysokých školách </a:t>
            </a:r>
            <a:r>
              <a:rPr lang="cs-CZ" dirty="0">
                <a:solidFill>
                  <a:srgbClr val="0000DC"/>
                </a:solidFill>
              </a:rPr>
              <a:t>a další…</a:t>
            </a:r>
          </a:p>
          <a:p>
            <a:r>
              <a:rPr lang="cs-CZ" dirty="0"/>
              <a:t>Prováděcí předpisy</a:t>
            </a:r>
          </a:p>
          <a:p>
            <a:r>
              <a:rPr lang="cs-CZ" dirty="0">
                <a:solidFill>
                  <a:srgbClr val="0000DC"/>
                </a:solidFill>
              </a:rPr>
              <a:t>Vnitřní předpisy VŠ </a:t>
            </a:r>
          </a:p>
          <a:p>
            <a:pPr lvl="1"/>
            <a:endParaRPr lang="cs-CZ" dirty="0">
              <a:solidFill>
                <a:srgbClr val="0000DC"/>
              </a:solidFill>
            </a:endParaRPr>
          </a:p>
          <a:p>
            <a:r>
              <a:rPr lang="cs-CZ" i="1" dirty="0"/>
              <a:t>(Podrobněji dále…)</a:t>
            </a:r>
          </a:p>
          <a:p>
            <a:endParaRPr lang="cs-CZ" dirty="0">
              <a:solidFill>
                <a:srgbClr val="0000DC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Prameny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Čl. 33 LZPS: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(1) </a:t>
            </a:r>
            <a:r>
              <a:rPr lang="cs-CZ" sz="1800" b="1" i="1" dirty="0">
                <a:solidFill>
                  <a:srgbClr val="0000DC"/>
                </a:solidFill>
              </a:rPr>
              <a:t>Každý má právo na vzdělání</a:t>
            </a:r>
            <a:r>
              <a:rPr lang="cs-CZ" sz="1800" i="1" dirty="0">
                <a:solidFill>
                  <a:srgbClr val="0000DC"/>
                </a:solidFill>
              </a:rPr>
              <a:t>. Školní docházka je povinná po dobu, kterou stanoví zákon.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(2) Občané mají </a:t>
            </a:r>
            <a:r>
              <a:rPr lang="cs-CZ" sz="1800" b="1" i="1" dirty="0">
                <a:solidFill>
                  <a:srgbClr val="0000DC"/>
                </a:solidFill>
              </a:rPr>
              <a:t>právo na bezplatné vzdělání </a:t>
            </a:r>
            <a:r>
              <a:rPr lang="cs-CZ" sz="1800" i="1" dirty="0">
                <a:solidFill>
                  <a:srgbClr val="0000DC"/>
                </a:solidFill>
              </a:rPr>
              <a:t>v základních a středních školách, </a:t>
            </a:r>
            <a:r>
              <a:rPr lang="cs-CZ" sz="1800" b="1" i="1" u="sng" dirty="0">
                <a:solidFill>
                  <a:srgbClr val="0000DC"/>
                </a:solidFill>
              </a:rPr>
              <a:t>podle schopností občana</a:t>
            </a:r>
            <a:r>
              <a:rPr lang="cs-CZ" sz="1800" b="1" i="1" dirty="0">
                <a:solidFill>
                  <a:srgbClr val="0000DC"/>
                </a:solidFill>
              </a:rPr>
              <a:t> a </a:t>
            </a:r>
            <a:r>
              <a:rPr lang="cs-CZ" sz="1800" b="1" i="1" u="sng" dirty="0">
                <a:solidFill>
                  <a:srgbClr val="0000DC"/>
                </a:solidFill>
              </a:rPr>
              <a:t>možností společnosti </a:t>
            </a:r>
            <a:r>
              <a:rPr lang="cs-CZ" sz="1800" b="1" i="1" dirty="0">
                <a:solidFill>
                  <a:srgbClr val="0000DC"/>
                </a:solidFill>
              </a:rPr>
              <a:t>též na vysokých školách</a:t>
            </a:r>
            <a:r>
              <a:rPr lang="cs-CZ" sz="1800" i="1" dirty="0">
                <a:solidFill>
                  <a:srgbClr val="0000DC"/>
                </a:solidFill>
              </a:rPr>
              <a:t>.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(3) Zřizovat </a:t>
            </a:r>
            <a:r>
              <a:rPr lang="cs-CZ" sz="1800" b="1" i="1" dirty="0">
                <a:solidFill>
                  <a:srgbClr val="0000DC"/>
                </a:solidFill>
              </a:rPr>
              <a:t>jiné školy než státní </a:t>
            </a:r>
            <a:r>
              <a:rPr lang="cs-CZ" sz="1800" i="1" dirty="0">
                <a:solidFill>
                  <a:srgbClr val="0000DC"/>
                </a:solidFill>
              </a:rPr>
              <a:t>a vyučovat na nich lze jen </a:t>
            </a:r>
            <a:r>
              <a:rPr lang="cs-CZ" sz="1800" b="1" i="1" dirty="0">
                <a:solidFill>
                  <a:srgbClr val="0000DC"/>
                </a:solidFill>
              </a:rPr>
              <a:t>za podmínek stanovených zákonem</a:t>
            </a:r>
            <a:r>
              <a:rPr lang="cs-CZ" sz="1800" i="1" dirty="0">
                <a:solidFill>
                  <a:srgbClr val="0000DC"/>
                </a:solidFill>
              </a:rPr>
              <a:t>; na takových školách se může vzdělání poskytovat </a:t>
            </a:r>
            <a:r>
              <a:rPr lang="cs-CZ" sz="1800" b="1" i="1" dirty="0">
                <a:solidFill>
                  <a:srgbClr val="0000DC"/>
                </a:solidFill>
              </a:rPr>
              <a:t>za úplatu</a:t>
            </a:r>
            <a:r>
              <a:rPr lang="cs-CZ" sz="1800" i="1" dirty="0">
                <a:solidFill>
                  <a:srgbClr val="0000DC"/>
                </a:solidFill>
              </a:rPr>
              <a:t>.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(4) Zákon stanoví, za jakých podmínek mají občané při studiu </a:t>
            </a:r>
            <a:r>
              <a:rPr lang="cs-CZ" sz="1800" b="1" i="1" dirty="0">
                <a:solidFill>
                  <a:srgbClr val="0000DC"/>
                </a:solidFill>
              </a:rPr>
              <a:t>právo na pomoc státu</a:t>
            </a:r>
            <a:r>
              <a:rPr lang="cs-CZ" sz="1800" i="1" dirty="0">
                <a:solidFill>
                  <a:srgbClr val="0000DC"/>
                </a:solidFill>
              </a:rPr>
              <a:t>.</a:t>
            </a:r>
          </a:p>
          <a:p>
            <a:pPr lvl="1"/>
            <a:endParaRPr lang="cs-CZ" sz="1800" dirty="0"/>
          </a:p>
          <a:p>
            <a:pPr lvl="1"/>
            <a:r>
              <a:rPr lang="cs-CZ" sz="1800" i="1" dirty="0"/>
              <a:t>Poznámka: </a:t>
            </a:r>
            <a:r>
              <a:rPr lang="cs-CZ" sz="1800" dirty="0"/>
              <a:t>Jedná se o jedno z tzv. </a:t>
            </a:r>
            <a:r>
              <a:rPr lang="cs-CZ" sz="1800" b="1" dirty="0"/>
              <a:t>sociálních práv</a:t>
            </a:r>
            <a:r>
              <a:rPr lang="cs-CZ" sz="1800" dirty="0"/>
              <a:t> (srov. čl. 41 odst. 1 LZPS)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Prameny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Bezplatnost</a:t>
            </a:r>
            <a:r>
              <a:rPr lang="cs-CZ" dirty="0"/>
              <a:t> VŠ vzdělání</a:t>
            </a:r>
          </a:p>
          <a:p>
            <a:pPr lvl="1"/>
            <a:r>
              <a:rPr lang="cs-CZ" dirty="0"/>
              <a:t>Nepodmíněné bezplatné vzdělání jen v rámci ZŠ a SŠ</a:t>
            </a:r>
          </a:p>
          <a:p>
            <a:pPr lvl="2"/>
            <a:r>
              <a:rPr lang="cs-CZ" dirty="0"/>
              <a:t>Ale dle ÚS </a:t>
            </a:r>
            <a:r>
              <a:rPr lang="cs-CZ" b="1" dirty="0"/>
              <a:t>nikoli jako hrazení všech nákladů </a:t>
            </a:r>
            <a:r>
              <a:rPr lang="cs-CZ" dirty="0"/>
              <a:t>studujících (viz judikatura dále)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 případě </a:t>
            </a:r>
            <a:r>
              <a:rPr lang="cs-CZ" b="1" dirty="0"/>
              <a:t>VŠ další limity </a:t>
            </a:r>
            <a:r>
              <a:rPr lang="cs-CZ" dirty="0"/>
              <a:t>(v podobě </a:t>
            </a:r>
            <a:r>
              <a:rPr lang="cs-CZ" i="1" dirty="0">
                <a:solidFill>
                  <a:srgbClr val="0000DC"/>
                </a:solidFill>
              </a:rPr>
              <a:t>„schopností občana a možností společnosti“ </a:t>
            </a:r>
            <a:r>
              <a:rPr lang="cs-CZ" dirty="0"/>
              <a:t>dle čl. 33 odst. 2 LZPS)                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Jakkoliv se v tomto článku hovoří i o právu na bezplatné vzdělání na vysokých školách, </a:t>
            </a:r>
            <a:r>
              <a:rPr lang="cs-CZ" b="1" i="1" dirty="0">
                <a:solidFill>
                  <a:srgbClr val="0000DC"/>
                </a:solidFill>
              </a:rPr>
              <a:t>nejde zde již o právo nepodmíněné povahy</a:t>
            </a:r>
            <a:r>
              <a:rPr lang="cs-CZ" i="1" dirty="0">
                <a:solidFill>
                  <a:srgbClr val="0000DC"/>
                </a:solidFill>
              </a:rPr>
              <a:t>, neboť je naopak </a:t>
            </a:r>
            <a:r>
              <a:rPr lang="cs-CZ" i="1" dirty="0" err="1">
                <a:solidFill>
                  <a:srgbClr val="0000DC"/>
                </a:solidFill>
              </a:rPr>
              <a:t>podmiňováváno</a:t>
            </a:r>
            <a:r>
              <a:rPr lang="cs-CZ" i="1" dirty="0">
                <a:solidFill>
                  <a:srgbClr val="0000DC"/>
                </a:solidFill>
              </a:rPr>
              <a:t> vedle schopností občana také možnostmi společnosti.  </a:t>
            </a:r>
            <a:r>
              <a:rPr lang="cs-CZ" b="1" dirty="0"/>
              <a:t>(</a:t>
            </a:r>
            <a:r>
              <a:rPr lang="cs-CZ" b="1" dirty="0" err="1"/>
              <a:t>Pl</a:t>
            </a:r>
            <a:r>
              <a:rPr lang="cs-CZ" b="1" dirty="0"/>
              <a:t>. ÚS 27/95)</a:t>
            </a:r>
            <a:endParaRPr lang="cs-CZ" dirty="0"/>
          </a:p>
          <a:p>
            <a:pPr marL="324000" lvl="1" indent="0">
              <a:buNone/>
            </a:pPr>
            <a:endParaRPr lang="cs-CZ" dirty="0"/>
          </a:p>
          <a:p>
            <a:pPr lvl="1"/>
            <a:r>
              <a:rPr lang="cs-CZ" dirty="0"/>
              <a:t>ÚS dovodil možnost zpoplatnění vzdělání na VOŠ (zjednodušeně bezplatnost nevyžaduje LZPS ani jiné mezinárodní prameny – viz </a:t>
            </a:r>
            <a:r>
              <a:rPr lang="cs-CZ" b="1" dirty="0" err="1"/>
              <a:t>Pl</a:t>
            </a:r>
            <a:r>
              <a:rPr lang="cs-CZ" b="1" dirty="0"/>
              <a:t>. ÚS 27/95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Prameny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Judikatura: </a:t>
            </a:r>
            <a:r>
              <a:rPr lang="cs-CZ" dirty="0"/>
              <a:t>Bezplatnost vzdělání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Bezplatnost vzdělání nepochybně znamená, že </a:t>
            </a:r>
            <a:r>
              <a:rPr lang="cs-CZ" sz="1800" b="1" i="1" dirty="0">
                <a:solidFill>
                  <a:srgbClr val="0000DC"/>
                </a:solidFill>
              </a:rPr>
              <a:t>stát nese náklady na zřizování škol a školských zařízení, na jejich provoz a údržbu, především však nevyžaduje tzv. školné, tedy poskytování vzdělání na základním a středním stupni za úplatu</a:t>
            </a:r>
            <a:r>
              <a:rPr lang="cs-CZ" sz="1800" i="1" dirty="0">
                <a:solidFill>
                  <a:srgbClr val="0000DC"/>
                </a:solidFill>
              </a:rPr>
              <a:t>. Výjimkou mohou být školy soukromé a církevní existující vedle sítě škol "státních", které v dostatečné míře poskytují právo na vzdělání bezplatně. </a:t>
            </a:r>
            <a:r>
              <a:rPr lang="cs-CZ" sz="1800" b="1" i="1" dirty="0">
                <a:solidFill>
                  <a:srgbClr val="0000DC"/>
                </a:solidFill>
              </a:rPr>
              <a:t>Stanovení rozsahu bezplatného poskytování učebnic, učebních textů a základních školních potřeb vládou nelze podřadit pod pojem práva na bezplatné vzdělání</a:t>
            </a:r>
            <a:r>
              <a:rPr lang="cs-CZ" sz="1800" i="1" dirty="0">
                <a:solidFill>
                  <a:srgbClr val="0000DC"/>
                </a:solidFill>
              </a:rPr>
              <a:t>. Podle výkladu pojmů právo na bezplatné vzdělání, který podali navrhovatelé, by měl stát zajistit bezplatné poskytování všeho, co se školní docházkou na základní a střední školy bezprostředně souvisí, tedy např. vybavení přezůvkami, aktovkou, penálem, psacími potřebami, cvičebním úborem atd., </a:t>
            </a:r>
            <a:r>
              <a:rPr lang="cs-CZ" sz="1800" i="1" dirty="0" err="1">
                <a:solidFill>
                  <a:srgbClr val="0000DC"/>
                </a:solidFill>
              </a:rPr>
              <a:t>atd.</a:t>
            </a:r>
            <a:r>
              <a:rPr lang="cs-CZ" sz="1800" i="1" dirty="0">
                <a:solidFill>
                  <a:srgbClr val="0000DC"/>
                </a:solidFill>
              </a:rPr>
              <a:t> Je zřejmé, že </a:t>
            </a:r>
            <a:r>
              <a:rPr lang="cs-CZ" sz="1800" b="1" i="1" dirty="0">
                <a:solidFill>
                  <a:srgbClr val="0000DC"/>
                </a:solidFill>
              </a:rPr>
              <a:t>bezplatnost vzdělání nemůže spočívat v tom, že stát ponese veškeré náklady, které občanům v souvislosti s realizací práva na vzdělání vzniknou. Stát tedy může požadovat úhradu části nákladů</a:t>
            </a:r>
            <a:r>
              <a:rPr lang="cs-CZ" sz="1800" i="1" dirty="0">
                <a:solidFill>
                  <a:srgbClr val="0000DC"/>
                </a:solidFill>
              </a:rPr>
              <a:t> v souvislosti s realizací práva na vzdělání a vláda má k takovému postupu bezpochyby oprávnění. To v žádném případě nezpochybňuje principy bezplatného vzdělání na základních a středních školách. </a:t>
            </a:r>
            <a:r>
              <a:rPr lang="cs-CZ" sz="1800" b="1" dirty="0"/>
              <a:t>(</a:t>
            </a:r>
            <a:r>
              <a:rPr lang="cs-CZ" sz="1800" b="1" dirty="0" err="1"/>
              <a:t>Pl</a:t>
            </a:r>
            <a:r>
              <a:rPr lang="cs-CZ" sz="1800" b="1" dirty="0"/>
              <a:t>. ÚS 25/94)</a:t>
            </a:r>
            <a:endParaRPr lang="cs-CZ" sz="1800" b="1" i="1" dirty="0">
              <a:solidFill>
                <a:srgbClr val="0000DC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Prameny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Čl. 15 odst. 2 LZPS: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Svoboda vědeckého bádání a umělecké tvorby je zaručena</a:t>
            </a:r>
            <a:r>
              <a:rPr lang="cs-CZ" i="1" dirty="0">
                <a:solidFill>
                  <a:srgbClr val="0000DC"/>
                </a:solidFill>
              </a:rPr>
              <a:t>.</a:t>
            </a:r>
          </a:p>
          <a:p>
            <a:pPr lvl="1"/>
            <a:endParaRPr lang="cs-CZ" dirty="0"/>
          </a:p>
          <a:p>
            <a:r>
              <a:rPr lang="cs-CZ" dirty="0"/>
              <a:t>Čl. 26 LZPS: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(1) Každý má </a:t>
            </a:r>
            <a:r>
              <a:rPr lang="cs-CZ" b="1" i="1" dirty="0">
                <a:solidFill>
                  <a:srgbClr val="0000DC"/>
                </a:solidFill>
              </a:rPr>
              <a:t>právo na </a:t>
            </a:r>
            <a:r>
              <a:rPr lang="cs-CZ" i="1" dirty="0">
                <a:solidFill>
                  <a:srgbClr val="0000DC"/>
                </a:solidFill>
              </a:rPr>
              <a:t>svobodnou volbu povolání </a:t>
            </a:r>
            <a:r>
              <a:rPr lang="cs-CZ" b="1" i="1" dirty="0">
                <a:solidFill>
                  <a:srgbClr val="0000DC"/>
                </a:solidFill>
              </a:rPr>
              <a:t>a přípravu k němu</a:t>
            </a:r>
            <a:r>
              <a:rPr lang="cs-CZ" i="1" dirty="0">
                <a:solidFill>
                  <a:srgbClr val="0000DC"/>
                </a:solidFill>
              </a:rPr>
              <a:t>, jakož i právo podnikat a provozovat jinou hospodářskou činnost.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(2) Zákon může stanovit podmínky a omezení pro výkon určitých povolání nebo činností.</a:t>
            </a:r>
          </a:p>
          <a:p>
            <a:pPr lvl="1">
              <a:buNone/>
            </a:pPr>
            <a:endParaRPr lang="cs-CZ" i="1" dirty="0">
              <a:solidFill>
                <a:srgbClr val="0000DC"/>
              </a:solidFill>
            </a:endParaRPr>
          </a:p>
          <a:p>
            <a:r>
              <a:rPr lang="cs-CZ" dirty="0"/>
              <a:t>Dále relevantní např. čl. 17 LZPS </a:t>
            </a:r>
          </a:p>
          <a:p>
            <a:pPr lvl="1"/>
            <a:r>
              <a:rPr lang="cs-CZ" i="1" dirty="0"/>
              <a:t>(Svoboda projevu a právo na informace)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Prameny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Zákonná úprava </a:t>
            </a:r>
            <a:r>
              <a:rPr lang="cs-CZ" dirty="0"/>
              <a:t>(funkční odkazy):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  <a:hlinkClick r:id="rId2"/>
              </a:rPr>
              <a:t>Zákon č. 111/1998 Sb., o vysokých školách a o změně a doplnění dalších zákonů    (zákon o vysokých školách)</a:t>
            </a:r>
            <a:endParaRPr lang="cs-CZ" b="1" i="1" dirty="0">
              <a:solidFill>
                <a:srgbClr val="0000DC"/>
              </a:solidFill>
            </a:endParaRPr>
          </a:p>
          <a:p>
            <a:pPr lvl="1"/>
            <a:r>
              <a:rPr lang="cs-CZ" i="1" dirty="0">
                <a:solidFill>
                  <a:srgbClr val="0000DC"/>
                </a:solidFill>
                <a:hlinkClick r:id="rId3"/>
              </a:rPr>
              <a:t>Zákon č. 130/2002 Sb., o podpoře výzkumu a vývoje z veřejných prostředků a o změně některých souvisejících zákonů (</a:t>
            </a:r>
            <a:r>
              <a:rPr lang="cs-CZ" b="1" i="1" dirty="0">
                <a:solidFill>
                  <a:srgbClr val="0000DC"/>
                </a:solidFill>
                <a:hlinkClick r:id="rId3"/>
              </a:rPr>
              <a:t>zákon o podpoře výzkumu a vývoje</a:t>
            </a:r>
            <a:r>
              <a:rPr lang="cs-CZ" i="1" dirty="0">
                <a:solidFill>
                  <a:srgbClr val="0000DC"/>
                </a:solidFill>
                <a:hlinkClick r:id="rId3"/>
              </a:rPr>
              <a:t>)</a:t>
            </a:r>
            <a:endParaRPr lang="cs-CZ" i="1" dirty="0">
              <a:solidFill>
                <a:srgbClr val="0000DC"/>
              </a:solidFill>
            </a:endParaRP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dirty="0">
                <a:solidFill>
                  <a:srgbClr val="0000DC"/>
                </a:solidFill>
                <a:hlinkClick r:id="rId4"/>
              </a:rPr>
              <a:t>Zákon č. 18/2004 Sb., o uznávání odborné kvalifikace a jiné způsobilosti státních příslušníků členských států Evropské unie a některých příslušníků jiných států a o změně některých zákonů </a:t>
            </a:r>
            <a:r>
              <a:rPr lang="cs-CZ" i="1" dirty="0">
                <a:solidFill>
                  <a:srgbClr val="0000DC"/>
                </a:solidFill>
                <a:hlinkClick r:id="rId4"/>
              </a:rPr>
              <a:t>(</a:t>
            </a:r>
            <a:r>
              <a:rPr lang="cs-CZ" b="1" i="1" dirty="0">
                <a:solidFill>
                  <a:srgbClr val="0000DC"/>
                </a:solidFill>
                <a:hlinkClick r:id="rId4"/>
              </a:rPr>
              <a:t>zákon o uznávání odborné kvalifikace</a:t>
            </a:r>
            <a:r>
              <a:rPr lang="cs-CZ" i="1" dirty="0">
                <a:solidFill>
                  <a:srgbClr val="0000DC"/>
                </a:solidFill>
                <a:hlinkClick r:id="rId4"/>
              </a:rPr>
              <a:t>)</a:t>
            </a:r>
            <a:endParaRPr lang="cs-CZ" i="1" dirty="0">
              <a:solidFill>
                <a:srgbClr val="0000DC"/>
              </a:solidFill>
            </a:endParaRPr>
          </a:p>
          <a:p>
            <a:pPr lvl="1">
              <a:buNone/>
            </a:pPr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dirty="0"/>
              <a:t>Ale také </a:t>
            </a:r>
            <a:r>
              <a:rPr lang="cs-CZ" b="1" dirty="0"/>
              <a:t>zákony zřizující veřejné/státní VŠ </a:t>
            </a:r>
            <a:r>
              <a:rPr lang="cs-CZ" dirty="0"/>
              <a:t>(viz dále)</a:t>
            </a:r>
            <a:endParaRPr lang="cs-CZ" i="1" dirty="0">
              <a:solidFill>
                <a:srgbClr val="0000DC"/>
              </a:solidFill>
            </a:endParaRPr>
          </a:p>
          <a:p>
            <a:pPr lvl="1">
              <a:buNone/>
            </a:pPr>
            <a:endParaRPr lang="cs-CZ" i="1" dirty="0">
              <a:solidFill>
                <a:srgbClr val="0000DC"/>
              </a:solidFill>
            </a:endParaRP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pPr lvl="1">
              <a:buNone/>
            </a:pPr>
            <a:endParaRPr lang="cs-CZ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47BE82-A569-C24B-4390-236CF9EA10E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779588" y="276225"/>
            <a:ext cx="8224837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cs-CZ" sz="3234" i="1" dirty="0"/>
            </a:br>
            <a:r>
              <a:rPr lang="cs-CZ" sz="2812" i="1" dirty="0">
                <a:latin typeface="Arial" charset="0"/>
              </a:rPr>
              <a:t>Vztah ke správnímu řádu </a:t>
            </a:r>
            <a:br>
              <a:rPr lang="cs-CZ" sz="2812" dirty="0">
                <a:latin typeface="Arial" charset="0"/>
              </a:rPr>
            </a:br>
            <a:endParaRPr lang="cs-CZ" sz="2812" dirty="0">
              <a:latin typeface="Arial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BE8A078-B94E-9B22-AD61-BE1CED3325A9}"/>
              </a:ext>
            </a:extLst>
          </p:cNvPr>
          <p:cNvSpPr txBox="1"/>
          <p:nvPr/>
        </p:nvSpPr>
        <p:spPr>
          <a:xfrm>
            <a:off x="783771" y="947057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EFFB503A-CBD6-FAED-C547-10BA1D14DC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9464516"/>
              </p:ext>
            </p:extLst>
          </p:nvPr>
        </p:nvGraphicFramePr>
        <p:xfrm>
          <a:off x="2998076" y="1419225"/>
          <a:ext cx="6195848" cy="4868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94477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Prameny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Podzákonné předpisy – </a:t>
            </a:r>
            <a:r>
              <a:rPr lang="cs-CZ" b="1" dirty="0"/>
              <a:t>prováděcí</a:t>
            </a:r>
            <a:r>
              <a:rPr lang="cs-CZ" dirty="0"/>
              <a:t> (např.):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  <a:hlinkClick r:id="rId2"/>
              </a:rPr>
              <a:t>Nařízení vlády č. 275/2016 Sb., o oblastech vzdělávání ve vysokém školství</a:t>
            </a:r>
            <a:r>
              <a:rPr lang="cs-CZ" b="1" i="1" dirty="0">
                <a:solidFill>
                  <a:srgbClr val="0000DC"/>
                </a:solidFill>
              </a:rPr>
              <a:t>            (viz část 22.)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Nařízení vlády č. 274/2016 Sb., o standardech pro akreditace ve vysokém školství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Vyhláška č. 277/2016 Sb., o předávání statistických údajů vysokými školami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Vyhláška č. 278/2016 Sb., o předávání údajů do registru řízení o žádostech o uznání zahraničního vysokoškolského vzdělání a kvalifikace</a:t>
            </a: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r>
              <a:rPr lang="cs-CZ" dirty="0"/>
              <a:t>Vnitřní předpisy (viz dále)</a:t>
            </a:r>
          </a:p>
          <a:p>
            <a:pPr lvl="1"/>
            <a:endParaRPr lang="cs-CZ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3/ Správa vysokého školství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Samospráva</a:t>
            </a:r>
          </a:p>
          <a:p>
            <a:pPr lvl="1"/>
            <a:r>
              <a:rPr lang="cs-CZ" dirty="0"/>
              <a:t>Veřejné VŠ jako tzv. </a:t>
            </a:r>
            <a:r>
              <a:rPr lang="cs-CZ" b="1" dirty="0">
                <a:solidFill>
                  <a:srgbClr val="0000DC"/>
                </a:solidFill>
              </a:rPr>
              <a:t>zájmová samospráva </a:t>
            </a:r>
            <a:r>
              <a:rPr lang="cs-CZ" dirty="0"/>
              <a:t>(k obsahu viz dále)</a:t>
            </a:r>
          </a:p>
          <a:p>
            <a:pPr lvl="1"/>
            <a:endParaRPr lang="cs-CZ" dirty="0"/>
          </a:p>
          <a:p>
            <a:r>
              <a:rPr lang="cs-CZ" dirty="0"/>
              <a:t>Rovina státní správy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Vymezený způsob </a:t>
            </a:r>
            <a:r>
              <a:rPr lang="cs-CZ" b="1" dirty="0">
                <a:solidFill>
                  <a:srgbClr val="0000DC"/>
                </a:solidFill>
              </a:rPr>
              <a:t>zasahování státu </a:t>
            </a:r>
            <a:r>
              <a:rPr lang="cs-CZ" dirty="0"/>
              <a:t>do činnosti VŠ</a:t>
            </a:r>
          </a:p>
          <a:p>
            <a:pPr lvl="1"/>
            <a:r>
              <a:rPr lang="cs-CZ" dirty="0"/>
              <a:t>Ústředním orgánem = </a:t>
            </a:r>
            <a:r>
              <a:rPr lang="cs-CZ" b="1" dirty="0"/>
              <a:t>MŠMT</a:t>
            </a:r>
          </a:p>
          <a:p>
            <a:pPr lvl="1"/>
            <a:r>
              <a:rPr lang="cs-CZ" dirty="0"/>
              <a:t>Dále také </a:t>
            </a:r>
            <a:r>
              <a:rPr lang="cs-CZ" i="1" dirty="0"/>
              <a:t>Národní akreditační úřad pro vysoké školství</a:t>
            </a:r>
            <a:r>
              <a:rPr lang="cs-CZ" dirty="0"/>
              <a:t> (</a:t>
            </a:r>
            <a:r>
              <a:rPr lang="cs-CZ" b="1" dirty="0"/>
              <a:t>NAÚ</a:t>
            </a:r>
            <a:r>
              <a:rPr lang="cs-CZ" dirty="0"/>
              <a:t>)</a:t>
            </a:r>
          </a:p>
          <a:p>
            <a:pPr lvl="1"/>
            <a:endParaRPr lang="cs-CZ" dirty="0"/>
          </a:p>
          <a:p>
            <a:r>
              <a:rPr lang="cs-CZ" dirty="0"/>
              <a:t>Základ úpravy = </a:t>
            </a:r>
            <a:r>
              <a:rPr lang="cs-CZ" i="1" dirty="0">
                <a:solidFill>
                  <a:srgbClr val="0000DC"/>
                </a:solidFill>
              </a:rPr>
              <a:t>zákon o vysokých školách </a:t>
            </a:r>
            <a:r>
              <a:rPr lang="cs-CZ" dirty="0"/>
              <a:t>(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3/ Správa vysokého školství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Systematika </a:t>
            </a:r>
            <a:r>
              <a:rPr lang="cs-CZ" b="1" dirty="0" err="1"/>
              <a:t>ZoVŠ</a:t>
            </a:r>
            <a:r>
              <a:rPr lang="cs-CZ" dirty="0"/>
              <a:t> (1/2):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PRVNÍ - ZÁKLADNÍ USTANOVENÍ (§ 1 - § 4)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DRUHÁ - </a:t>
            </a:r>
            <a:r>
              <a:rPr lang="cs-CZ" b="1" dirty="0">
                <a:solidFill>
                  <a:srgbClr val="0000DC"/>
                </a:solidFill>
              </a:rPr>
              <a:t>VEŘEJNÁ VYSOKÁ ŠKOLA </a:t>
            </a:r>
            <a:r>
              <a:rPr lang="cs-CZ" dirty="0">
                <a:solidFill>
                  <a:srgbClr val="0000DC"/>
                </a:solidFill>
              </a:rPr>
              <a:t>A JEJÍ SOUČÁSTI (§ 5 - § 38)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TŘETÍ - SOUKROMÁ VYSOKÁ ŠKOLA (§ 39 - § 43)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ČTVRTÁ - </a:t>
            </a:r>
            <a:r>
              <a:rPr lang="cs-CZ" b="1" dirty="0">
                <a:solidFill>
                  <a:srgbClr val="0000DC"/>
                </a:solidFill>
              </a:rPr>
              <a:t>STUDIJNÍ PROGRAM </a:t>
            </a:r>
            <a:r>
              <a:rPr lang="cs-CZ" dirty="0">
                <a:solidFill>
                  <a:srgbClr val="0000DC"/>
                </a:solidFill>
              </a:rPr>
              <a:t>A OBLAST VZDĚLÁVÁNÍ (§ 44 - § 47g)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PÁTÁ - </a:t>
            </a:r>
            <a:r>
              <a:rPr lang="cs-CZ" b="1" dirty="0">
                <a:solidFill>
                  <a:srgbClr val="0000DC"/>
                </a:solidFill>
              </a:rPr>
              <a:t>STUDIUM</a:t>
            </a:r>
            <a:r>
              <a:rPr lang="cs-CZ" dirty="0">
                <a:solidFill>
                  <a:srgbClr val="0000DC"/>
                </a:solidFill>
              </a:rPr>
              <a:t> NA VYSOKÉ ŠKOLE (§ 48 - § 60a)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ŠESTÁ - </a:t>
            </a:r>
            <a:r>
              <a:rPr lang="cs-CZ" b="1" dirty="0">
                <a:solidFill>
                  <a:srgbClr val="0000DC"/>
                </a:solidFill>
              </a:rPr>
              <a:t>STUDENTI</a:t>
            </a:r>
            <a:r>
              <a:rPr lang="cs-CZ" dirty="0">
                <a:solidFill>
                  <a:srgbClr val="0000DC"/>
                </a:solidFill>
              </a:rPr>
              <a:t> (§ 61 - § 69a)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SEDMÁ - </a:t>
            </a:r>
            <a:r>
              <a:rPr lang="cs-CZ" b="1" dirty="0">
                <a:solidFill>
                  <a:srgbClr val="0000DC"/>
                </a:solidFill>
              </a:rPr>
              <a:t>AKADEMIČTÍ PRACOVNÍCI</a:t>
            </a:r>
            <a:r>
              <a:rPr lang="cs-CZ" dirty="0">
                <a:solidFill>
                  <a:srgbClr val="0000DC"/>
                </a:solidFill>
              </a:rPr>
              <a:t> (§ 70 - § 77)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OSMÁ - HODNOCENÍ VYSOKÉ ŠKOLY (§ 77a - § 77c)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DEVÁTÁ - </a:t>
            </a:r>
            <a:r>
              <a:rPr lang="cs-CZ" b="1" dirty="0">
                <a:solidFill>
                  <a:srgbClr val="0000DC"/>
                </a:solidFill>
              </a:rPr>
              <a:t>AKREDITACE</a:t>
            </a:r>
            <a:r>
              <a:rPr lang="cs-CZ" dirty="0">
                <a:solidFill>
                  <a:srgbClr val="0000DC"/>
                </a:solidFill>
              </a:rPr>
              <a:t> (§ 78 - § 86a)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DESÁTÁ - STÁTNÍ SPRÁVA (§ 87 - § 90b)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JEDENÁCTÁ - STIPENDIA (§ 91)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3/ Správa vysokého školství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Systematika </a:t>
            </a:r>
            <a:r>
              <a:rPr lang="cs-CZ" b="1" dirty="0" err="1"/>
              <a:t>ZoVŠ</a:t>
            </a:r>
            <a:r>
              <a:rPr lang="cs-CZ" dirty="0"/>
              <a:t> (2/2):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DVANÁCTÁ - REPREZENTACE VYSOKÝCH ŠKOL (§ 92)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TŘINÁCTÁ - FAKULTNÍ NEMOCNICE (§ 93)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ČTRNÁCTÁ - POSKYTOVATELÉ ZAHRANIČNÍHO VYSOKOŠKOLSKÉHO VZDĚLÁVÁNÍ NA ÚZEMÍ ČESKÉ REPUBLIKY (§ 93a - § 93l)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PATNÁCTÁ - PŘESTUPKY (§ 93m - § 93o)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ŠESTNÁCTÁ (§ 94 - § 95)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SEDMNÁCTÁ - ZVLÁŠTNÍ OPRÁVNĚNÍ VYSOKÉ ŠKOLY PŘI MIMOŘÁDNÝCH SITUACÍCH (§ 95a - § 95d)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OSMNÁCTÁ - ZMĚNA A DOPLNĚNÍ ZÁKONA ČESKÉ NÁRODNÍ RADY Č. 586/1992 SB. O DANÍCH Z PŘÍJMŮ, VE ZNĚNÍ POZDĚJŠÍCH PŘEDPISŮ (§ 96)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ČÁST DEVATENÁCTÁ - SPOLEČNÁ, PŘECHODNÁ A ZÁVĚREČNÁ USTANOVENÍ (§ 98 - § 109)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3/ Správa vysokého školství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Působnost MŠMT </a:t>
            </a:r>
            <a:r>
              <a:rPr lang="cs-CZ" dirty="0"/>
              <a:t>zejm. (§ 87/1 </a:t>
            </a:r>
            <a:r>
              <a:rPr lang="cs-CZ" dirty="0" err="1"/>
              <a:t>ZoVŠ</a:t>
            </a:r>
            <a:r>
              <a:rPr lang="cs-CZ" dirty="0"/>
              <a:t>):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Vypracovává a zveřejňuje výroční </a:t>
            </a:r>
            <a:r>
              <a:rPr lang="cs-CZ" sz="1600" b="1" i="1" dirty="0">
                <a:solidFill>
                  <a:srgbClr val="0000DC"/>
                </a:solidFill>
              </a:rPr>
              <a:t>zprávu o stavu vysokého školství </a:t>
            </a:r>
            <a:r>
              <a:rPr lang="cs-CZ" sz="1600" i="1" dirty="0">
                <a:solidFill>
                  <a:srgbClr val="0000DC"/>
                </a:solidFill>
              </a:rPr>
              <a:t>a strategický záměr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Projednává a vyhodnocuje </a:t>
            </a:r>
            <a:r>
              <a:rPr lang="cs-CZ" sz="1600" b="1" i="1" dirty="0">
                <a:solidFill>
                  <a:srgbClr val="0000DC"/>
                </a:solidFill>
              </a:rPr>
              <a:t>strategické záměry </a:t>
            </a:r>
            <a:r>
              <a:rPr lang="cs-CZ" sz="1600" i="1" dirty="0">
                <a:solidFill>
                  <a:srgbClr val="0000DC"/>
                </a:solidFill>
              </a:rPr>
              <a:t>veřejných VŠ a strategické záměry soukromých VŠ a každoroční plány jejich realizace</a:t>
            </a:r>
          </a:p>
          <a:p>
            <a:pPr lvl="1"/>
            <a:r>
              <a:rPr lang="cs-CZ" sz="1600" b="1" i="1" dirty="0">
                <a:solidFill>
                  <a:srgbClr val="0000DC"/>
                </a:solidFill>
              </a:rPr>
              <a:t>Rozděluje finanční prostředky </a:t>
            </a:r>
            <a:r>
              <a:rPr lang="cs-CZ" sz="1600" i="1" dirty="0">
                <a:solidFill>
                  <a:srgbClr val="0000DC"/>
                </a:solidFill>
              </a:rPr>
              <a:t>ze státního rozpočtu z kapitoly školství vysokým školám a kontroluje jejich využití + </a:t>
            </a:r>
            <a:r>
              <a:rPr lang="cs-CZ" sz="1600" b="1" i="1" dirty="0">
                <a:solidFill>
                  <a:srgbClr val="0000DC"/>
                </a:solidFill>
              </a:rPr>
              <a:t>kontroluje hospodaření </a:t>
            </a:r>
            <a:r>
              <a:rPr lang="cs-CZ" sz="1600" i="1" dirty="0">
                <a:solidFill>
                  <a:srgbClr val="0000DC"/>
                </a:solidFill>
              </a:rPr>
              <a:t>veřejné vysoké školy</a:t>
            </a:r>
          </a:p>
          <a:p>
            <a:pPr lvl="1"/>
            <a:r>
              <a:rPr lang="cs-CZ" sz="1600" b="1" i="1" dirty="0">
                <a:solidFill>
                  <a:srgbClr val="0000DC"/>
                </a:solidFill>
              </a:rPr>
              <a:t>Vede registry </a:t>
            </a:r>
            <a:r>
              <a:rPr lang="cs-CZ" sz="1600" i="1" dirty="0">
                <a:solidFill>
                  <a:srgbClr val="0000DC"/>
                </a:solidFill>
              </a:rPr>
              <a:t>(zejm. veřejně přístupný registr VŠ a uskutečňovaných studijních programů)</a:t>
            </a:r>
          </a:p>
          <a:p>
            <a:pPr lvl="1"/>
            <a:r>
              <a:rPr lang="cs-CZ" sz="1600" b="1" i="1" dirty="0">
                <a:solidFill>
                  <a:srgbClr val="0000DC"/>
                </a:solidFill>
              </a:rPr>
              <a:t>Uznává </a:t>
            </a:r>
            <a:r>
              <a:rPr lang="cs-CZ" sz="1600" i="1" dirty="0">
                <a:solidFill>
                  <a:srgbClr val="0000DC"/>
                </a:solidFill>
              </a:rPr>
              <a:t>zahraniční vysokoškolské vzdělání a kvalifikaci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Plní úkoly </a:t>
            </a:r>
            <a:r>
              <a:rPr lang="cs-CZ" sz="1600" b="1" i="1" dirty="0">
                <a:solidFill>
                  <a:srgbClr val="0000DC"/>
                </a:solidFill>
              </a:rPr>
              <a:t>nadřízeného správního orgánu </a:t>
            </a:r>
            <a:r>
              <a:rPr lang="cs-CZ" sz="1600" i="1" dirty="0">
                <a:solidFill>
                  <a:srgbClr val="0000DC"/>
                </a:solidFill>
              </a:rPr>
              <a:t>vysokých škol </a:t>
            </a:r>
            <a:r>
              <a:rPr lang="cs-CZ" sz="1600" b="1" i="1" dirty="0">
                <a:solidFill>
                  <a:srgbClr val="0000DC"/>
                </a:solidFill>
              </a:rPr>
              <a:t>ve správním řízení </a:t>
            </a:r>
            <a:r>
              <a:rPr lang="cs-CZ" sz="1600" i="1" dirty="0">
                <a:solidFill>
                  <a:srgbClr val="0000DC"/>
                </a:solidFill>
              </a:rPr>
              <a:t>vedeném v rámci výkonu státní správy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Dále zajišťuje také některé </a:t>
            </a:r>
            <a:r>
              <a:rPr lang="cs-CZ" b="1" dirty="0">
                <a:solidFill>
                  <a:srgbClr val="0000DC"/>
                </a:solidFill>
              </a:rPr>
              <a:t>dozorové činnosti </a:t>
            </a:r>
            <a:r>
              <a:rPr lang="cs-CZ" dirty="0"/>
              <a:t>(§ 36 – 38 a 43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dozor nad </a:t>
            </a:r>
            <a:r>
              <a:rPr lang="cs-CZ" b="1" i="1" dirty="0" err="1">
                <a:solidFill>
                  <a:srgbClr val="0000DC"/>
                </a:solidFill>
              </a:rPr>
              <a:t>normotvorbou</a:t>
            </a:r>
            <a:r>
              <a:rPr lang="cs-CZ" i="1" dirty="0">
                <a:solidFill>
                  <a:srgbClr val="0000DC"/>
                </a:solidFill>
              </a:rPr>
              <a:t> </a:t>
            </a:r>
            <a:r>
              <a:rPr lang="cs-CZ" dirty="0"/>
              <a:t>(registrace vnitřních předpisů)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dozor nad </a:t>
            </a:r>
            <a:r>
              <a:rPr lang="cs-CZ" b="1" i="1" dirty="0">
                <a:solidFill>
                  <a:srgbClr val="0000DC"/>
                </a:solidFill>
              </a:rPr>
              <a:t>výkonem působnosti </a:t>
            </a:r>
            <a:r>
              <a:rPr lang="cs-CZ" dirty="0"/>
              <a:t>(opatření v některých případech – omezení či odejmutí výkonu působnosti)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dozor nad </a:t>
            </a:r>
            <a:r>
              <a:rPr lang="cs-CZ" b="1" i="1" dirty="0">
                <a:solidFill>
                  <a:srgbClr val="0000DC"/>
                </a:solidFill>
              </a:rPr>
              <a:t>soukromými VŠ </a:t>
            </a:r>
            <a:r>
              <a:rPr lang="cs-CZ" dirty="0"/>
              <a:t>(státní souhlas)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dozor nad </a:t>
            </a:r>
            <a:r>
              <a:rPr lang="cs-CZ" b="1" i="1" dirty="0">
                <a:solidFill>
                  <a:srgbClr val="0000DC"/>
                </a:solidFill>
              </a:rPr>
              <a:t>akreditací</a:t>
            </a:r>
            <a:r>
              <a:rPr lang="cs-CZ" i="1" dirty="0">
                <a:solidFill>
                  <a:srgbClr val="0000DC"/>
                </a:solidFill>
              </a:rPr>
              <a:t> </a:t>
            </a:r>
            <a:r>
              <a:rPr lang="cs-CZ" dirty="0"/>
              <a:t>(NAÚ, viz dále)</a:t>
            </a:r>
          </a:p>
          <a:p>
            <a:pPr lvl="2">
              <a:buFont typeface="Wingdings" pitchFamily="2" charset="2"/>
              <a:buChar char="q"/>
            </a:pPr>
            <a:endParaRPr lang="cs-CZ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3/ Správa vysokého školství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Vybraná statistická data</a:t>
            </a:r>
          </a:p>
          <a:p>
            <a:pPr lvl="1"/>
            <a:r>
              <a:rPr lang="cs-CZ" b="1" dirty="0"/>
              <a:t>Počet VŠ :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Veřejné VŠ – </a:t>
            </a:r>
            <a:r>
              <a:rPr lang="cs-CZ" b="1" dirty="0">
                <a:solidFill>
                  <a:srgbClr val="0000DC"/>
                </a:solidFill>
              </a:rPr>
              <a:t>26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Soukromé VŠ – </a:t>
            </a:r>
            <a:r>
              <a:rPr lang="cs-CZ" b="1" dirty="0">
                <a:solidFill>
                  <a:srgbClr val="0000DC"/>
                </a:solidFill>
              </a:rPr>
              <a:t>33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Státní VŠ – </a:t>
            </a:r>
            <a:r>
              <a:rPr lang="cs-CZ" b="1" dirty="0">
                <a:solidFill>
                  <a:srgbClr val="0000DC"/>
                </a:solidFill>
              </a:rPr>
              <a:t>2</a:t>
            </a:r>
            <a:endParaRPr lang="cs-CZ" b="1" dirty="0"/>
          </a:p>
          <a:p>
            <a:pPr lvl="2">
              <a:buFont typeface="Wingdings" pitchFamily="2" charset="2"/>
              <a:buChar char="Ø"/>
            </a:pPr>
            <a:r>
              <a:rPr lang="cs-CZ" dirty="0"/>
              <a:t>(Zahraniční VŠ působící v ČR – 21)</a:t>
            </a:r>
          </a:p>
          <a:p>
            <a:pPr lvl="2"/>
            <a:r>
              <a:rPr lang="cs-CZ" dirty="0"/>
              <a:t>Údaje z </a:t>
            </a:r>
            <a:r>
              <a:rPr lang="cs-CZ" b="1" dirty="0">
                <a:hlinkClick r:id="rId2"/>
              </a:rPr>
              <a:t>Registru VŠ a uskutečňovaných studijních programů </a:t>
            </a:r>
            <a:r>
              <a:rPr lang="cs-CZ" dirty="0"/>
              <a:t>– vede </a:t>
            </a:r>
            <a:r>
              <a:rPr lang="cs-CZ" b="1" dirty="0"/>
              <a:t>MŠMT </a:t>
            </a:r>
          </a:p>
          <a:p>
            <a:pPr lvl="2"/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b="1" dirty="0"/>
              <a:t>Počet studujících </a:t>
            </a:r>
            <a:r>
              <a:rPr lang="cs-CZ" dirty="0"/>
              <a:t>(veřejné / soukromé VŠ):</a:t>
            </a:r>
            <a:endParaRPr lang="cs-CZ" i="1" dirty="0">
              <a:solidFill>
                <a:srgbClr val="0000DC"/>
              </a:solidFill>
            </a:endParaRPr>
          </a:p>
          <a:p>
            <a:pPr lvl="2">
              <a:buFont typeface="Wingdings" pitchFamily="2" charset="2"/>
              <a:buChar char="Ø"/>
            </a:pPr>
            <a:r>
              <a:rPr lang="cs-CZ" dirty="0"/>
              <a:t>2021: </a:t>
            </a:r>
            <a:r>
              <a:rPr lang="cs-CZ" b="1" dirty="0">
                <a:solidFill>
                  <a:srgbClr val="0000DC"/>
                </a:solidFill>
              </a:rPr>
              <a:t>276422</a:t>
            </a:r>
            <a:r>
              <a:rPr lang="cs-CZ" dirty="0">
                <a:solidFill>
                  <a:srgbClr val="0000DC"/>
                </a:solidFill>
              </a:rPr>
              <a:t> / 27632 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2020: </a:t>
            </a:r>
            <a:r>
              <a:rPr lang="cs-CZ" b="1" dirty="0">
                <a:solidFill>
                  <a:srgbClr val="0000DC"/>
                </a:solidFill>
              </a:rPr>
              <a:t>272066 </a:t>
            </a:r>
            <a:r>
              <a:rPr lang="cs-CZ" dirty="0">
                <a:solidFill>
                  <a:srgbClr val="0000DC"/>
                </a:solidFill>
              </a:rPr>
              <a:t>/ 26965 </a:t>
            </a:r>
            <a:endParaRPr lang="cs-CZ" dirty="0"/>
          </a:p>
          <a:p>
            <a:pPr lvl="2"/>
            <a:r>
              <a:rPr lang="cs-CZ" dirty="0"/>
              <a:t>Údaje z </a:t>
            </a:r>
            <a:r>
              <a:rPr lang="cs-CZ" b="1" dirty="0">
                <a:hlinkClick r:id="rId3"/>
              </a:rPr>
              <a:t>SIMS</a:t>
            </a:r>
            <a:r>
              <a:rPr lang="cs-CZ" dirty="0"/>
              <a:t> (Sdružené informace matrik studentů) – vede </a:t>
            </a:r>
            <a:r>
              <a:rPr lang="cs-CZ" b="1" dirty="0"/>
              <a:t>MŠMT</a:t>
            </a:r>
            <a:r>
              <a:rPr lang="cs-CZ" dirty="0"/>
              <a:t> (jednotlivé </a:t>
            </a:r>
            <a:r>
              <a:rPr lang="cs-CZ" b="1" dirty="0"/>
              <a:t>matriky VŠ</a:t>
            </a:r>
            <a:r>
              <a:rPr lang="cs-CZ" dirty="0"/>
              <a:t>)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4/ Vysoké školy obecně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Zákonné vymezení </a:t>
            </a:r>
            <a:r>
              <a:rPr lang="cs-CZ" dirty="0"/>
              <a:t>(§ 1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Vysoké školy </a:t>
            </a:r>
            <a:r>
              <a:rPr lang="cs-CZ" dirty="0">
                <a:solidFill>
                  <a:srgbClr val="0000DC"/>
                </a:solidFill>
              </a:rPr>
              <a:t>jako nejvyšší článek vzdělávací soustavy jsou </a:t>
            </a:r>
            <a:r>
              <a:rPr lang="cs-CZ" b="1" dirty="0">
                <a:solidFill>
                  <a:srgbClr val="0000DC"/>
                </a:solidFill>
              </a:rPr>
              <a:t>vrcholnými centry vzdělanosti, nezávislého poznání a tvůrčí činnosti </a:t>
            </a:r>
            <a:r>
              <a:rPr lang="cs-CZ" dirty="0"/>
              <a:t>a mají </a:t>
            </a:r>
            <a:r>
              <a:rPr lang="cs-CZ" dirty="0">
                <a:solidFill>
                  <a:srgbClr val="0000DC"/>
                </a:solidFill>
              </a:rPr>
              <a:t>klíčovou úlohu </a:t>
            </a:r>
            <a:r>
              <a:rPr lang="cs-CZ" dirty="0"/>
              <a:t>ve vědeckém, kulturním, sociálním a ekonomickém rozvoji společnosti tím, že: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a) </a:t>
            </a:r>
            <a:r>
              <a:rPr lang="cs-CZ" b="1" i="1" dirty="0">
                <a:solidFill>
                  <a:srgbClr val="0000DC"/>
                </a:solidFill>
              </a:rPr>
              <a:t>uchovávají a rozhojňují dosažené poznání </a:t>
            </a:r>
            <a:r>
              <a:rPr lang="cs-CZ" i="1" dirty="0">
                <a:solidFill>
                  <a:srgbClr val="0000DC"/>
                </a:solidFill>
              </a:rPr>
              <a:t>a podle svého typu a zaměření </a:t>
            </a:r>
            <a:r>
              <a:rPr lang="cs-CZ" b="1" i="1" dirty="0">
                <a:solidFill>
                  <a:srgbClr val="0000DC"/>
                </a:solidFill>
              </a:rPr>
              <a:t>pěstují činnost vědeckou, výzkumnou, vývojovou a inovační, uměleckou nebo další tvůrčí činnost</a:t>
            </a:r>
            <a:r>
              <a:rPr lang="cs-CZ" i="1" dirty="0">
                <a:solidFill>
                  <a:srgbClr val="0000DC"/>
                </a:solidFill>
              </a:rPr>
              <a:t>,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b) umožňují v souladu s demokratickými principy </a:t>
            </a:r>
            <a:r>
              <a:rPr lang="cs-CZ" b="1" i="1" dirty="0">
                <a:solidFill>
                  <a:srgbClr val="0000DC"/>
                </a:solidFill>
              </a:rPr>
              <a:t>přístup k vysokoškolskému vzdělání</a:t>
            </a:r>
            <a:r>
              <a:rPr lang="cs-CZ" i="1" dirty="0">
                <a:solidFill>
                  <a:srgbClr val="0000DC"/>
                </a:solidFill>
              </a:rPr>
              <a:t>, získání odpovídající profesní kvalifikace a přípravu pro výzkumnou práci a další náročné odborné činnosti,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c) </a:t>
            </a:r>
            <a:r>
              <a:rPr lang="cs-CZ" b="1" i="1" dirty="0">
                <a:solidFill>
                  <a:srgbClr val="0000DC"/>
                </a:solidFill>
              </a:rPr>
              <a:t>poskytují další formy vzdělávání </a:t>
            </a:r>
            <a:r>
              <a:rPr lang="cs-CZ" i="1" dirty="0">
                <a:solidFill>
                  <a:srgbClr val="0000DC"/>
                </a:solidFill>
              </a:rPr>
              <a:t>a umožňují získávat, rozšiřovat, prohlubovat nebo obnovovat znalosti z různých oblastí poznání a kultury a podílejí se tak na celoživotním vzdělávání,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d) </a:t>
            </a:r>
            <a:r>
              <a:rPr lang="cs-CZ" b="1" i="1" dirty="0">
                <a:solidFill>
                  <a:srgbClr val="0000DC"/>
                </a:solidFill>
              </a:rPr>
              <a:t>hrají aktivní roli ve veřejné diskusi </a:t>
            </a:r>
            <a:r>
              <a:rPr lang="cs-CZ" i="1" dirty="0">
                <a:solidFill>
                  <a:srgbClr val="0000DC"/>
                </a:solidFill>
              </a:rPr>
              <a:t>o společenských a etických otázkách, při pěstování kulturní rozmanitosti a vzájemného porozumění, při utváření občanské společnosti a přípravě mladých lidí pro život v ní,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e) přispívají k rozvoji na národní a regionální úrovni a spolupracují s různými stupni státní správy a samosprávy, s podnikovou a kulturní sférou,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f) rozvíjejí mezinárodní a zvláště evropskou spolupráci jako podstatný rozměr svých činností, podporují společné projekty s obdobnými institucemi v zahraničí, vzájemné uznávání studia a diplomů, výměnu akademických pracovníků a studentů.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4/ Vysoké školy obecně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Další charakteristika VŠ </a:t>
            </a:r>
            <a:r>
              <a:rPr lang="cs-CZ" dirty="0"/>
              <a:t>(§ 2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Uskutečňuje akreditované </a:t>
            </a:r>
            <a:r>
              <a:rPr lang="cs-CZ" b="1" dirty="0">
                <a:solidFill>
                  <a:srgbClr val="0000DC"/>
                </a:solidFill>
              </a:rPr>
              <a:t>studijní programy </a:t>
            </a:r>
            <a:r>
              <a:rPr lang="cs-CZ" dirty="0"/>
              <a:t>(a programy CŽV), viz dále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VŠ je </a:t>
            </a:r>
            <a:r>
              <a:rPr lang="cs-CZ" b="1" dirty="0">
                <a:solidFill>
                  <a:srgbClr val="0000DC"/>
                </a:solidFill>
              </a:rPr>
              <a:t>právnickou osobou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/>
              <a:t>Veřejné VŠ = zřízené zákonem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/>
              <a:t>Soukromé VŠ = založené dle soukromého práva + další veřejnoprávní podmínky</a:t>
            </a:r>
            <a:endParaRPr lang="cs-CZ" dirty="0"/>
          </a:p>
          <a:p>
            <a:pPr lvl="1"/>
            <a:r>
              <a:rPr lang="cs-CZ" dirty="0"/>
              <a:t>VŠ nositelkami </a:t>
            </a:r>
            <a:r>
              <a:rPr lang="cs-CZ" b="1" dirty="0">
                <a:solidFill>
                  <a:srgbClr val="0000DC"/>
                </a:solidFill>
              </a:rPr>
              <a:t>akademických práv a svobod </a:t>
            </a:r>
            <a:r>
              <a:rPr lang="cs-CZ" dirty="0"/>
              <a:t>(viz dále)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Na VŠ je </a:t>
            </a:r>
            <a:r>
              <a:rPr lang="cs-CZ" b="1" dirty="0">
                <a:solidFill>
                  <a:srgbClr val="0000DC"/>
                </a:solidFill>
              </a:rPr>
              <a:t>nepřípustné</a:t>
            </a:r>
            <a:r>
              <a:rPr lang="cs-CZ" dirty="0">
                <a:solidFill>
                  <a:srgbClr val="0000DC"/>
                </a:solidFill>
              </a:rPr>
              <a:t> zakládat a organizovat politickou činnost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Tím myšlena činnost ve smyslu č. 424/1991 Sb., o sdružování v politických stranách a v politických hnutích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Dle DZ k </a:t>
            </a:r>
            <a:r>
              <a:rPr lang="cs-CZ" dirty="0" err="1"/>
              <a:t>ZoVŠ</a:t>
            </a:r>
            <a:r>
              <a:rPr lang="cs-CZ" dirty="0"/>
              <a:t> by VŠ </a:t>
            </a:r>
            <a:r>
              <a:rPr lang="cs-CZ" i="1" dirty="0">
                <a:solidFill>
                  <a:srgbClr val="0000DC"/>
                </a:solidFill>
              </a:rPr>
              <a:t>„…neměly poskytovat základnu pro bezprostřední politickou agitaci.“</a:t>
            </a:r>
          </a:p>
          <a:p>
            <a:pPr lvl="2">
              <a:buFont typeface="Wingdings" pitchFamily="2" charset="2"/>
              <a:buChar char="Ø"/>
            </a:pPr>
            <a:endParaRPr lang="cs-CZ" i="1" dirty="0"/>
          </a:p>
          <a:p>
            <a:pPr lvl="2">
              <a:buFont typeface="Wingdings" pitchFamily="2" charset="2"/>
              <a:buChar char="Ø"/>
            </a:pPr>
            <a:r>
              <a:rPr lang="cs-CZ" i="1" dirty="0"/>
              <a:t>Pro zajímavost k </a:t>
            </a:r>
            <a:r>
              <a:rPr lang="cs-CZ" b="1" i="1" dirty="0"/>
              <a:t>„politické neutralitě“ VŠ</a:t>
            </a:r>
            <a:r>
              <a:rPr lang="cs-CZ" i="1" dirty="0"/>
              <a:t>: </a:t>
            </a:r>
            <a:r>
              <a:rPr lang="cs-CZ" i="1" dirty="0">
                <a:hlinkClick r:id="rId2"/>
              </a:rPr>
              <a:t>https://www.novinky.cz/domaci/clanek/zeman-rozhodl-ze-nepozve-na-hrad-rektora-ktery-mu-odeprel-prednasku-207531</a:t>
            </a:r>
            <a:endParaRPr lang="cs-CZ" i="1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4/ Vysoké školy obecně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Další charakteristika VŠ </a:t>
            </a:r>
            <a:r>
              <a:rPr lang="cs-CZ" dirty="0"/>
              <a:t>(§ 2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Na činnosti VŠ (vzdělávací, vědecké a další) se mohou podílet i jiné PO</a:t>
            </a:r>
          </a:p>
          <a:p>
            <a:pPr lvl="1"/>
            <a:r>
              <a:rPr lang="cs-CZ" dirty="0"/>
              <a:t>Ovšem současně některé </a:t>
            </a:r>
            <a:r>
              <a:rPr lang="cs-CZ" b="1" dirty="0">
                <a:solidFill>
                  <a:srgbClr val="0000DC"/>
                </a:solidFill>
              </a:rPr>
              <a:t>výlučné výsady</a:t>
            </a:r>
            <a:r>
              <a:rPr lang="cs-CZ" dirty="0">
                <a:solidFill>
                  <a:srgbClr val="0000DC"/>
                </a:solidFill>
              </a:rPr>
              <a:t>, resp. práva </a:t>
            </a:r>
            <a:r>
              <a:rPr lang="cs-CZ" b="1" dirty="0">
                <a:solidFill>
                  <a:srgbClr val="0000DC"/>
                </a:solidFill>
              </a:rPr>
              <a:t>VŠ</a:t>
            </a:r>
            <a:r>
              <a:rPr lang="cs-CZ" dirty="0">
                <a:solidFill>
                  <a:srgbClr val="0000DC"/>
                </a:solidFill>
              </a:rPr>
              <a:t>: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Přiznávat </a:t>
            </a:r>
            <a:r>
              <a:rPr lang="cs-CZ" b="1" i="1" dirty="0">
                <a:solidFill>
                  <a:srgbClr val="0000DC"/>
                </a:solidFill>
              </a:rPr>
              <a:t>akademický titul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Konat </a:t>
            </a:r>
            <a:r>
              <a:rPr lang="cs-CZ" b="1" i="1" dirty="0">
                <a:solidFill>
                  <a:srgbClr val="0000DC"/>
                </a:solidFill>
              </a:rPr>
              <a:t>habilitační řízení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Konat </a:t>
            </a:r>
            <a:r>
              <a:rPr lang="cs-CZ" b="1" i="1" dirty="0">
                <a:solidFill>
                  <a:srgbClr val="0000DC"/>
                </a:solidFill>
              </a:rPr>
              <a:t>řízení ke jmenování profesorem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Používat </a:t>
            </a:r>
            <a:r>
              <a:rPr lang="cs-CZ" b="1" i="1" dirty="0">
                <a:solidFill>
                  <a:srgbClr val="0000DC"/>
                </a:solidFill>
              </a:rPr>
              <a:t>akademické insignie </a:t>
            </a:r>
            <a:r>
              <a:rPr lang="cs-CZ" i="1" dirty="0">
                <a:solidFill>
                  <a:srgbClr val="0000DC"/>
                </a:solidFill>
              </a:rPr>
              <a:t>a konat </a:t>
            </a:r>
            <a:r>
              <a:rPr lang="cs-CZ" b="1" i="1" dirty="0">
                <a:solidFill>
                  <a:srgbClr val="0000DC"/>
                </a:solidFill>
              </a:rPr>
              <a:t>akademické obřady</a:t>
            </a:r>
          </a:p>
          <a:p>
            <a:pPr lvl="2">
              <a:buFont typeface="Wingdings" pitchFamily="2" charset="2"/>
              <a:buChar char="q"/>
            </a:pPr>
            <a:endParaRPr lang="cs-CZ" b="1" i="1" dirty="0">
              <a:solidFill>
                <a:srgbClr val="0000DC"/>
              </a:solidFill>
            </a:endParaRPr>
          </a:p>
          <a:p>
            <a:r>
              <a:rPr lang="cs-CZ" b="1" dirty="0"/>
              <a:t>Akademická obec VŠ </a:t>
            </a:r>
            <a:r>
              <a:rPr lang="cs-CZ" dirty="0"/>
              <a:t>(§ 3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Akademičtí pracovníci </a:t>
            </a:r>
            <a:r>
              <a:rPr lang="cs-CZ" dirty="0"/>
              <a:t>+ </a:t>
            </a:r>
            <a:r>
              <a:rPr lang="cs-CZ" b="1" i="1" dirty="0">
                <a:solidFill>
                  <a:srgbClr val="0000DC"/>
                </a:solidFill>
              </a:rPr>
              <a:t>Studenti VŠ</a:t>
            </a:r>
            <a:endParaRPr lang="cs-CZ" dirty="0"/>
          </a:p>
          <a:p>
            <a:pPr lvl="2"/>
            <a:r>
              <a:rPr lang="cs-CZ" i="1" dirty="0"/>
              <a:t>Akademickými pracovníky jsou ti </a:t>
            </a:r>
            <a:r>
              <a:rPr lang="cs-CZ" b="1" i="1" dirty="0"/>
              <a:t>profesoři, docenti, mimořádní profesoři, odborní asistenti, </a:t>
            </a:r>
            <a:r>
              <a:rPr lang="cs-CZ" b="1" i="1" dirty="0" err="1"/>
              <a:t>asistenti</a:t>
            </a:r>
            <a:r>
              <a:rPr lang="cs-CZ" b="1" i="1" dirty="0"/>
              <a:t>, lektoři a vědečtí, výzkumní a vývojoví pracovníci</a:t>
            </a:r>
            <a:r>
              <a:rPr lang="cs-CZ" i="1" dirty="0"/>
              <a:t>, kteří jsou zaměstnanci vysoké školy vykonávajícími v pracovním poměru podle sjednaného druhu práce </a:t>
            </a:r>
            <a:r>
              <a:rPr lang="cs-CZ" b="1" i="1" dirty="0"/>
              <a:t>jak pedagogickou, tak tvůrčí činnost</a:t>
            </a:r>
            <a:r>
              <a:rPr lang="cs-CZ" i="1" dirty="0"/>
              <a:t>. Akademičtí pracovníci jsou povinni dbát dobrého jména vysoké školy.</a:t>
            </a:r>
            <a:r>
              <a:rPr lang="cs-CZ" b="1" i="1" dirty="0">
                <a:solidFill>
                  <a:srgbClr val="0000DC"/>
                </a:solidFill>
              </a:rPr>
              <a:t> </a:t>
            </a:r>
            <a:r>
              <a:rPr lang="cs-CZ" dirty="0"/>
              <a:t>(§ 70) </a:t>
            </a:r>
            <a:endParaRPr lang="cs-CZ" b="1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4/ Vysoké školy obecně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Akademické svobody a práva</a:t>
            </a:r>
          </a:p>
          <a:p>
            <a:pPr lvl="1"/>
            <a:r>
              <a:rPr lang="cs-CZ" sz="1800" dirty="0"/>
              <a:t>…zaručená na VŠ (§ 4 </a:t>
            </a:r>
            <a:r>
              <a:rPr lang="cs-CZ" sz="1800" dirty="0" err="1"/>
              <a:t>ZoVŠ</a:t>
            </a:r>
            <a:r>
              <a:rPr lang="cs-CZ" sz="1800" dirty="0"/>
              <a:t>):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a) </a:t>
            </a:r>
            <a:r>
              <a:rPr lang="cs-CZ" sz="1800" b="1" i="1" dirty="0">
                <a:solidFill>
                  <a:srgbClr val="0000DC"/>
                </a:solidFill>
              </a:rPr>
              <a:t>svoboda vědy, výzkumu a umělecké tvorby </a:t>
            </a:r>
          </a:p>
          <a:p>
            <a:pPr lvl="1">
              <a:buNone/>
            </a:pPr>
            <a:r>
              <a:rPr lang="cs-CZ" sz="1800" i="1" dirty="0">
                <a:solidFill>
                  <a:srgbClr val="0000DC"/>
                </a:solidFill>
              </a:rPr>
              <a:t>	a zveřejňování jejich výsledků,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b) </a:t>
            </a:r>
            <a:r>
              <a:rPr lang="cs-CZ" sz="1800" b="1" i="1" dirty="0">
                <a:solidFill>
                  <a:srgbClr val="0000DC"/>
                </a:solidFill>
              </a:rPr>
              <a:t>svoboda výuky </a:t>
            </a:r>
            <a:r>
              <a:rPr lang="cs-CZ" sz="1800" i="1" dirty="0">
                <a:solidFill>
                  <a:srgbClr val="0000DC"/>
                </a:solidFill>
              </a:rPr>
              <a:t>spočívající především v její </a:t>
            </a:r>
          </a:p>
          <a:p>
            <a:pPr lvl="1">
              <a:buNone/>
            </a:pPr>
            <a:r>
              <a:rPr lang="cs-CZ" sz="1800" i="1" dirty="0">
                <a:solidFill>
                  <a:srgbClr val="0000DC"/>
                </a:solidFill>
              </a:rPr>
              <a:t>	otevřenosti různým vědeckým názorům, vědeckým </a:t>
            </a:r>
          </a:p>
          <a:p>
            <a:pPr lvl="1">
              <a:buNone/>
            </a:pPr>
            <a:r>
              <a:rPr lang="cs-CZ" sz="1800" i="1" dirty="0">
                <a:solidFill>
                  <a:srgbClr val="0000DC"/>
                </a:solidFill>
              </a:rPr>
              <a:t>	a výzkumným metodám a uměleckým směrům,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c) </a:t>
            </a:r>
            <a:r>
              <a:rPr lang="cs-CZ" sz="1800" b="1" i="1" dirty="0">
                <a:solidFill>
                  <a:srgbClr val="0000DC"/>
                </a:solidFill>
              </a:rPr>
              <a:t>právo učit se</a:t>
            </a:r>
            <a:r>
              <a:rPr lang="cs-CZ" sz="1800" i="1" dirty="0">
                <a:solidFill>
                  <a:srgbClr val="0000DC"/>
                </a:solidFill>
              </a:rPr>
              <a:t> zahrnující svobodnou volbu </a:t>
            </a:r>
          </a:p>
          <a:p>
            <a:pPr lvl="1">
              <a:buNone/>
            </a:pPr>
            <a:r>
              <a:rPr lang="cs-CZ" sz="1800" i="1" dirty="0">
                <a:solidFill>
                  <a:srgbClr val="0000DC"/>
                </a:solidFill>
              </a:rPr>
              <a:t>	zaměření studia v rámci studijních programů </a:t>
            </a:r>
          </a:p>
          <a:p>
            <a:pPr lvl="1">
              <a:buNone/>
            </a:pPr>
            <a:r>
              <a:rPr lang="cs-CZ" sz="1800" i="1" dirty="0">
                <a:solidFill>
                  <a:srgbClr val="0000DC"/>
                </a:solidFill>
              </a:rPr>
              <a:t>	a svobodu vyjadřovat vlastní názory ve výuce,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d) </a:t>
            </a:r>
            <a:r>
              <a:rPr lang="cs-CZ" sz="1800" b="1" i="1" dirty="0">
                <a:solidFill>
                  <a:srgbClr val="0000DC"/>
                </a:solidFill>
              </a:rPr>
              <a:t>právo</a:t>
            </a:r>
            <a:r>
              <a:rPr lang="cs-CZ" sz="1800" i="1" dirty="0">
                <a:solidFill>
                  <a:srgbClr val="0000DC"/>
                </a:solidFill>
              </a:rPr>
              <a:t> členů akademické obce </a:t>
            </a:r>
            <a:r>
              <a:rPr lang="cs-CZ" sz="1800" b="1" i="1" dirty="0">
                <a:solidFill>
                  <a:srgbClr val="0000DC"/>
                </a:solidFill>
              </a:rPr>
              <a:t>volit </a:t>
            </a:r>
          </a:p>
          <a:p>
            <a:pPr lvl="1">
              <a:buNone/>
            </a:pPr>
            <a:r>
              <a:rPr lang="cs-CZ" sz="1800" b="1" i="1" dirty="0">
                <a:solidFill>
                  <a:srgbClr val="0000DC"/>
                </a:solidFill>
              </a:rPr>
              <a:t>	zastupitelské akademické orgány</a:t>
            </a:r>
            <a:r>
              <a:rPr lang="cs-CZ" sz="1800" i="1" dirty="0">
                <a:solidFill>
                  <a:srgbClr val="0000DC"/>
                </a:solidFill>
              </a:rPr>
              <a:t>,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e) právo používat akademické insignie </a:t>
            </a:r>
          </a:p>
          <a:p>
            <a:pPr lvl="1">
              <a:buNone/>
            </a:pPr>
            <a:r>
              <a:rPr lang="cs-CZ" sz="1800" i="1" dirty="0">
                <a:solidFill>
                  <a:srgbClr val="0000DC"/>
                </a:solidFill>
              </a:rPr>
              <a:t>	a konat akademické obřady.</a:t>
            </a:r>
          </a:p>
        </p:txBody>
      </p:sp>
      <p:pic>
        <p:nvPicPr>
          <p:cNvPr id="6" name="Obrázek 5" descr="32911607_1707800635962795_2119404805381160960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2" y="1784412"/>
            <a:ext cx="2997691" cy="449653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47BE82-A569-C24B-4390-236CF9EA10E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779588" y="276225"/>
            <a:ext cx="8224837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br>
              <a:rPr lang="cs-CZ" sz="3200" dirty="0"/>
            </a:br>
            <a:r>
              <a:rPr lang="cs-CZ" sz="2800" dirty="0">
                <a:latin typeface="Arial" charset="0"/>
              </a:rPr>
              <a:t>Vztah ke správnímu řádu </a:t>
            </a:r>
            <a:br>
              <a:rPr lang="cs-CZ" sz="2800" dirty="0">
                <a:latin typeface="Arial" charset="0"/>
              </a:rPr>
            </a:br>
            <a:endParaRPr lang="cs-CZ" sz="2800" dirty="0">
              <a:latin typeface="Arial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15BFA3B-6D5C-B3FA-A519-8679AD887F4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75142" y="2041970"/>
            <a:ext cx="7978775" cy="43386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1406"/>
              </a:spcBef>
              <a:buFont typeface="Wingdings 3" panose="05040102010807070707" pitchFamily="18" charset="2"/>
              <a:buNone/>
              <a:defRPr/>
            </a:pPr>
            <a:r>
              <a:rPr lang="cs-CZ" sz="2400" b="1" i="1" dirty="0">
                <a:latin typeface="Arial" charset="0"/>
              </a:rPr>
              <a:t>    Využitelnost : </a:t>
            </a:r>
            <a:endParaRPr lang="cs-CZ" sz="2400" b="1" dirty="0">
              <a:latin typeface="Arial" charset="0"/>
            </a:endParaRPr>
          </a:p>
          <a:p>
            <a:pPr marL="1200150" lvl="2" indent="-285750">
              <a:lnSpc>
                <a:spcPct val="90000"/>
              </a:lnSpc>
              <a:spcBef>
                <a:spcPts val="1406"/>
              </a:spcBef>
              <a:buFont typeface="Arial" panose="020B0604020202020204" pitchFamily="34" charset="0"/>
              <a:buChar char="•"/>
              <a:defRPr/>
            </a:pPr>
            <a:r>
              <a:rPr lang="cs-CZ" sz="2000" b="1" i="1" dirty="0">
                <a:latin typeface="Arial" charset="0"/>
              </a:rPr>
              <a:t>správní řízení a rozhodnutí</a:t>
            </a:r>
          </a:p>
          <a:p>
            <a:pPr marL="1657350" lvl="3" indent="-285750">
              <a:lnSpc>
                <a:spcPct val="90000"/>
              </a:lnSpc>
              <a:spcBef>
                <a:spcPts val="1406"/>
              </a:spcBef>
              <a:buFont typeface="Arial" panose="020B0604020202020204" pitchFamily="34" charset="0"/>
              <a:buChar char="•"/>
              <a:defRPr/>
            </a:pPr>
            <a:r>
              <a:rPr lang="cs-CZ" sz="2000" b="1" i="1" dirty="0">
                <a:latin typeface="Arial" charset="0"/>
              </a:rPr>
              <a:t>stavební úřad využívá zejména ustanovení o správních orgánech, podjatosti, doručování, účastnících řízení, opatrovnictví, zastoupení na základě plné moci, úkonech účastnících řízení, průběhu řízení</a:t>
            </a:r>
          </a:p>
          <a:p>
            <a:pPr marL="1200150" lvl="2" indent="-285750">
              <a:lnSpc>
                <a:spcPct val="90000"/>
              </a:lnSpc>
              <a:spcBef>
                <a:spcPts val="1406"/>
              </a:spcBef>
              <a:buFont typeface="Arial" panose="020B0604020202020204" pitchFamily="34" charset="0"/>
              <a:buChar char="•"/>
              <a:defRPr/>
            </a:pPr>
            <a:r>
              <a:rPr lang="cs-CZ" sz="2000" b="1" i="1" dirty="0">
                <a:latin typeface="Arial" charset="0"/>
              </a:rPr>
              <a:t>vyjádření, osvědčení, sdělení</a:t>
            </a:r>
            <a:endParaRPr lang="cs-CZ" sz="2000" b="1" dirty="0">
              <a:latin typeface="Arial" charset="0"/>
            </a:endParaRPr>
          </a:p>
          <a:p>
            <a:pPr marL="1200150" lvl="2" indent="-285750">
              <a:lnSpc>
                <a:spcPct val="90000"/>
              </a:lnSpc>
              <a:spcBef>
                <a:spcPts val="1406"/>
              </a:spcBef>
              <a:buFont typeface="Arial" panose="020B0604020202020204" pitchFamily="34" charset="0"/>
              <a:buChar char="•"/>
              <a:defRPr/>
            </a:pPr>
            <a:r>
              <a:rPr lang="cs-CZ" sz="2000" b="1" i="1" dirty="0">
                <a:latin typeface="Arial" charset="0"/>
              </a:rPr>
              <a:t>veřejnoprávní smlouvy</a:t>
            </a:r>
            <a:endParaRPr lang="cs-CZ" sz="2000" b="1" dirty="0">
              <a:latin typeface="Arial" charset="0"/>
            </a:endParaRPr>
          </a:p>
          <a:p>
            <a:pPr marL="1200150" lvl="2" indent="-285750">
              <a:lnSpc>
                <a:spcPct val="90000"/>
              </a:lnSpc>
              <a:spcBef>
                <a:spcPts val="1406"/>
              </a:spcBef>
              <a:buFont typeface="Arial" panose="020B0604020202020204" pitchFamily="34" charset="0"/>
              <a:buChar char="•"/>
              <a:defRPr/>
            </a:pPr>
            <a:r>
              <a:rPr lang="cs-CZ" sz="2000" b="1" i="1" dirty="0">
                <a:latin typeface="Arial" charset="0"/>
              </a:rPr>
              <a:t>opatření obecné povahy</a:t>
            </a:r>
            <a:endParaRPr lang="cs-CZ" sz="2000" b="1" dirty="0">
              <a:latin typeface="Arial" charset="0"/>
            </a:endParaRPr>
          </a:p>
          <a:p>
            <a:pPr marL="1200150" lvl="2" indent="-285750">
              <a:lnSpc>
                <a:spcPct val="90000"/>
              </a:lnSpc>
              <a:spcBef>
                <a:spcPts val="1406"/>
              </a:spcBef>
              <a:buFont typeface="Arial" panose="020B0604020202020204" pitchFamily="34" charset="0"/>
              <a:buChar char="•"/>
              <a:defRPr/>
            </a:pPr>
            <a:r>
              <a:rPr lang="cs-CZ" sz="2000" b="1" i="1" dirty="0">
                <a:latin typeface="Arial" charset="0"/>
              </a:rPr>
              <a:t>stížnosti</a:t>
            </a:r>
            <a:endParaRPr lang="cs-CZ" sz="2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4/ Vysoké školy obecně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Základní dělení </a:t>
            </a:r>
            <a:r>
              <a:rPr lang="cs-CZ" dirty="0"/>
              <a:t>(§ 2 odst. 3 a 7 </a:t>
            </a:r>
            <a:r>
              <a:rPr lang="cs-CZ" dirty="0" err="1"/>
              <a:t>ZoVŠ</a:t>
            </a:r>
            <a:r>
              <a:rPr lang="cs-CZ" dirty="0"/>
              <a:t>):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Veřejné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Soukromé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Státní</a:t>
            </a:r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i="1" dirty="0"/>
              <a:t>Podrobněji viz dále…</a:t>
            </a: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Univerzitní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Děleny na fakulty + všechny typy studijních programů 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Neuniverzitní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Bc. programy a volitelně Mgr. programy (ale již ne dr. programy)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Obecná charakteristika</a:t>
            </a:r>
          </a:p>
          <a:p>
            <a:pPr lvl="1"/>
            <a:r>
              <a:rPr lang="cs-CZ" dirty="0"/>
              <a:t>Zřízena (zrušena, sloučena) </a:t>
            </a:r>
            <a:r>
              <a:rPr lang="cs-CZ" b="1" dirty="0">
                <a:solidFill>
                  <a:srgbClr val="0000DC"/>
                </a:solidFill>
              </a:rPr>
              <a:t>zákonem </a:t>
            </a:r>
            <a:r>
              <a:rPr lang="cs-CZ" dirty="0"/>
              <a:t>(§ 5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>
              <a:buNone/>
            </a:pPr>
            <a:endParaRPr lang="cs-CZ" b="1" dirty="0">
              <a:solidFill>
                <a:srgbClr val="0000DC"/>
              </a:solidFill>
            </a:endParaRPr>
          </a:p>
          <a:p>
            <a:pPr lvl="1"/>
            <a:r>
              <a:rPr lang="cs-CZ" dirty="0" err="1"/>
              <a:t>ZoVŠ</a:t>
            </a:r>
            <a:r>
              <a:rPr lang="cs-CZ" dirty="0"/>
              <a:t> upravuje </a:t>
            </a:r>
            <a:r>
              <a:rPr lang="cs-CZ" b="1" dirty="0">
                <a:solidFill>
                  <a:srgbClr val="0000DC"/>
                </a:solidFill>
              </a:rPr>
              <a:t>samosprávnou působnost </a:t>
            </a:r>
            <a:r>
              <a:rPr lang="cs-CZ" dirty="0"/>
              <a:t>veřejné VŠ (viz dále)</a:t>
            </a:r>
          </a:p>
          <a:p>
            <a:pPr lvl="1"/>
            <a:r>
              <a:rPr lang="cs-CZ" dirty="0"/>
              <a:t>Ale také </a:t>
            </a:r>
            <a:r>
              <a:rPr lang="cs-CZ" dirty="0">
                <a:solidFill>
                  <a:srgbClr val="0000DC"/>
                </a:solidFill>
              </a:rPr>
              <a:t>vlastní majetek</a:t>
            </a:r>
          </a:p>
          <a:p>
            <a:pPr lvl="1">
              <a:buNone/>
            </a:pPr>
            <a:endParaRPr lang="cs-CZ" dirty="0"/>
          </a:p>
          <a:p>
            <a:pPr lvl="1"/>
            <a:r>
              <a:rPr lang="cs-CZ" dirty="0"/>
              <a:t>Zvláštní</a:t>
            </a:r>
            <a:r>
              <a:rPr lang="cs-CZ" b="1" dirty="0">
                <a:solidFill>
                  <a:srgbClr val="0000DC"/>
                </a:solidFill>
              </a:rPr>
              <a:t> orgány </a:t>
            </a:r>
            <a:r>
              <a:rPr lang="cs-CZ" dirty="0"/>
              <a:t>a </a:t>
            </a:r>
            <a:r>
              <a:rPr lang="cs-CZ" b="1" dirty="0">
                <a:solidFill>
                  <a:srgbClr val="0000DC"/>
                </a:solidFill>
              </a:rPr>
              <a:t>součásti </a:t>
            </a:r>
            <a:r>
              <a:rPr lang="cs-CZ" dirty="0"/>
              <a:t>(viz dále)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A také různé</a:t>
            </a:r>
            <a:r>
              <a:rPr lang="cs-CZ" dirty="0">
                <a:solidFill>
                  <a:srgbClr val="0000DC"/>
                </a:solidFill>
              </a:rPr>
              <a:t> zvláštní povinnosti </a:t>
            </a:r>
            <a:r>
              <a:rPr lang="cs-CZ" dirty="0"/>
              <a:t>(§ 21 </a:t>
            </a:r>
            <a:r>
              <a:rPr lang="cs-CZ" dirty="0" err="1"/>
              <a:t>ZoVŠ</a:t>
            </a:r>
            <a:r>
              <a:rPr lang="cs-CZ" dirty="0"/>
              <a:t>), např.: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/>
              <a:t>Zpracování výroční zprávy a strategického záměru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/>
              <a:t>Informace MŠMT a NAÚ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/>
              <a:t>Informace a poradenství uchazečům o studium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/>
              <a:t>Činit všechna dostupná opatření pro vyrovnání příležitostí studovat na VŠ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/>
              <a:t>Zveřejňovat vnitřní předpisy a další informace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„Zřizovací“ zákony</a:t>
            </a:r>
            <a:r>
              <a:rPr lang="cs-CZ" dirty="0"/>
              <a:t>, např. (odkazy):</a:t>
            </a:r>
          </a:p>
          <a:p>
            <a:pPr lvl="1"/>
            <a:r>
              <a:rPr lang="cs-CZ" b="1" dirty="0">
                <a:solidFill>
                  <a:srgbClr val="0000DC"/>
                </a:solidFill>
                <a:hlinkClick r:id="rId2"/>
              </a:rPr>
              <a:t>Zákon ze dne 28. ledna 1919, čís. 50 Sb. z. a </a:t>
            </a:r>
            <a:r>
              <a:rPr lang="cs-CZ" b="1" dirty="0" err="1">
                <a:solidFill>
                  <a:srgbClr val="0000DC"/>
                </a:solidFill>
                <a:hlinkClick r:id="rId2"/>
              </a:rPr>
              <a:t>nař</a:t>
            </a:r>
            <a:r>
              <a:rPr lang="cs-CZ" b="1" dirty="0">
                <a:solidFill>
                  <a:srgbClr val="0000DC"/>
                </a:solidFill>
                <a:hlinkClick r:id="rId2"/>
              </a:rPr>
              <a:t>., kterým se zřizuje druhá česká universita</a:t>
            </a:r>
            <a:r>
              <a:rPr lang="cs-CZ" b="1" dirty="0">
                <a:solidFill>
                  <a:srgbClr val="0000DC"/>
                </a:solidFill>
              </a:rPr>
              <a:t> </a:t>
            </a:r>
            <a:r>
              <a:rPr lang="cs-CZ" dirty="0">
                <a:solidFill>
                  <a:srgbClr val="0000DC"/>
                </a:solidFill>
              </a:rPr>
              <a:t>(nebo také odkaz </a:t>
            </a:r>
            <a:r>
              <a:rPr lang="cs-CZ" dirty="0">
                <a:solidFill>
                  <a:srgbClr val="0000DC"/>
                </a:solidFill>
                <a:hlinkClick r:id="rId3"/>
              </a:rPr>
              <a:t>ZDE</a:t>
            </a:r>
            <a:r>
              <a:rPr lang="cs-CZ" dirty="0">
                <a:solidFill>
                  <a:srgbClr val="0000DC"/>
                </a:solidFill>
              </a:rPr>
              <a:t>)</a:t>
            </a:r>
          </a:p>
          <a:p>
            <a:pPr lvl="1"/>
            <a:r>
              <a:rPr lang="cs-CZ" dirty="0">
                <a:solidFill>
                  <a:srgbClr val="0000DC"/>
                </a:solidFill>
                <a:hlinkClick r:id="rId4"/>
              </a:rPr>
              <a:t>Zákon č. 48/1990 Sb., o změně názvu University Jana Evangelisty </a:t>
            </a:r>
            <a:r>
              <a:rPr lang="cs-CZ" dirty="0" err="1">
                <a:solidFill>
                  <a:srgbClr val="0000DC"/>
                </a:solidFill>
                <a:hlinkClick r:id="rId4"/>
              </a:rPr>
              <a:t>Purkyně</a:t>
            </a:r>
            <a:r>
              <a:rPr lang="cs-CZ" dirty="0">
                <a:solidFill>
                  <a:srgbClr val="0000DC"/>
                </a:solidFill>
                <a:hlinkClick r:id="rId4"/>
              </a:rPr>
              <a:t> v Brně</a:t>
            </a:r>
            <a:endParaRPr lang="cs-CZ" dirty="0">
              <a:solidFill>
                <a:srgbClr val="0000DC"/>
              </a:solidFill>
              <a:hlinkClick r:id=""/>
            </a:endParaRPr>
          </a:p>
          <a:p>
            <a:pPr lvl="1"/>
            <a:r>
              <a:rPr lang="cs-CZ" dirty="0">
                <a:solidFill>
                  <a:srgbClr val="0000DC"/>
                </a:solidFill>
                <a:hlinkClick r:id=""/>
              </a:rPr>
              <a:t>Zákon č. 314/1991 Sb., o zřízení Slezské univerzity, Jihočeské univerzity, Západočeské univerzity, </a:t>
            </a:r>
            <a:r>
              <a:rPr lang="cs-CZ" dirty="0" err="1">
                <a:solidFill>
                  <a:srgbClr val="0000DC"/>
                </a:solidFill>
                <a:hlinkClick r:id="rId5"/>
              </a:rPr>
              <a:t>Univerzity</a:t>
            </a:r>
            <a:r>
              <a:rPr lang="cs-CZ" dirty="0">
                <a:solidFill>
                  <a:srgbClr val="0000DC"/>
                </a:solidFill>
                <a:hlinkClick r:id="rId5"/>
              </a:rPr>
              <a:t> Jana Evangelisty </a:t>
            </a:r>
            <a:r>
              <a:rPr lang="cs-CZ" dirty="0" err="1">
                <a:solidFill>
                  <a:srgbClr val="0000DC"/>
                </a:solidFill>
                <a:hlinkClick r:id="rId5"/>
              </a:rPr>
              <a:t>Purkyně</a:t>
            </a:r>
            <a:r>
              <a:rPr lang="cs-CZ" dirty="0">
                <a:solidFill>
                  <a:srgbClr val="0000DC"/>
                </a:solidFill>
                <a:hlinkClick r:id="rId5"/>
              </a:rPr>
              <a:t> a Ostravské univerzity</a:t>
            </a:r>
            <a:endParaRPr lang="cs-CZ" dirty="0">
              <a:solidFill>
                <a:srgbClr val="0000DC"/>
              </a:solidFill>
            </a:endParaRPr>
          </a:p>
          <a:p>
            <a:pPr lvl="1"/>
            <a:endParaRPr lang="cs-CZ" dirty="0">
              <a:solidFill>
                <a:srgbClr val="0000DC"/>
              </a:solidFill>
            </a:endParaRPr>
          </a:p>
          <a:p>
            <a:pPr lvl="1"/>
            <a:endParaRPr lang="pl-PL" dirty="0"/>
          </a:p>
          <a:p>
            <a:pPr lvl="1"/>
            <a:r>
              <a:rPr lang="pl-PL" b="1" dirty="0"/>
              <a:t>Seznam </a:t>
            </a:r>
            <a:r>
              <a:rPr lang="pl-PL" dirty="0"/>
              <a:t>veřejných VŠ také v příloze č. 1 ZoVŠ</a:t>
            </a:r>
          </a:p>
          <a:p>
            <a:endParaRPr lang="cs-CZ" dirty="0">
              <a:solidFill>
                <a:srgbClr val="0000DC"/>
              </a:solidFill>
            </a:endParaRP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lvl="1"/>
            <a:endParaRPr lang="cs-CZ" sz="1600" dirty="0"/>
          </a:p>
          <a:p>
            <a:pPr lvl="1"/>
            <a:endParaRPr lang="cs-CZ" dirty="0"/>
          </a:p>
          <a:p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985420" y="1876081"/>
          <a:ext cx="8708996" cy="393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4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4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1" baseline="0" dirty="0"/>
                        <a:t>V příloze č. 1 </a:t>
                      </a:r>
                      <a:r>
                        <a:rPr lang="cs-CZ" b="1" baseline="0" dirty="0" err="1"/>
                        <a:t>ZoVŠ</a:t>
                      </a:r>
                      <a:r>
                        <a:rPr lang="cs-CZ" b="1" baseline="0" dirty="0"/>
                        <a:t>: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Univerzita Karlova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Vysoká škola chemicko-technologická v Praze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50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Univerzita Palackého v Olomouci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Česká zemědělská univerzita v Praze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České vysoké učení technické v Praze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Technická univerzita v Liberci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Vysoká škola báňská - Technická univerzita Ostrava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Vysoká škola ekonomická v Praze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9286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Akademie výtvarných umění v Praze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Univerzita Hradec Králové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Vysoké učení technické v Brně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Jihočeská univerzita v Českých Budějovicích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9939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Veterinární a farmaceutická univerzita Brno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Ostravská univerzita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/>
                        <a:t>Masarykova univerzita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Slezská univerzita v Opavě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err="1"/>
                        <a:t>Mendelova</a:t>
                      </a:r>
                      <a:r>
                        <a:rPr lang="cs-CZ" sz="1200" dirty="0"/>
                        <a:t> univerzita v Brně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Univerzita Jana Evangelisty </a:t>
                      </a:r>
                      <a:r>
                        <a:rPr lang="cs-CZ" sz="1200" dirty="0" err="1"/>
                        <a:t>Purkyně</a:t>
                      </a:r>
                      <a:r>
                        <a:rPr lang="cs-CZ" sz="1200" dirty="0"/>
                        <a:t> v Ústí nad Labem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Akademie múzických umění v Praze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Západočeská univerzita v Plzni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Vysoká škola uměleckoprůmyslová v Praze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Univerzita Tomáše Bati ve Zlíně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550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Janáčkova akademie múzických umění v Brně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Vysoká škola polytechnická Jihlava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Univerzita Pardubice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Vysoká škola technická a ekonomická v Českých Budějovicích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Samosprávná působnost </a:t>
            </a:r>
            <a:r>
              <a:rPr lang="cs-CZ" dirty="0"/>
              <a:t>zejména (§ 6 odst. 1 </a:t>
            </a:r>
            <a:r>
              <a:rPr lang="cs-CZ" dirty="0" err="1"/>
              <a:t>ZoVŠ</a:t>
            </a:r>
            <a:r>
              <a:rPr lang="cs-CZ" dirty="0"/>
              <a:t>):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Vnitřní organizace</a:t>
            </a:r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Tvorba a uskutečňování </a:t>
            </a:r>
            <a:r>
              <a:rPr lang="cs-CZ" b="1" i="1" dirty="0">
                <a:solidFill>
                  <a:srgbClr val="0000DC"/>
                </a:solidFill>
              </a:rPr>
              <a:t>studijních programů</a:t>
            </a:r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Organizace studia</a:t>
            </a:r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Rozhodování </a:t>
            </a:r>
            <a:r>
              <a:rPr lang="cs-CZ" i="1" dirty="0">
                <a:solidFill>
                  <a:srgbClr val="0000DC"/>
                </a:solidFill>
              </a:rPr>
              <a:t>o právech a povinnostech studentů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Zaměření a organizace </a:t>
            </a:r>
            <a:r>
              <a:rPr lang="cs-CZ" i="1" dirty="0">
                <a:solidFill>
                  <a:srgbClr val="0000DC"/>
                </a:solidFill>
              </a:rPr>
              <a:t>vědecké, výzkumné, vývojové a inovační, umělecké nebo další tvůrčí činnosti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Habilitační řízení </a:t>
            </a:r>
            <a:r>
              <a:rPr lang="cs-CZ" i="1" dirty="0">
                <a:solidFill>
                  <a:srgbClr val="0000DC"/>
                </a:solidFill>
              </a:rPr>
              <a:t>a řízení ke jmenování profesorem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Ustavování samosprávných akademických orgánů </a:t>
            </a:r>
            <a:r>
              <a:rPr lang="cs-CZ" i="1" dirty="0">
                <a:solidFill>
                  <a:srgbClr val="0000DC"/>
                </a:solidFill>
              </a:rPr>
              <a:t>vysoké školy, pokud tento zákon nestanoví jinak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Hospodaření </a:t>
            </a:r>
            <a:r>
              <a:rPr lang="cs-CZ" i="1" dirty="0">
                <a:solidFill>
                  <a:srgbClr val="0000DC"/>
                </a:solidFill>
              </a:rPr>
              <a:t>vysoké školy a nakládání s majetkem v souladu se zvláštními předpisy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Stanovení výše poplatků </a:t>
            </a:r>
            <a:r>
              <a:rPr lang="cs-CZ" i="1" dirty="0">
                <a:solidFill>
                  <a:srgbClr val="0000DC"/>
                </a:solidFill>
              </a:rPr>
              <a:t>spojených se studiem</a:t>
            </a:r>
          </a:p>
          <a:p>
            <a:pPr lvl="1"/>
            <a:r>
              <a:rPr lang="cs-CZ" dirty="0"/>
              <a:t>(V § 6 odst. 1 </a:t>
            </a:r>
            <a:r>
              <a:rPr lang="cs-CZ" dirty="0" err="1"/>
              <a:t>ZoVŠ</a:t>
            </a:r>
            <a:r>
              <a:rPr lang="cs-CZ" dirty="0"/>
              <a:t> další, ale celkově pouze </a:t>
            </a:r>
            <a:r>
              <a:rPr lang="cs-CZ" b="1" dirty="0"/>
              <a:t>demonstrativní výčet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Vnitřní předpisy </a:t>
            </a:r>
            <a:r>
              <a:rPr lang="cs-CZ" dirty="0"/>
              <a:t>(§ 17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Samosprávný charakter </a:t>
            </a:r>
            <a:r>
              <a:rPr lang="cs-CZ" dirty="0"/>
              <a:t>veřejné VŠ patrný (také) z </a:t>
            </a:r>
            <a:r>
              <a:rPr lang="cs-CZ" dirty="0">
                <a:solidFill>
                  <a:srgbClr val="0000DC"/>
                </a:solidFill>
              </a:rPr>
              <a:t>pravomoci vydávat </a:t>
            </a:r>
            <a:r>
              <a:rPr lang="cs-CZ" b="1" dirty="0">
                <a:solidFill>
                  <a:srgbClr val="0000DC"/>
                </a:solidFill>
              </a:rPr>
              <a:t>„vnitřní předpisy“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Nejvýznamnější je </a:t>
            </a:r>
            <a:r>
              <a:rPr lang="cs-CZ" b="1" dirty="0">
                <a:solidFill>
                  <a:srgbClr val="0000DC"/>
                </a:solidFill>
              </a:rPr>
              <a:t>statut</a:t>
            </a:r>
            <a:r>
              <a:rPr lang="cs-CZ" dirty="0"/>
              <a:t>, který upravuje </a:t>
            </a:r>
            <a:r>
              <a:rPr lang="cs-CZ" dirty="0">
                <a:solidFill>
                  <a:srgbClr val="0000DC"/>
                </a:solidFill>
              </a:rPr>
              <a:t>základní záležitosti veřejné VŠ 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(Obsahuje zejména název, sídlo, typ, organizační strukturu, rámcové podmínky pro přijetí ke studiu, poplatky, obřady a insignie, hospodaření s majetkem,…)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Dalšími vnitřními předpisy jsou zejména:</a:t>
            </a:r>
          </a:p>
          <a:p>
            <a:pPr lvl="2">
              <a:buFont typeface="Wingdings" pitchFamily="2" charset="2"/>
              <a:buChar char="q"/>
            </a:pPr>
            <a:r>
              <a:rPr lang="cs-CZ" b="1" i="1" dirty="0">
                <a:solidFill>
                  <a:srgbClr val="0000DC"/>
                </a:solidFill>
              </a:rPr>
              <a:t>Volební a jednací řád akademického senátu veřejné VŠ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Vnitřní mzdový předpis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Jednací řád vědecké rady veřejné VŠ</a:t>
            </a:r>
          </a:p>
          <a:p>
            <a:pPr lvl="2">
              <a:buFont typeface="Wingdings" pitchFamily="2" charset="2"/>
              <a:buChar char="q"/>
            </a:pPr>
            <a:r>
              <a:rPr lang="cs-CZ" b="1" i="1" dirty="0">
                <a:solidFill>
                  <a:srgbClr val="0000DC"/>
                </a:solidFill>
              </a:rPr>
              <a:t>Studijní a zkušební řád</a:t>
            </a:r>
          </a:p>
          <a:p>
            <a:pPr lvl="2">
              <a:buFont typeface="Wingdings" pitchFamily="2" charset="2"/>
              <a:buChar char="q"/>
            </a:pPr>
            <a:r>
              <a:rPr lang="cs-CZ" i="1" dirty="0">
                <a:solidFill>
                  <a:srgbClr val="0000DC"/>
                </a:solidFill>
              </a:rPr>
              <a:t>Stipendijní řád</a:t>
            </a:r>
          </a:p>
          <a:p>
            <a:pPr lvl="2">
              <a:buFont typeface="Wingdings" pitchFamily="2" charset="2"/>
              <a:buChar char="q"/>
            </a:pPr>
            <a:r>
              <a:rPr lang="cs-CZ" b="1" i="1" dirty="0">
                <a:solidFill>
                  <a:srgbClr val="0000DC"/>
                </a:solidFill>
              </a:rPr>
              <a:t>Disciplinární řád pro studenty</a:t>
            </a:r>
          </a:p>
          <a:p>
            <a:pPr lvl="2">
              <a:buFont typeface="Wingdings" pitchFamily="2" charset="2"/>
              <a:buChar char="q"/>
            </a:pPr>
            <a:r>
              <a:rPr lang="cs-CZ" dirty="0"/>
              <a:t>Další předpisy, pokud tak stanoví statut veřejné vysoké školy</a:t>
            </a:r>
            <a:endParaRPr lang="cs-CZ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Vnitřní předpisy </a:t>
            </a:r>
            <a:r>
              <a:rPr lang="cs-CZ" dirty="0"/>
              <a:t>podrobněji (§ 17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b="1" dirty="0"/>
              <a:t>Několik úrovní</a:t>
            </a:r>
            <a:r>
              <a:rPr lang="cs-CZ" dirty="0"/>
              <a:t>: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1/ Vnitřní předpisy VŠ </a:t>
            </a:r>
            <a:r>
              <a:rPr lang="cs-CZ" dirty="0"/>
              <a:t>(§ 17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2/ Vnitřní předpisy součástí</a:t>
            </a:r>
            <a:r>
              <a:rPr lang="cs-CZ" i="1" dirty="0">
                <a:solidFill>
                  <a:srgbClr val="0000DC"/>
                </a:solidFill>
              </a:rPr>
              <a:t> </a:t>
            </a:r>
            <a:r>
              <a:rPr lang="cs-CZ" dirty="0"/>
              <a:t>(§ 22 </a:t>
            </a:r>
            <a:r>
              <a:rPr lang="cs-CZ" dirty="0" err="1"/>
              <a:t>ZoVŠ</a:t>
            </a:r>
            <a:r>
              <a:rPr lang="cs-CZ" dirty="0"/>
              <a:t>, zejména fakultní vnitřní předpisy - § 33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3/ „Vnitřní akty řízení“ </a:t>
            </a:r>
            <a:r>
              <a:rPr lang="cs-CZ" dirty="0"/>
              <a:t>(ve vztahu k fakultám vydávané děkanem na základě statutu – viz statut </a:t>
            </a:r>
            <a:r>
              <a:rPr lang="cs-CZ" dirty="0" err="1"/>
              <a:t>PrF</a:t>
            </a:r>
            <a:r>
              <a:rPr lang="en-US" dirty="0"/>
              <a:t>;</a:t>
            </a:r>
            <a:r>
              <a:rPr lang="cs-CZ" dirty="0"/>
              <a:t> tato kategorie </a:t>
            </a:r>
            <a:r>
              <a:rPr lang="cs-CZ" b="1" dirty="0"/>
              <a:t>není vnitřním předpisem ve smyslu </a:t>
            </a:r>
            <a:r>
              <a:rPr lang="cs-CZ" b="1" dirty="0" err="1"/>
              <a:t>ZoVŠ</a:t>
            </a:r>
            <a:r>
              <a:rPr lang="cs-CZ" dirty="0"/>
              <a:t>, ale také závazná)</a:t>
            </a:r>
          </a:p>
          <a:p>
            <a:pPr lvl="1">
              <a:buNone/>
            </a:pPr>
            <a:endParaRPr lang="cs-CZ" dirty="0"/>
          </a:p>
          <a:p>
            <a:pPr lvl="1"/>
            <a:r>
              <a:rPr lang="cs-CZ" dirty="0"/>
              <a:t>Musí být </a:t>
            </a:r>
            <a:r>
              <a:rPr lang="cs-CZ" b="1" dirty="0"/>
              <a:t>v souladu: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Se zákony a jinými </a:t>
            </a:r>
            <a:r>
              <a:rPr lang="cs-CZ" b="1" i="1" dirty="0">
                <a:solidFill>
                  <a:srgbClr val="0000DC"/>
                </a:solidFill>
              </a:rPr>
              <a:t>právními předpisy </a:t>
            </a:r>
            <a:r>
              <a:rPr lang="cs-CZ" dirty="0"/>
              <a:t>(</a:t>
            </a:r>
            <a:r>
              <a:rPr lang="cs-CZ" dirty="0" err="1"/>
              <a:t>ZoVŠ</a:t>
            </a:r>
            <a:r>
              <a:rPr lang="cs-CZ" dirty="0"/>
              <a:t> chápe jako zřetelnou vadu + překážku registrace, viz dále)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Vnitřní předpisy součástí musí být v souladu s vnitřními předpisy veřejné vysoké školy </a:t>
            </a:r>
            <a:r>
              <a:rPr lang="cs-CZ" dirty="0"/>
              <a:t>(§ 22 odst. 2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2">
              <a:buFont typeface="Wingdings" pitchFamily="2" charset="2"/>
              <a:buChar char="Ø"/>
            </a:pPr>
            <a:endParaRPr lang="cs-CZ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Vnitřní předpisy </a:t>
            </a:r>
            <a:r>
              <a:rPr lang="cs-CZ" dirty="0"/>
              <a:t>podrobněji (§ 17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Vnitřní </a:t>
            </a:r>
            <a:r>
              <a:rPr lang="cs-CZ" dirty="0">
                <a:solidFill>
                  <a:srgbClr val="0000DC"/>
                </a:solidFill>
              </a:rPr>
              <a:t>předpisy VŠ </a:t>
            </a:r>
            <a:r>
              <a:rPr lang="cs-CZ" dirty="0"/>
              <a:t>(nikoli jen součásti) </a:t>
            </a:r>
            <a:r>
              <a:rPr lang="cs-CZ" dirty="0">
                <a:solidFill>
                  <a:srgbClr val="0000DC"/>
                </a:solidFill>
              </a:rPr>
              <a:t>podléhají </a:t>
            </a:r>
            <a:r>
              <a:rPr lang="cs-CZ" b="1" dirty="0">
                <a:solidFill>
                  <a:srgbClr val="0000DC"/>
                </a:solidFill>
              </a:rPr>
              <a:t>registraci MŠMT </a:t>
            </a:r>
            <a:r>
              <a:rPr lang="cs-CZ" dirty="0"/>
              <a:t>(§ 36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2">
              <a:buFont typeface="Wingdings" pitchFamily="2" charset="2"/>
              <a:buChar char="Ø"/>
            </a:pPr>
            <a:r>
              <a:rPr lang="cs-CZ" b="1" dirty="0"/>
              <a:t>V případě rozporu </a:t>
            </a:r>
            <a:r>
              <a:rPr lang="cs-CZ" dirty="0"/>
              <a:t>vnitřního předpisu nebo jeho části se </a:t>
            </a:r>
            <a:r>
              <a:rPr lang="cs-CZ" dirty="0" err="1"/>
              <a:t>ZoVŠ</a:t>
            </a:r>
            <a:r>
              <a:rPr lang="cs-CZ" dirty="0"/>
              <a:t> nebo jiným právním předpisem </a:t>
            </a:r>
            <a:r>
              <a:rPr lang="cs-CZ" b="1" dirty="0"/>
              <a:t>rozhodnutí o zamítnutí </a:t>
            </a:r>
            <a:r>
              <a:rPr lang="cs-CZ" dirty="0"/>
              <a:t>žádosti o registraci</a:t>
            </a:r>
          </a:p>
          <a:p>
            <a:pPr lvl="1"/>
            <a:r>
              <a:rPr lang="cs-CZ" dirty="0"/>
              <a:t>Pro vydání i změnu, až na registraci navázána </a:t>
            </a:r>
            <a:r>
              <a:rPr lang="cs-CZ" dirty="0">
                <a:solidFill>
                  <a:srgbClr val="0000DC"/>
                </a:solidFill>
              </a:rPr>
              <a:t>platnost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Pro ilustraci vnitřních předpisů MU (odkazy):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hlinkClick r:id="rId2"/>
              </a:rPr>
              <a:t>Statut MU</a:t>
            </a:r>
            <a:endParaRPr lang="cs-CZ" b="1" i="1" dirty="0"/>
          </a:p>
          <a:p>
            <a:pPr lvl="2">
              <a:buFont typeface="Wingdings" pitchFamily="2" charset="2"/>
              <a:buChar char="Ø"/>
            </a:pPr>
            <a:r>
              <a:rPr lang="pl-PL" b="1" i="1" dirty="0">
                <a:hlinkClick r:id="rId3"/>
              </a:rPr>
              <a:t>Studijní a zkušební řád MU</a:t>
            </a:r>
            <a:endParaRPr lang="pl-PL" b="1" i="1" dirty="0"/>
          </a:p>
          <a:p>
            <a:pPr lvl="2">
              <a:buFont typeface="Wingdings" pitchFamily="2" charset="2"/>
              <a:buChar char="Ø"/>
            </a:pPr>
            <a:r>
              <a:rPr lang="pl-PL" b="1" i="1" dirty="0">
                <a:hlinkClick r:id="rId4"/>
              </a:rPr>
              <a:t>Statut PrF MU</a:t>
            </a:r>
            <a:endParaRPr lang="cs-CZ" b="1" i="1" dirty="0"/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hlinkClick r:id="rId5"/>
              </a:rPr>
              <a:t>Volební řád Akademického senátu </a:t>
            </a:r>
            <a:r>
              <a:rPr lang="cs-CZ" i="1" dirty="0" err="1">
                <a:hlinkClick r:id="rId5"/>
              </a:rPr>
              <a:t>PrF</a:t>
            </a:r>
            <a:r>
              <a:rPr lang="cs-CZ" i="1" dirty="0">
                <a:hlinkClick r:id="rId5"/>
              </a:rPr>
              <a:t> MU</a:t>
            </a:r>
            <a:endParaRPr lang="cs-CZ" i="1" dirty="0"/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hlinkClick r:id="rId6"/>
              </a:rPr>
              <a:t>Jednací řád Akademického senátu </a:t>
            </a:r>
            <a:r>
              <a:rPr lang="cs-CZ" i="1" dirty="0" err="1">
                <a:hlinkClick r:id="rId6"/>
              </a:rPr>
              <a:t>PrF</a:t>
            </a:r>
            <a:r>
              <a:rPr lang="cs-CZ" i="1" dirty="0">
                <a:hlinkClick r:id="rId6"/>
              </a:rPr>
              <a:t> MU</a:t>
            </a:r>
            <a:endParaRPr lang="cs-CZ" i="1" dirty="0"/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hlinkClick r:id="rId7"/>
              </a:rPr>
              <a:t>Disciplinární řád </a:t>
            </a:r>
            <a:r>
              <a:rPr lang="cs-CZ" i="1" dirty="0" err="1">
                <a:hlinkClick r:id="rId7"/>
              </a:rPr>
              <a:t>PrF</a:t>
            </a:r>
            <a:r>
              <a:rPr lang="cs-CZ" i="1" dirty="0">
                <a:hlinkClick r:id="rId7"/>
              </a:rPr>
              <a:t> MU</a:t>
            </a:r>
            <a:endParaRPr lang="cs-CZ" i="1" dirty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Orgány</a:t>
            </a:r>
          </a:p>
          <a:p>
            <a:pPr lvl="1"/>
            <a:r>
              <a:rPr lang="cs-CZ" dirty="0" err="1"/>
              <a:t>ZoVŠ</a:t>
            </a:r>
            <a:r>
              <a:rPr lang="cs-CZ" dirty="0"/>
              <a:t> rozlišuje mezi…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Samosprávnými</a:t>
            </a:r>
            <a:r>
              <a:rPr lang="cs-CZ" dirty="0"/>
              <a:t> akademickými orgány:</a:t>
            </a:r>
          </a:p>
          <a:p>
            <a:pPr lvl="2">
              <a:buFont typeface="Wingdings" pitchFamily="2" charset="2"/>
              <a:buChar char="q"/>
            </a:pPr>
            <a:r>
              <a:rPr lang="cs-CZ" b="1" i="1" dirty="0">
                <a:solidFill>
                  <a:srgbClr val="0000DC"/>
                </a:solidFill>
              </a:rPr>
              <a:t>Akademický senát </a:t>
            </a:r>
            <a:r>
              <a:rPr lang="cs-CZ" i="1" dirty="0">
                <a:solidFill>
                  <a:srgbClr val="0000DC"/>
                </a:solidFill>
              </a:rPr>
              <a:t>(§ 8-9)</a:t>
            </a:r>
          </a:p>
          <a:p>
            <a:pPr lvl="2">
              <a:buFont typeface="Wingdings" pitchFamily="2" charset="2"/>
              <a:buChar char="q"/>
            </a:pPr>
            <a:r>
              <a:rPr lang="cs-CZ" b="1" i="1" dirty="0">
                <a:solidFill>
                  <a:srgbClr val="0000DC"/>
                </a:solidFill>
              </a:rPr>
              <a:t>Rektor</a:t>
            </a:r>
            <a:r>
              <a:rPr lang="cs-CZ" i="1" dirty="0">
                <a:solidFill>
                  <a:srgbClr val="0000DC"/>
                </a:solidFill>
              </a:rPr>
              <a:t> (§ 10)</a:t>
            </a:r>
          </a:p>
          <a:p>
            <a:pPr lvl="2">
              <a:buFont typeface="Wingdings" pitchFamily="2" charset="2"/>
              <a:buChar char="q"/>
            </a:pPr>
            <a:r>
              <a:rPr lang="cs-CZ" b="1" i="1" dirty="0">
                <a:solidFill>
                  <a:srgbClr val="0000DC"/>
                </a:solidFill>
              </a:rPr>
              <a:t>Vědecká rada </a:t>
            </a:r>
            <a:r>
              <a:rPr lang="cs-CZ" i="1" dirty="0">
                <a:solidFill>
                  <a:srgbClr val="0000DC"/>
                </a:solidFill>
              </a:rPr>
              <a:t>nebo umělecká rada nebo na neuniverzitní vysoké škole akademická rada (§ 11-12)</a:t>
            </a:r>
          </a:p>
          <a:p>
            <a:pPr lvl="2">
              <a:buFont typeface="Wingdings" pitchFamily="2" charset="2"/>
              <a:buChar char="q"/>
            </a:pPr>
            <a:r>
              <a:rPr lang="cs-CZ" b="1" i="1" dirty="0">
                <a:solidFill>
                  <a:srgbClr val="0000DC"/>
                </a:solidFill>
              </a:rPr>
              <a:t>Rada pro vnitřní hodnocení </a:t>
            </a:r>
            <a:r>
              <a:rPr lang="cs-CZ" i="1" dirty="0">
                <a:solidFill>
                  <a:srgbClr val="0000DC"/>
                </a:solidFill>
              </a:rPr>
              <a:t>– fakultativně (§ 12a)</a:t>
            </a:r>
          </a:p>
          <a:p>
            <a:pPr lvl="2">
              <a:buFont typeface="Wingdings" pitchFamily="2" charset="2"/>
              <a:buChar char="q"/>
            </a:pPr>
            <a:r>
              <a:rPr lang="cs-CZ" b="1" i="1" dirty="0">
                <a:solidFill>
                  <a:srgbClr val="0000DC"/>
                </a:solidFill>
              </a:rPr>
              <a:t>Disciplinární komise </a:t>
            </a:r>
            <a:r>
              <a:rPr lang="cs-CZ" i="1" dirty="0">
                <a:solidFill>
                  <a:srgbClr val="0000DC"/>
                </a:solidFill>
              </a:rPr>
              <a:t>(§ 13)</a:t>
            </a:r>
          </a:p>
          <a:p>
            <a:pPr lvl="2">
              <a:buFont typeface="Wingdings" pitchFamily="2" charset="2"/>
              <a:buChar char="q"/>
            </a:pPr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dirty="0"/>
              <a:t>A tzv. </a:t>
            </a:r>
            <a:r>
              <a:rPr lang="cs-CZ" b="1" dirty="0"/>
              <a:t>dalšími orgány</a:t>
            </a:r>
            <a:r>
              <a:rPr lang="cs-CZ" dirty="0"/>
              <a:t>:</a:t>
            </a:r>
          </a:p>
          <a:p>
            <a:pPr lvl="2">
              <a:buFont typeface="Wingdings" pitchFamily="2" charset="2"/>
              <a:buChar char="q"/>
            </a:pPr>
            <a:r>
              <a:rPr lang="cs-CZ" b="1" i="1" dirty="0">
                <a:solidFill>
                  <a:srgbClr val="0000DC"/>
                </a:solidFill>
              </a:rPr>
              <a:t>Správní rada </a:t>
            </a:r>
            <a:r>
              <a:rPr lang="cs-CZ" i="1" dirty="0">
                <a:solidFill>
                  <a:srgbClr val="0000DC"/>
                </a:solidFill>
              </a:rPr>
              <a:t>(§ 14-15)</a:t>
            </a:r>
          </a:p>
          <a:p>
            <a:pPr lvl="2">
              <a:buFont typeface="Wingdings" pitchFamily="2" charset="2"/>
              <a:buChar char="q"/>
            </a:pPr>
            <a:r>
              <a:rPr lang="cs-CZ" b="1" i="1" dirty="0">
                <a:solidFill>
                  <a:srgbClr val="0000DC"/>
                </a:solidFill>
              </a:rPr>
              <a:t>Kvestor </a:t>
            </a:r>
            <a:r>
              <a:rPr lang="cs-CZ" i="1" dirty="0">
                <a:solidFill>
                  <a:srgbClr val="0000DC"/>
                </a:solidFill>
              </a:rPr>
              <a:t>(§ 16)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Akademický senát </a:t>
            </a:r>
            <a:r>
              <a:rPr lang="cs-CZ" dirty="0"/>
              <a:t>(charakteristika, § 8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Samosprávným zastupitelským </a:t>
            </a:r>
            <a:r>
              <a:rPr lang="cs-CZ" dirty="0">
                <a:solidFill>
                  <a:srgbClr val="0000DC"/>
                </a:solidFill>
              </a:rPr>
              <a:t>akademickým orgánem veřejné VŠ</a:t>
            </a:r>
          </a:p>
          <a:p>
            <a:pPr lvl="1"/>
            <a:r>
              <a:rPr lang="cs-CZ" dirty="0"/>
              <a:t>Nejméně jedenáct členů (z toho nejméně </a:t>
            </a:r>
            <a:r>
              <a:rPr lang="cs-CZ" b="1" dirty="0"/>
              <a:t>1/3</a:t>
            </a:r>
            <a:r>
              <a:rPr lang="cs-CZ" dirty="0"/>
              <a:t> a nejvýše </a:t>
            </a:r>
            <a:r>
              <a:rPr lang="cs-CZ" b="1" dirty="0"/>
              <a:t>1/2</a:t>
            </a:r>
            <a:r>
              <a:rPr lang="cs-CZ" dirty="0"/>
              <a:t> tvoří </a:t>
            </a:r>
            <a:r>
              <a:rPr lang="cs-CZ" b="1" dirty="0"/>
              <a:t>studenti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(</a:t>
            </a:r>
            <a:r>
              <a:rPr lang="cs-CZ" i="1" dirty="0"/>
              <a:t>Pro zajímavost: </a:t>
            </a:r>
            <a:r>
              <a:rPr lang="cs-CZ" dirty="0"/>
              <a:t>Akademický senát MU – 55 členů a 22 studujících, viz Statut MU)</a:t>
            </a:r>
          </a:p>
          <a:p>
            <a:pPr lvl="1"/>
            <a:endParaRPr lang="cs-CZ" dirty="0"/>
          </a:p>
          <a:p>
            <a:pPr lvl="1"/>
            <a:r>
              <a:rPr lang="cs-CZ" dirty="0">
                <a:solidFill>
                  <a:srgbClr val="0000DC"/>
                </a:solidFill>
              </a:rPr>
              <a:t>Volební právo </a:t>
            </a:r>
            <a:r>
              <a:rPr lang="cs-CZ" dirty="0"/>
              <a:t>členové akademické obce (§ 3 </a:t>
            </a:r>
            <a:r>
              <a:rPr lang="cs-CZ" dirty="0" err="1"/>
              <a:t>ZoVŠ</a:t>
            </a:r>
            <a:r>
              <a:rPr lang="cs-CZ" dirty="0"/>
              <a:t>) </a:t>
            </a:r>
          </a:p>
          <a:p>
            <a:pPr lvl="2"/>
            <a:r>
              <a:rPr lang="cs-CZ" b="1" dirty="0"/>
              <a:t>Aktivní</a:t>
            </a:r>
            <a:r>
              <a:rPr lang="cs-CZ" dirty="0"/>
              <a:t> i </a:t>
            </a:r>
            <a:r>
              <a:rPr lang="cs-CZ" b="1" dirty="0"/>
              <a:t>pasivní</a:t>
            </a:r>
            <a:r>
              <a:rPr lang="cs-CZ" dirty="0"/>
              <a:t>, přímé volby s tajným hlasováním, podrobnosti vnitřním předpisem</a:t>
            </a:r>
          </a:p>
          <a:p>
            <a:pPr lvl="1"/>
            <a:r>
              <a:rPr lang="cs-CZ" dirty="0"/>
              <a:t>Ze zákona</a:t>
            </a:r>
            <a:r>
              <a:rPr lang="cs-CZ" dirty="0">
                <a:solidFill>
                  <a:srgbClr val="0000DC"/>
                </a:solidFill>
              </a:rPr>
              <a:t> neslučitelnost funkcí </a:t>
            </a:r>
          </a:p>
          <a:p>
            <a:pPr lvl="2"/>
            <a:r>
              <a:rPr lang="cs-CZ" dirty="0"/>
              <a:t>(S funkcí rektora, prorektora, kvestora, děkana, proděkana, tajemníka fakulty a ředitele vysokoškolského ústavu)</a:t>
            </a:r>
          </a:p>
          <a:p>
            <a:pPr lvl="1"/>
            <a:r>
              <a:rPr lang="cs-CZ" dirty="0"/>
              <a:t>Funkční období </a:t>
            </a:r>
            <a:r>
              <a:rPr lang="cs-CZ" dirty="0">
                <a:solidFill>
                  <a:srgbClr val="0000DC"/>
                </a:solidFill>
              </a:rPr>
              <a:t>nejvýše 3 roky 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Zasedání jsou </a:t>
            </a:r>
            <a:r>
              <a:rPr lang="cs-CZ" dirty="0">
                <a:solidFill>
                  <a:srgbClr val="0000DC"/>
                </a:solidFill>
              </a:rPr>
              <a:t>veřejně přístupná</a:t>
            </a:r>
          </a:p>
          <a:p>
            <a:pPr lvl="2"/>
            <a:r>
              <a:rPr lang="cs-CZ" dirty="0"/>
              <a:t>(</a:t>
            </a:r>
            <a:r>
              <a:rPr lang="cs-CZ" i="1" dirty="0"/>
              <a:t>Pro zajímavost: </a:t>
            </a:r>
            <a:r>
              <a:rPr lang="cs-CZ" dirty="0"/>
              <a:t>MU 4. 4. 2022, od 15 hod. – </a:t>
            </a:r>
            <a:r>
              <a:rPr lang="pl-PL" dirty="0"/>
              <a:t>261. zasedání Akademického senátu MU + zveřejňování zápisů </a:t>
            </a:r>
            <a:r>
              <a:rPr lang="pl-PL" dirty="0">
                <a:hlinkClick r:id="rId2"/>
              </a:rPr>
              <a:t>ZDE</a:t>
            </a:r>
            <a:r>
              <a:rPr lang="cs-CZ" dirty="0"/>
              <a:t>)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adpis 1">
            <a:extLst>
              <a:ext uri="{FF2B5EF4-FFF2-40B4-BE49-F238E27FC236}">
                <a16:creationId xmlns:a16="http://schemas.microsoft.com/office/drawing/2014/main" id="{4F68BAFC-4AFC-B5FE-FB72-E10BF9444A8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706880" y="4635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sz="2812" i="1" dirty="0">
                <a:latin typeface="Arial" charset="0"/>
              </a:rPr>
              <a:t>Organizace správy na úseku územního plánování a stavebního  řádu</a:t>
            </a:r>
            <a:r>
              <a:rPr lang="cs-CZ" sz="3234" i="1" dirty="0"/>
              <a:t>  </a:t>
            </a:r>
            <a:endParaRPr lang="cs-CZ" sz="3234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48DF601-58FA-290A-9F47-B58DB9EC44F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524000" y="1606550"/>
            <a:ext cx="7980363" cy="46704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sz="2039" dirty="0"/>
              <a:t> </a:t>
            </a:r>
            <a:endParaRPr lang="cs-CZ" sz="2039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spcBef>
                <a:spcPts val="1055"/>
              </a:spcBef>
              <a:buFont typeface="Wingdings 3" panose="05040102010807070707" pitchFamily="18" charset="2"/>
              <a:buNone/>
              <a:defRPr/>
            </a:pPr>
            <a:r>
              <a:rPr lang="cs-CZ" sz="1687" b="1" i="1" dirty="0">
                <a:latin typeface="Arial" charset="0"/>
              </a:rPr>
              <a:t>Jako </a:t>
            </a:r>
            <a:r>
              <a:rPr lang="cs-CZ" sz="1687" b="1" i="1" u="sng" dirty="0">
                <a:latin typeface="Arial" charset="0"/>
              </a:rPr>
              <a:t>orgány územního plánování</a:t>
            </a:r>
            <a:r>
              <a:rPr lang="cs-CZ" sz="1687" b="1" i="1" dirty="0">
                <a:latin typeface="Arial" charset="0"/>
              </a:rPr>
              <a:t> platná právní úprava vymezuje:</a:t>
            </a:r>
          </a:p>
          <a:p>
            <a:pPr eaLnBrk="1" hangingPunct="1">
              <a:lnSpc>
                <a:spcPct val="80000"/>
              </a:lnSpc>
              <a:spcBef>
                <a:spcPts val="1055"/>
              </a:spcBef>
              <a:buFont typeface="Wingdings 3" panose="05040102010807070707" pitchFamily="18" charset="2"/>
              <a:buNone/>
              <a:defRPr/>
            </a:pPr>
            <a:r>
              <a:rPr lang="cs-CZ" sz="1687" b="1" dirty="0">
                <a:latin typeface="Arial" charset="0"/>
              </a:rPr>
              <a:t> </a:t>
            </a:r>
            <a:r>
              <a:rPr lang="cs-CZ" sz="1687" b="1" i="1" dirty="0">
                <a:latin typeface="Arial" charset="0"/>
              </a:rPr>
              <a:t>		- orgány obcí (zastupitelstvo, rada, obecní  úřad)</a:t>
            </a:r>
            <a:r>
              <a:rPr lang="cs-CZ" sz="1687" b="1" dirty="0">
                <a:latin typeface="Arial" charset="0"/>
              </a:rPr>
              <a:t>, </a:t>
            </a:r>
          </a:p>
          <a:p>
            <a:pPr eaLnBrk="1" hangingPunct="1">
              <a:lnSpc>
                <a:spcPct val="80000"/>
              </a:lnSpc>
              <a:spcBef>
                <a:spcPts val="1055"/>
              </a:spcBef>
              <a:buFont typeface="Wingdings 3" panose="05040102010807070707" pitchFamily="18" charset="2"/>
              <a:buNone/>
              <a:defRPr/>
            </a:pPr>
            <a:r>
              <a:rPr lang="cs-CZ" sz="1687" b="1" i="1" dirty="0">
                <a:latin typeface="Arial" charset="0"/>
              </a:rPr>
              <a:t>			- úřad územního plánování</a:t>
            </a:r>
            <a:endParaRPr lang="cs-CZ" sz="1687" b="1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spcBef>
                <a:spcPts val="1055"/>
              </a:spcBef>
              <a:buFont typeface="Wingdings 3" panose="05040102010807070707" pitchFamily="18" charset="2"/>
              <a:buNone/>
              <a:defRPr/>
            </a:pPr>
            <a:r>
              <a:rPr lang="cs-CZ" sz="1687" b="1" dirty="0">
                <a:latin typeface="Arial" charset="0"/>
              </a:rPr>
              <a:t>		</a:t>
            </a:r>
            <a:r>
              <a:rPr lang="cs-CZ" sz="1687" b="1" i="1" dirty="0">
                <a:latin typeface="Arial" charset="0"/>
              </a:rPr>
              <a:t>- orgány krajů (zastupitelstvo, rada, krajský  úřad)</a:t>
            </a:r>
            <a:r>
              <a:rPr lang="cs-CZ" sz="1687" b="1" dirty="0">
                <a:latin typeface="Arial" charset="0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ts val="1055"/>
              </a:spcBef>
              <a:buFont typeface="Wingdings 3" panose="05040102010807070707" pitchFamily="18" charset="2"/>
              <a:buNone/>
              <a:defRPr/>
            </a:pPr>
            <a:r>
              <a:rPr lang="cs-CZ" sz="1687" b="1" i="1" dirty="0">
                <a:latin typeface="Arial" charset="0"/>
              </a:rPr>
              <a:t>		- Ministerstvo pro místní rozvoj</a:t>
            </a:r>
            <a:r>
              <a:rPr lang="cs-CZ" sz="1687" b="1" dirty="0">
                <a:latin typeface="Arial" charset="0"/>
              </a:rPr>
              <a:t> a </a:t>
            </a:r>
          </a:p>
          <a:p>
            <a:pPr eaLnBrk="1" hangingPunct="1">
              <a:lnSpc>
                <a:spcPct val="80000"/>
              </a:lnSpc>
              <a:spcBef>
                <a:spcPts val="1055"/>
              </a:spcBef>
              <a:buFont typeface="Wingdings 3" panose="05040102010807070707" pitchFamily="18" charset="2"/>
              <a:buNone/>
              <a:defRPr/>
            </a:pPr>
            <a:r>
              <a:rPr lang="cs-CZ" sz="1687" b="1" i="1" dirty="0">
                <a:latin typeface="Arial" charset="0"/>
              </a:rPr>
              <a:t>		- Ministerstvo obrany</a:t>
            </a:r>
            <a:r>
              <a:rPr lang="cs-CZ" sz="1687" b="1" dirty="0">
                <a:latin typeface="Arial" charset="0"/>
              </a:rPr>
              <a:t>.</a:t>
            </a:r>
          </a:p>
          <a:p>
            <a:pPr eaLnBrk="1" hangingPunct="1">
              <a:lnSpc>
                <a:spcPct val="80000"/>
              </a:lnSpc>
              <a:spcBef>
                <a:spcPts val="1055"/>
              </a:spcBef>
              <a:buFont typeface="Wingdings 3" panose="05040102010807070707" pitchFamily="18" charset="2"/>
              <a:buNone/>
              <a:defRPr/>
            </a:pPr>
            <a:r>
              <a:rPr lang="cs-CZ" sz="1687" b="1" dirty="0">
                <a:latin typeface="Arial" charset="0"/>
              </a:rPr>
              <a:t> </a:t>
            </a:r>
          </a:p>
          <a:p>
            <a:pPr eaLnBrk="1" hangingPunct="1">
              <a:lnSpc>
                <a:spcPct val="80000"/>
              </a:lnSpc>
              <a:spcBef>
                <a:spcPts val="1055"/>
              </a:spcBef>
              <a:buFont typeface="Wingdings 3" panose="05040102010807070707" pitchFamily="18" charset="2"/>
              <a:buNone/>
              <a:defRPr/>
            </a:pPr>
            <a:r>
              <a:rPr lang="cs-CZ" sz="1687" b="1" dirty="0">
                <a:latin typeface="Arial" charset="0"/>
              </a:rPr>
              <a:t> </a:t>
            </a:r>
            <a:r>
              <a:rPr lang="cs-CZ" sz="1687" b="1" i="1" dirty="0">
                <a:latin typeface="Arial" charset="0"/>
              </a:rPr>
              <a:t>Pokud jde o </a:t>
            </a:r>
            <a:r>
              <a:rPr lang="cs-CZ" sz="1687" b="1" i="1" u="sng" dirty="0">
                <a:latin typeface="Arial" charset="0"/>
              </a:rPr>
              <a:t>stavební úřady</a:t>
            </a:r>
            <a:r>
              <a:rPr lang="cs-CZ" sz="1687" b="1" i="1" dirty="0">
                <a:latin typeface="Arial" charset="0"/>
              </a:rPr>
              <a:t>, platná právní úprava vymezuje :</a:t>
            </a:r>
          </a:p>
          <a:p>
            <a:pPr eaLnBrk="1" hangingPunct="1">
              <a:lnSpc>
                <a:spcPct val="80000"/>
              </a:lnSpc>
              <a:spcBef>
                <a:spcPts val="1055"/>
              </a:spcBef>
              <a:buFont typeface="Wingdings 3" panose="05040102010807070707" pitchFamily="18" charset="2"/>
              <a:buNone/>
              <a:defRPr/>
            </a:pPr>
            <a:r>
              <a:rPr lang="cs-CZ" sz="1687" b="1" dirty="0">
                <a:latin typeface="Arial" charset="0"/>
              </a:rPr>
              <a:t> </a:t>
            </a:r>
            <a:r>
              <a:rPr lang="cs-CZ" sz="1687" b="1" i="1" dirty="0">
                <a:latin typeface="Arial" charset="0"/>
              </a:rPr>
              <a:t>		- stavební úřady, které je možno nazvat "obecné", </a:t>
            </a:r>
          </a:p>
          <a:p>
            <a:pPr eaLnBrk="1" hangingPunct="1">
              <a:lnSpc>
                <a:spcPct val="80000"/>
              </a:lnSpc>
              <a:spcBef>
                <a:spcPts val="1055"/>
              </a:spcBef>
              <a:buFont typeface="Wingdings 3" panose="05040102010807070707" pitchFamily="18" charset="2"/>
              <a:buNone/>
              <a:defRPr/>
            </a:pPr>
            <a:r>
              <a:rPr lang="cs-CZ" sz="1687" b="1" i="1" dirty="0">
                <a:latin typeface="Arial" charset="0"/>
              </a:rPr>
              <a:t>  a  dále rozlišuje  </a:t>
            </a:r>
          </a:p>
          <a:p>
            <a:pPr eaLnBrk="1" hangingPunct="1">
              <a:lnSpc>
                <a:spcPct val="80000"/>
              </a:lnSpc>
              <a:spcBef>
                <a:spcPts val="1055"/>
              </a:spcBef>
              <a:buFont typeface="Wingdings 3" panose="05040102010807070707" pitchFamily="18" charset="2"/>
              <a:buNone/>
              <a:defRPr/>
            </a:pPr>
            <a:r>
              <a:rPr lang="cs-CZ" sz="1687" b="1" i="1" dirty="0">
                <a:latin typeface="Arial" charset="0"/>
              </a:rPr>
              <a:t>		- speciální stavební úřady,</a:t>
            </a:r>
          </a:p>
          <a:p>
            <a:pPr eaLnBrk="1" hangingPunct="1">
              <a:lnSpc>
                <a:spcPct val="80000"/>
              </a:lnSpc>
              <a:spcBef>
                <a:spcPts val="1055"/>
              </a:spcBef>
              <a:buFont typeface="Wingdings 3" panose="05040102010807070707" pitchFamily="18" charset="2"/>
              <a:buNone/>
              <a:defRPr/>
            </a:pPr>
            <a:r>
              <a:rPr lang="cs-CZ" sz="1687" b="1" i="1" dirty="0">
                <a:latin typeface="Arial" charset="0"/>
              </a:rPr>
              <a:t>		- vojenské  a jiné stavební úřady.</a:t>
            </a:r>
          </a:p>
          <a:p>
            <a:pPr eaLnBrk="1" hangingPunct="1">
              <a:lnSpc>
                <a:spcPct val="80000"/>
              </a:lnSpc>
              <a:spcBef>
                <a:spcPts val="1055"/>
              </a:spcBef>
              <a:buFont typeface="Wingdings 3" panose="05040102010807070707" pitchFamily="18" charset="2"/>
              <a:buChar char=""/>
              <a:defRPr/>
            </a:pPr>
            <a:endParaRPr lang="cs-CZ" sz="1687" b="1" i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Akademický senát </a:t>
            </a:r>
            <a:r>
              <a:rPr lang="cs-CZ" dirty="0"/>
              <a:t>(činnost zejména, § 9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a) rozhoduje na návrh rektora o zřízení, sloučení, splynutí, rozdělení nebo zrušení </a:t>
            </a:r>
            <a:r>
              <a:rPr lang="cs-CZ" sz="1600" b="1" i="1" dirty="0">
                <a:solidFill>
                  <a:srgbClr val="0000DC"/>
                </a:solidFill>
              </a:rPr>
              <a:t>součástí vysoké školy</a:t>
            </a:r>
            <a:r>
              <a:rPr lang="cs-CZ" sz="1600" i="1" dirty="0">
                <a:solidFill>
                  <a:srgbClr val="0000DC"/>
                </a:solidFill>
              </a:rPr>
              <a:t>,…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b)</a:t>
            </a:r>
            <a:r>
              <a:rPr lang="cs-CZ" sz="1600" b="1" i="1" dirty="0">
                <a:solidFill>
                  <a:srgbClr val="0000DC"/>
                </a:solidFill>
              </a:rPr>
              <a:t> schvaluje</a:t>
            </a:r>
          </a:p>
          <a:p>
            <a:pPr lvl="2">
              <a:buFont typeface="Wingdings" pitchFamily="2" charset="2"/>
              <a:buChar char="Ø"/>
            </a:pPr>
            <a:r>
              <a:rPr lang="cs-CZ" sz="1600" i="1" dirty="0">
                <a:solidFill>
                  <a:srgbClr val="0000DC"/>
                </a:solidFill>
              </a:rPr>
              <a:t>1. jednací řád akademického senátu veřejné vysoké školy na návrh člena akademického senátu veřejné vysoké školy; akademický senát veřejné vysoké školy si k tomuto návrhu vyžádá stanovisko rektora,</a:t>
            </a:r>
          </a:p>
          <a:p>
            <a:pPr lvl="2">
              <a:buFont typeface="Wingdings" pitchFamily="2" charset="2"/>
              <a:buChar char="Ø"/>
            </a:pPr>
            <a:r>
              <a:rPr lang="cs-CZ" sz="1600" i="1" dirty="0">
                <a:solidFill>
                  <a:srgbClr val="0000DC"/>
                </a:solidFill>
              </a:rPr>
              <a:t>2.</a:t>
            </a:r>
            <a:r>
              <a:rPr lang="cs-CZ" sz="1600" b="1" i="1" dirty="0">
                <a:solidFill>
                  <a:srgbClr val="0000DC"/>
                </a:solidFill>
              </a:rPr>
              <a:t> vnitřní předpis fakulty </a:t>
            </a:r>
            <a:r>
              <a:rPr lang="cs-CZ" sz="1600" i="1" dirty="0">
                <a:solidFill>
                  <a:srgbClr val="0000DC"/>
                </a:solidFill>
              </a:rPr>
              <a:t>na návrh akademického senátu fakulty; akademický senát veřejné vysoké školy si k tomuto návrhu vyžádá stanovisko rektora,</a:t>
            </a:r>
          </a:p>
          <a:p>
            <a:pPr lvl="2">
              <a:buFont typeface="Wingdings" pitchFamily="2" charset="2"/>
              <a:buChar char="Ø"/>
            </a:pPr>
            <a:r>
              <a:rPr lang="cs-CZ" sz="1600" i="1" dirty="0">
                <a:solidFill>
                  <a:srgbClr val="0000DC"/>
                </a:solidFill>
              </a:rPr>
              <a:t>3. </a:t>
            </a:r>
            <a:r>
              <a:rPr lang="cs-CZ" sz="1600" b="1" i="1" dirty="0">
                <a:solidFill>
                  <a:srgbClr val="0000DC"/>
                </a:solidFill>
              </a:rPr>
              <a:t>ostatní vnitřní předpisy </a:t>
            </a:r>
            <a:r>
              <a:rPr lang="cs-CZ" sz="1600" i="1" dirty="0">
                <a:solidFill>
                  <a:srgbClr val="0000DC"/>
                </a:solidFill>
              </a:rPr>
              <a:t>veřejné vysoké školy a jejích součástí na návrh rektora,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c) </a:t>
            </a:r>
            <a:r>
              <a:rPr lang="cs-CZ" sz="1600" b="1" i="1" dirty="0">
                <a:solidFill>
                  <a:srgbClr val="0000DC"/>
                </a:solidFill>
              </a:rPr>
              <a:t>schvaluje rozpočet </a:t>
            </a:r>
            <a:r>
              <a:rPr lang="cs-CZ" sz="1600" i="1" dirty="0">
                <a:solidFill>
                  <a:srgbClr val="0000DC"/>
                </a:solidFill>
              </a:rPr>
              <a:t>a střednědobý výhled vysoké školy předložený rektorem a kontroluje využívání finančních prostředků vysoké školy,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f) dává </a:t>
            </a:r>
            <a:r>
              <a:rPr lang="cs-CZ" sz="1600" b="1" i="1" dirty="0">
                <a:solidFill>
                  <a:srgbClr val="0000DC"/>
                </a:solidFill>
              </a:rPr>
              <a:t>rektorovi předchozí souhlas ke jmenování a odvolání členů vědecké rady</a:t>
            </a:r>
            <a:r>
              <a:rPr lang="cs-CZ" sz="1600" i="1" dirty="0">
                <a:solidFill>
                  <a:srgbClr val="0000DC"/>
                </a:solidFill>
              </a:rPr>
              <a:t>, umělecké rady nebo akademické rady veřejné vysoké školy (dále jen „vědecká rada veřejné vysoké školy“), členů rady pro vnitřní hodnocení a členů disciplinární komise veřejné vysoké školy,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h) usnáší se o </a:t>
            </a:r>
            <a:r>
              <a:rPr lang="cs-CZ" sz="1600" b="1" i="1" dirty="0">
                <a:solidFill>
                  <a:srgbClr val="0000DC"/>
                </a:solidFill>
              </a:rPr>
              <a:t>návrhu na jmenování rektora, popřípadě navrhuje jeho odvolání z funkce</a:t>
            </a:r>
            <a:r>
              <a:rPr lang="cs-CZ" sz="1600" i="1" dirty="0">
                <a:solidFill>
                  <a:srgbClr val="0000DC"/>
                </a:solidFill>
              </a:rPr>
              <a:t>,</a:t>
            </a:r>
          </a:p>
          <a:p>
            <a:pPr lvl="1"/>
            <a:r>
              <a:rPr lang="cs-CZ" sz="1600" i="1" dirty="0">
                <a:solidFill>
                  <a:srgbClr val="0000DC"/>
                </a:solidFill>
              </a:rPr>
              <a:t>j) na návrh rektora zruší vnitřní předpis, rozhodnutí nebo jiný úkon orgánu součásti veřejné vysoké školy anebo pozastaví jeho účinnost, pokud je tento vnitřní předpis, rozhodnutí nebo úkon v rozporu se zvláštními předpisy nebo vnitřními předpisy veřejné vysoké školy.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Rektor</a:t>
            </a:r>
            <a:r>
              <a:rPr lang="cs-CZ" dirty="0"/>
              <a:t> (§ 10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b="1" dirty="0"/>
              <a:t>V čele </a:t>
            </a:r>
            <a:r>
              <a:rPr lang="cs-CZ" dirty="0"/>
              <a:t>veřejné VŠ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Jedná a rozhoduje </a:t>
            </a:r>
            <a:r>
              <a:rPr lang="cs-CZ" i="1" dirty="0">
                <a:solidFill>
                  <a:srgbClr val="0000DC"/>
                </a:solidFill>
              </a:rPr>
              <a:t>ve věcech školy, </a:t>
            </a:r>
            <a:r>
              <a:rPr lang="cs-CZ" b="1" i="1" dirty="0">
                <a:solidFill>
                  <a:srgbClr val="0000DC"/>
                </a:solidFill>
              </a:rPr>
              <a:t>pokud zákon nestanoví jinak </a:t>
            </a:r>
            <a:r>
              <a:rPr lang="cs-CZ" dirty="0"/>
              <a:t>(= „uvnitř“ VŠ)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V případech, kdy zvláštní předpis předpokládá </a:t>
            </a:r>
            <a:r>
              <a:rPr lang="cs-CZ" b="1" i="1" dirty="0">
                <a:solidFill>
                  <a:srgbClr val="0000DC"/>
                </a:solidFill>
              </a:rPr>
              <a:t>působnost statutárního orgánu</a:t>
            </a:r>
            <a:r>
              <a:rPr lang="cs-CZ" i="1" dirty="0">
                <a:solidFill>
                  <a:srgbClr val="0000DC"/>
                </a:solidFill>
              </a:rPr>
              <a:t>, plní ji rektor </a:t>
            </a:r>
            <a:r>
              <a:rPr lang="cs-CZ" dirty="0"/>
              <a:t>(= navenek)</a:t>
            </a:r>
          </a:p>
          <a:p>
            <a:pPr lvl="2">
              <a:buFont typeface="Wingdings" pitchFamily="2" charset="2"/>
              <a:buChar char="q"/>
            </a:pPr>
            <a:endParaRPr lang="cs-CZ" dirty="0"/>
          </a:p>
          <a:p>
            <a:pPr lvl="1"/>
            <a:r>
              <a:rPr lang="cs-CZ" dirty="0"/>
              <a:t>Jmenuje a odvolává </a:t>
            </a:r>
            <a:r>
              <a:rPr lang="cs-CZ" dirty="0">
                <a:solidFill>
                  <a:srgbClr val="0000DC"/>
                </a:solidFill>
              </a:rPr>
              <a:t>prezident republiky </a:t>
            </a:r>
            <a:r>
              <a:rPr lang="cs-CZ" dirty="0"/>
              <a:t>(na návrh AS, viz dříve)</a:t>
            </a:r>
          </a:p>
          <a:p>
            <a:pPr lvl="2"/>
            <a:r>
              <a:rPr lang="cs-CZ" dirty="0"/>
              <a:t>(Neplyne z Ústavy, ale pravomoc lze podle čl. 63 odst. 2 svěřit zákonem, což </a:t>
            </a:r>
            <a:r>
              <a:rPr lang="cs-CZ" dirty="0" err="1"/>
              <a:t>ZoVŠ</a:t>
            </a:r>
            <a:r>
              <a:rPr lang="cs-CZ" dirty="0"/>
              <a:t> činí)</a:t>
            </a:r>
          </a:p>
          <a:p>
            <a:pPr lvl="1"/>
            <a:r>
              <a:rPr lang="cs-CZ" dirty="0"/>
              <a:t>Funkční období </a:t>
            </a:r>
            <a:r>
              <a:rPr lang="cs-CZ" dirty="0">
                <a:solidFill>
                  <a:srgbClr val="0000DC"/>
                </a:solidFill>
              </a:rPr>
              <a:t>čtyřleté</a:t>
            </a:r>
            <a:r>
              <a:rPr lang="cs-CZ" dirty="0"/>
              <a:t> (a nejvýše 2x po sobě)</a:t>
            </a:r>
          </a:p>
          <a:p>
            <a:pPr lvl="1"/>
            <a:endParaRPr lang="cs-CZ" dirty="0"/>
          </a:p>
          <a:p>
            <a:pPr lvl="1"/>
            <a:r>
              <a:rPr lang="cs-CZ" dirty="0">
                <a:solidFill>
                  <a:srgbClr val="0000DC"/>
                </a:solidFill>
              </a:rPr>
              <a:t>Prorektoři</a:t>
            </a:r>
            <a:r>
              <a:rPr lang="cs-CZ" dirty="0"/>
              <a:t> – zastupují rektora v jím určeném rozsahu, jím také jmenováni a odvoláváni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Vědecká rada</a:t>
            </a:r>
            <a:r>
              <a:rPr lang="cs-CZ" dirty="0"/>
              <a:t> (§ 11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Předsedou </a:t>
            </a:r>
            <a:r>
              <a:rPr lang="cs-CZ" b="1" dirty="0"/>
              <a:t>rektor</a:t>
            </a:r>
            <a:r>
              <a:rPr lang="cs-CZ" dirty="0"/>
              <a:t>, který </a:t>
            </a:r>
            <a:r>
              <a:rPr lang="cs-CZ" b="1" dirty="0"/>
              <a:t>jmenuje a odvolává </a:t>
            </a:r>
            <a:r>
              <a:rPr lang="cs-CZ" dirty="0"/>
              <a:t>ostatní členy (ale souhlas AS, viz dříve)</a:t>
            </a:r>
          </a:p>
          <a:p>
            <a:pPr lvl="1"/>
            <a:r>
              <a:rPr lang="cs-CZ" dirty="0"/>
              <a:t>Podstata: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Členy vědecké rady veřejné vysoké školy jsou </a:t>
            </a:r>
            <a:r>
              <a:rPr lang="cs-CZ" b="1" i="1" dirty="0">
                <a:solidFill>
                  <a:srgbClr val="0000DC"/>
                </a:solidFill>
              </a:rPr>
              <a:t>významní představitelé oborů</a:t>
            </a:r>
            <a:r>
              <a:rPr lang="cs-CZ" i="1" dirty="0">
                <a:solidFill>
                  <a:srgbClr val="0000DC"/>
                </a:solidFill>
              </a:rPr>
              <a:t>, v nichž vysoká škola uskutečňuje vzdělávací a  tvůrčí činnost. </a:t>
            </a:r>
            <a:r>
              <a:rPr lang="cs-CZ" b="1" i="1" dirty="0">
                <a:solidFill>
                  <a:srgbClr val="0000DC"/>
                </a:solidFill>
              </a:rPr>
              <a:t>Nejméně jedna třetina </a:t>
            </a:r>
            <a:r>
              <a:rPr lang="cs-CZ" i="1" dirty="0">
                <a:solidFill>
                  <a:srgbClr val="0000DC"/>
                </a:solidFill>
              </a:rPr>
              <a:t>členů jsou </a:t>
            </a:r>
            <a:r>
              <a:rPr lang="cs-CZ" b="1" i="1" dirty="0">
                <a:solidFill>
                  <a:srgbClr val="0000DC"/>
                </a:solidFill>
              </a:rPr>
              <a:t>jiné osoby než členové akademické obce této školy</a:t>
            </a:r>
            <a:r>
              <a:rPr lang="cs-CZ" i="1" dirty="0">
                <a:solidFill>
                  <a:srgbClr val="0000DC"/>
                </a:solidFill>
              </a:rPr>
              <a:t>.</a:t>
            </a:r>
          </a:p>
          <a:p>
            <a:pPr lvl="2"/>
            <a:r>
              <a:rPr lang="cs-CZ" b="1" dirty="0"/>
              <a:t>Případně z DZ k </a:t>
            </a:r>
            <a:r>
              <a:rPr lang="cs-CZ" b="1" dirty="0" err="1"/>
              <a:t>ZoVŠ</a:t>
            </a:r>
            <a:r>
              <a:rPr lang="cs-CZ" b="1" dirty="0"/>
              <a:t>: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Vědecká rada vysoké školy je v jejím rámci </a:t>
            </a:r>
            <a:r>
              <a:rPr lang="cs-CZ" b="1" i="1" dirty="0">
                <a:solidFill>
                  <a:srgbClr val="0000DC"/>
                </a:solidFill>
              </a:rPr>
              <a:t>sborem s nejvyšší odbornou a pedagogickou kvalifikací</a:t>
            </a:r>
            <a:r>
              <a:rPr lang="cs-CZ" i="1" dirty="0">
                <a:solidFill>
                  <a:srgbClr val="0000DC"/>
                </a:solidFill>
              </a:rPr>
              <a:t>. Její význam i kompetence se proto odpovídajícím způsobem nově upravují. Je zdůrazněna </a:t>
            </a:r>
            <a:r>
              <a:rPr lang="cs-CZ" b="1" i="1" dirty="0">
                <a:solidFill>
                  <a:srgbClr val="0000DC"/>
                </a:solidFill>
              </a:rPr>
              <a:t>koncepční, iniciativní a hodnotící role vědecké rady</a:t>
            </a:r>
            <a:r>
              <a:rPr lang="cs-CZ" i="1" dirty="0">
                <a:solidFill>
                  <a:srgbClr val="0000DC"/>
                </a:solidFill>
              </a:rPr>
              <a:t>. Zachovává se její působnost při habilitaci docentů a jmenování profesorů, nově se zavádí působnost při schvalování studijních programů, která dosud náležela akademickému senátu. Nově se též do její působnosti zavádí schvalování dlouhodobých záměrů vysoké školy.</a:t>
            </a:r>
          </a:p>
          <a:p>
            <a:pPr lvl="1"/>
            <a:r>
              <a:rPr lang="cs-CZ" dirty="0"/>
              <a:t>Působnost (§ 12 </a:t>
            </a:r>
            <a:r>
              <a:rPr lang="cs-CZ" dirty="0" err="1"/>
              <a:t>ZoVŠ</a:t>
            </a:r>
            <a:r>
              <a:rPr lang="cs-CZ" dirty="0"/>
              <a:t>):</a:t>
            </a:r>
          </a:p>
          <a:p>
            <a:pPr lvl="2"/>
            <a:r>
              <a:rPr lang="cs-CZ" dirty="0"/>
              <a:t>Projednává či schvaluje různé </a:t>
            </a:r>
            <a:r>
              <a:rPr lang="cs-CZ" b="1" dirty="0">
                <a:solidFill>
                  <a:srgbClr val="0000DC"/>
                </a:solidFill>
              </a:rPr>
              <a:t>fundamentální záležitosti veřejné VŠ </a:t>
            </a:r>
            <a:r>
              <a:rPr lang="cs-CZ" dirty="0"/>
              <a:t>– např. </a:t>
            </a:r>
            <a:r>
              <a:rPr lang="cs-CZ" b="1" dirty="0"/>
              <a:t>strategický záměr</a:t>
            </a:r>
            <a:r>
              <a:rPr lang="cs-CZ" dirty="0"/>
              <a:t>, </a:t>
            </a:r>
            <a:r>
              <a:rPr lang="cs-CZ" b="1" dirty="0"/>
              <a:t>studijní programy</a:t>
            </a:r>
            <a:r>
              <a:rPr lang="cs-CZ" dirty="0"/>
              <a:t>, </a:t>
            </a:r>
            <a:r>
              <a:rPr lang="cs-CZ" b="1" dirty="0"/>
              <a:t>akreditace</a:t>
            </a:r>
            <a:r>
              <a:rPr lang="cs-CZ" dirty="0"/>
              <a:t>, záměr rektora jmenovat </a:t>
            </a:r>
            <a:r>
              <a:rPr lang="cs-CZ" b="1" dirty="0"/>
              <a:t>radu pro vnitřní hodnocení</a:t>
            </a:r>
            <a:r>
              <a:rPr lang="cs-CZ" dirty="0"/>
              <a:t>, </a:t>
            </a:r>
            <a:r>
              <a:rPr lang="cs-CZ" b="1" dirty="0"/>
              <a:t>výroční zpráva</a:t>
            </a:r>
            <a:r>
              <a:rPr lang="cs-CZ" dirty="0"/>
              <a:t>, </a:t>
            </a:r>
            <a:r>
              <a:rPr lang="cs-CZ" b="1" dirty="0"/>
              <a:t>habilitační řízení</a:t>
            </a:r>
            <a:r>
              <a:rPr lang="cs-CZ" dirty="0"/>
              <a:t>…</a:t>
            </a:r>
          </a:p>
          <a:p>
            <a:pPr lvl="2"/>
            <a:r>
              <a:rPr lang="cs-CZ" dirty="0"/>
              <a:t>Dále také: </a:t>
            </a:r>
            <a:r>
              <a:rPr lang="cs-CZ" i="1" dirty="0">
                <a:solidFill>
                  <a:srgbClr val="0000DC"/>
                </a:solidFill>
              </a:rPr>
              <a:t>Vědecká rada veřejné vysoké školy </a:t>
            </a:r>
            <a:r>
              <a:rPr lang="cs-CZ" b="1" i="1" dirty="0">
                <a:solidFill>
                  <a:srgbClr val="0000DC"/>
                </a:solidFill>
              </a:rPr>
              <a:t>se vyjadřuje zejména k záležitostem, které jí předloží rektor.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Rada pro vnitřní hodnocení </a:t>
            </a:r>
            <a:r>
              <a:rPr lang="cs-CZ" dirty="0"/>
              <a:t>(§ 12a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b="1" dirty="0"/>
              <a:t>Fakultativní</a:t>
            </a:r>
            <a:r>
              <a:rPr lang="cs-CZ" dirty="0"/>
              <a:t> orgán (zřizován statutem VŠ), avšak </a:t>
            </a:r>
            <a:r>
              <a:rPr lang="cs-CZ" dirty="0">
                <a:solidFill>
                  <a:srgbClr val="0000DC"/>
                </a:solidFill>
              </a:rPr>
              <a:t>vyžadován pro institucionální akreditaci</a:t>
            </a:r>
          </a:p>
          <a:p>
            <a:pPr lvl="1"/>
            <a:r>
              <a:rPr lang="cs-CZ" dirty="0"/>
              <a:t>Předsedou </a:t>
            </a:r>
            <a:r>
              <a:rPr lang="cs-CZ" b="1" dirty="0"/>
              <a:t>rektor</a:t>
            </a:r>
            <a:r>
              <a:rPr lang="cs-CZ" dirty="0"/>
              <a:t> + požadavky na některé další členy, které zpravidla </a:t>
            </a:r>
            <a:r>
              <a:rPr lang="cs-CZ" b="1" dirty="0"/>
              <a:t>jmenuje</a:t>
            </a:r>
            <a:r>
              <a:rPr lang="cs-CZ" dirty="0"/>
              <a:t> rektor</a:t>
            </a:r>
          </a:p>
          <a:p>
            <a:pPr lvl="2"/>
            <a:r>
              <a:rPr lang="cs-CZ" dirty="0"/>
              <a:t>(1/3 na návrh vědecké rady a 1/3 na návrh akademického senátu)</a:t>
            </a:r>
          </a:p>
          <a:p>
            <a:pPr lvl="1"/>
            <a:r>
              <a:rPr lang="cs-CZ" dirty="0"/>
              <a:t>Působnost: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a) </a:t>
            </a:r>
            <a:r>
              <a:rPr lang="cs-CZ" b="1" i="1" dirty="0">
                <a:solidFill>
                  <a:srgbClr val="0000DC"/>
                </a:solidFill>
              </a:rPr>
              <a:t>schvaluje návrh pravidel systému zajišťování kvality vzdělávací</a:t>
            </a:r>
            <a:r>
              <a:rPr lang="cs-CZ" i="1" dirty="0">
                <a:solidFill>
                  <a:srgbClr val="0000DC"/>
                </a:solidFill>
              </a:rPr>
              <a:t>, tvůrčí a s nimi souvisejících činností </a:t>
            </a:r>
            <a:r>
              <a:rPr lang="cs-CZ" b="1" i="1" dirty="0">
                <a:solidFill>
                  <a:srgbClr val="0000DC"/>
                </a:solidFill>
              </a:rPr>
              <a:t>a vnitřního hodnocení kvality vzdělávací</a:t>
            </a:r>
            <a:r>
              <a:rPr lang="cs-CZ" i="1" dirty="0">
                <a:solidFill>
                  <a:srgbClr val="0000DC"/>
                </a:solidFill>
              </a:rPr>
              <a:t>, tvůrčí a s nimi souvisejících činností veřejné vysoké školy předložený předsedou rady pro vnitřní hodnocení před předložením návrhu akademickému senátu veřejné vysoké školy,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b)</a:t>
            </a:r>
            <a:r>
              <a:rPr lang="cs-CZ" b="1" i="1" dirty="0">
                <a:solidFill>
                  <a:srgbClr val="0000DC"/>
                </a:solidFill>
              </a:rPr>
              <a:t>řídí průběh vnitřního hodnocení kvality vzdělávací, </a:t>
            </a:r>
            <a:r>
              <a:rPr lang="cs-CZ" i="1" dirty="0">
                <a:solidFill>
                  <a:srgbClr val="0000DC"/>
                </a:solidFill>
              </a:rPr>
              <a:t>tvůrčí a s nimi souvisejících činností veřejné vysoké školy,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c)zpracovává </a:t>
            </a:r>
            <a:r>
              <a:rPr lang="cs-CZ" b="1" i="1" dirty="0">
                <a:solidFill>
                  <a:srgbClr val="0000DC"/>
                </a:solidFill>
              </a:rPr>
              <a:t>zprávu o vnitřním hodnocení kvality </a:t>
            </a:r>
            <a:r>
              <a:rPr lang="cs-CZ" i="1" dirty="0">
                <a:solidFill>
                  <a:srgbClr val="0000DC"/>
                </a:solidFill>
              </a:rPr>
              <a:t>vzdělávací, tvůrčí a s nimi souvisejících činností veřejné vysoké školy a dodatky k této zprávě,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d)vede průběžné záznamy o vnitřním hodnocení kvality vzdělávací, tvůrčí a s nimi souvisejících činností veřejné vysoké školy,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e)vykonává další činnosti v rozsahu stanoveném statutem veřejné vysoké školy.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Disciplinární komise veřejné VŠ </a:t>
            </a:r>
            <a:r>
              <a:rPr lang="cs-CZ" dirty="0"/>
              <a:t>(§ 13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>
                <a:solidFill>
                  <a:srgbClr val="0000DC"/>
                </a:solidFill>
              </a:rPr>
              <a:t>Projednává </a:t>
            </a:r>
            <a:r>
              <a:rPr lang="cs-CZ" b="1" dirty="0">
                <a:solidFill>
                  <a:srgbClr val="0000DC"/>
                </a:solidFill>
              </a:rPr>
              <a:t>disciplinární přestupky</a:t>
            </a:r>
            <a:r>
              <a:rPr lang="cs-CZ" dirty="0">
                <a:solidFill>
                  <a:srgbClr val="0000DC"/>
                </a:solidFill>
              </a:rPr>
              <a:t> studentů veřejné VŠ</a:t>
            </a:r>
            <a:r>
              <a:rPr lang="cs-CZ" dirty="0"/>
              <a:t>, pokud nejsou zapsáni na žádné z fakult = </a:t>
            </a:r>
            <a:r>
              <a:rPr lang="cs-CZ" b="1" dirty="0"/>
              <a:t>pokud jsou zapsáni na fakultách, nezřizuje se</a:t>
            </a:r>
            <a:r>
              <a:rPr lang="cs-CZ" dirty="0"/>
              <a:t> (MU nemá)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Místo toho </a:t>
            </a:r>
            <a:r>
              <a:rPr lang="cs-CZ" dirty="0">
                <a:solidFill>
                  <a:srgbClr val="0000DC"/>
                </a:solidFill>
              </a:rPr>
              <a:t>disciplinární komise fakult</a:t>
            </a:r>
            <a:r>
              <a:rPr lang="cs-CZ" dirty="0"/>
              <a:t> (viz dále), v principu ale podobné</a:t>
            </a:r>
          </a:p>
          <a:p>
            <a:pPr lvl="1"/>
            <a:endParaRPr lang="cs-CZ" b="1" dirty="0"/>
          </a:p>
          <a:p>
            <a:pPr lvl="1"/>
            <a:r>
              <a:rPr lang="cs-CZ" b="1" dirty="0"/>
              <a:t>Nemá pravomoc rozhodnout</a:t>
            </a:r>
            <a:r>
              <a:rPr lang="cs-CZ" dirty="0"/>
              <a:t>, pouze předkládá návrh na rozhodnutí rektorovi</a:t>
            </a:r>
          </a:p>
          <a:p>
            <a:pPr lvl="1"/>
            <a:r>
              <a:rPr lang="cs-CZ" dirty="0"/>
              <a:t>Členové jmenováni (odvoláváni) rektorem z řad členů akademické obce (1/2 studující)</a:t>
            </a:r>
          </a:p>
          <a:p>
            <a:pPr lvl="1"/>
            <a:r>
              <a:rPr lang="cs-CZ" dirty="0"/>
              <a:t>Funkční období nejvýše 2 roky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Správní rada veřejné VŠ </a:t>
            </a:r>
            <a:r>
              <a:rPr lang="cs-CZ" dirty="0"/>
              <a:t>(charakteristika, § 14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Jak se konstatuje v DZ k </a:t>
            </a:r>
            <a:r>
              <a:rPr lang="cs-CZ" dirty="0" err="1"/>
              <a:t>ZoVŠ</a:t>
            </a:r>
            <a:r>
              <a:rPr lang="cs-CZ" dirty="0"/>
              <a:t>: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Rada veřejné vysoké školy je nově zaváděným orgánem, který na vysoké škole, vybavené značnou autonomií a samosprávou, </a:t>
            </a:r>
            <a:r>
              <a:rPr lang="cs-CZ" b="1" i="1" dirty="0">
                <a:solidFill>
                  <a:srgbClr val="0000DC"/>
                </a:solidFill>
              </a:rPr>
              <a:t>má uplatňovat a prosazovat veřejný zájem</a:t>
            </a:r>
            <a:r>
              <a:rPr lang="cs-CZ" i="1" dirty="0">
                <a:solidFill>
                  <a:srgbClr val="0000DC"/>
                </a:solidFill>
              </a:rPr>
              <a:t>. K němu nepochybně patří, aby se s rozsáhlým majetkem, který stát veřejné vysoké škole poskytl, i s dotacemi ze státního rozpočtu nakládalo co nejefektivněji; aby vysoká škola pružně reagovala na celospolečenské i regionální potřeby a aby na ni měli přístup i nadaní studenti ze sociálně slabých vrstev. Rada veřejné vysoké školy </a:t>
            </a:r>
            <a:r>
              <a:rPr lang="cs-CZ" b="1" i="1" dirty="0">
                <a:solidFill>
                  <a:srgbClr val="0000DC"/>
                </a:solidFill>
              </a:rPr>
              <a:t>je proto koncipována především jako orgán iniciativní a konzultativní, nezávislý na vysoké škole a vybavený rozhodovacími kompetencemi v záležitostech, které jsou sice významné, ale nerozhoduje se o nich často</a:t>
            </a:r>
            <a:r>
              <a:rPr lang="cs-CZ" i="1" dirty="0">
                <a:solidFill>
                  <a:srgbClr val="0000DC"/>
                </a:solidFill>
              </a:rPr>
              <a:t>. Z různých možností, jak takovýto orgán konstituovat, bylo za dané situace jako nejjednodušší vybráno </a:t>
            </a:r>
            <a:r>
              <a:rPr lang="cs-CZ" b="1" i="1" dirty="0">
                <a:solidFill>
                  <a:srgbClr val="0000DC"/>
                </a:solidFill>
              </a:rPr>
              <a:t>jmenování ministrem</a:t>
            </a:r>
            <a:r>
              <a:rPr lang="cs-CZ" i="1" dirty="0">
                <a:solidFill>
                  <a:srgbClr val="0000DC"/>
                </a:solidFill>
              </a:rPr>
              <a:t>. V návrhu jsou uvedena základní hlediska, která by měl ministr při jmenování brát v úvahu. Předpokládá se, že do této rady </a:t>
            </a:r>
            <a:r>
              <a:rPr lang="cs-CZ" b="1" i="1" dirty="0">
                <a:solidFill>
                  <a:srgbClr val="0000DC"/>
                </a:solidFill>
              </a:rPr>
              <a:t>budou jmenovány osoby, které mají k vysoké škole nějaký vztah</a:t>
            </a:r>
            <a:r>
              <a:rPr lang="cs-CZ" i="1" dirty="0">
                <a:solidFill>
                  <a:srgbClr val="0000DC"/>
                </a:solidFill>
              </a:rPr>
              <a:t> buď z profesionálního či územního hlediska, jsou obeznámeny s jejím životem a budou případně nápomocny při získávání mimorozpočtových zdrojů pro její rozvoj.</a:t>
            </a:r>
          </a:p>
          <a:p>
            <a:pPr lvl="1"/>
            <a:r>
              <a:rPr lang="cs-CZ" dirty="0"/>
              <a:t>Tomu obecně odpovídají </a:t>
            </a:r>
            <a:r>
              <a:rPr lang="cs-CZ" b="1" dirty="0"/>
              <a:t>zákonné požadavky </a:t>
            </a:r>
            <a:r>
              <a:rPr lang="cs-CZ" dirty="0"/>
              <a:t>(jmenování ministrem školství po projednání s rektorek) + požadavek, že členové </a:t>
            </a:r>
            <a:r>
              <a:rPr lang="cs-CZ" b="1" dirty="0"/>
              <a:t>nesmí být zaměstnanci VŠ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Správní rada veřejné VŠ </a:t>
            </a:r>
            <a:r>
              <a:rPr lang="cs-CZ" dirty="0"/>
              <a:t>(činnost, § 15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Tři okruhy úkolů: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1/ </a:t>
            </a:r>
            <a:r>
              <a:rPr lang="cs-CZ" dirty="0">
                <a:solidFill>
                  <a:srgbClr val="0000DC"/>
                </a:solidFill>
              </a:rPr>
              <a:t>Předchozí písemný </a:t>
            </a:r>
            <a:r>
              <a:rPr lang="cs-CZ" b="1" dirty="0">
                <a:solidFill>
                  <a:srgbClr val="0000DC"/>
                </a:solidFill>
              </a:rPr>
              <a:t>souhlas k významným (</a:t>
            </a:r>
            <a:r>
              <a:rPr lang="cs-CZ" b="1" dirty="0" err="1">
                <a:solidFill>
                  <a:srgbClr val="0000DC"/>
                </a:solidFill>
              </a:rPr>
              <a:t>majetko</a:t>
            </a:r>
            <a:r>
              <a:rPr lang="cs-CZ" b="1" dirty="0">
                <a:solidFill>
                  <a:srgbClr val="0000DC"/>
                </a:solidFill>
              </a:rPr>
              <a:t>)právním jednáním 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/>
              <a:t>Správní rada veřejné vysoké školy právní jednání </a:t>
            </a:r>
            <a:r>
              <a:rPr lang="cs-CZ" b="1" i="1" dirty="0"/>
              <a:t>neschválí, jestliže je v rozporu s požadavkem řádného využívání majetku</a:t>
            </a:r>
            <a:r>
              <a:rPr lang="cs-CZ" i="1" dirty="0"/>
              <a:t> veřejné vysoké školy </a:t>
            </a:r>
            <a:r>
              <a:rPr lang="cs-CZ" b="1" i="1" dirty="0"/>
              <a:t>nebo jestliže by jím bylo ohroženo plnění úkolů školy</a:t>
            </a:r>
            <a:r>
              <a:rPr lang="cs-CZ" i="1" dirty="0"/>
              <a:t>.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+ vydání souhlasu oznamováno MŠMT a bez souhlasu a oznámení je </a:t>
            </a:r>
            <a:r>
              <a:rPr lang="cs-CZ" b="1" dirty="0"/>
              <a:t>jednání neplatné</a:t>
            </a:r>
            <a:endParaRPr lang="cs-CZ" b="1" dirty="0">
              <a:solidFill>
                <a:srgbClr val="0000DC"/>
              </a:solidFill>
            </a:endParaRP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2/ schvalování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b="1" dirty="0">
                <a:solidFill>
                  <a:srgbClr val="0000DC"/>
                </a:solidFill>
              </a:rPr>
              <a:t>nebo projednávání „základních materiálů“ </a:t>
            </a:r>
            <a:r>
              <a:rPr lang="cs-CZ" dirty="0">
                <a:solidFill>
                  <a:srgbClr val="0000DC"/>
                </a:solidFill>
              </a:rPr>
              <a:t>(rozpočtu, strategického záměru, výroční zprávy či zprávy o vnitřním hodnocení kvality)</a:t>
            </a:r>
          </a:p>
          <a:p>
            <a:pPr lvl="1"/>
            <a:r>
              <a:rPr lang="cs-CZ" b="1" dirty="0">
                <a:solidFill>
                  <a:srgbClr val="0000DC"/>
                </a:solidFill>
              </a:rPr>
              <a:t>3/ Vyjadřuje se k dalším věcem, které jí k projednání předloží rektor</a:t>
            </a:r>
            <a:r>
              <a:rPr lang="cs-CZ" dirty="0">
                <a:solidFill>
                  <a:srgbClr val="0000DC"/>
                </a:solidFill>
              </a:rPr>
              <a:t> </a:t>
            </a:r>
          </a:p>
          <a:p>
            <a:pPr lvl="2"/>
            <a:r>
              <a:rPr lang="cs-CZ" i="1" dirty="0"/>
              <a:t>(+ Dává podněty a vyjadřuje stanoviska k činnosti veřejné vysoké školy, která zveřejňuje ve veřejné části internetových stránek veřejné vysoké školy)</a:t>
            </a: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pPr lvl="1"/>
            <a:endParaRPr lang="cs-CZ" i="1" dirty="0">
              <a:solidFill>
                <a:srgbClr val="0000DC"/>
              </a:solidFill>
            </a:endParaRPr>
          </a:p>
          <a:p>
            <a:pPr lvl="1"/>
            <a:endParaRPr lang="cs-CZ" b="1" dirty="0"/>
          </a:p>
          <a:p>
            <a:pPr lvl="1"/>
            <a:endParaRPr lang="cs-CZ" b="1" dirty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Kvestor (§ 16 </a:t>
            </a:r>
            <a:r>
              <a:rPr lang="cs-CZ" b="1" dirty="0" err="1"/>
              <a:t>ZoVŠ</a:t>
            </a:r>
            <a:r>
              <a:rPr lang="cs-CZ" b="1" dirty="0"/>
              <a:t>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(1)Kvestor </a:t>
            </a:r>
            <a:r>
              <a:rPr lang="cs-CZ" b="1" i="1" dirty="0">
                <a:solidFill>
                  <a:srgbClr val="0000DC"/>
                </a:solidFill>
              </a:rPr>
              <a:t>řídí hospodaření a vnitřní správu veřejné vysoké školy </a:t>
            </a:r>
            <a:r>
              <a:rPr lang="cs-CZ" i="1" dirty="0">
                <a:solidFill>
                  <a:srgbClr val="0000DC"/>
                </a:solidFill>
              </a:rPr>
              <a:t>a </a:t>
            </a:r>
            <a:r>
              <a:rPr lang="cs-CZ" b="1" i="1" dirty="0">
                <a:solidFill>
                  <a:srgbClr val="0000DC"/>
                </a:solidFill>
              </a:rPr>
              <a:t>zastupuje ji </a:t>
            </a:r>
            <a:r>
              <a:rPr lang="cs-CZ" i="1" dirty="0">
                <a:solidFill>
                  <a:srgbClr val="0000DC"/>
                </a:solidFill>
              </a:rPr>
              <a:t>v rozsahu stanoveném opatřením rektora.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(2)Kvestora jmenuje a odvolává rektor.</a:t>
            </a:r>
          </a:p>
          <a:p>
            <a:pPr lvl="1"/>
            <a:endParaRPr lang="cs-CZ" b="1" dirty="0"/>
          </a:p>
          <a:p>
            <a:r>
              <a:rPr lang="cs-CZ" b="1" dirty="0"/>
              <a:t>Fakultativně i různé poradní orgány</a:t>
            </a:r>
            <a:endParaRPr lang="cs-CZ" dirty="0"/>
          </a:p>
          <a:p>
            <a:pPr lvl="1"/>
            <a:r>
              <a:rPr lang="cs-CZ" dirty="0"/>
              <a:t>V rámci MU/</a:t>
            </a:r>
            <a:r>
              <a:rPr lang="cs-CZ" dirty="0" err="1"/>
              <a:t>PrF</a:t>
            </a:r>
            <a:r>
              <a:rPr lang="cs-CZ" dirty="0"/>
              <a:t> </a:t>
            </a:r>
            <a:r>
              <a:rPr lang="cs-CZ" b="1" dirty="0"/>
              <a:t>kolegium rektora/děkana</a:t>
            </a:r>
            <a:r>
              <a:rPr lang="cs-CZ" dirty="0"/>
              <a:t> jako stálý poradní orgán </a:t>
            </a:r>
          </a:p>
          <a:p>
            <a:pPr lvl="2"/>
            <a:r>
              <a:rPr lang="cs-CZ" dirty="0"/>
              <a:t>(Zřízený Statutem MU/</a:t>
            </a:r>
            <a:r>
              <a:rPr lang="cs-CZ" dirty="0" err="1"/>
              <a:t>PrF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Ale i další poradní orgány (řada na úrovni MU, viz </a:t>
            </a:r>
            <a:r>
              <a:rPr lang="cs-CZ" dirty="0">
                <a:hlinkClick r:id="rId2"/>
              </a:rPr>
              <a:t>web MU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Součásti</a:t>
            </a:r>
            <a:r>
              <a:rPr lang="cs-CZ" dirty="0"/>
              <a:t> (§ 22 </a:t>
            </a:r>
            <a:r>
              <a:rPr lang="cs-CZ" dirty="0" err="1"/>
              <a:t>ZoVŠ</a:t>
            </a:r>
            <a:r>
              <a:rPr lang="cs-CZ" dirty="0"/>
              <a:t>):</a:t>
            </a:r>
          </a:p>
          <a:p>
            <a:pPr lvl="1"/>
            <a:r>
              <a:rPr lang="cs-CZ" dirty="0"/>
              <a:t>Veřejné VŠ se mohou </a:t>
            </a:r>
            <a:r>
              <a:rPr lang="cs-CZ" dirty="0">
                <a:solidFill>
                  <a:srgbClr val="0000DC"/>
                </a:solidFill>
              </a:rPr>
              <a:t>členit na</a:t>
            </a:r>
            <a:r>
              <a:rPr lang="cs-CZ" b="1" dirty="0">
                <a:solidFill>
                  <a:srgbClr val="0000DC"/>
                </a:solidFill>
              </a:rPr>
              <a:t> součásti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Fakulty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Vysokoškolské </a:t>
            </a:r>
            <a:r>
              <a:rPr lang="cs-CZ" b="1" i="1" dirty="0">
                <a:solidFill>
                  <a:srgbClr val="0000DC"/>
                </a:solidFill>
              </a:rPr>
              <a:t>ústavy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Jiná pracoviště </a:t>
            </a:r>
            <a:r>
              <a:rPr lang="cs-CZ" i="1" dirty="0">
                <a:solidFill>
                  <a:srgbClr val="0000DC"/>
                </a:solidFill>
              </a:rPr>
              <a:t>pro vzdělávací a tvůrčí činnost nebo pro poskytování informačních služeb nebo převod technologií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Účelová zařízení </a:t>
            </a:r>
            <a:r>
              <a:rPr lang="cs-CZ" i="1" dirty="0">
                <a:solidFill>
                  <a:srgbClr val="0000DC"/>
                </a:solidFill>
              </a:rPr>
              <a:t>pro kulturní a sportovní činnost, pro ubytování a stravování zejména členů akademické obce nebo k zajišťování provozu školy</a:t>
            </a:r>
          </a:p>
          <a:p>
            <a:pPr lvl="2"/>
            <a:endParaRPr lang="cs-CZ" b="1" i="1" dirty="0">
              <a:solidFill>
                <a:srgbClr val="0000DC"/>
              </a:solidFill>
            </a:endParaRPr>
          </a:p>
          <a:p>
            <a:pPr lvl="1"/>
            <a:r>
              <a:rPr lang="cs-CZ" dirty="0"/>
              <a:t>Pro ilustraci v rámci MU: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Fakulty – nyní 10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Ústavy – ÚVT, CEITEC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Jiná pracoviště – např. </a:t>
            </a:r>
            <a:r>
              <a:rPr lang="cs-CZ" i="1" dirty="0" err="1">
                <a:solidFill>
                  <a:srgbClr val="0000DC"/>
                </a:solidFill>
              </a:rPr>
              <a:t>Teiresiás</a:t>
            </a:r>
            <a:r>
              <a:rPr lang="cs-CZ" i="1" dirty="0">
                <a:solidFill>
                  <a:srgbClr val="0000DC"/>
                </a:solidFill>
              </a:rPr>
              <a:t>, Univerzitní centrum Telč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Účelová zařízení – např. SKM, Nakladatelství MU</a:t>
            </a:r>
          </a:p>
          <a:p>
            <a:pPr lvl="2">
              <a:buFont typeface="Wingdings" pitchFamily="2" charset="2"/>
              <a:buChar char="q"/>
            </a:pPr>
            <a:endParaRPr lang="cs-CZ" dirty="0"/>
          </a:p>
          <a:p>
            <a:pPr lvl="2">
              <a:buFont typeface="Wingdings" pitchFamily="2" charset="2"/>
              <a:buChar char="q"/>
            </a:pPr>
            <a:endParaRPr lang="cs-CZ" dirty="0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altLang="cs-CZ" sz="120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5/ Veřejná VŠ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Fakulta</a:t>
            </a:r>
            <a:r>
              <a:rPr lang="cs-CZ" dirty="0"/>
              <a:t> (§ 23-33 </a:t>
            </a:r>
            <a:r>
              <a:rPr lang="cs-CZ" dirty="0" err="1"/>
              <a:t>ZoVŠ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Uskutečňuje </a:t>
            </a:r>
            <a:r>
              <a:rPr lang="cs-CZ" b="1" dirty="0">
                <a:solidFill>
                  <a:srgbClr val="0000DC"/>
                </a:solidFill>
              </a:rPr>
              <a:t>nejméně jeden </a:t>
            </a:r>
            <a:r>
              <a:rPr lang="cs-CZ" dirty="0">
                <a:solidFill>
                  <a:srgbClr val="0000DC"/>
                </a:solidFill>
              </a:rPr>
              <a:t>akreditovaný studijní program </a:t>
            </a:r>
            <a:r>
              <a:rPr lang="cs-CZ" dirty="0"/>
              <a:t>a </a:t>
            </a:r>
            <a:r>
              <a:rPr lang="cs-CZ" dirty="0">
                <a:solidFill>
                  <a:srgbClr val="0000DC"/>
                </a:solidFill>
              </a:rPr>
              <a:t>vykonává vědeckou, výzkumnou, vývojovou a inovační, uměleckou nebo další tvůrčí činnost</a:t>
            </a:r>
            <a:endParaRPr lang="cs-CZ" dirty="0"/>
          </a:p>
          <a:p>
            <a:pPr lvl="2">
              <a:buFont typeface="Wingdings" pitchFamily="2" charset="2"/>
              <a:buChar char="Ø"/>
            </a:pPr>
            <a:r>
              <a:rPr lang="cs-CZ" dirty="0"/>
              <a:t>O zřízení (zrušení…) rozhoduje akademický senát VŠ na návrh rektora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Pozor, </a:t>
            </a:r>
            <a:r>
              <a:rPr lang="cs-CZ" dirty="0">
                <a:solidFill>
                  <a:srgbClr val="0000DC"/>
                </a:solidFill>
              </a:rPr>
              <a:t>nemá právní subjektivitu </a:t>
            </a:r>
            <a:r>
              <a:rPr lang="cs-CZ" dirty="0"/>
              <a:t>(tu má veřejná VŠ jako celek)</a:t>
            </a:r>
          </a:p>
          <a:p>
            <a:pPr lvl="1">
              <a:buNone/>
            </a:pPr>
            <a:endParaRPr lang="cs-CZ" dirty="0"/>
          </a:p>
          <a:p>
            <a:pPr lvl="1"/>
            <a:r>
              <a:rPr lang="cs-CZ" dirty="0"/>
              <a:t>Přesto určitá (vlastní) </a:t>
            </a:r>
            <a:r>
              <a:rPr lang="cs-CZ" b="1" dirty="0">
                <a:solidFill>
                  <a:srgbClr val="0000DC"/>
                </a:solidFill>
              </a:rPr>
              <a:t>samosprávná působnost</a:t>
            </a:r>
            <a:r>
              <a:rPr lang="cs-CZ" dirty="0"/>
              <a:t>:</a:t>
            </a:r>
          </a:p>
          <a:p>
            <a:pPr lvl="2">
              <a:buFont typeface="Wingdings" pitchFamily="2" charset="2"/>
              <a:buChar char="Ø"/>
            </a:pPr>
            <a:r>
              <a:rPr lang="cs-CZ" b="1" i="1" dirty="0">
                <a:solidFill>
                  <a:srgbClr val="0000DC"/>
                </a:solidFill>
              </a:rPr>
              <a:t>Právo rozhodovat nebo jednat </a:t>
            </a:r>
            <a:r>
              <a:rPr lang="cs-CZ" i="1" dirty="0">
                <a:solidFill>
                  <a:srgbClr val="0000DC"/>
                </a:solidFill>
              </a:rPr>
              <a:t>jménem VŠ ve věcech týkajících se fakulty (§ 24, případně pokud svěří statut VŠ)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Právo vydávat </a:t>
            </a:r>
            <a:r>
              <a:rPr lang="cs-CZ" b="1" i="1" dirty="0">
                <a:solidFill>
                  <a:srgbClr val="0000DC"/>
                </a:solidFill>
              </a:rPr>
              <a:t>vnitřní předpisy fakulty </a:t>
            </a:r>
            <a:r>
              <a:rPr lang="cs-CZ" i="1" dirty="0">
                <a:solidFill>
                  <a:srgbClr val="0000DC"/>
                </a:solidFill>
              </a:rPr>
              <a:t>(§ 33)</a:t>
            </a:r>
          </a:p>
          <a:p>
            <a:pPr lvl="2">
              <a:buFont typeface="Wingdings" pitchFamily="2" charset="2"/>
              <a:buChar char="Ø"/>
            </a:pPr>
            <a:r>
              <a:rPr lang="cs-CZ" i="1" dirty="0">
                <a:solidFill>
                  <a:srgbClr val="0000DC"/>
                </a:solidFill>
              </a:rPr>
              <a:t>Vlastní </a:t>
            </a:r>
            <a:r>
              <a:rPr lang="cs-CZ" b="1" i="1" dirty="0">
                <a:solidFill>
                  <a:srgbClr val="0000DC"/>
                </a:solidFill>
              </a:rPr>
              <a:t>samosprávné orgány</a:t>
            </a:r>
          </a:p>
          <a:p>
            <a:pPr lvl="2">
              <a:buFont typeface="Wingdings" pitchFamily="2" charset="2"/>
              <a:buChar char="q"/>
            </a:pPr>
            <a:endParaRPr lang="cs-CZ" dirty="0"/>
          </a:p>
          <a:p>
            <a:pPr lvl="1">
              <a:buClr>
                <a:srgbClr val="0000DC"/>
              </a:buClr>
            </a:pPr>
            <a:r>
              <a:rPr lang="cs-CZ" dirty="0">
                <a:solidFill>
                  <a:srgbClr val="000000"/>
                </a:solidFill>
              </a:rPr>
              <a:t>Členění na fakultní pracoviště (typicky katedry)</a:t>
            </a:r>
          </a:p>
          <a:p>
            <a:pPr lvl="2">
              <a:buClr>
                <a:srgbClr val="0000DC"/>
              </a:buClr>
            </a:pPr>
            <a:r>
              <a:rPr lang="cs-CZ" dirty="0"/>
              <a:t>(O zřízení, sloučení, splynutí, rozdělení nebo zrušení rozhoduje fakultní AS na návrh děkana)</a:t>
            </a:r>
            <a:endParaRPr lang="cs-CZ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46859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</Template>
  <TotalTime>20099</TotalTime>
  <Words>12638</Words>
  <Application>Microsoft Macintosh PowerPoint</Application>
  <PresentationFormat>Širokoúhlá obrazovka</PresentationFormat>
  <Paragraphs>1283</Paragraphs>
  <Slides>120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120</vt:i4>
      </vt:variant>
    </vt:vector>
  </HeadingPairs>
  <TitlesOfParts>
    <vt:vector size="127" baseType="lpstr">
      <vt:lpstr>Arial</vt:lpstr>
      <vt:lpstr>Arial Black</vt:lpstr>
      <vt:lpstr>Calibri</vt:lpstr>
      <vt:lpstr>Tahoma</vt:lpstr>
      <vt:lpstr>Wingdings</vt:lpstr>
      <vt:lpstr>Wingdings 3</vt:lpstr>
      <vt:lpstr>46859</vt:lpstr>
      <vt:lpstr>1/ Správa na úseku územního plánování  a stavebního řádu </vt:lpstr>
      <vt:lpstr>Správa na úseku územního plánování a stavebního řádu </vt:lpstr>
      <vt:lpstr>Prameny právní úpravy</vt:lpstr>
      <vt:lpstr>Prováděcí předpisy  </vt:lpstr>
      <vt:lpstr>Předmět úpravy ve stavebním zákoně</vt:lpstr>
      <vt:lpstr> Zaměření a systematika úpravy </vt:lpstr>
      <vt:lpstr> Vztah ke správnímu řádu  </vt:lpstr>
      <vt:lpstr> Vztah ke správnímu řádu  </vt:lpstr>
      <vt:lpstr>Organizace správy na úseku územního plánování a stavebního  řádu  </vt:lpstr>
      <vt:lpstr>Orgány a základní instituty správy na úseku územního plánování</vt:lpstr>
      <vt:lpstr>Činnost stavebních úřadů</vt:lpstr>
      <vt:lpstr>Organizace správy na úseku územního plánování </vt:lpstr>
      <vt:lpstr>Organizace správy na úseku územního plánování</vt:lpstr>
      <vt:lpstr>Organizace správy na úseku územního plánování</vt:lpstr>
      <vt:lpstr>Organizace správy na úseku územního plánování</vt:lpstr>
      <vt:lpstr> Dotčené orgány</vt:lpstr>
      <vt:lpstr>Organizace správy na úseku územního plánování</vt:lpstr>
      <vt:lpstr>  Nástroje územního plánování </vt:lpstr>
      <vt:lpstr> Z judikatury:</vt:lpstr>
      <vt:lpstr> Územní rozvojový plán </vt:lpstr>
      <vt:lpstr> Zásady územního rozvoje</vt:lpstr>
      <vt:lpstr> Územní plán</vt:lpstr>
      <vt:lpstr>Soudní přezkum ÚPD</vt:lpstr>
      <vt:lpstr>Soudní přezkum ÚPD </vt:lpstr>
      <vt:lpstr>Soudní přezkum ÚPD </vt:lpstr>
      <vt:lpstr> Algoritmus soudního přezkumu opatření obecné povahy (§ 101d odst. 1 a 2 s. ř. s.)  </vt:lpstr>
      <vt:lpstr>  Územní rozhodování </vt:lpstr>
      <vt:lpstr>Územní řízení </vt:lpstr>
      <vt:lpstr>Územní řízení </vt:lpstr>
      <vt:lpstr>Územní řízení </vt:lpstr>
      <vt:lpstr>Územní řízení </vt:lpstr>
      <vt:lpstr>Územní souhlas  </vt:lpstr>
      <vt:lpstr>K judikatuře u   územního souhlasu</vt:lpstr>
      <vt:lpstr>  Stavební řád    </vt:lpstr>
      <vt:lpstr>  Stavební povolení lze vydat či nahradit </vt:lpstr>
      <vt:lpstr>Ohlášení stavby a stavební povolení  </vt:lpstr>
      <vt:lpstr>Ohlášení stavby </vt:lpstr>
      <vt:lpstr>Ohlášení stavby </vt:lpstr>
      <vt:lpstr>Ohlášení stavby </vt:lpstr>
      <vt:lpstr>Stavební povolení </vt:lpstr>
      <vt:lpstr>Stavební povolení </vt:lpstr>
      <vt:lpstr>  Oznámení záměru s certifikátem autorizovaného inspektora </vt:lpstr>
      <vt:lpstr> Užívání staveb   </vt:lpstr>
      <vt:lpstr>Užívání stavby</vt:lpstr>
      <vt:lpstr>Užívání stavby</vt:lpstr>
      <vt:lpstr>Předčasné užívání a zkušební provoz </vt:lpstr>
      <vt:lpstr>Co když nejsem účastník řízení?</vt:lpstr>
      <vt:lpstr>Správní trestání </vt:lpstr>
      <vt:lpstr>Vyvlastnění</vt:lpstr>
      <vt:lpstr>Vyvlastňovací řízení </vt:lpstr>
      <vt:lpstr>Vyvlastňovací řízení </vt:lpstr>
      <vt:lpstr>Vyvlastňovací řízení </vt:lpstr>
      <vt:lpstr>Soudní kontrola </vt:lpstr>
      <vt:lpstr>Náhrada za vyvlastnění</vt:lpstr>
      <vt:lpstr>Správa na úseku školství – vysoké školství</vt:lpstr>
      <vt:lpstr>1/ Vysoké školství</vt:lpstr>
      <vt:lpstr>1/ Vysoké školství</vt:lpstr>
      <vt:lpstr>1/ Vysoké školství</vt:lpstr>
      <vt:lpstr>1/ Vysoké školství</vt:lpstr>
      <vt:lpstr>1/ Vysoké školství</vt:lpstr>
      <vt:lpstr>1/ Vysoké školství</vt:lpstr>
      <vt:lpstr>1/ Vysoké školství</vt:lpstr>
      <vt:lpstr>1/ Vysoké školství</vt:lpstr>
      <vt:lpstr>2/ Prameny</vt:lpstr>
      <vt:lpstr>2/ Prameny</vt:lpstr>
      <vt:lpstr>2/ Prameny</vt:lpstr>
      <vt:lpstr>2/ Prameny</vt:lpstr>
      <vt:lpstr>2/ Prameny</vt:lpstr>
      <vt:lpstr>2/ Prameny</vt:lpstr>
      <vt:lpstr>2/ Prameny</vt:lpstr>
      <vt:lpstr>3/ Správa vysokého školství</vt:lpstr>
      <vt:lpstr>3/ Správa vysokého školství</vt:lpstr>
      <vt:lpstr>3/ Správa vysokého školství</vt:lpstr>
      <vt:lpstr>3/ Správa vysokého školství</vt:lpstr>
      <vt:lpstr>3/ Správa vysokého školství</vt:lpstr>
      <vt:lpstr>4/ Vysoké školy obecně</vt:lpstr>
      <vt:lpstr>4/ Vysoké školy obecně</vt:lpstr>
      <vt:lpstr>4/ Vysoké školy obecně</vt:lpstr>
      <vt:lpstr>4/ Vysoké školy obecně</vt:lpstr>
      <vt:lpstr>4/ Vysoké školy obecně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5/ Veřejná VŠ</vt:lpstr>
      <vt:lpstr>6/ Soukromá a státní VŠ</vt:lpstr>
      <vt:lpstr>6/ Soukromá a státní VŠ</vt:lpstr>
      <vt:lpstr>7/ Studium na VŠ</vt:lpstr>
      <vt:lpstr>7/ Studium na VŠ</vt:lpstr>
      <vt:lpstr>7/ Studium na VŠ</vt:lpstr>
      <vt:lpstr>7/ Studium na VŠ</vt:lpstr>
      <vt:lpstr>7/ Studium na VŠ</vt:lpstr>
      <vt:lpstr>7/ Studium na VŠ</vt:lpstr>
      <vt:lpstr>7/ Studium na VŠ</vt:lpstr>
      <vt:lpstr>8/ Aktuálně</vt:lpstr>
      <vt:lpstr>8/ Aktuálně</vt:lpstr>
      <vt:lpstr>9/ Vybraná judikatura</vt:lpstr>
      <vt:lpstr>9/ Vybraná judikatura</vt:lpstr>
      <vt:lpstr>9/ Vybraná judikatura</vt:lpstr>
      <vt:lpstr>9/ Vybraná judikatura</vt:lpstr>
      <vt:lpstr>9/ Vybraná judikatura</vt:lpstr>
      <vt:lpstr>Děkuji za pozornost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Lucie Řezníčková</cp:lastModifiedBy>
  <cp:revision>701</cp:revision>
  <cp:lastPrinted>1601-01-01T00:00:00Z</cp:lastPrinted>
  <dcterms:created xsi:type="dcterms:W3CDTF">2019-10-05T08:57:07Z</dcterms:created>
  <dcterms:modified xsi:type="dcterms:W3CDTF">2023-11-24T11:57:47Z</dcterms:modified>
</cp:coreProperties>
</file>