
<file path=[Content_Types].xml><?xml version="1.0" encoding="utf-8"?>
<Types xmlns="http://schemas.openxmlformats.org/package/2006/content-types">
  <Default Extension="emf" ContentType="image/x-emf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4"/>
    <p:sldMasterId id="2147483659" r:id="rId5"/>
    <p:sldMasterId id="2147483660" r:id="rId6"/>
  </p:sldMasterIdLst>
  <p:notesMasterIdLst>
    <p:notesMasterId r:id="rId30"/>
  </p:notesMasterIdLst>
  <p:handoutMasterIdLst>
    <p:handoutMasterId r:id="rId31"/>
  </p:handoutMasterIdLst>
  <p:sldIdLst>
    <p:sldId id="256" r:id="rId7"/>
    <p:sldId id="272" r:id="rId8"/>
    <p:sldId id="337" r:id="rId9"/>
    <p:sldId id="257" r:id="rId10"/>
    <p:sldId id="259" r:id="rId11"/>
    <p:sldId id="260" r:id="rId12"/>
    <p:sldId id="261" r:id="rId13"/>
    <p:sldId id="263" r:id="rId14"/>
    <p:sldId id="334" r:id="rId15"/>
    <p:sldId id="332" r:id="rId16"/>
    <p:sldId id="264" r:id="rId17"/>
    <p:sldId id="265" r:id="rId18"/>
    <p:sldId id="266" r:id="rId19"/>
    <p:sldId id="268" r:id="rId20"/>
    <p:sldId id="333" r:id="rId21"/>
    <p:sldId id="270" r:id="rId22"/>
    <p:sldId id="269" r:id="rId23"/>
    <p:sldId id="274" r:id="rId24"/>
    <p:sldId id="275" r:id="rId25"/>
    <p:sldId id="278" r:id="rId26"/>
    <p:sldId id="279" r:id="rId27"/>
    <p:sldId id="335" r:id="rId28"/>
    <p:sldId id="336" r:id="rId29"/>
  </p:sldIdLst>
  <p:sldSz cx="9144000" cy="6858000" type="screen4x3"/>
  <p:notesSz cx="6858000" cy="994568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3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0" autoAdjust="0"/>
    <p:restoredTop sz="94611" autoAdjust="0"/>
  </p:normalViewPr>
  <p:slideViewPr>
    <p:cSldViewPr snapToGrid="0">
      <p:cViewPr varScale="1">
        <p:scale>
          <a:sx n="163" d="100"/>
          <a:sy n="163" d="100"/>
        </p:scale>
        <p:origin x="1704" y="13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59" d="100"/>
          <a:sy n="59" d="100"/>
        </p:scale>
        <p:origin x="-2508" y="-78"/>
      </p:cViewPr>
      <p:guideLst>
        <p:guide orient="horz" pos="3133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>
            <a:extLst>
              <a:ext uri="{FF2B5EF4-FFF2-40B4-BE49-F238E27FC236}">
                <a16:creationId xmlns:a16="http://schemas.microsoft.com/office/drawing/2014/main" id="{CDB3785F-A049-4F3B-8057-DD4742A902AE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0355" name="Rectangle 3">
            <a:extLst>
              <a:ext uri="{FF2B5EF4-FFF2-40B4-BE49-F238E27FC236}">
                <a16:creationId xmlns:a16="http://schemas.microsoft.com/office/drawing/2014/main" id="{8B21B64B-D37C-4ACD-91BA-2115BCC76BA9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0356" name="Rectangle 4">
            <a:extLst>
              <a:ext uri="{FF2B5EF4-FFF2-40B4-BE49-F238E27FC236}">
                <a16:creationId xmlns:a16="http://schemas.microsoft.com/office/drawing/2014/main" id="{E4D1899B-EDFD-4B6C-9E60-847321C26FF7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48800"/>
            <a:ext cx="29718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0357" name="Rectangle 5">
            <a:extLst>
              <a:ext uri="{FF2B5EF4-FFF2-40B4-BE49-F238E27FC236}">
                <a16:creationId xmlns:a16="http://schemas.microsoft.com/office/drawing/2014/main" id="{A5382294-F225-45DE-A14D-67D16C372450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9448800"/>
            <a:ext cx="29718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15FEA048-237B-45FB-8224-4531ABBAA3C1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>
            <a:extLst>
              <a:ext uri="{FF2B5EF4-FFF2-40B4-BE49-F238E27FC236}">
                <a16:creationId xmlns:a16="http://schemas.microsoft.com/office/drawing/2014/main" id="{24C5A8F7-CA27-45F8-B364-B08AB945AB99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403" name="Rectangle 3">
            <a:extLst>
              <a:ext uri="{FF2B5EF4-FFF2-40B4-BE49-F238E27FC236}">
                <a16:creationId xmlns:a16="http://schemas.microsoft.com/office/drawing/2014/main" id="{5E7C092D-6E57-4272-9937-2366A0BDB8D3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5604" name="Rectangle 4">
            <a:extLst>
              <a:ext uri="{FF2B5EF4-FFF2-40B4-BE49-F238E27FC236}">
                <a16:creationId xmlns:a16="http://schemas.microsoft.com/office/drawing/2014/main" id="{EBB02679-08EB-41DB-99DA-DD6228718FB5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42975" y="746125"/>
            <a:ext cx="4972050" cy="37290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5" name="Rectangle 5">
            <a:extLst>
              <a:ext uri="{FF2B5EF4-FFF2-40B4-BE49-F238E27FC236}">
                <a16:creationId xmlns:a16="http://schemas.microsoft.com/office/drawing/2014/main" id="{2ACC5225-6567-42C4-9DE6-1CF011067339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724400"/>
            <a:ext cx="5486400" cy="447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/>
              <a:t>Klepnutím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102406" name="Rectangle 6">
            <a:extLst>
              <a:ext uri="{FF2B5EF4-FFF2-40B4-BE49-F238E27FC236}">
                <a16:creationId xmlns:a16="http://schemas.microsoft.com/office/drawing/2014/main" id="{A7D0BAD2-6CF1-49B8-9398-6EAE186A19DF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47213"/>
            <a:ext cx="29718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407" name="Rectangle 7">
            <a:extLst>
              <a:ext uri="{FF2B5EF4-FFF2-40B4-BE49-F238E27FC236}">
                <a16:creationId xmlns:a16="http://schemas.microsoft.com/office/drawing/2014/main" id="{A48983CB-FA75-4953-A4BA-5A1A30F9E91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9447213"/>
            <a:ext cx="29718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7EFC30F7-7BCB-4F5F-9EF8-E37CB1062213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87809502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3">
            <a:extLst>
              <a:ext uri="{FF2B5EF4-FFF2-40B4-BE49-F238E27FC236}">
                <a16:creationId xmlns:a16="http://schemas.microsoft.com/office/drawing/2014/main" id="{B8FBDDC0-6FBF-48F0-B6D9-F5904337326C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4" name="Rectangle 19">
              <a:extLst>
                <a:ext uri="{FF2B5EF4-FFF2-40B4-BE49-F238E27FC236}">
                  <a16:creationId xmlns:a16="http://schemas.microsoft.com/office/drawing/2014/main" id="{83C8837A-7B17-45A3-9C19-9421F04798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cs typeface="+mn-cs"/>
              </a:endParaRPr>
            </a:p>
          </p:txBody>
        </p:sp>
        <p:sp>
          <p:nvSpPr>
            <p:cNvPr id="5" name="Rectangle 21">
              <a:extLst>
                <a:ext uri="{FF2B5EF4-FFF2-40B4-BE49-F238E27FC236}">
                  <a16:creationId xmlns:a16="http://schemas.microsoft.com/office/drawing/2014/main" id="{79ACC23B-E70A-4957-ACC3-336B9FD46D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5760" cy="1477"/>
            </a:xfrm>
            <a:prstGeom prst="rect">
              <a:avLst/>
            </a:prstGeom>
            <a:gradFill rotWithShape="1">
              <a:gsLst>
                <a:gs pos="0">
                  <a:srgbClr val="00287D"/>
                </a:gs>
                <a:gs pos="100000">
                  <a:srgbClr val="001E5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endParaRPr lang="cs-CZ" altLang="cs-CZ">
                <a:latin typeface="Arial" charset="0"/>
              </a:endParaRPr>
            </a:p>
          </p:txBody>
        </p:sp>
        <p:pic>
          <p:nvPicPr>
            <p:cNvPr id="6" name="Picture 22" descr="titl CZ">
              <a:extLst>
                <a:ext uri="{FF2B5EF4-FFF2-40B4-BE49-F238E27FC236}">
                  <a16:creationId xmlns:a16="http://schemas.microsoft.com/office/drawing/2014/main" id="{7C6FE024-DF5B-4837-9A32-06B51D0C7F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58" cy="43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5548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2506663" y="2565400"/>
            <a:ext cx="5688012" cy="2663825"/>
          </a:xfrm>
        </p:spPr>
        <p:txBody>
          <a:bodyPr tIns="0" bIns="0" anchor="ctr"/>
          <a:lstStyle>
            <a:lvl1pPr>
              <a:defRPr sz="3200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7" name="Rectangle 15">
            <a:extLst>
              <a:ext uri="{FF2B5EF4-FFF2-40B4-BE49-F238E27FC236}">
                <a16:creationId xmlns:a16="http://schemas.microsoft.com/office/drawing/2014/main" id="{5ABD1DBE-D668-4CFC-965C-0A88DFA767C1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MU, Právnická fakulta, Katedra správní vědy a správního práva</a:t>
            </a:r>
          </a:p>
        </p:txBody>
      </p:sp>
      <p:sp>
        <p:nvSpPr>
          <p:cNvPr id="8" name="Rectangle 16">
            <a:extLst>
              <a:ext uri="{FF2B5EF4-FFF2-40B4-BE49-F238E27FC236}">
                <a16:creationId xmlns:a16="http://schemas.microsoft.com/office/drawing/2014/main" id="{E9493286-FD3D-47D0-8C6B-394F27481460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DB204AE-9C4E-4357-950B-8D801FBB7F09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592643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17">
            <a:extLst>
              <a:ext uri="{FF2B5EF4-FFF2-40B4-BE49-F238E27FC236}">
                <a16:creationId xmlns:a16="http://schemas.microsoft.com/office/drawing/2014/main" id="{176ACCAE-B9DA-4CDC-8582-2F1B7C4E24D4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MU, Právnická fakulta, Katedra správní vědy a správního práva</a:t>
            </a:r>
          </a:p>
        </p:txBody>
      </p:sp>
      <p:sp>
        <p:nvSpPr>
          <p:cNvPr id="5" name="Rectangle 18">
            <a:extLst>
              <a:ext uri="{FF2B5EF4-FFF2-40B4-BE49-F238E27FC236}">
                <a16:creationId xmlns:a16="http://schemas.microsoft.com/office/drawing/2014/main" id="{25A93701-9376-4ECB-B8D1-206F685AD785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914ED60-0CBE-4D1D-9ED3-4B4EF63623D8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57978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897688" y="1125538"/>
            <a:ext cx="2057400" cy="500697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720725" y="1125538"/>
            <a:ext cx="6024563" cy="500697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17">
            <a:extLst>
              <a:ext uri="{FF2B5EF4-FFF2-40B4-BE49-F238E27FC236}">
                <a16:creationId xmlns:a16="http://schemas.microsoft.com/office/drawing/2014/main" id="{699FA5D7-75AD-4B11-933F-E64D1DA8680F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MU, Právnická fakulta, Katedra správní vědy a správního práva</a:t>
            </a:r>
          </a:p>
        </p:txBody>
      </p:sp>
      <p:sp>
        <p:nvSpPr>
          <p:cNvPr id="5" name="Rectangle 18">
            <a:extLst>
              <a:ext uri="{FF2B5EF4-FFF2-40B4-BE49-F238E27FC236}">
                <a16:creationId xmlns:a16="http://schemas.microsoft.com/office/drawing/2014/main" id="{C9BC902B-6DE1-45AB-A51A-C497F90364CE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8463945-DA8D-4265-AE42-C980C73C25C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618412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245D365B-F19F-4E2A-B7DB-141DC87A19A4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MU, Právnická fakulta, Katedra správní vědy a správního práva</a:t>
            </a:r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A5030A54-2377-4280-94C9-03D5B27919F4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59A5D4-46CB-4B52-A8AF-0D4A45C2E7F3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2475310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E0FC5755-6358-4456-BC6C-08F24D8C7E22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MU, Právnická fakulta, Katedra správní vědy a správního práva</a:t>
            </a:r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F10AA8AC-C31D-4B3A-A6D4-0405EBE7A2BB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41AA48-520F-4352-90F1-BDAC0951BF5B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9783944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1E40CA66-8F94-4967-94C2-0BC921F360E4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MU, Právnická fakulta, Katedra správní vědy a správního práva</a:t>
            </a:r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798053C3-4216-4750-AA53-A84D971CA396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F721BBD-DECE-48DE-ABA3-D1C1E4F69A16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469617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720725" y="1125538"/>
            <a:ext cx="4040188" cy="5006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913313" y="1125538"/>
            <a:ext cx="4041775" cy="5006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571424B6-B59E-40BD-AAC2-DAC38B2C862E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MU, Právnická fakulta, Katedra správní vědy a správního práva</a:t>
            </a:r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EF55E00C-527E-445A-A742-0D58C7D8E0C1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69E6C77-DD64-4124-AA84-6C9E6E83D062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000459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D1A06EAF-D1D1-4D08-8E68-5E4FB607C4B0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MU, Právnická fakulta, Katedra správní vědy a správního práva</a:t>
            </a:r>
          </a:p>
        </p:txBody>
      </p:sp>
      <p:sp>
        <p:nvSpPr>
          <p:cNvPr id="8" name="Rectangle 9">
            <a:extLst>
              <a:ext uri="{FF2B5EF4-FFF2-40B4-BE49-F238E27FC236}">
                <a16:creationId xmlns:a16="http://schemas.microsoft.com/office/drawing/2014/main" id="{B7126D1D-D828-4F83-9BC3-B6C0BFC4531B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481893C-2829-4B9F-9B8C-003C035D7BBA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749906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8">
            <a:extLst>
              <a:ext uri="{FF2B5EF4-FFF2-40B4-BE49-F238E27FC236}">
                <a16:creationId xmlns:a16="http://schemas.microsoft.com/office/drawing/2014/main" id="{9D01BFA0-F082-4723-9607-2E05CE7BFBE2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MU, Právnická fakulta, Katedra správní vědy a správního práva</a:t>
            </a:r>
          </a:p>
        </p:txBody>
      </p:sp>
      <p:sp>
        <p:nvSpPr>
          <p:cNvPr id="4" name="Rectangle 9">
            <a:extLst>
              <a:ext uri="{FF2B5EF4-FFF2-40B4-BE49-F238E27FC236}">
                <a16:creationId xmlns:a16="http://schemas.microsoft.com/office/drawing/2014/main" id="{7AB18486-79F3-4EB1-AE3C-8FAF44F05186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FB3D2C8-1C76-4068-86BE-FB1475269390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69206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>
            <a:extLst>
              <a:ext uri="{FF2B5EF4-FFF2-40B4-BE49-F238E27FC236}">
                <a16:creationId xmlns:a16="http://schemas.microsoft.com/office/drawing/2014/main" id="{F2396EFD-AD58-43E6-A7F4-6259668EC936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MU, Právnická fakulta, Katedra správní vědy a správního práva</a:t>
            </a:r>
          </a:p>
        </p:txBody>
      </p:sp>
      <p:sp>
        <p:nvSpPr>
          <p:cNvPr id="3" name="Rectangle 9">
            <a:extLst>
              <a:ext uri="{FF2B5EF4-FFF2-40B4-BE49-F238E27FC236}">
                <a16:creationId xmlns:a16="http://schemas.microsoft.com/office/drawing/2014/main" id="{84646071-5A63-47F6-A52C-A3B64F856528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86EB153-4104-4D28-AB19-7F29CB94A7CA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9726106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B6F6F54A-F5BE-4676-A162-E23400A5D54D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MU, Právnická fakulta, Katedra správní vědy a správního práva</a:t>
            </a:r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C3798E02-10AC-4414-B0FE-BC6E643B0B0D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6771DB7-7D72-42AC-9011-B0EE0F3196E7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0833015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17">
            <a:extLst>
              <a:ext uri="{FF2B5EF4-FFF2-40B4-BE49-F238E27FC236}">
                <a16:creationId xmlns:a16="http://schemas.microsoft.com/office/drawing/2014/main" id="{12909E78-C32E-4887-B210-C52C1785D2F0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MU, Právnická fakulta, Katedra správní vědy a správního práva</a:t>
            </a:r>
          </a:p>
        </p:txBody>
      </p:sp>
      <p:sp>
        <p:nvSpPr>
          <p:cNvPr id="5" name="Rectangle 18">
            <a:extLst>
              <a:ext uri="{FF2B5EF4-FFF2-40B4-BE49-F238E27FC236}">
                <a16:creationId xmlns:a16="http://schemas.microsoft.com/office/drawing/2014/main" id="{523516B2-C12F-4967-9452-AAB86C2D4E88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7D96F0E-EB4C-4DEE-9269-26C42C3FAF6C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1709892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BAC7D403-18B3-4747-8553-10C7410B642B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MU, Právnická fakulta, Katedra správní vědy a správního práva</a:t>
            </a:r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2CAB2B72-3CF2-4690-B7BD-176C6734EF4E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2CC302-B8DB-4B4A-A0D3-6EA398DF4E09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930232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29CCF24A-C09F-4F95-9C1D-3C3FF07E09FC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MU, Právnická fakulta, Katedra správní vědy a správního práva</a:t>
            </a:r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806B9193-8981-490A-AEA8-3F17EBE55ADB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53A3B23-777D-426A-BF45-5B9EFB81734C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223100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831013" y="274638"/>
            <a:ext cx="2124075" cy="5857875"/>
          </a:xfrm>
          <a:prstGeom prst="rect">
            <a:avLst/>
          </a:prstGeo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221413" cy="585787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9ADF91ED-A6BB-4A88-A216-E788C7591A33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MU, Právnická fakulta, Katedra správní vědy a správního práva</a:t>
            </a:r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40270C11-D79F-45DA-BFE1-27CF77C7C770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C3F7514-4C59-4913-A1DA-7E697F66AD6F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53732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3F559768-B323-4FAB-A60D-9EF4476AC51D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MU, Právnická fakulta, Katedra správní vědy a správního práva</a:t>
            </a:r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A9C63762-4A96-479D-9BDE-724400DAEE13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2E69684-ACEA-46BE-AE4E-1ABAC7675131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8466680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837962E4-D963-43E4-8437-7839EA33A576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MU, Právnická fakulta, Katedra správní vědy a správního práva</a:t>
            </a:r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39807F8A-5261-4384-A2B8-AFCC539FC610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671EE55-5077-49A9-9249-4B48D0556E2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24661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F0D17EB1-877E-4C88-9FE6-62061B868A99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MU, Právnická fakulta, Katedra správní vědy a správního práva</a:t>
            </a:r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F9CB4177-A108-4E82-BA28-632E110EB382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0CAF500-DAE0-49A3-A25D-F83E894B8B81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8349879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2520950" y="1125538"/>
            <a:ext cx="3140075" cy="5006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813425" y="1125538"/>
            <a:ext cx="3141663" cy="5006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98D2570A-ABFD-412F-B505-B69DE79FC484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MU, Právnická fakulta, Katedra správní vědy a správního práva</a:t>
            </a:r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509A583D-0933-4A39-94E2-C762EC8DA58E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0AADB54-E391-4A1E-BF1A-28888EB41CA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62585520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9BA6CB7C-3F94-48F5-8080-69054F7D5A75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MU, Právnická fakulta, Katedra správní vědy a správního práva</a:t>
            </a:r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2DFBFEEA-044B-40FF-884B-1AAE1049C585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3E76C9-484C-4B02-8E57-31BF97EAEF70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429215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7">
            <a:extLst>
              <a:ext uri="{FF2B5EF4-FFF2-40B4-BE49-F238E27FC236}">
                <a16:creationId xmlns:a16="http://schemas.microsoft.com/office/drawing/2014/main" id="{BC7A7E88-E229-4B68-9766-0D9773893CE2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MU, Právnická fakulta, Katedra správní vědy a správního práva</a:t>
            </a:r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66ABA221-892E-4BDB-98B6-8751CFF437E6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C37FA58-CB1A-4D43-977A-AEF599C66A78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9139569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>
            <a:extLst>
              <a:ext uri="{FF2B5EF4-FFF2-40B4-BE49-F238E27FC236}">
                <a16:creationId xmlns:a16="http://schemas.microsoft.com/office/drawing/2014/main" id="{261BD807-FC14-495C-AFD3-2A11BB9DBDEC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MU, Právnická fakulta, Katedra správní vědy a správního práva</a:t>
            </a:r>
          </a:p>
        </p:txBody>
      </p:sp>
      <p:sp>
        <p:nvSpPr>
          <p:cNvPr id="3" name="Rectangle 8">
            <a:extLst>
              <a:ext uri="{FF2B5EF4-FFF2-40B4-BE49-F238E27FC236}">
                <a16:creationId xmlns:a16="http://schemas.microsoft.com/office/drawing/2014/main" id="{A93C95B7-F479-4193-93A3-24743B462B64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3BBDCC1-CA8F-4AD7-AB7C-D0A77091F028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994465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17">
            <a:extLst>
              <a:ext uri="{FF2B5EF4-FFF2-40B4-BE49-F238E27FC236}">
                <a16:creationId xmlns:a16="http://schemas.microsoft.com/office/drawing/2014/main" id="{57ECCBE0-7167-4CA6-80D6-2984B9AFC416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MU, Právnická fakulta, Katedra správní vědy a správního práva</a:t>
            </a:r>
          </a:p>
        </p:txBody>
      </p:sp>
      <p:sp>
        <p:nvSpPr>
          <p:cNvPr id="5" name="Rectangle 18">
            <a:extLst>
              <a:ext uri="{FF2B5EF4-FFF2-40B4-BE49-F238E27FC236}">
                <a16:creationId xmlns:a16="http://schemas.microsoft.com/office/drawing/2014/main" id="{E1AFD3E3-1C32-43B5-8527-19D8F60E83AF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B8B41D3-9B22-40A6-9ECC-1F0F3FCBE288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59192608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DE40C94B-0D2B-4F2C-BC23-4A4DCE9E38F9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MU, Právnická fakulta, Katedra správní vědy a správního práva</a:t>
            </a:r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E9DB96EC-683B-4F84-AFEF-BEC06495151A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C782821-6358-4312-B85B-A7A2CFC2030C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22666377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B95061F9-B3BD-4223-B7B3-1B261E9CFC67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MU, Právnická fakulta, Katedra správní vědy a správního práva</a:t>
            </a:r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3101C52F-0EA5-41FE-ACC7-B2F793D207C4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B5839A-CE7A-42D0-8524-44258B04F690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34104749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432E111A-EB73-4FA0-8A38-94BB1873CA43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MU, Právnická fakulta, Katedra správní vědy a správního práva</a:t>
            </a:r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96B4F62B-06F5-444B-BD96-CD0B10742113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BF089F5-205E-4CE0-ACB4-00B1AAC17720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4042004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831013" y="274638"/>
            <a:ext cx="2124075" cy="5857875"/>
          </a:xfrm>
          <a:prstGeom prst="rect">
            <a:avLst/>
          </a:prstGeo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221413" cy="585787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89AB486C-F58D-4DD0-9C06-BF75469FB77E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MU, Právnická fakulta, Katedra správní vědy a správního práva</a:t>
            </a:r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24FC1736-F693-4154-BCB6-56F212E36FB5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9038374-F457-408C-9827-6C284F795032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2399302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720725" y="2017713"/>
            <a:ext cx="4040188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913313" y="2017713"/>
            <a:ext cx="40417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17">
            <a:extLst>
              <a:ext uri="{FF2B5EF4-FFF2-40B4-BE49-F238E27FC236}">
                <a16:creationId xmlns:a16="http://schemas.microsoft.com/office/drawing/2014/main" id="{EE5E353B-CEA0-4FE8-8523-736CFD933B7A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MU, Právnická fakulta, Katedra správní vědy a správního práva</a:t>
            </a:r>
          </a:p>
        </p:txBody>
      </p:sp>
      <p:sp>
        <p:nvSpPr>
          <p:cNvPr id="6" name="Rectangle 18">
            <a:extLst>
              <a:ext uri="{FF2B5EF4-FFF2-40B4-BE49-F238E27FC236}">
                <a16:creationId xmlns:a16="http://schemas.microsoft.com/office/drawing/2014/main" id="{16070D48-35ED-4E88-95FA-DD311FB2D733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4700F25-B38B-4663-8B8F-68DD17C94E86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4999147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17">
            <a:extLst>
              <a:ext uri="{FF2B5EF4-FFF2-40B4-BE49-F238E27FC236}">
                <a16:creationId xmlns:a16="http://schemas.microsoft.com/office/drawing/2014/main" id="{CD8E4ED0-E222-4195-B875-58EF3CAA6AD3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MU, Právnická fakulta, Katedra správní vědy a správního práva</a:t>
            </a:r>
          </a:p>
        </p:txBody>
      </p:sp>
      <p:sp>
        <p:nvSpPr>
          <p:cNvPr id="8" name="Rectangle 18">
            <a:extLst>
              <a:ext uri="{FF2B5EF4-FFF2-40B4-BE49-F238E27FC236}">
                <a16:creationId xmlns:a16="http://schemas.microsoft.com/office/drawing/2014/main" id="{99BA875C-8DFC-439E-9CB3-2448A838DB8B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BE7DC8-EC54-47E0-94A2-0685D4B54850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8945649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17">
            <a:extLst>
              <a:ext uri="{FF2B5EF4-FFF2-40B4-BE49-F238E27FC236}">
                <a16:creationId xmlns:a16="http://schemas.microsoft.com/office/drawing/2014/main" id="{CFD23C0A-2870-45BD-8B5E-F47B7C82D81A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MU, Právnická fakulta, Katedra správní vědy a správního práva</a:t>
            </a:r>
          </a:p>
        </p:txBody>
      </p:sp>
      <p:sp>
        <p:nvSpPr>
          <p:cNvPr id="4" name="Rectangle 18">
            <a:extLst>
              <a:ext uri="{FF2B5EF4-FFF2-40B4-BE49-F238E27FC236}">
                <a16:creationId xmlns:a16="http://schemas.microsoft.com/office/drawing/2014/main" id="{65A068F5-6A0F-4942-B0D0-4E49B343EDC4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86BB24C-DD48-4FF3-9CBB-69EF3A6DC891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302737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>
            <a:extLst>
              <a:ext uri="{FF2B5EF4-FFF2-40B4-BE49-F238E27FC236}">
                <a16:creationId xmlns:a16="http://schemas.microsoft.com/office/drawing/2014/main" id="{EB267307-93F9-451C-BF21-6D3057BB6298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MU, Právnická fakulta, Katedra správní vědy a správního práva</a:t>
            </a:r>
          </a:p>
        </p:txBody>
      </p:sp>
      <p:sp>
        <p:nvSpPr>
          <p:cNvPr id="3" name="Rectangle 18">
            <a:extLst>
              <a:ext uri="{FF2B5EF4-FFF2-40B4-BE49-F238E27FC236}">
                <a16:creationId xmlns:a16="http://schemas.microsoft.com/office/drawing/2014/main" id="{55125B42-9875-4E33-9E05-E0039DE9FCE5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397391C-9ECB-479A-B03C-19B443DD1EAB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8625122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17">
            <a:extLst>
              <a:ext uri="{FF2B5EF4-FFF2-40B4-BE49-F238E27FC236}">
                <a16:creationId xmlns:a16="http://schemas.microsoft.com/office/drawing/2014/main" id="{52CCD28F-CE67-416F-A9A2-1CA05050F49F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MU, Právnická fakulta, Katedra správní vědy a správního práva</a:t>
            </a:r>
          </a:p>
        </p:txBody>
      </p:sp>
      <p:sp>
        <p:nvSpPr>
          <p:cNvPr id="6" name="Rectangle 18">
            <a:extLst>
              <a:ext uri="{FF2B5EF4-FFF2-40B4-BE49-F238E27FC236}">
                <a16:creationId xmlns:a16="http://schemas.microsoft.com/office/drawing/2014/main" id="{3AFA70F0-1476-4554-A97B-4B2F68CF015E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014A88-591B-465C-8EA4-86360076FB05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36807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cs-CZ" noProof="0"/>
              <a:t>Klepnutím na ikonu přidáte obrázek.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17">
            <a:extLst>
              <a:ext uri="{FF2B5EF4-FFF2-40B4-BE49-F238E27FC236}">
                <a16:creationId xmlns:a16="http://schemas.microsoft.com/office/drawing/2014/main" id="{E7AA7381-1CCB-42E9-B892-A68E05C0FFDC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MU, Právnická fakulta, Katedra správní vědy a správního práva</a:t>
            </a:r>
          </a:p>
        </p:txBody>
      </p:sp>
      <p:sp>
        <p:nvSpPr>
          <p:cNvPr id="6" name="Rectangle 18">
            <a:extLst>
              <a:ext uri="{FF2B5EF4-FFF2-40B4-BE49-F238E27FC236}">
                <a16:creationId xmlns:a16="http://schemas.microsoft.com/office/drawing/2014/main" id="{20A091EA-2CCD-4D4E-BECC-6AD824471DE4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324C11-CB7D-4768-8FA9-6701CDD2A8C6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5496207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em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emf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2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2">
            <a:extLst>
              <a:ext uri="{FF2B5EF4-FFF2-40B4-BE49-F238E27FC236}">
                <a16:creationId xmlns:a16="http://schemas.microsoft.com/office/drawing/2014/main" id="{BC0DAD51-4DF4-4E75-BD86-3F13C0A62934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64532" name="Rectangle 20">
              <a:extLst>
                <a:ext uri="{FF2B5EF4-FFF2-40B4-BE49-F238E27FC236}">
                  <a16:creationId xmlns:a16="http://schemas.microsoft.com/office/drawing/2014/main" id="{D8B3936D-4DB8-4713-B901-9535309A4E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cs typeface="+mn-cs"/>
              </a:endParaRPr>
            </a:p>
          </p:txBody>
        </p:sp>
        <p:sp>
          <p:nvSpPr>
            <p:cNvPr id="1032" name="Rectangle 19">
              <a:extLst>
                <a:ext uri="{FF2B5EF4-FFF2-40B4-BE49-F238E27FC236}">
                  <a16:creationId xmlns:a16="http://schemas.microsoft.com/office/drawing/2014/main" id="{023ED428-53AF-4824-941F-1CB4F38A35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5760" cy="510"/>
            </a:xfrm>
            <a:prstGeom prst="rect">
              <a:avLst/>
            </a:prstGeom>
            <a:gradFill rotWithShape="1">
              <a:gsLst>
                <a:gs pos="0">
                  <a:srgbClr val="00287D"/>
                </a:gs>
                <a:gs pos="100000">
                  <a:srgbClr val="001E5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endParaRPr lang="cs-CZ" altLang="cs-CZ"/>
            </a:p>
          </p:txBody>
        </p:sp>
        <p:pic>
          <p:nvPicPr>
            <p:cNvPr id="1033" name="Picture 21" descr="zahlavi CZ">
              <a:extLst>
                <a:ext uri="{FF2B5EF4-FFF2-40B4-BE49-F238E27FC236}">
                  <a16:creationId xmlns:a16="http://schemas.microsoft.com/office/drawing/2014/main" id="{FC61889E-2167-4BE1-ACE8-D56AD0C2FA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"/>
              <a:ext cx="5758" cy="43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27" name="Rectangle 9">
            <a:extLst>
              <a:ext uri="{FF2B5EF4-FFF2-40B4-BE49-F238E27FC236}">
                <a16:creationId xmlns:a16="http://schemas.microsoft.com/office/drawing/2014/main" id="{4CBCF824-43C4-4ABC-8397-C9366EC287E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720725" y="1125538"/>
            <a:ext cx="78279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1028" name="Rectangle 10">
            <a:extLst>
              <a:ext uri="{FF2B5EF4-FFF2-40B4-BE49-F238E27FC236}">
                <a16:creationId xmlns:a16="http://schemas.microsoft.com/office/drawing/2014/main" id="{F29194E3-8C5E-4C2B-B320-E73611191C6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720725" y="2017713"/>
            <a:ext cx="8234363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64529" name="Rectangle 17">
            <a:extLst>
              <a:ext uri="{FF2B5EF4-FFF2-40B4-BE49-F238E27FC236}">
                <a16:creationId xmlns:a16="http://schemas.microsoft.com/office/drawing/2014/main" id="{4AB6FB1A-432C-4AD5-B83E-13166CA28AF6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555875" y="6248400"/>
            <a:ext cx="40322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969696"/>
                </a:solidFill>
                <a:cs typeface="+mn-cs"/>
              </a:defRPr>
            </a:lvl1pPr>
          </a:lstStyle>
          <a:p>
            <a:pPr>
              <a:defRPr/>
            </a:pPr>
            <a:r>
              <a:rPr lang="cs-CZ"/>
              <a:t>MU, Právnická fakulta, Katedra správní vědy a správního práva</a:t>
            </a:r>
          </a:p>
        </p:txBody>
      </p:sp>
      <p:sp>
        <p:nvSpPr>
          <p:cNvPr id="64530" name="Rectangle 18">
            <a:extLst>
              <a:ext uri="{FF2B5EF4-FFF2-40B4-BE49-F238E27FC236}">
                <a16:creationId xmlns:a16="http://schemas.microsoft.com/office/drawing/2014/main" id="{A90F2D74-EA4C-4E2D-81CF-44B7960F1A94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969696"/>
                </a:solidFill>
              </a:defRPr>
            </a:lvl1pPr>
          </a:lstStyle>
          <a:p>
            <a:fld id="{075B1713-1195-4DA7-8FC9-E2246C342849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0" r:id="rId1"/>
    <p:sldLayoutId id="2147483898" r:id="rId2"/>
    <p:sldLayoutId id="2147483899" r:id="rId3"/>
    <p:sldLayoutId id="2147483900" r:id="rId4"/>
    <p:sldLayoutId id="2147483901" r:id="rId5"/>
    <p:sldLayoutId id="2147483902" r:id="rId6"/>
    <p:sldLayoutId id="2147483903" r:id="rId7"/>
    <p:sldLayoutId id="2147483904" r:id="rId8"/>
    <p:sldLayoutId id="2147483905" r:id="rId9"/>
    <p:sldLayoutId id="2147483906" r:id="rId10"/>
    <p:sldLayoutId id="2147483907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969696"/>
        </a:buClr>
        <a:buSzPct val="80000"/>
        <a:buFont typeface="Wingdings" panose="05000000000000000000" pitchFamily="2" charset="2"/>
        <a:buBlip>
          <a:blip r:embed="rId14"/>
        </a:buBlip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anose="05000000000000000000" pitchFamily="2" charset="2"/>
        <a:buBlip>
          <a:blip r:embed="rId14"/>
        </a:buBlip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anose="05000000000000000000" pitchFamily="2" charset="2"/>
        <a:buBlip>
          <a:blip r:embed="rId14"/>
        </a:buBlip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anose="05000000000000000000" pitchFamily="2" charset="2"/>
        <a:buBlip>
          <a:blip r:embed="rId14"/>
        </a:buBlip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2">
            <a:extLst>
              <a:ext uri="{FF2B5EF4-FFF2-40B4-BE49-F238E27FC236}">
                <a16:creationId xmlns:a16="http://schemas.microsoft.com/office/drawing/2014/main" id="{B0C0D62D-7ECB-429E-BB82-4108957B0A22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108547" name="Rectangle 3">
              <a:extLst>
                <a:ext uri="{FF2B5EF4-FFF2-40B4-BE49-F238E27FC236}">
                  <a16:creationId xmlns:a16="http://schemas.microsoft.com/office/drawing/2014/main" id="{942E6AC8-380B-456D-8D67-BEE55783C5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cs typeface="+mn-cs"/>
              </a:endParaRPr>
            </a:p>
          </p:txBody>
        </p:sp>
        <p:sp>
          <p:nvSpPr>
            <p:cNvPr id="2055" name="Rectangle 4">
              <a:extLst>
                <a:ext uri="{FF2B5EF4-FFF2-40B4-BE49-F238E27FC236}">
                  <a16:creationId xmlns:a16="http://schemas.microsoft.com/office/drawing/2014/main" id="{96630BCA-9F94-4544-A103-ECAA932EA2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5760" cy="510"/>
            </a:xfrm>
            <a:prstGeom prst="rect">
              <a:avLst/>
            </a:prstGeom>
            <a:gradFill rotWithShape="1">
              <a:gsLst>
                <a:gs pos="0">
                  <a:srgbClr val="00287D"/>
                </a:gs>
                <a:gs pos="100000">
                  <a:srgbClr val="001E5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endParaRPr lang="cs-CZ" altLang="cs-CZ"/>
            </a:p>
          </p:txBody>
        </p:sp>
        <p:pic>
          <p:nvPicPr>
            <p:cNvPr id="2056" name="Picture 5" descr="zahlavi CZ">
              <a:extLst>
                <a:ext uri="{FF2B5EF4-FFF2-40B4-BE49-F238E27FC236}">
                  <a16:creationId xmlns:a16="http://schemas.microsoft.com/office/drawing/2014/main" id="{92AE9801-4242-4A96-BF7F-58806FAE58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"/>
              <a:ext cx="5758" cy="43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51" name="Rectangle 7">
            <a:extLst>
              <a:ext uri="{FF2B5EF4-FFF2-40B4-BE49-F238E27FC236}">
                <a16:creationId xmlns:a16="http://schemas.microsoft.com/office/drawing/2014/main" id="{0A61F89F-E171-48F9-B2B5-F542F4951F9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720725" y="1125538"/>
            <a:ext cx="8234363" cy="500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8552" name="Rectangle 8">
            <a:extLst>
              <a:ext uri="{FF2B5EF4-FFF2-40B4-BE49-F238E27FC236}">
                <a16:creationId xmlns:a16="http://schemas.microsoft.com/office/drawing/2014/main" id="{41051207-B51A-455B-B848-F5ADACFE07A6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555875" y="6248400"/>
            <a:ext cx="40322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969696"/>
                </a:solidFill>
                <a:cs typeface="+mn-cs"/>
              </a:defRPr>
            </a:lvl1pPr>
          </a:lstStyle>
          <a:p>
            <a:pPr>
              <a:defRPr/>
            </a:pPr>
            <a:r>
              <a:rPr lang="cs-CZ"/>
              <a:t>MU, Právnická fakulta, Katedra správní vědy a správního práva</a:t>
            </a:r>
          </a:p>
        </p:txBody>
      </p:sp>
      <p:sp>
        <p:nvSpPr>
          <p:cNvPr id="108553" name="Rectangle 9">
            <a:extLst>
              <a:ext uri="{FF2B5EF4-FFF2-40B4-BE49-F238E27FC236}">
                <a16:creationId xmlns:a16="http://schemas.microsoft.com/office/drawing/2014/main" id="{95347D0F-C5E2-47F7-954D-65462CD42DD1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969696"/>
                </a:solidFill>
              </a:defRPr>
            </a:lvl1pPr>
          </a:lstStyle>
          <a:p>
            <a:fld id="{73A60FB9-6312-4FCB-A975-A5F2034C8E83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8" r:id="rId1"/>
    <p:sldLayoutId id="2147483909" r:id="rId2"/>
    <p:sldLayoutId id="2147483910" r:id="rId3"/>
    <p:sldLayoutId id="2147483911" r:id="rId4"/>
    <p:sldLayoutId id="2147483912" r:id="rId5"/>
    <p:sldLayoutId id="2147483913" r:id="rId6"/>
    <p:sldLayoutId id="2147483914" r:id="rId7"/>
    <p:sldLayoutId id="2147483915" r:id="rId8"/>
    <p:sldLayoutId id="2147483916" r:id="rId9"/>
    <p:sldLayoutId id="2147483917" r:id="rId10"/>
    <p:sldLayoutId id="2147483918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969696"/>
        </a:buClr>
        <a:buSzPct val="80000"/>
        <a:buFont typeface="Wingdings" panose="05000000000000000000" pitchFamily="2" charset="2"/>
        <a:buBlip>
          <a:blip r:embed="rId14"/>
        </a:buBlip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anose="05000000000000000000" pitchFamily="2" charset="2"/>
        <a:buBlip>
          <a:blip r:embed="rId14"/>
        </a:buBlip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anose="05000000000000000000" pitchFamily="2" charset="2"/>
        <a:buBlip>
          <a:blip r:embed="rId14"/>
        </a:buBlip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anose="05000000000000000000" pitchFamily="2" charset="2"/>
        <a:buBlip>
          <a:blip r:embed="rId14"/>
        </a:buBlip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2">
            <a:extLst>
              <a:ext uri="{FF2B5EF4-FFF2-40B4-BE49-F238E27FC236}">
                <a16:creationId xmlns:a16="http://schemas.microsoft.com/office/drawing/2014/main" id="{54761330-B948-49D2-853E-C778E25F897D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110595" name="Rectangle 3">
              <a:extLst>
                <a:ext uri="{FF2B5EF4-FFF2-40B4-BE49-F238E27FC236}">
                  <a16:creationId xmlns:a16="http://schemas.microsoft.com/office/drawing/2014/main" id="{425DEF17-5D05-4616-A415-D0D8386D02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cs typeface="+mn-cs"/>
              </a:endParaRPr>
            </a:p>
          </p:txBody>
        </p:sp>
        <p:sp>
          <p:nvSpPr>
            <p:cNvPr id="3079" name="Rectangle 4">
              <a:extLst>
                <a:ext uri="{FF2B5EF4-FFF2-40B4-BE49-F238E27FC236}">
                  <a16:creationId xmlns:a16="http://schemas.microsoft.com/office/drawing/2014/main" id="{9C929D42-F058-4608-BC65-CAA4A897F6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5760" cy="510"/>
            </a:xfrm>
            <a:prstGeom prst="rect">
              <a:avLst/>
            </a:prstGeom>
            <a:gradFill rotWithShape="1">
              <a:gsLst>
                <a:gs pos="0">
                  <a:srgbClr val="00287D"/>
                </a:gs>
                <a:gs pos="100000">
                  <a:srgbClr val="001E5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endParaRPr lang="cs-CZ" altLang="cs-CZ"/>
            </a:p>
          </p:txBody>
        </p:sp>
        <p:pic>
          <p:nvPicPr>
            <p:cNvPr id="3080" name="Picture 5" descr="zahlavi CZ">
              <a:extLst>
                <a:ext uri="{FF2B5EF4-FFF2-40B4-BE49-F238E27FC236}">
                  <a16:creationId xmlns:a16="http://schemas.microsoft.com/office/drawing/2014/main" id="{6544CFA7-0BAA-44D8-BBBB-601BDEDC7B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"/>
              <a:ext cx="5758" cy="43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075" name="Rectangle 6">
            <a:extLst>
              <a:ext uri="{FF2B5EF4-FFF2-40B4-BE49-F238E27FC236}">
                <a16:creationId xmlns:a16="http://schemas.microsoft.com/office/drawing/2014/main" id="{7E7D9BB0-460A-45C0-A407-6DD7706F1BB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520950" y="1125538"/>
            <a:ext cx="6434138" cy="500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10599" name="Rectangle 7">
            <a:extLst>
              <a:ext uri="{FF2B5EF4-FFF2-40B4-BE49-F238E27FC236}">
                <a16:creationId xmlns:a16="http://schemas.microsoft.com/office/drawing/2014/main" id="{767B73E6-203C-4048-893F-5D82879BB39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555875" y="6248400"/>
            <a:ext cx="40322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969696"/>
                </a:solidFill>
                <a:cs typeface="+mn-cs"/>
              </a:defRPr>
            </a:lvl1pPr>
          </a:lstStyle>
          <a:p>
            <a:pPr>
              <a:defRPr/>
            </a:pPr>
            <a:r>
              <a:rPr lang="cs-CZ"/>
              <a:t>MU, Právnická fakulta, Katedra správní vědy a správního práva</a:t>
            </a:r>
          </a:p>
        </p:txBody>
      </p:sp>
      <p:sp>
        <p:nvSpPr>
          <p:cNvPr id="110600" name="Rectangle 8">
            <a:extLst>
              <a:ext uri="{FF2B5EF4-FFF2-40B4-BE49-F238E27FC236}">
                <a16:creationId xmlns:a16="http://schemas.microsoft.com/office/drawing/2014/main" id="{CF4351AF-35DB-413E-A4A4-E600DB9AA719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969696"/>
                </a:solidFill>
              </a:defRPr>
            </a:lvl1pPr>
          </a:lstStyle>
          <a:p>
            <a:fld id="{3518A0FD-E53F-47C2-9EC5-9B033F3B19B0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9" r:id="rId1"/>
    <p:sldLayoutId id="2147483920" r:id="rId2"/>
    <p:sldLayoutId id="2147483921" r:id="rId3"/>
    <p:sldLayoutId id="2147483922" r:id="rId4"/>
    <p:sldLayoutId id="2147483923" r:id="rId5"/>
    <p:sldLayoutId id="2147483924" r:id="rId6"/>
    <p:sldLayoutId id="2147483925" r:id="rId7"/>
    <p:sldLayoutId id="2147483926" r:id="rId8"/>
    <p:sldLayoutId id="2147483927" r:id="rId9"/>
    <p:sldLayoutId id="2147483928" r:id="rId10"/>
    <p:sldLayoutId id="2147483929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969696"/>
        </a:buClr>
        <a:buSzPct val="80000"/>
        <a:buFont typeface="Wingdings" panose="05000000000000000000" pitchFamily="2" charset="2"/>
        <a:buBlip>
          <a:blip r:embed="rId14"/>
        </a:buBlip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anose="05000000000000000000" pitchFamily="2" charset="2"/>
        <a:buBlip>
          <a:blip r:embed="rId14"/>
        </a:buBlip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anose="05000000000000000000" pitchFamily="2" charset="2"/>
        <a:buBlip>
          <a:blip r:embed="rId14"/>
        </a:buBlip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anose="05000000000000000000" pitchFamily="2" charset="2"/>
        <a:buBlip>
          <a:blip r:embed="rId14"/>
        </a:buBlip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10.m4a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0.m4a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12.m4a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2.m4a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media" Target="../media/media14.m4a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4.m4a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media" Target="../media/media18.m4a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8.m4a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media" Target="../media/media20.m4a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0.m4a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audio" Target="../media/media24.m4a"/><Relationship Id="rId3" Type="http://schemas.microsoft.com/office/2007/relationships/media" Target="../media/media22.m4a"/><Relationship Id="rId7" Type="http://schemas.microsoft.com/office/2007/relationships/media" Target="../media/media24.m4a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audio" Target="../media/media23.m4a"/><Relationship Id="rId5" Type="http://schemas.microsoft.com/office/2007/relationships/media" Target="../media/media23.m4a"/><Relationship Id="rId10" Type="http://schemas.openxmlformats.org/officeDocument/2006/relationships/image" Target="../media/image4.png"/><Relationship Id="rId4" Type="http://schemas.openxmlformats.org/officeDocument/2006/relationships/audio" Target="../media/media22.m4a"/><Relationship Id="rId9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2.m4a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4a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4.m4a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audio" Target="../media/media5.m4a"/><Relationship Id="rId5" Type="http://schemas.microsoft.com/office/2007/relationships/media" Target="../media/media5.m4a"/><Relationship Id="rId4" Type="http://schemas.openxmlformats.org/officeDocument/2006/relationships/audio" Target="../media/media4.m4a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16">
            <a:extLst>
              <a:ext uri="{FF2B5EF4-FFF2-40B4-BE49-F238E27FC236}">
                <a16:creationId xmlns:a16="http://schemas.microsoft.com/office/drawing/2014/main" id="{C924A577-8AFC-4011-A87A-6711DB6504D7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CEE765DC-9930-4867-A654-12752394853A}" type="slidenum">
              <a:rPr lang="cs-CZ" altLang="cs-CZ" sz="1200">
                <a:solidFill>
                  <a:srgbClr val="969696"/>
                </a:solidFill>
              </a:rPr>
              <a:pPr eaLnBrk="1" hangingPunct="1"/>
              <a:t>1</a:t>
            </a:fld>
            <a:endParaRPr lang="cs-CZ" altLang="cs-CZ" sz="1200">
              <a:solidFill>
                <a:srgbClr val="969696"/>
              </a:solidFill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7E1CDF0F-6C4A-46E8-A379-BDF55C592D7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514600" y="2495372"/>
            <a:ext cx="5688013" cy="5161660"/>
          </a:xfrm>
        </p:spPr>
        <p:txBody>
          <a:bodyPr/>
          <a:lstStyle/>
          <a:p>
            <a:pPr algn="ctr" eaLnBrk="1" hangingPunct="1"/>
            <a:r>
              <a:rPr lang="cs-CZ" altLang="cs-CZ" sz="2800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Úvod do předmětu</a:t>
            </a:r>
            <a:br>
              <a:rPr lang="cs-CZ" altLang="cs-CZ" sz="2800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altLang="cs-CZ" sz="2800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Vnitřní správa </a:t>
            </a:r>
            <a:br>
              <a:rPr lang="cs-CZ" altLang="cs-CZ" sz="2800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altLang="cs-CZ" sz="2800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 zvláštním zaměřením </a:t>
            </a:r>
            <a:br>
              <a:rPr lang="cs-CZ" altLang="cs-CZ" sz="2800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altLang="cs-CZ" sz="2800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 shromažďování občanů</a:t>
            </a:r>
            <a:br>
              <a:rPr lang="cs-CZ" altLang="cs-CZ" sz="2800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cs-CZ" altLang="cs-CZ" sz="2400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sz="2200" dirty="0">
                <a:solidFill>
                  <a:schemeClr val="tx1"/>
                </a:solidFill>
              </a:rPr>
              <a:t>BM507Zk Vybrané otázky správního práva a veřejné správy II</a:t>
            </a:r>
            <a:br>
              <a:rPr lang="cs-CZ" sz="2400" dirty="0">
                <a:solidFill>
                  <a:schemeClr val="tx1"/>
                </a:solidFill>
              </a:rPr>
            </a:br>
            <a:r>
              <a:rPr lang="cs-CZ" alt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cs-CZ" altLang="cs-CZ" sz="2000" dirty="0">
                <a:solidFill>
                  <a:schemeClr val="tx1"/>
                </a:solidFill>
              </a:rPr>
              <a:t> 1. přednáška 22. 9. 2023</a:t>
            </a:r>
            <a:r>
              <a:rPr lang="cs-CZ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br>
              <a:rPr lang="cs-CZ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ea typeface="Times New Roman" panose="02020603050405020304" pitchFamily="18" charset="0"/>
              </a:rPr>
            </a:br>
            <a:r>
              <a:rPr lang="cs-CZ" alt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cs-CZ" altLang="cs-CZ" sz="2000" b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altLang="cs-CZ" sz="1800" b="0" dirty="0">
                <a:solidFill>
                  <a:schemeClr val="tx1"/>
                </a:solidFill>
              </a:rPr>
              <a:t>Petr </a:t>
            </a:r>
            <a:r>
              <a:rPr lang="cs-CZ" altLang="cs-CZ" sz="1800" b="0" dirty="0" err="1">
                <a:solidFill>
                  <a:schemeClr val="tx1"/>
                </a:solidFill>
              </a:rPr>
              <a:t>Havlan</a:t>
            </a:r>
            <a:br>
              <a:rPr lang="cs-CZ" altLang="cs-CZ" sz="1800" dirty="0">
                <a:solidFill>
                  <a:schemeClr val="tx1"/>
                </a:solidFill>
              </a:rPr>
            </a:br>
            <a:br>
              <a:rPr lang="cs-CZ" altLang="cs-CZ" sz="2000" dirty="0">
                <a:solidFill>
                  <a:schemeClr val="tx1"/>
                </a:solidFill>
              </a:rPr>
            </a:br>
            <a:br>
              <a:rPr lang="cs-CZ" altLang="cs-CZ" dirty="0"/>
            </a:br>
            <a:endParaRPr lang="cs-CZ" altLang="cs-CZ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Nadpis 1">
            <a:extLst>
              <a:ext uri="{FF2B5EF4-FFF2-40B4-BE49-F238E27FC236}">
                <a16:creationId xmlns:a16="http://schemas.microsoft.com/office/drawing/2014/main" id="{B54646B5-8BE1-4077-8D1D-2621C11878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altLang="cs-CZ" sz="2800" dirty="0"/>
              <a:t>Výkon působnosti ve věcech </a:t>
            </a:r>
            <a:br>
              <a:rPr lang="cs-CZ" altLang="cs-CZ" sz="2800" dirty="0"/>
            </a:br>
            <a:r>
              <a:rPr lang="cs-CZ" altLang="cs-CZ" sz="2800" dirty="0"/>
              <a:t>práva shromažďovacího (§ 2)</a:t>
            </a:r>
          </a:p>
        </p:txBody>
      </p:sp>
      <p:sp>
        <p:nvSpPr>
          <p:cNvPr id="13315" name="Zástupný symbol pro obsah 2">
            <a:extLst>
              <a:ext uri="{FF2B5EF4-FFF2-40B4-BE49-F238E27FC236}">
                <a16:creationId xmlns:a16="http://schemas.microsoft.com/office/drawing/2014/main" id="{FAA7727C-3278-44AE-97DB-00DF23450C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cs-CZ" altLang="cs-CZ" sz="2000" dirty="0"/>
              <a:t>přenesená působnost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cs-CZ" altLang="cs-CZ" sz="2000" u="sng" dirty="0"/>
              <a:t>obecní úřad</a:t>
            </a:r>
            <a:r>
              <a:rPr lang="cs-CZ" altLang="cs-CZ" sz="2000" dirty="0"/>
              <a:t>, v jehož územním obvodu se má shromáždění konat,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cs-CZ" altLang="cs-CZ" sz="2000" u="sng" dirty="0"/>
              <a:t>pověřený obecní úřad</a:t>
            </a:r>
            <a:r>
              <a:rPr lang="cs-CZ" altLang="cs-CZ" sz="2000" dirty="0"/>
              <a:t>, přesahuje-li místo konání shromáždění územní obvod obecního úřadu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cs-CZ" altLang="cs-CZ" sz="2000" u="sng" dirty="0"/>
              <a:t>krajský úřad</a:t>
            </a:r>
            <a:r>
              <a:rPr lang="cs-CZ" altLang="cs-CZ" sz="2000" dirty="0"/>
              <a:t>, pokud místo konání shromáždění přesahuje správní obvod pověřeného obecního úřadu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cs-CZ" altLang="cs-CZ" sz="2000" u="sng" dirty="0"/>
              <a:t>Ministerstvo vnitra</a:t>
            </a:r>
            <a:r>
              <a:rPr lang="cs-CZ" altLang="cs-CZ" sz="2000" dirty="0"/>
              <a:t>, pokud místo konání shromáždění přesahuje hranice kraje 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cs-CZ" altLang="cs-CZ" sz="2000" dirty="0"/>
              <a:t>zákon užívá legislativní zkratky "úřad"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AFEDF8D2-E8CF-464E-93A1-00102C9421D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AC3B2E09-E62D-4B12-A7FE-19F6D1379C34}" type="slidenum">
              <a:rPr lang="cs-CZ" altLang="cs-CZ" sz="1200">
                <a:solidFill>
                  <a:srgbClr val="969696"/>
                </a:solidFill>
              </a:rPr>
              <a:pPr eaLnBrk="1" hangingPunct="1"/>
              <a:t>10</a:t>
            </a:fld>
            <a:endParaRPr lang="cs-CZ" altLang="cs-CZ" sz="1200">
              <a:solidFill>
                <a:srgbClr val="969696"/>
              </a:solidFill>
            </a:endParaRPr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6735792-B0C7-45EA-8C44-C0191D27D7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80072" y="4419600"/>
            <a:ext cx="532405" cy="3939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Nadpis 1">
            <a:extLst>
              <a:ext uri="{FF2B5EF4-FFF2-40B4-BE49-F238E27FC236}">
                <a16:creationId xmlns:a16="http://schemas.microsoft.com/office/drawing/2014/main" id="{4B22E3C1-15FE-4C5F-98EF-BDC9848C24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altLang="cs-CZ" sz="2800" dirty="0"/>
              <a:t>Oznamovací princip (§ 4)</a:t>
            </a:r>
          </a:p>
        </p:txBody>
      </p:sp>
      <p:sp>
        <p:nvSpPr>
          <p:cNvPr id="14339" name="Zástupný symbol pro obsah 2">
            <a:extLst>
              <a:ext uri="{FF2B5EF4-FFF2-40B4-BE49-F238E27FC236}">
                <a16:creationId xmlns:a16="http://schemas.microsoft.com/office/drawing/2014/main" id="{32EA2C24-6CD6-4B8A-A777-1202EDABDB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4405" y="1953419"/>
            <a:ext cx="8234362" cy="4114800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Char char="q"/>
            </a:pPr>
            <a:r>
              <a:rPr lang="cs-CZ" altLang="cs-CZ" sz="2000" dirty="0"/>
              <a:t>realizace shromažďovacího práva je založena na </a:t>
            </a:r>
            <a:r>
              <a:rPr lang="cs-CZ" altLang="cs-CZ" sz="2000" i="1" dirty="0"/>
              <a:t>oznamovacím principu</a:t>
            </a:r>
          </a:p>
          <a:p>
            <a:pPr eaLnBrk="1" hangingPunct="1">
              <a:buFont typeface="Wingdings" panose="05000000000000000000" pitchFamily="2" charset="2"/>
              <a:buChar char="q"/>
            </a:pPr>
            <a:r>
              <a:rPr lang="cs-CZ" altLang="cs-CZ" sz="2000" dirty="0"/>
              <a:t>nepodléhá tak předchozímu povolení</a:t>
            </a:r>
          </a:p>
          <a:p>
            <a:pPr eaLnBrk="1" hangingPunct="1">
              <a:buFont typeface="Wingdings" panose="05000000000000000000" pitchFamily="2" charset="2"/>
              <a:buChar char="q"/>
            </a:pPr>
            <a:r>
              <a:rPr lang="cs-CZ" altLang="cs-CZ" sz="2000" dirty="0"/>
              <a:t>v některých případech zákon nepředepisuje ani tuto povinnost </a:t>
            </a:r>
            <a:r>
              <a:rPr lang="cs-CZ" altLang="cs-CZ" sz="1800" dirty="0"/>
              <a:t>(shromáždění členů právnických osob, náboženská shromáždění apod.)</a:t>
            </a:r>
          </a:p>
          <a:p>
            <a:pPr eaLnBrk="1" hangingPunct="1">
              <a:buFont typeface="Wingdings" panose="05000000000000000000" pitchFamily="2" charset="2"/>
              <a:buChar char="q"/>
            </a:pPr>
            <a:r>
              <a:rPr lang="cs-CZ" altLang="cs-CZ" sz="2000" dirty="0"/>
              <a:t>rada obce může nařízením určit místa, kde lze konat shromáždění bez oznámení, včetně stanovení doby, kdy se taková shromáždění konat nesmějí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F8427F9F-2FB8-4B65-AAFB-5CA6401377F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BF0375C4-BE78-475F-8456-77C906615B4E}" type="slidenum">
              <a:rPr lang="cs-CZ" altLang="cs-CZ" sz="1200">
                <a:solidFill>
                  <a:srgbClr val="969696"/>
                </a:solidFill>
              </a:rPr>
              <a:pPr eaLnBrk="1" hangingPunct="1"/>
              <a:t>11</a:t>
            </a:fld>
            <a:endParaRPr lang="cs-CZ" altLang="cs-CZ" sz="1200">
              <a:solidFill>
                <a:srgbClr val="969696"/>
              </a:solidFill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640951B-2D1D-4571-9883-FCAD593D0B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89531" y="1445632"/>
            <a:ext cx="553915" cy="3276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4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Nadpis 1">
            <a:extLst>
              <a:ext uri="{FF2B5EF4-FFF2-40B4-BE49-F238E27FC236}">
                <a16:creationId xmlns:a16="http://schemas.microsoft.com/office/drawing/2014/main" id="{78BA8481-0A4A-4A2F-AACF-68FC7DE521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altLang="cs-CZ" sz="2800" dirty="0"/>
              <a:t>Svolání shromáždění (§ 3 a násl.)</a:t>
            </a:r>
          </a:p>
        </p:txBody>
      </p:sp>
      <p:sp>
        <p:nvSpPr>
          <p:cNvPr id="14339" name="Zástupný symbol pro obsah 2">
            <a:extLst>
              <a:ext uri="{FF2B5EF4-FFF2-40B4-BE49-F238E27FC236}">
                <a16:creationId xmlns:a16="http://schemas.microsoft.com/office/drawing/2014/main" id="{762E917F-62A0-41D0-B6F6-B0426FF7EB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buFont typeface="Wingdings" panose="05000000000000000000" pitchFamily="2" charset="2"/>
              <a:buChar char="q"/>
              <a:defRPr/>
            </a:pPr>
            <a:r>
              <a:rPr lang="cs-CZ" sz="2000" dirty="0"/>
              <a:t>oznámení podává „svolavatel“ shromáždění</a:t>
            </a:r>
          </a:p>
          <a:p>
            <a:pPr lvl="1" algn="just">
              <a:buFont typeface="Wingdings" panose="05000000000000000000" pitchFamily="2" charset="2"/>
              <a:buChar char="q"/>
              <a:defRPr/>
            </a:pPr>
            <a:r>
              <a:rPr lang="cs-CZ" sz="2000" dirty="0"/>
              <a:t>„svolavatelem“ může být občan starší 18 let nebo právnická osoba se sídlem na území ČR anebo skupina osob</a:t>
            </a:r>
          </a:p>
          <a:p>
            <a:pPr algn="just">
              <a:buFont typeface="Wingdings" panose="05000000000000000000" pitchFamily="2" charset="2"/>
              <a:buChar char="q"/>
              <a:defRPr/>
            </a:pPr>
            <a:r>
              <a:rPr lang="cs-CZ" sz="2000" dirty="0"/>
              <a:t>oznámení se podává v písemné formě tak, aby bylo doručeno nejméně 5 dní předem (v odůvodněných případech může „úřad“ přijmout oznámení i v kratší lhůtě)</a:t>
            </a:r>
          </a:p>
          <a:p>
            <a:pPr algn="just">
              <a:buFont typeface="Wingdings" panose="05000000000000000000" pitchFamily="2" charset="2"/>
              <a:buChar char="q"/>
              <a:defRPr/>
            </a:pPr>
            <a:r>
              <a:rPr lang="cs-CZ" sz="2000" dirty="0"/>
              <a:t>v oznámení musí být uveden zejména účel shromáždění, den, místo a doba zahájení, předpokládaný počet  účastníků, identifikace svolavatele atd.  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cs-CZ" sz="2000" dirty="0"/>
          </a:p>
          <a:p>
            <a:pPr>
              <a:defRPr/>
            </a:pPr>
            <a:endParaRPr lang="cs-CZ" altLang="cs-CZ" sz="2000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F6556C37-5A5B-4993-88D3-C299FE5AF6D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61AB15A6-E763-49B0-9EE7-E207DCE4DFEF}" type="slidenum">
              <a:rPr lang="cs-CZ" altLang="cs-CZ" sz="1200">
                <a:solidFill>
                  <a:srgbClr val="969696"/>
                </a:solidFill>
              </a:rPr>
              <a:pPr eaLnBrk="1" hangingPunct="1"/>
              <a:t>12</a:t>
            </a:fld>
            <a:endParaRPr lang="cs-CZ" altLang="cs-CZ" sz="1200">
              <a:solidFill>
                <a:srgbClr val="969696"/>
              </a:solidFill>
            </a:endParaRPr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EA53CA02-ECAD-47E1-9C68-8145E82DFA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002236" y="3645876"/>
            <a:ext cx="609600" cy="366173"/>
          </a:xfrm>
          <a:prstGeom prst="rect">
            <a:avLst/>
          </a:prstGeom>
        </p:spPr>
      </p:pic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2FA83DE-505D-4A73-B262-180B7EA6443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919928" y="4659923"/>
            <a:ext cx="609600" cy="3567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36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Nadpis 1">
            <a:extLst>
              <a:ext uri="{FF2B5EF4-FFF2-40B4-BE49-F238E27FC236}">
                <a16:creationId xmlns:a16="http://schemas.microsoft.com/office/drawing/2014/main" id="{CBF50848-DA32-4C55-A04E-BD473C97CE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altLang="cs-CZ" sz="2800" dirty="0"/>
              <a:t>Činnost „úřadu“</a:t>
            </a:r>
          </a:p>
        </p:txBody>
      </p:sp>
      <p:sp>
        <p:nvSpPr>
          <p:cNvPr id="16387" name="Zástupný symbol pro obsah 2">
            <a:extLst>
              <a:ext uri="{FF2B5EF4-FFF2-40B4-BE49-F238E27FC236}">
                <a16:creationId xmlns:a16="http://schemas.microsoft.com/office/drawing/2014/main" id="{6838AE9F-CCA4-4B0C-A9BF-2C11FEE7AE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buFont typeface="Wingdings" panose="05000000000000000000" pitchFamily="2" charset="2"/>
              <a:buChar char="q"/>
            </a:pPr>
            <a:r>
              <a:rPr lang="cs-CZ" altLang="cs-CZ" sz="2000" dirty="0"/>
              <a:t>nemá-li oznámení všechny náležitosti, úřad svolavatele neprodleně vyzve k opravě či doplnění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cs-CZ" altLang="cs-CZ" sz="2000" dirty="0"/>
              <a:t>neodstraní-li svolavatel vady oznámení ve stanovené lhůtě anebo se nejedná o shromáždění podle zákona o právu shromažďovacím, úřad oznámení usnesením bez zbytečného odkladu odloží </a:t>
            </a:r>
            <a:r>
              <a:rPr lang="cs-CZ" altLang="cs-CZ" sz="1800" dirty="0"/>
              <a:t>(o příp. odvolání musí být rozhodnuto do 3 dnů) 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cs-CZ" altLang="cs-CZ" sz="2000" dirty="0"/>
              <a:t>úřad posoudí oznámené shromáždění z pohledu zachování veřejného pořádku, bezpečnosti místa a účastníků, ale také účelu, který nesmí být protiprávní či protiústavní</a:t>
            </a:r>
          </a:p>
          <a:p>
            <a:pPr algn="just"/>
            <a:endParaRPr lang="cs-CZ" altLang="cs-CZ" sz="2000" dirty="0"/>
          </a:p>
          <a:p>
            <a:pPr eaLnBrk="1" hangingPunct="1"/>
            <a:endParaRPr lang="cs-CZ" alt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7B32F9FD-CB59-4B2C-8FE6-70E16E3DF32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05DD7C41-4681-4718-8E62-E016C6A7932D}" type="slidenum">
              <a:rPr lang="cs-CZ" altLang="cs-CZ" sz="1200">
                <a:solidFill>
                  <a:srgbClr val="969696"/>
                </a:solidFill>
              </a:rPr>
              <a:pPr eaLnBrk="1" hangingPunct="1"/>
              <a:t>13</a:t>
            </a:fld>
            <a:endParaRPr lang="cs-CZ" altLang="cs-CZ" sz="1200">
              <a:solidFill>
                <a:srgbClr val="969696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Nadpis 1">
            <a:extLst>
              <a:ext uri="{FF2B5EF4-FFF2-40B4-BE49-F238E27FC236}">
                <a16:creationId xmlns:a16="http://schemas.microsoft.com/office/drawing/2014/main" id="{753BFD52-3D41-414D-A07F-6DD32B172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altLang="cs-CZ" sz="2800" dirty="0"/>
              <a:t>Zákaz/rozpuštění shromáždění </a:t>
            </a:r>
          </a:p>
        </p:txBody>
      </p:sp>
      <p:sp>
        <p:nvSpPr>
          <p:cNvPr id="17411" name="Zástupný symbol pro obsah 2">
            <a:extLst>
              <a:ext uri="{FF2B5EF4-FFF2-40B4-BE49-F238E27FC236}">
                <a16:creationId xmlns:a16="http://schemas.microsoft.com/office/drawing/2014/main" id="{C6D17560-9048-4B4D-874D-C601E21A23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buFont typeface="Wingdings" panose="05000000000000000000" pitchFamily="2" charset="2"/>
              <a:buChar char="q"/>
            </a:pPr>
            <a:r>
              <a:rPr lang="cs-CZ" altLang="cs-CZ" sz="2000" dirty="0">
                <a:sym typeface="Symbol" panose="05050102010706020507" pitchFamily="18" charset="2"/>
              </a:rPr>
              <a:t>směřuje-li</a:t>
            </a:r>
            <a:r>
              <a:rPr lang="cs-CZ" altLang="cs-CZ" sz="2000" dirty="0"/>
              <a:t> shromáždění k výzvě popírat nebo omezovat osobní, politická nebo jiná práva občanů pro jejich národnost, pohlaví, rasu, původ, politické nebo jiné smýšlení, náboženské vyznání a sociální postavení nebo k rozněcování nenávisti a nesnášenlivosti</a:t>
            </a:r>
          </a:p>
          <a:p>
            <a:pPr lvl="1" algn="just">
              <a:buFont typeface="Wingdings" panose="05000000000000000000" pitchFamily="2" charset="2"/>
              <a:buChar char="q"/>
            </a:pPr>
            <a:r>
              <a:rPr lang="cs-CZ" altLang="cs-CZ" sz="2000" dirty="0"/>
              <a:t>a z těchto důvodů by účel shromáždění směřoval k výzvě dopouštět se násilí nebo hrubé neslušnosti či jinak porušovat ústavu a zákony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cs-CZ" altLang="cs-CZ" sz="2000" dirty="0"/>
              <a:t>o zákazu musí být rozhodnuto bezodkladně, nejpozději však do 3 dnů od okamžiku, kdy bylo doručeno oznámení 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cs-CZ" altLang="cs-CZ" sz="2000" dirty="0"/>
              <a:t>proti rozpuštění shromáždění může svolavatel nebo účastník shromáždění podat do 15 dnů žalobu</a:t>
            </a:r>
          </a:p>
          <a:p>
            <a:endParaRPr lang="cs-CZ" altLang="cs-CZ" sz="2000" dirty="0"/>
          </a:p>
          <a:p>
            <a:pPr eaLnBrk="1" hangingPunct="1"/>
            <a:endParaRPr lang="cs-CZ" altLang="cs-CZ" dirty="0"/>
          </a:p>
          <a:p>
            <a:pPr lvl="1" eaLnBrk="1" hangingPunct="1"/>
            <a:endParaRPr lang="cs-CZ" altLang="cs-CZ" dirty="0"/>
          </a:p>
          <a:p>
            <a:pPr lvl="1" eaLnBrk="1" hangingPunct="1"/>
            <a:endParaRPr lang="cs-CZ" altLang="cs-CZ" dirty="0"/>
          </a:p>
          <a:p>
            <a:pPr lvl="1" eaLnBrk="1" hangingPunct="1"/>
            <a:endParaRPr lang="cs-CZ" alt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B9C0328-31B4-46BD-B8BD-5FCCBC579A4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41A95521-4201-4FD9-AA95-B80CA5083DD8}" type="slidenum">
              <a:rPr lang="cs-CZ" altLang="cs-CZ" sz="1200">
                <a:solidFill>
                  <a:srgbClr val="969696"/>
                </a:solidFill>
              </a:rPr>
              <a:pPr eaLnBrk="1" hangingPunct="1"/>
              <a:t>14</a:t>
            </a:fld>
            <a:endParaRPr lang="cs-CZ" altLang="cs-CZ" sz="1200">
              <a:solidFill>
                <a:srgbClr val="969696"/>
              </a:solidFill>
            </a:endParaRPr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E6E7D9D0-F1E2-4DBA-B87F-EF81391C75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05700" y="1378133"/>
            <a:ext cx="609600" cy="395105"/>
          </a:xfrm>
          <a:prstGeom prst="rect">
            <a:avLst/>
          </a:prstGeom>
        </p:spPr>
      </p:pic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B9E7396B-FE90-474B-AC13-EC3FCF5BB2F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20542" y="4572000"/>
            <a:ext cx="491981" cy="3660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9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Nadpis 1">
            <a:extLst>
              <a:ext uri="{FF2B5EF4-FFF2-40B4-BE49-F238E27FC236}">
                <a16:creationId xmlns:a16="http://schemas.microsoft.com/office/drawing/2014/main" id="{616C7098-903A-4EDF-AA5C-75B81EA12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725" y="1125538"/>
            <a:ext cx="7827963" cy="647700"/>
          </a:xfrm>
        </p:spPr>
        <p:txBody>
          <a:bodyPr/>
          <a:lstStyle/>
          <a:p>
            <a:pPr algn="ctr"/>
            <a:r>
              <a:rPr lang="cs-CZ" altLang="cs-CZ" sz="2800" dirty="0"/>
              <a:t>Místa vyloučená z „realizace“ shromažďovacího práva</a:t>
            </a:r>
          </a:p>
        </p:txBody>
      </p:sp>
      <p:sp>
        <p:nvSpPr>
          <p:cNvPr id="18435" name="Zástupný symbol pro obsah 2">
            <a:extLst>
              <a:ext uri="{FF2B5EF4-FFF2-40B4-BE49-F238E27FC236}">
                <a16:creationId xmlns:a16="http://schemas.microsoft.com/office/drawing/2014/main" id="{715B767E-6092-44F8-BBC6-ACB07FA492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buFont typeface="Wingdings" panose="05000000000000000000" pitchFamily="2" charset="2"/>
              <a:buChar char="q"/>
            </a:pPr>
            <a:r>
              <a:rPr lang="cs-CZ" altLang="cs-CZ" sz="2000" dirty="0"/>
              <a:t>zakázána jsou shromáždění v blízkosti budov Parlamentu České republiky</a:t>
            </a:r>
          </a:p>
          <a:p>
            <a:pPr lvl="1" algn="just">
              <a:buFont typeface="Wingdings" panose="05000000000000000000" pitchFamily="2" charset="2"/>
              <a:buChar char="q"/>
            </a:pPr>
            <a:r>
              <a:rPr lang="cs-CZ" altLang="cs-CZ" sz="2000" dirty="0"/>
              <a:t>specifikace míst je provedena v příloze zákona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cs-CZ" altLang="cs-CZ" sz="2000" dirty="0"/>
              <a:t>do 31.10.2016 byl zákaz stanoven „v okruhu 100 m od budov zákonodárných sborů nebo od míst, kde tyto sbory jednají“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40E92FB3-BBD5-4C31-9EFF-EF5D51EB3B1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FDC70BC0-52E9-45F1-AD8A-EA9C316B7B93}" type="slidenum">
              <a:rPr lang="cs-CZ" altLang="cs-CZ" sz="1200">
                <a:solidFill>
                  <a:srgbClr val="969696"/>
                </a:solidFill>
              </a:rPr>
              <a:pPr eaLnBrk="1" hangingPunct="1"/>
              <a:t>15</a:t>
            </a:fld>
            <a:endParaRPr lang="cs-CZ" altLang="cs-CZ" sz="1200">
              <a:solidFill>
                <a:srgbClr val="969696"/>
              </a:solidFill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8DAA984-F0FB-422E-AE92-45FA997EDF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9682" y="4026877"/>
            <a:ext cx="608810" cy="494092"/>
          </a:xfrm>
          <a:prstGeom prst="rect">
            <a:avLst/>
          </a:prstGeom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E742A26C-8978-47D0-B5AA-9E6BA436DAE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10500" y="3376246"/>
            <a:ext cx="531079" cy="3634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1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4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Nadpis 1">
            <a:extLst>
              <a:ext uri="{FF2B5EF4-FFF2-40B4-BE49-F238E27FC236}">
                <a16:creationId xmlns:a16="http://schemas.microsoft.com/office/drawing/2014/main" id="{448B0AC5-894E-4CF8-8ED7-E39A362C37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altLang="cs-CZ" sz="2800" dirty="0"/>
              <a:t>Povinnosti svolavatele (§ 6)</a:t>
            </a:r>
          </a:p>
        </p:txBody>
      </p:sp>
      <p:sp>
        <p:nvSpPr>
          <p:cNvPr id="19459" name="Zástupný symbol pro obsah 2">
            <a:extLst>
              <a:ext uri="{FF2B5EF4-FFF2-40B4-BE49-F238E27FC236}">
                <a16:creationId xmlns:a16="http://schemas.microsoft.com/office/drawing/2014/main" id="{5CB167C4-7FFC-46DF-B8CD-06E94218D4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Char char="q"/>
            </a:pPr>
            <a:r>
              <a:rPr lang="cs-CZ" altLang="cs-CZ" sz="2000" dirty="0"/>
              <a:t>poskytnout úřadu na jeho žádost součinnost nezbytnou k zajištění řádného průběhu shromáždění, zejména plnit pokyny úřadu a Policie České republiky a splnit povinnosti stanovené zvláštními právními předpisy</a:t>
            </a:r>
          </a:p>
          <a:p>
            <a:pPr eaLnBrk="1" hangingPunct="1">
              <a:buFont typeface="Wingdings" panose="05000000000000000000" pitchFamily="2" charset="2"/>
              <a:buChar char="q"/>
            </a:pPr>
            <a:r>
              <a:rPr lang="cs-CZ" altLang="cs-CZ" sz="2000" dirty="0"/>
              <a:t>zajistit potřebný počet způsobilých pořadatelů starších 18 let</a:t>
            </a:r>
          </a:p>
          <a:p>
            <a:pPr eaLnBrk="1" hangingPunct="1">
              <a:buFont typeface="Wingdings" panose="05000000000000000000" pitchFamily="2" charset="2"/>
              <a:buChar char="q"/>
            </a:pPr>
            <a:r>
              <a:rPr lang="cs-CZ" altLang="cs-CZ" sz="2000" dirty="0"/>
              <a:t>být přítomen na jím oznámeném shromáždění a řídit průběh shromáždění tak, aby se podstatně neodchylovalo od účelu shromáždění uvedeného v oznámení</a:t>
            </a:r>
          </a:p>
          <a:p>
            <a:pPr eaLnBrk="1" hangingPunct="1">
              <a:buFont typeface="Wingdings" panose="05000000000000000000" pitchFamily="2" charset="2"/>
              <a:buChar char="q"/>
            </a:pPr>
            <a:r>
              <a:rPr lang="cs-CZ" altLang="cs-CZ" sz="2000" dirty="0"/>
              <a:t>dávat závazné pokyny pořadatelům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2513D1EE-216D-40EC-9258-1C2FD974E21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872F7AFE-3A4A-4286-A3AC-2EAE6D7B02DC}" type="slidenum">
              <a:rPr lang="cs-CZ" altLang="cs-CZ" sz="1200">
                <a:solidFill>
                  <a:srgbClr val="969696"/>
                </a:solidFill>
              </a:rPr>
              <a:pPr eaLnBrk="1" hangingPunct="1"/>
              <a:t>16</a:t>
            </a:fld>
            <a:endParaRPr lang="cs-CZ" altLang="cs-CZ" sz="1200">
              <a:solidFill>
                <a:srgbClr val="969696"/>
              </a:solidFill>
            </a:endParaRPr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BF6C1E77-EE50-4BBD-82C0-E97C25A22A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30858" y="1349528"/>
            <a:ext cx="547050" cy="4068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5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Nadpis 1">
            <a:extLst>
              <a:ext uri="{FF2B5EF4-FFF2-40B4-BE49-F238E27FC236}">
                <a16:creationId xmlns:a16="http://schemas.microsoft.com/office/drawing/2014/main" id="{8B3C4339-E6A5-4791-9A40-A44A7F6144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altLang="cs-CZ" sz="2800" dirty="0"/>
              <a:t>Povinnosti svolavatele</a:t>
            </a:r>
          </a:p>
        </p:txBody>
      </p:sp>
      <p:sp>
        <p:nvSpPr>
          <p:cNvPr id="20483" name="Zástupný symbol pro obsah 2">
            <a:extLst>
              <a:ext uri="{FF2B5EF4-FFF2-40B4-BE49-F238E27FC236}">
                <a16:creationId xmlns:a16="http://schemas.microsoft.com/office/drawing/2014/main" id="{AB8433E0-07AA-4111-9FD7-D4F2EE2B0E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 eaLnBrk="1" hangingPunct="1">
              <a:buFont typeface="Wingdings" panose="05000000000000000000" pitchFamily="2" charset="2"/>
              <a:buChar char="q"/>
            </a:pPr>
            <a:r>
              <a:rPr lang="cs-CZ" altLang="cs-CZ" sz="2000" dirty="0"/>
              <a:t>dbát o pokojný průběh shromáždění a činit opatření, aby nebyl narušován </a:t>
            </a:r>
          </a:p>
          <a:p>
            <a:pPr algn="just" eaLnBrk="1" hangingPunct="1">
              <a:buFont typeface="Wingdings" panose="05000000000000000000" pitchFamily="2" charset="2"/>
              <a:buChar char="q"/>
            </a:pPr>
            <a:r>
              <a:rPr lang="cs-CZ" altLang="cs-CZ" sz="2000" dirty="0"/>
              <a:t>shromáždění ukončit</a:t>
            </a:r>
          </a:p>
          <a:p>
            <a:pPr algn="just" eaLnBrk="1" hangingPunct="1">
              <a:buFont typeface="Wingdings" panose="05000000000000000000" pitchFamily="2" charset="2"/>
              <a:buChar char="q"/>
            </a:pPr>
            <a:r>
              <a:rPr lang="cs-CZ" altLang="cs-CZ" sz="2000" dirty="0"/>
              <a:t>nepodaří-li se svolavateli při narušení pokojného průběhu shromáždění zjednat nápravu, požádá bez zbytečného odkladu o potřebnou pomoc úřad nebo Policii České republiky a vlastními prostředky vyzve účastníky k obnovení pokojného průběhu shromáždění</a:t>
            </a:r>
          </a:p>
          <a:p>
            <a:pPr algn="just" eaLnBrk="1" hangingPunct="1">
              <a:buFont typeface="Wingdings" panose="05000000000000000000" pitchFamily="2" charset="2"/>
              <a:buChar char="q"/>
            </a:pPr>
            <a:r>
              <a:rPr lang="cs-CZ" altLang="cs-CZ" sz="2000" dirty="0"/>
              <a:t>může tak učinit též, jestliže se účastníci po ukončení shromáždění pokojně nerozejdou.</a:t>
            </a:r>
          </a:p>
          <a:p>
            <a:pPr marL="457200" lvl="1" indent="0" eaLnBrk="1" hangingPunct="1">
              <a:buNone/>
            </a:pPr>
            <a:endParaRPr lang="cs-CZ" altLang="cs-CZ" dirty="0"/>
          </a:p>
          <a:p>
            <a:pPr lvl="1" eaLnBrk="1" hangingPunct="1"/>
            <a:endParaRPr lang="cs-CZ" alt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8C1E0EEE-6EA7-446D-BA54-D5F80A87338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E34B1531-4CD5-49BC-BBEC-C520048DCE62}" type="slidenum">
              <a:rPr lang="cs-CZ" altLang="cs-CZ" sz="1200">
                <a:solidFill>
                  <a:srgbClr val="969696"/>
                </a:solidFill>
              </a:rPr>
              <a:pPr eaLnBrk="1" hangingPunct="1"/>
              <a:t>17</a:t>
            </a:fld>
            <a:endParaRPr lang="cs-CZ" altLang="cs-CZ" sz="1200">
              <a:solidFill>
                <a:srgbClr val="969696"/>
              </a:solidFill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CD7A3D3-14AC-4F76-A503-1708B8FB27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88784" y="5307512"/>
            <a:ext cx="566432" cy="4249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8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Nadpis 1">
            <a:extLst>
              <a:ext uri="{FF2B5EF4-FFF2-40B4-BE49-F238E27FC236}">
                <a16:creationId xmlns:a16="http://schemas.microsoft.com/office/drawing/2014/main" id="{460BF558-1383-4831-9DA5-18EB63E691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altLang="cs-CZ" sz="2800" dirty="0"/>
              <a:t>Povinnosti účastníků shromáždění (§ 7)</a:t>
            </a:r>
          </a:p>
        </p:txBody>
      </p:sp>
      <p:sp>
        <p:nvSpPr>
          <p:cNvPr id="21507" name="Zástupný symbol pro obsah 2">
            <a:extLst>
              <a:ext uri="{FF2B5EF4-FFF2-40B4-BE49-F238E27FC236}">
                <a16:creationId xmlns:a16="http://schemas.microsoft.com/office/drawing/2014/main" id="{EA7AF514-71B8-4489-B361-9903E32512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 eaLnBrk="1" hangingPunct="1">
              <a:buFont typeface="Wingdings" panose="05000000000000000000" pitchFamily="2" charset="2"/>
              <a:buChar char="q"/>
            </a:pPr>
            <a:r>
              <a:rPr lang="cs-CZ" altLang="cs-CZ" sz="2000" dirty="0"/>
              <a:t>dbát pokynů svolavatele a pořadatelů a zdržet se všeho, co by narušilo řádný a pokojný průběh shromáždění</a:t>
            </a:r>
          </a:p>
          <a:p>
            <a:pPr algn="just" eaLnBrk="1" hangingPunct="1">
              <a:buFont typeface="Wingdings" panose="05000000000000000000" pitchFamily="2" charset="2"/>
              <a:buChar char="q"/>
            </a:pPr>
            <a:r>
              <a:rPr lang="cs-CZ" altLang="cs-CZ" sz="2000" dirty="0"/>
              <a:t>po ukončení shromáždění se pokojně rozejít</a:t>
            </a:r>
          </a:p>
          <a:p>
            <a:pPr algn="just" eaLnBrk="1" hangingPunct="1">
              <a:buFont typeface="Wingdings" panose="05000000000000000000" pitchFamily="2" charset="2"/>
              <a:buChar char="q"/>
            </a:pPr>
            <a:r>
              <a:rPr lang="cs-CZ" altLang="cs-CZ" sz="2000" dirty="0"/>
              <a:t>je-li shromáždění rozpuštěno, neprodleně opustit místo shromáždění; v rozchodu jim nesmí být žádným způsobem bráněno</a:t>
            </a:r>
          </a:p>
          <a:p>
            <a:pPr algn="just" eaLnBrk="1" hangingPunct="1">
              <a:buFont typeface="Wingdings" panose="05000000000000000000" pitchFamily="2" charset="2"/>
              <a:buChar char="q"/>
            </a:pPr>
            <a:r>
              <a:rPr lang="cs-CZ" altLang="cs-CZ" sz="2000" dirty="0"/>
              <a:t>účastníci shromáždění nesmějí mít u sebe střelné zbraně, výbušniny nebo pyrotechnické výrobky, jakož i jiné předměty, jimiž lze ublížit na zdraví, lze-li z okolností nebo z chování účastníků usuzovat, že mají být užity k násilí nebo pohrůžce násilím</a:t>
            </a:r>
          </a:p>
          <a:p>
            <a:pPr algn="just" eaLnBrk="1" hangingPunct="1">
              <a:buFont typeface="Wingdings" panose="05000000000000000000" pitchFamily="2" charset="2"/>
              <a:buChar char="q"/>
            </a:pPr>
            <a:r>
              <a:rPr lang="cs-CZ" altLang="cs-CZ" sz="2000" dirty="0"/>
              <a:t>účastníci shromáždění nesmějí mít obličej zakrytý způsobem ztěžujícím nebo znemožňujícím jejich identifikaci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62858B62-E640-44CE-8905-4729BBF5C2E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048B342-E7AC-4EC1-9340-FB7CF5C21AC2}" type="slidenum">
              <a:rPr lang="cs-CZ" altLang="cs-CZ" sz="1200">
                <a:solidFill>
                  <a:srgbClr val="969696"/>
                </a:solidFill>
              </a:rPr>
              <a:pPr eaLnBrk="1" hangingPunct="1"/>
              <a:t>18</a:t>
            </a:fld>
            <a:endParaRPr lang="cs-CZ" altLang="cs-CZ" sz="1200">
              <a:solidFill>
                <a:srgbClr val="969696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Nadpis 1">
            <a:extLst>
              <a:ext uri="{FF2B5EF4-FFF2-40B4-BE49-F238E27FC236}">
                <a16:creationId xmlns:a16="http://schemas.microsoft.com/office/drawing/2014/main" id="{EDE1B792-492A-4D0A-BFDF-222BAAA9E9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altLang="cs-CZ" sz="2800" dirty="0"/>
              <a:t>Působnost příslušného úřadu (§ 8)</a:t>
            </a:r>
          </a:p>
        </p:txBody>
      </p:sp>
      <p:sp>
        <p:nvSpPr>
          <p:cNvPr id="22531" name="Zástupný symbol pro obsah 2">
            <a:extLst>
              <a:ext uri="{FF2B5EF4-FFF2-40B4-BE49-F238E27FC236}">
                <a16:creationId xmlns:a16="http://schemas.microsoft.com/office/drawing/2014/main" id="{158A2852-55CE-46C9-8EA0-76608451BB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 eaLnBrk="1" hangingPunct="1">
              <a:buFont typeface="Wingdings" panose="05000000000000000000" pitchFamily="2" charset="2"/>
              <a:buChar char="q"/>
            </a:pPr>
            <a:r>
              <a:rPr lang="cs-CZ" altLang="cs-CZ" sz="2000" dirty="0"/>
              <a:t>úřad může s ohledem na místní podmínky nebo na veřejný pořádek navrhnout svolavateli, aby se shromáždění konalo na jiném místě nebo v jinou dobu</a:t>
            </a:r>
          </a:p>
          <a:p>
            <a:pPr algn="just" eaLnBrk="1" hangingPunct="1">
              <a:buFont typeface="Wingdings" panose="05000000000000000000" pitchFamily="2" charset="2"/>
              <a:buChar char="q"/>
            </a:pPr>
            <a:r>
              <a:rPr lang="cs-CZ" altLang="cs-CZ" sz="2000" dirty="0"/>
              <a:t>v nezbytných případech pro účely ochrany veřejného pořádku nebo práv a svobod jiných může úřad rozhodnutím stanovit podmínky konání shromáždění </a:t>
            </a:r>
          </a:p>
          <a:p>
            <a:pPr algn="just" eaLnBrk="1" hangingPunct="1">
              <a:buFont typeface="Wingdings" panose="05000000000000000000" pitchFamily="2" charset="2"/>
              <a:buChar char="q"/>
            </a:pPr>
            <a:r>
              <a:rPr lang="cs-CZ" altLang="cs-CZ" sz="2000" dirty="0"/>
              <a:t>zástupce úřadu (popř. příslušník Policie ČR) může v místě shromáždění udílet pokyny sloužící k zajištění účelu shromáždění, k odstranění rozporů při střetu práv více svolavatelů, včetně pokynu k úpravě místa konání shromáždění, nebo při střetu různých práv a k ochraně veřejného pořádku, zdraví a majetku </a:t>
            </a:r>
          </a:p>
          <a:p>
            <a:pPr algn="just">
              <a:spcBef>
                <a:spcPts val="500"/>
              </a:spcBef>
              <a:spcAft>
                <a:spcPts val="500"/>
              </a:spcAft>
              <a:buFont typeface="Wingdings" panose="05000000000000000000" pitchFamily="2" charset="2"/>
              <a:buChar char="q"/>
            </a:pPr>
            <a:r>
              <a:rPr lang="cs-CZ" altLang="cs-CZ" sz="2000" dirty="0"/>
              <a:t>případný zásah do práva na svobodu shromažďování nebo jiného práva musí šetřit jeho podstatu a nepřekročit nezbytnou míru </a:t>
            </a:r>
            <a:r>
              <a:rPr lang="cs-CZ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k </a:t>
            </a:r>
            <a:r>
              <a:rPr lang="cs-CZ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dosažení účelu sledovaného zákonem</a:t>
            </a:r>
            <a:endParaRPr lang="cs-CZ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 eaLnBrk="1" hangingPunct="1">
              <a:buNone/>
            </a:pPr>
            <a:endParaRPr lang="cs-CZ" altLang="cs-CZ" sz="2000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FF1CC3E5-DCD1-411E-8508-D041C68E327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1457C43A-DE6E-4883-A15D-C4107B5B99F6}" type="slidenum">
              <a:rPr lang="cs-CZ" altLang="cs-CZ" sz="1200">
                <a:solidFill>
                  <a:srgbClr val="969696"/>
                </a:solidFill>
              </a:rPr>
              <a:pPr eaLnBrk="1" hangingPunct="1"/>
              <a:t>19</a:t>
            </a:fld>
            <a:endParaRPr lang="cs-CZ" altLang="cs-CZ" sz="1200">
              <a:solidFill>
                <a:srgbClr val="969696"/>
              </a:solidFill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3D0D2A4C-7D97-4E0A-BFE9-D9194C3F3D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390037" y="3581399"/>
            <a:ext cx="607532" cy="440959"/>
          </a:xfrm>
          <a:prstGeom prst="rect">
            <a:avLst/>
          </a:prstGeom>
        </p:spPr>
      </p:pic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BF60D1A2-5029-49FC-8A87-AC2DD02B4E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56675" y="5164015"/>
            <a:ext cx="484094" cy="4444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2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92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Zástupný symbol pro číslo snímku 4">
            <a:extLst>
              <a:ext uri="{FF2B5EF4-FFF2-40B4-BE49-F238E27FC236}">
                <a16:creationId xmlns:a16="http://schemas.microsoft.com/office/drawing/2014/main" id="{81194FA8-3C38-45B4-A6B0-05292948043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DFF925F0-DCCC-4275-9CE3-F509D129CBB3}" type="slidenum">
              <a:rPr lang="cs-CZ" altLang="cs-CZ" sz="1200">
                <a:solidFill>
                  <a:srgbClr val="969696"/>
                </a:solidFill>
              </a:rPr>
              <a:pPr eaLnBrk="1" hangingPunct="1"/>
              <a:t>2</a:t>
            </a:fld>
            <a:endParaRPr lang="cs-CZ" altLang="cs-CZ" sz="1200">
              <a:solidFill>
                <a:srgbClr val="969696"/>
              </a:solidFill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3D78FEF9-08DC-49D6-A0C4-FCE9B8D125A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20725" y="1156947"/>
            <a:ext cx="7827963" cy="647700"/>
          </a:xfrm>
        </p:spPr>
        <p:txBody>
          <a:bodyPr/>
          <a:lstStyle/>
          <a:p>
            <a:pPr algn="ctr" eaLnBrk="1" hangingPunct="1"/>
            <a:r>
              <a:rPr lang="cs-CZ" altLang="cs-CZ" sz="2800" dirty="0"/>
              <a:t>Úvod do předmětu</a:t>
            </a:r>
          </a:p>
        </p:txBody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B0CB9265-A88B-489D-8D62-E2FB543F504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20725" y="2530135"/>
            <a:ext cx="8234363" cy="3602377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Char char="q"/>
            </a:pPr>
            <a:r>
              <a:rPr lang="cs-CZ" altLang="cs-CZ" sz="2000" dirty="0"/>
              <a:t>prezentace k přednáškám budou vkládány do </a:t>
            </a:r>
            <a:r>
              <a:rPr lang="cs-CZ" altLang="cs-CZ" sz="2000" dirty="0" err="1"/>
              <a:t>ISu</a:t>
            </a:r>
            <a:r>
              <a:rPr lang="cs-CZ" altLang="cs-CZ" sz="2000" dirty="0"/>
              <a:t> a IO</a:t>
            </a:r>
          </a:p>
          <a:p>
            <a:pPr eaLnBrk="1" hangingPunct="1">
              <a:buFont typeface="Wingdings" panose="05000000000000000000" pitchFamily="2" charset="2"/>
              <a:buChar char="q"/>
            </a:pPr>
            <a:r>
              <a:rPr lang="cs-CZ" altLang="cs-CZ" sz="2000" dirty="0"/>
              <a:t>byla založena interaktivní osnova</a:t>
            </a:r>
          </a:p>
          <a:p>
            <a:pPr eaLnBrk="1" hangingPunct="1">
              <a:buFont typeface="Wingdings" panose="05000000000000000000" pitchFamily="2" charset="2"/>
              <a:buChar char="q"/>
            </a:pPr>
            <a:r>
              <a:rPr lang="cs-CZ" altLang="cs-CZ" sz="2000" dirty="0"/>
              <a:t>forma (způsob) zkoušky: </a:t>
            </a:r>
          </a:p>
          <a:p>
            <a:pPr lvl="1" eaLnBrk="1" hangingPunct="1">
              <a:buFont typeface="Wingdings" panose="05000000000000000000" pitchFamily="2" charset="2"/>
              <a:buChar char="q"/>
            </a:pPr>
            <a:r>
              <a:rPr lang="cs-CZ" sz="2000" dirty="0"/>
              <a:t>1) ústní zkouška - při ní si student losuje 2 otázky s tím, že když odpověď na jednu otázku je hodnocena „neuspěl“, neuspěl v rámci celé zkoušky </a:t>
            </a:r>
          </a:p>
          <a:p>
            <a:pPr lvl="1" eaLnBrk="1" hangingPunct="1">
              <a:buFont typeface="Wingdings" panose="05000000000000000000" pitchFamily="2" charset="2"/>
              <a:buChar char="q"/>
            </a:pPr>
            <a:r>
              <a:rPr lang="cs-CZ" sz="2000" dirty="0"/>
              <a:t>2) pokud si to vyžádá epidemická situace: písemná distanční zkouška, která bude sestávat z jedné otevřené („odpovídací“) otázky a pěti otázek testových s volbou jednoho ze čtyř řešení; </a:t>
            </a:r>
            <a:r>
              <a:rPr lang="cs-CZ" sz="1600" dirty="0"/>
              <a:t>podrobnosti ke zkoušce (přihlašování, vyplňování, hodnocení) budou uvedeny v interaktivní osnově v </a:t>
            </a:r>
            <a:r>
              <a:rPr lang="cs-CZ" sz="1600" dirty="0" err="1"/>
              <a:t>ISu</a:t>
            </a:r>
            <a:endParaRPr lang="cs-CZ" altLang="cs-CZ" sz="1600" dirty="0"/>
          </a:p>
          <a:p>
            <a:pPr eaLnBrk="1" hangingPunct="1">
              <a:buFont typeface="Wingdings" panose="05000000000000000000" pitchFamily="2" charset="2"/>
              <a:buChar char="q"/>
            </a:pPr>
            <a:r>
              <a:rPr lang="cs-CZ" altLang="cs-CZ" sz="2000" dirty="0"/>
              <a:t>tematické okruhy ke zkoušce byly vloženy do </a:t>
            </a:r>
            <a:r>
              <a:rPr lang="cs-CZ" altLang="cs-CZ" sz="2000" dirty="0" err="1"/>
              <a:t>ISu</a:t>
            </a:r>
            <a:r>
              <a:rPr lang="cs-CZ" altLang="cs-CZ" sz="2000" dirty="0"/>
              <a:t> 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Nadpis 1">
            <a:extLst>
              <a:ext uri="{FF2B5EF4-FFF2-40B4-BE49-F238E27FC236}">
                <a16:creationId xmlns:a16="http://schemas.microsoft.com/office/drawing/2014/main" id="{AE02A306-4BD3-4A07-9D85-D68A69D521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altLang="cs-CZ" sz="2800" dirty="0"/>
              <a:t>Konání zakázaného shromáždění (§ 12)</a:t>
            </a:r>
          </a:p>
        </p:txBody>
      </p:sp>
      <p:sp>
        <p:nvSpPr>
          <p:cNvPr id="23555" name="Zástupný symbol pro obsah 2">
            <a:extLst>
              <a:ext uri="{FF2B5EF4-FFF2-40B4-BE49-F238E27FC236}">
                <a16:creationId xmlns:a16="http://schemas.microsoft.com/office/drawing/2014/main" id="{7D20FE8F-CCC9-4FCE-ADBD-514A124D2F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 eaLnBrk="1" hangingPunct="1">
              <a:buFont typeface="Wingdings" panose="05000000000000000000" pitchFamily="2" charset="2"/>
              <a:buChar char="q"/>
            </a:pPr>
            <a:r>
              <a:rPr lang="cs-CZ" altLang="cs-CZ" sz="2000" dirty="0"/>
              <a:t>výzva zástupce úřadu k neprodlenému ukončení shromáždění</a:t>
            </a:r>
          </a:p>
          <a:p>
            <a:pPr algn="just" eaLnBrk="1" hangingPunct="1">
              <a:buFont typeface="Wingdings" panose="05000000000000000000" pitchFamily="2" charset="2"/>
              <a:buChar char="q"/>
            </a:pPr>
            <a:r>
              <a:rPr lang="cs-CZ" altLang="cs-CZ" sz="2000" dirty="0"/>
              <a:t>zástupce úřadu může shromáždění rozpustit, jestliže nastaly okolnosti, které by odůvodnily jeho zákaz, nebo je-li zakázáno ze zákona (platí i pro shromáždění, která se neoznamují)</a:t>
            </a:r>
          </a:p>
          <a:p>
            <a:pPr algn="just" eaLnBrk="1" hangingPunct="1">
              <a:buFont typeface="Wingdings" panose="05000000000000000000" pitchFamily="2" charset="2"/>
              <a:buChar char="q"/>
            </a:pPr>
            <a:r>
              <a:rPr lang="cs-CZ" altLang="cs-CZ" sz="2000" dirty="0"/>
              <a:t>shromáždění může být rozpuštěno, jestliže se lze důvodně domnívat, že jeho účastníci při něm páchají trestné činy, pokud se účastníci neřídí rozhodnutím úřadu nebo nebyly splněny povinnosti účastníků shromáždění a nápravu se nepodařilo zjednat jiným způsobem</a:t>
            </a:r>
          </a:p>
          <a:p>
            <a:pPr algn="just" eaLnBrk="1" hangingPunct="1">
              <a:buFont typeface="Wingdings" panose="05000000000000000000" pitchFamily="2" charset="2"/>
              <a:buChar char="q"/>
            </a:pPr>
            <a:r>
              <a:rPr lang="cs-CZ" altLang="cs-CZ" sz="2000" dirty="0"/>
              <a:t>rozpuštění je zásahem na místě; shromáždění rozpouští zástupce úřadu výzvou svolavateli, aby shromáždění ukončil; pokud svolavatel neučiní účinná opatření, aby se účastníci pokojně rozešli, zejména je nevyzve k rozchodu, sdělí zástupce úřadu účastníkům, že shromáždění je rozpuštěno, a vyzve je, aby se pokojně rozešli 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AD5E0E01-CFCD-4948-B7EF-7BE1A0CBA62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D9296A9B-EA44-4EB3-9466-CEA833327B8B}" type="slidenum">
              <a:rPr lang="cs-CZ" altLang="cs-CZ" sz="1200">
                <a:solidFill>
                  <a:srgbClr val="969696"/>
                </a:solidFill>
              </a:rPr>
              <a:pPr eaLnBrk="1" hangingPunct="1"/>
              <a:t>20</a:t>
            </a:fld>
            <a:endParaRPr lang="cs-CZ" altLang="cs-CZ" sz="1200">
              <a:solidFill>
                <a:srgbClr val="969696"/>
              </a:solidFill>
            </a:endParaRPr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681C9E2-DA5C-49F2-AC20-83372C8194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8475" y="4278923"/>
            <a:ext cx="562463" cy="366173"/>
          </a:xfrm>
          <a:prstGeom prst="rect">
            <a:avLst/>
          </a:prstGeom>
        </p:spPr>
      </p:pic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37A3FCFF-9A72-47C1-8039-B095A280084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53998" y="5838215"/>
            <a:ext cx="562463" cy="4101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74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Nadpis 1">
            <a:extLst>
              <a:ext uri="{FF2B5EF4-FFF2-40B4-BE49-F238E27FC236}">
                <a16:creationId xmlns:a16="http://schemas.microsoft.com/office/drawing/2014/main" id="{F4B60805-28C5-4704-9658-4E1CEFA5A3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altLang="cs-CZ" sz="2800" dirty="0"/>
              <a:t>Přestupky (§ 14)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120E1FE-EFB5-4CF0-B4EB-7DF0189AA2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Char char="q"/>
              <a:defRPr/>
            </a:pPr>
            <a:r>
              <a:rPr lang="cs-CZ" sz="2000" b="1" dirty="0"/>
              <a:t>fyzických osob </a:t>
            </a:r>
          </a:p>
          <a:p>
            <a:pPr lvl="1" eaLnBrk="1" hangingPunct="1">
              <a:buFont typeface="Wingdings" panose="05000000000000000000" pitchFamily="2" charset="2"/>
              <a:buChar char="q"/>
              <a:defRPr/>
            </a:pPr>
            <a:r>
              <a:rPr lang="cs-CZ" sz="2000" dirty="0">
                <a:ea typeface="+mn-ea"/>
                <a:cs typeface="+mn-cs"/>
              </a:rPr>
              <a:t>přestupky svolavatele (odst. 3), účastníka (odst. 2) i „kolemjdoucího“ či odpůrce shromáždění (odst. 1)</a:t>
            </a:r>
          </a:p>
          <a:p>
            <a:pPr lvl="1" eaLnBrk="1" hangingPunct="1">
              <a:buFont typeface="Wingdings" panose="05000000000000000000" pitchFamily="2" charset="2"/>
              <a:buChar char="q"/>
              <a:defRPr/>
            </a:pPr>
            <a:r>
              <a:rPr lang="cs-CZ" sz="2000" dirty="0">
                <a:ea typeface="+mn-ea"/>
                <a:cs typeface="+mn-cs"/>
              </a:rPr>
              <a:t>pokuta až </a:t>
            </a:r>
            <a:r>
              <a:rPr lang="cs-CZ" sz="2000" i="1" dirty="0">
                <a:ea typeface="+mn-ea"/>
                <a:cs typeface="+mn-cs"/>
              </a:rPr>
              <a:t>do výše 15 000 Kč</a:t>
            </a:r>
          </a:p>
          <a:p>
            <a:pPr eaLnBrk="1" hangingPunct="1">
              <a:buFont typeface="Wingdings" panose="05000000000000000000" pitchFamily="2" charset="2"/>
              <a:buChar char="q"/>
              <a:defRPr/>
            </a:pPr>
            <a:r>
              <a:rPr lang="cs-CZ" sz="2000" b="1" dirty="0"/>
              <a:t>právnických osob </a:t>
            </a:r>
          </a:p>
          <a:p>
            <a:pPr lvl="1" eaLnBrk="1" hangingPunct="1">
              <a:buFont typeface="Wingdings" panose="05000000000000000000" pitchFamily="2" charset="2"/>
              <a:buChar char="q"/>
              <a:defRPr/>
            </a:pPr>
            <a:r>
              <a:rPr lang="cs-CZ" sz="2000" dirty="0">
                <a:ea typeface="+mn-ea"/>
                <a:cs typeface="+mn-cs"/>
              </a:rPr>
              <a:t>pokuta až </a:t>
            </a:r>
            <a:r>
              <a:rPr lang="cs-CZ" sz="2000" i="1" dirty="0">
                <a:ea typeface="+mn-ea"/>
                <a:cs typeface="+mn-cs"/>
              </a:rPr>
              <a:t>do výše 30 000 Kč</a:t>
            </a:r>
            <a:endParaRPr lang="cs-CZ" sz="2000" i="1" dirty="0"/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C86C2280-C6D0-438D-8DA2-63EC0FE232E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05C5E73C-4A06-43DD-8C24-B9D02414A7D3}" type="slidenum">
              <a:rPr lang="cs-CZ" altLang="cs-CZ" sz="1200">
                <a:solidFill>
                  <a:srgbClr val="969696"/>
                </a:solidFill>
              </a:rPr>
              <a:pPr eaLnBrk="1" hangingPunct="1"/>
              <a:t>21</a:t>
            </a:fld>
            <a:endParaRPr lang="cs-CZ" altLang="cs-CZ" sz="1200">
              <a:solidFill>
                <a:srgbClr val="969696"/>
              </a:solidFill>
            </a:endParaRPr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E38AD65-3ED1-4BC6-8FF9-86A130C22C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017773" y="2017713"/>
            <a:ext cx="609600" cy="376848"/>
          </a:xfrm>
          <a:prstGeom prst="rect">
            <a:avLst/>
          </a:prstGeom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AFFE0DC-A1AB-4D0F-93BF-16B5C17C954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677322" y="2017713"/>
            <a:ext cx="550984" cy="365125"/>
          </a:xfrm>
          <a:prstGeom prst="rect">
            <a:avLst/>
          </a:prstGeom>
        </p:spPr>
      </p:pic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ED9D2F2-1086-418C-BD30-9BF0AD809A1B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025106" y="3413430"/>
            <a:ext cx="609600" cy="365125"/>
          </a:xfrm>
          <a:prstGeom prst="rect">
            <a:avLst/>
          </a:prstGeom>
        </p:spPr>
      </p:pic>
      <p:pic>
        <p:nvPicPr>
          <p:cNvPr id="8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5E543C1-22B8-4338-BCE2-C43192164FAE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372522" y="3401707"/>
            <a:ext cx="609600" cy="3768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4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237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059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CEDD7A7-438D-4054-8748-220E794488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2800" dirty="0"/>
              <a:t>Mimořádná opatření (§ 19)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0689D29-164F-453A-A528-92DAE67EB2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buFont typeface="Wingdings" panose="05000000000000000000" pitchFamily="2" charset="2"/>
              <a:buChar char="q"/>
            </a:pPr>
            <a:r>
              <a:rPr lang="cs-CZ" sz="2000" dirty="0">
                <a:effectLst/>
              </a:rPr>
              <a:t>ustanovení zákonů o mimořádných opatřeních v době vyhlášení stavu nebezpečí, nouzového stavu, stavu ohrožení státu nebo válečného stavu a o opatřeních proti šíření infekčních onemocnění </a:t>
            </a:r>
            <a:r>
              <a:rPr lang="cs-CZ" sz="2000" b="1" dirty="0">
                <a:effectLst/>
              </a:rPr>
              <a:t>mají přednost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cs-CZ" sz="2000" b="1" dirty="0"/>
              <a:t>§ 5 písm. d) krizového zákona </a:t>
            </a:r>
            <a:r>
              <a:rPr lang="cs-CZ" sz="2000" dirty="0"/>
              <a:t>(zák. č. 240/2000 Sb., o krizovém řízení)</a:t>
            </a:r>
            <a:r>
              <a:rPr lang="cs-CZ" sz="2000" b="1" dirty="0"/>
              <a:t>: </a:t>
            </a:r>
            <a:r>
              <a:rPr lang="cs-CZ" sz="2000" dirty="0"/>
              <a:t>za nouzového stavu nebo za stavu ohrožení státu lze na nezbytně nutnou dobu a v nezbytně nutném rozsahu omezit právo pokojně se shromažďovat ve vymezeném prostoru území ohroženého nebo postiženého krizovou situací</a:t>
            </a:r>
            <a:endParaRPr lang="cs-CZ" sz="2000" dirty="0">
              <a:effectLst/>
            </a:endParaRPr>
          </a:p>
          <a:p>
            <a:pPr algn="just"/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CD9EA902-39E3-4216-8CAD-909EB2E7DB0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7D96F0E-EB4C-4DEE-9269-26C42C3FAF6C}" type="slidenum">
              <a:rPr lang="cs-CZ" altLang="cs-CZ" smtClean="0"/>
              <a:pPr/>
              <a:t>22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788745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2800" dirty="0"/>
              <a:t>Prameny ke studiu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základní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Jurníková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J. a kol. </a:t>
            </a:r>
            <a:r>
              <a:rPr 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Správní právo. Zvláštní část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cs-CZ" sz="2000" i="1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Studijní text pro bakaláře. 1. vydání. </a:t>
            </a:r>
            <a:r>
              <a:rPr lang="cs-CZ" sz="20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Brno: Masarykova univerzita, 2013, s. 14   </a:t>
            </a:r>
            <a:br>
              <a:rPr lang="cs-CZ" sz="20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0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násl.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000" i="1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doporučené</a:t>
            </a:r>
            <a:endParaRPr lang="cs-CZ" sz="20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Jurníková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J. a kol. Správní právo: zvláštní část. 6. vydání. Brno: Masarykova univerzita, 2010, s. 7 a násl.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Potěšil, L.,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Bražina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R., Hejč, D., Králová, A., Svoboda T.</a:t>
            </a:r>
            <a:b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Správní právo - zvláštní část : (v příkladech a otázkách). </a:t>
            </a:r>
            <a:b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2. vydání. Brno : Masarykova univerzita, 2021, s. 17 a násl.</a:t>
            </a:r>
          </a:p>
          <a:p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7D96F0E-EB4C-4DEE-9269-26C42C3FAF6C}" type="slidenum">
              <a:rPr lang="cs-CZ" altLang="cs-CZ" smtClean="0"/>
              <a:pPr/>
              <a:t>23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7950394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altLang="cs-CZ" sz="2800" dirty="0">
                <a:solidFill>
                  <a:srgbClr val="002060"/>
                </a:solidFill>
                <a:cs typeface="Arial" panose="020B0604020202020204" pitchFamily="34" charset="0"/>
              </a:rPr>
              <a:t>Osnova přednášky a její cíl</a:t>
            </a:r>
            <a:endParaRPr lang="cs-CZ" sz="2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Char char="q"/>
            </a:pP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vnitřní správa</a:t>
            </a:r>
          </a:p>
          <a:p>
            <a:pPr lvl="1" eaLnBrk="1" hangingPunct="1">
              <a:buFont typeface="Wingdings" panose="05000000000000000000" pitchFamily="2" charset="2"/>
              <a:buChar char="q"/>
            </a:pP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pojem</a:t>
            </a:r>
          </a:p>
          <a:p>
            <a:pPr lvl="1" eaLnBrk="1" hangingPunct="1">
              <a:buFont typeface="Wingdings" panose="05000000000000000000" pitchFamily="2" charset="2"/>
              <a:buChar char="q"/>
            </a:pP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struktura</a:t>
            </a:r>
          </a:p>
          <a:p>
            <a:pPr lvl="1" eaLnBrk="1" hangingPunct="1">
              <a:buFont typeface="Wingdings" panose="05000000000000000000" pitchFamily="2" charset="2"/>
              <a:buChar char="q"/>
            </a:pP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organizace</a:t>
            </a:r>
          </a:p>
          <a:p>
            <a:pPr lvl="1" eaLnBrk="1" hangingPunct="1">
              <a:buFont typeface="Wingdings" panose="05000000000000000000" pitchFamily="2" charset="2"/>
              <a:buChar char="q"/>
            </a:pP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právo shromažďovací</a:t>
            </a:r>
          </a:p>
          <a:p>
            <a:pPr lvl="1" eaLnBrk="1" hangingPunct="1"/>
            <a:endParaRPr lang="cs-CZ" alt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buNone/>
            </a:pPr>
            <a:endParaRPr 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buNone/>
            </a:pP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Cíl: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cílem této přednášky je, aby studenti byli s to vymezit a v tom podstatném přiblížit pojem vnitřní správy, její strukturu a organizaci, jakož i blíže představit správu při výkonu práva shromažďovacího.</a:t>
            </a:r>
          </a:p>
          <a:p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7D96F0E-EB4C-4DEE-9269-26C42C3FAF6C}" type="slidenum">
              <a:rPr lang="cs-CZ" altLang="cs-CZ" smtClean="0"/>
              <a:pPr/>
              <a:t>3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9884310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Zástupný symbol pro číslo snímku 4">
            <a:extLst>
              <a:ext uri="{FF2B5EF4-FFF2-40B4-BE49-F238E27FC236}">
                <a16:creationId xmlns:a16="http://schemas.microsoft.com/office/drawing/2014/main" id="{0B9BEC77-C23D-42DE-A891-01CF04EAAF4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B218D1A3-E90B-4451-B1FA-95E2E9404A5E}" type="slidenum">
              <a:rPr lang="cs-CZ" altLang="cs-CZ" sz="1200">
                <a:solidFill>
                  <a:srgbClr val="969696"/>
                </a:solidFill>
              </a:rPr>
              <a:pPr eaLnBrk="1" hangingPunct="1"/>
              <a:t>4</a:t>
            </a:fld>
            <a:endParaRPr lang="cs-CZ" altLang="cs-CZ" sz="1200">
              <a:solidFill>
                <a:srgbClr val="969696"/>
              </a:solidFill>
            </a:endParaRPr>
          </a:p>
        </p:txBody>
      </p:sp>
      <p:sp>
        <p:nvSpPr>
          <p:cNvPr id="7171" name="Rectangle 2">
            <a:extLst>
              <a:ext uri="{FF2B5EF4-FFF2-40B4-BE49-F238E27FC236}">
                <a16:creationId xmlns:a16="http://schemas.microsoft.com/office/drawing/2014/main" id="{7124CDB3-6E10-4E0D-A09F-1447BB71FE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altLang="cs-CZ" sz="2800" dirty="0"/>
              <a:t>Vnitřní správa - pojem</a:t>
            </a:r>
          </a:p>
        </p:txBody>
      </p:sp>
      <p:sp>
        <p:nvSpPr>
          <p:cNvPr id="7172" name="Rectangle 3">
            <a:extLst>
              <a:ext uri="{FF2B5EF4-FFF2-40B4-BE49-F238E27FC236}">
                <a16:creationId xmlns:a16="http://schemas.microsoft.com/office/drawing/2014/main" id="{D765E4F3-0008-44F5-8F95-B33BF437058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Char char="q"/>
            </a:pPr>
            <a:r>
              <a:rPr lang="cs-CZ" altLang="cs-CZ" sz="2000" dirty="0"/>
              <a:t>„tradiční“ odvětví (úsek) veřejné správy (dříve správa policejní), původně zahrnující veškerou správní činnost státu, kromě správy finanční, správy vojenské, správy zahraniční a správy justiční</a:t>
            </a:r>
          </a:p>
          <a:p>
            <a:pPr eaLnBrk="1" hangingPunct="1">
              <a:buFont typeface="Wingdings" panose="05000000000000000000" pitchFamily="2" charset="2"/>
              <a:buChar char="q"/>
            </a:pPr>
            <a:r>
              <a:rPr lang="cs-CZ" altLang="cs-CZ" sz="2000" dirty="0"/>
              <a:t>postupně (zejména v období liberálního právního státu) se z tohoto odvětví vydělovala nová specializovaná odvětví (úseky) státní správy (např. správa zdravotnictví, správa školství, správa dopravy či později bezpečnostní správa)</a:t>
            </a:r>
          </a:p>
          <a:p>
            <a:pPr eaLnBrk="1" hangingPunct="1">
              <a:buFont typeface="Wingdings" panose="05000000000000000000" pitchFamily="2" charset="2"/>
              <a:buChar char="q"/>
            </a:pPr>
            <a:r>
              <a:rPr lang="cs-CZ" altLang="cs-CZ" sz="2000" dirty="0"/>
              <a:t>lze vymezit negativně (ve vztahu ke „zbylé“ veřejné správě) či pozitivně (z hlediska obsahu – viz dále)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Nadpis 1">
            <a:extLst>
              <a:ext uri="{FF2B5EF4-FFF2-40B4-BE49-F238E27FC236}">
                <a16:creationId xmlns:a16="http://schemas.microsoft.com/office/drawing/2014/main" id="{CC4202D8-5A2B-4510-9CF6-6A6E6EE333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altLang="cs-CZ" sz="2800" dirty="0"/>
              <a:t>Vnitřní správa – struktura</a:t>
            </a:r>
          </a:p>
        </p:txBody>
      </p:sp>
      <p:sp>
        <p:nvSpPr>
          <p:cNvPr id="8195" name="Zástupný symbol pro obsah 2">
            <a:extLst>
              <a:ext uri="{FF2B5EF4-FFF2-40B4-BE49-F238E27FC236}">
                <a16:creationId xmlns:a16="http://schemas.microsoft.com/office/drawing/2014/main" id="{18E43F40-2B9A-4653-BA69-4A923990D6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Char char="q"/>
            </a:pPr>
            <a:r>
              <a:rPr lang="cs-CZ" altLang="cs-CZ" sz="2000" b="1" dirty="0"/>
              <a:t>Zabezpečení osobního stavu obyvatelstva</a:t>
            </a:r>
          </a:p>
          <a:p>
            <a:pPr lvl="1" eaLnBrk="1" hangingPunct="1">
              <a:buFont typeface="Wingdings" panose="05000000000000000000" pitchFamily="2" charset="2"/>
              <a:buChar char="q"/>
            </a:pPr>
            <a:r>
              <a:rPr lang="cs-CZ" altLang="cs-CZ" sz="2000" dirty="0"/>
              <a:t>jméno a příjmení, matriky (z.č.301/2000 Sb.)</a:t>
            </a:r>
          </a:p>
          <a:p>
            <a:pPr lvl="1" eaLnBrk="1" hangingPunct="1">
              <a:buFont typeface="Wingdings" panose="05000000000000000000" pitchFamily="2" charset="2"/>
              <a:buChar char="q"/>
            </a:pPr>
            <a:r>
              <a:rPr lang="cs-CZ" altLang="cs-CZ" sz="2000" dirty="0"/>
              <a:t>evidence obyvatel (z.č.133/2000 Sb.)</a:t>
            </a:r>
          </a:p>
          <a:p>
            <a:pPr lvl="1" eaLnBrk="1" hangingPunct="1">
              <a:buFont typeface="Wingdings" panose="05000000000000000000" pitchFamily="2" charset="2"/>
              <a:buChar char="q"/>
            </a:pPr>
            <a:r>
              <a:rPr lang="cs-CZ" altLang="cs-CZ" sz="2000" dirty="0"/>
              <a:t>občanské průkazy a cestovní doklady (z.č.328/1999 Sb. </a:t>
            </a:r>
            <a:r>
              <a:rPr lang="cs-CZ" altLang="cs-CZ" sz="1800" dirty="0"/>
              <a:t>/od </a:t>
            </a:r>
            <a:r>
              <a:rPr lang="cs-CZ" sz="1800" dirty="0"/>
              <a:t>1.2.2022 z.č.269/2021 Sb./</a:t>
            </a:r>
            <a:r>
              <a:rPr lang="cs-CZ" altLang="cs-CZ" sz="1800" dirty="0"/>
              <a:t> </a:t>
            </a:r>
            <a:r>
              <a:rPr lang="cs-CZ" altLang="cs-CZ" sz="2000" dirty="0"/>
              <a:t>a z.č.329/1999 Sb.)</a:t>
            </a:r>
          </a:p>
          <a:p>
            <a:pPr lvl="1" eaLnBrk="1" hangingPunct="1">
              <a:buFont typeface="Wingdings" panose="05000000000000000000" pitchFamily="2" charset="2"/>
              <a:buChar char="q"/>
            </a:pPr>
            <a:r>
              <a:rPr lang="cs-CZ" altLang="cs-CZ" sz="2000" dirty="0"/>
              <a:t>cizinecké (z.č.326/1999 Sb.) a azylové právo (z.č.325/1999 Sb.)</a:t>
            </a:r>
          </a:p>
          <a:p>
            <a:pPr lvl="1" eaLnBrk="1" hangingPunct="1">
              <a:buFont typeface="Wingdings" panose="05000000000000000000" pitchFamily="2" charset="2"/>
              <a:buChar char="q"/>
            </a:pPr>
            <a:r>
              <a:rPr lang="cs-CZ" altLang="cs-CZ" sz="2000" dirty="0"/>
              <a:t>státní občanství (z.č.186/2013 Sb.)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EC075C3F-5298-4145-82E7-DB4FE075EE0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BDED83F6-A583-414E-89DA-67196E03B59E}" type="slidenum">
              <a:rPr lang="cs-CZ" altLang="cs-CZ" sz="1200">
                <a:solidFill>
                  <a:srgbClr val="969696"/>
                </a:solidFill>
              </a:rPr>
              <a:pPr eaLnBrk="1" hangingPunct="1"/>
              <a:t>5</a:t>
            </a:fld>
            <a:endParaRPr lang="cs-CZ" altLang="cs-CZ" sz="1200">
              <a:solidFill>
                <a:srgbClr val="969696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Nadpis 1">
            <a:extLst>
              <a:ext uri="{FF2B5EF4-FFF2-40B4-BE49-F238E27FC236}">
                <a16:creationId xmlns:a16="http://schemas.microsoft.com/office/drawing/2014/main" id="{260A2797-2120-4F5D-A356-5D6FBF899D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altLang="cs-CZ" sz="2800" dirty="0"/>
              <a:t>Vnitřní správa – struktura</a:t>
            </a:r>
          </a:p>
        </p:txBody>
      </p:sp>
      <p:sp>
        <p:nvSpPr>
          <p:cNvPr id="10243" name="Zástupný symbol pro obsah 2">
            <a:extLst>
              <a:ext uri="{FF2B5EF4-FFF2-40B4-BE49-F238E27FC236}">
                <a16:creationId xmlns:a16="http://schemas.microsoft.com/office/drawing/2014/main" id="{D558FE7E-E8E9-4366-9556-AA404DB32A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Char char="q"/>
              <a:defRPr/>
            </a:pPr>
            <a:r>
              <a:rPr lang="cs-CZ" altLang="cs-CZ" sz="2000" b="1" dirty="0"/>
              <a:t>Ochrana osobních údajů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cs-CZ" altLang="cs-CZ" sz="2000" dirty="0"/>
              <a:t>z.č.110/2019 Sb., o zpracování osobních údajů + GDPR (</a:t>
            </a:r>
            <a:r>
              <a:rPr lang="cs-CZ" sz="1600" dirty="0"/>
              <a:t>Obecné nařízení o ochraně osobních údajů, které představuje nový právní rámec ochrany osobních údajů v evropském prostoru /od 25. května 2018 přímo stanovuje pravidla pro zpracování osobních údajů, včetně práv subjektů údajů - fyzických osob/)</a:t>
            </a:r>
            <a:endParaRPr lang="cs-CZ" altLang="cs-CZ" sz="1600" dirty="0"/>
          </a:p>
          <a:p>
            <a:pPr eaLnBrk="1" hangingPunct="1">
              <a:buFont typeface="Wingdings" panose="05000000000000000000" pitchFamily="2" charset="2"/>
              <a:buChar char="q"/>
              <a:defRPr/>
            </a:pPr>
            <a:r>
              <a:rPr lang="cs-CZ" altLang="cs-CZ" sz="2000" b="1" dirty="0"/>
              <a:t>Archivnictví, spisová služba, vidimace a legalizace</a:t>
            </a:r>
          </a:p>
          <a:p>
            <a:pPr lvl="1" eaLnBrk="1" hangingPunct="1">
              <a:buFont typeface="Wingdings" panose="05000000000000000000" pitchFamily="2" charset="2"/>
              <a:buChar char="q"/>
              <a:defRPr/>
            </a:pPr>
            <a:r>
              <a:rPr lang="cs-CZ" altLang="cs-CZ" sz="2000" dirty="0"/>
              <a:t>z.č.499/2004 Sb., o archivnictví a spisové službě, a z.č.</a:t>
            </a:r>
            <a:r>
              <a:rPr lang="cs-CZ" sz="2000" dirty="0"/>
              <a:t>21/2006 Sb., o ověřování shody opisu nebo kopie s listinou a o ověřování pravosti podpisu (zákon o ověřování)</a:t>
            </a:r>
            <a:endParaRPr lang="cs-CZ" altLang="cs-CZ" sz="2000" dirty="0"/>
          </a:p>
          <a:p>
            <a:pPr eaLnBrk="1" hangingPunct="1">
              <a:buFont typeface="Wingdings" panose="05000000000000000000" pitchFamily="2" charset="2"/>
              <a:buChar char="q"/>
              <a:defRPr/>
            </a:pPr>
            <a:r>
              <a:rPr lang="cs-CZ" altLang="cs-CZ" sz="2000" b="1" dirty="0"/>
              <a:t>Územní členění státu, státní symboly a sčítání lidu</a:t>
            </a:r>
          </a:p>
          <a:p>
            <a:pPr lvl="1" eaLnBrk="1" hangingPunct="1">
              <a:buFont typeface="Wingdings" panose="05000000000000000000" pitchFamily="2" charset="2"/>
              <a:buChar char="q"/>
              <a:defRPr/>
            </a:pPr>
            <a:r>
              <a:rPr lang="cs-CZ" altLang="cs-CZ" sz="2000" dirty="0"/>
              <a:t>z.č.51/2020 Sb. , z.č.3/1993 Sb. a z.č.332/2020 Sb.</a:t>
            </a:r>
          </a:p>
          <a:p>
            <a:pPr eaLnBrk="1" hangingPunct="1">
              <a:buFont typeface="Wingdings" panose="05000000000000000000" pitchFamily="2" charset="2"/>
              <a:buChar char="q"/>
              <a:defRPr/>
            </a:pPr>
            <a:r>
              <a:rPr lang="cs-CZ" altLang="cs-CZ" sz="2000" b="1" dirty="0"/>
              <a:t>Právo shromažďovací</a:t>
            </a:r>
          </a:p>
          <a:p>
            <a:pPr eaLnBrk="1" hangingPunct="1">
              <a:buFont typeface="Wingdings" panose="05000000000000000000" pitchFamily="2" charset="2"/>
              <a:buChar char="q"/>
              <a:defRPr/>
            </a:pPr>
            <a:r>
              <a:rPr lang="cs-CZ" altLang="cs-CZ" sz="2000" b="1" dirty="0"/>
              <a:t>(právo sdružovací)</a:t>
            </a:r>
          </a:p>
          <a:p>
            <a:pPr lvl="1" eaLnBrk="1" hangingPunct="1">
              <a:buFont typeface="Wingdings" panose="05000000000000000000" pitchFamily="2" charset="2"/>
              <a:buChar char="q"/>
              <a:defRPr/>
            </a:pPr>
            <a:r>
              <a:rPr lang="cs-CZ" altLang="cs-CZ" sz="2000" dirty="0"/>
              <a:t>občanský zákoník</a:t>
            </a:r>
          </a:p>
          <a:p>
            <a:pPr lvl="2" eaLnBrk="1" hangingPunct="1">
              <a:defRPr/>
            </a:pPr>
            <a:endParaRPr lang="cs-CZ" alt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987EC28E-4005-4526-B411-6B4325D53DB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3C16D63E-3776-45EF-AE38-ACD907D79518}" type="slidenum">
              <a:rPr lang="cs-CZ" altLang="cs-CZ" sz="1200">
                <a:solidFill>
                  <a:srgbClr val="969696"/>
                </a:solidFill>
              </a:rPr>
              <a:pPr eaLnBrk="1" hangingPunct="1"/>
              <a:t>6</a:t>
            </a:fld>
            <a:endParaRPr lang="cs-CZ" altLang="cs-CZ" sz="1200">
              <a:solidFill>
                <a:srgbClr val="969696"/>
              </a:solidFill>
            </a:endParaRPr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677ED0A-964F-40F3-B8FE-3792998BBD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707094" y="6459722"/>
            <a:ext cx="609600" cy="416841"/>
          </a:xfrm>
          <a:prstGeom prst="rect">
            <a:avLst/>
          </a:prstGeom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4AB49AA-EB33-418F-B812-744F5F4293F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99416" y="6439542"/>
            <a:ext cx="609600" cy="457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12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Nadpis 1">
            <a:extLst>
              <a:ext uri="{FF2B5EF4-FFF2-40B4-BE49-F238E27FC236}">
                <a16:creationId xmlns:a16="http://schemas.microsoft.com/office/drawing/2014/main" id="{9F027BC0-924B-404E-97D0-EC7C2A20E0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altLang="cs-CZ" sz="2800" dirty="0"/>
              <a:t>Organizace vnitřní správy (státní správa)</a:t>
            </a:r>
          </a:p>
        </p:txBody>
      </p:sp>
      <p:sp>
        <p:nvSpPr>
          <p:cNvPr id="10243" name="Zástupný symbol pro obsah 2">
            <a:extLst>
              <a:ext uri="{FF2B5EF4-FFF2-40B4-BE49-F238E27FC236}">
                <a16:creationId xmlns:a16="http://schemas.microsoft.com/office/drawing/2014/main" id="{39931B7E-82E8-48D7-B432-BB0DF32247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Char char="q"/>
            </a:pPr>
            <a:r>
              <a:rPr lang="cs-CZ" altLang="cs-CZ" sz="2000" b="1" dirty="0"/>
              <a:t>Ministerstvo vnitra (ústřední orgán státní správy)</a:t>
            </a:r>
          </a:p>
          <a:p>
            <a:pPr lvl="1" eaLnBrk="1" hangingPunct="1">
              <a:buFont typeface="Wingdings" panose="05000000000000000000" pitchFamily="2" charset="2"/>
              <a:buChar char="q"/>
            </a:pPr>
            <a:r>
              <a:rPr lang="cs-CZ" altLang="cs-CZ" sz="2000" dirty="0"/>
              <a:t>z.č.2/1969 Sb.</a:t>
            </a:r>
            <a:endParaRPr lang="cs-CZ" altLang="cs-CZ" sz="2000" i="1" dirty="0"/>
          </a:p>
          <a:p>
            <a:pPr eaLnBrk="1" hangingPunct="1">
              <a:buFont typeface="Wingdings" panose="05000000000000000000" pitchFamily="2" charset="2"/>
              <a:buChar char="q"/>
            </a:pPr>
            <a:r>
              <a:rPr lang="cs-CZ" altLang="cs-CZ" sz="2000" b="1" dirty="0"/>
              <a:t>Orgány kraje</a:t>
            </a:r>
          </a:p>
          <a:p>
            <a:pPr eaLnBrk="1" hangingPunct="1">
              <a:buFont typeface="Wingdings" panose="05000000000000000000" pitchFamily="2" charset="2"/>
              <a:buChar char="q"/>
            </a:pPr>
            <a:r>
              <a:rPr lang="cs-CZ" altLang="cs-CZ" sz="2000" b="1" dirty="0"/>
              <a:t>Orgány obcí (všech typů)</a:t>
            </a:r>
          </a:p>
          <a:p>
            <a:pPr eaLnBrk="1" hangingPunct="1">
              <a:buFont typeface="Wingdings" panose="05000000000000000000" pitchFamily="2" charset="2"/>
              <a:buChar char="q"/>
            </a:pPr>
            <a:r>
              <a:rPr lang="cs-CZ" altLang="cs-CZ" sz="2000" b="1" dirty="0"/>
              <a:t>Celní správa</a:t>
            </a:r>
          </a:p>
          <a:p>
            <a:pPr eaLnBrk="1" hangingPunct="1">
              <a:buFont typeface="Wingdings" panose="05000000000000000000" pitchFamily="2" charset="2"/>
              <a:buChar char="q"/>
            </a:pPr>
            <a:r>
              <a:rPr lang="cs-CZ" altLang="cs-CZ" sz="2000" b="1" dirty="0"/>
              <a:t>Policie České republiky</a:t>
            </a:r>
          </a:p>
          <a:p>
            <a:pPr eaLnBrk="1" hangingPunct="1">
              <a:buFont typeface="Wingdings" panose="05000000000000000000" pitchFamily="2" charset="2"/>
              <a:buChar char="q"/>
            </a:pPr>
            <a:r>
              <a:rPr lang="cs-CZ" altLang="cs-CZ" sz="2000" b="1" dirty="0"/>
              <a:t>…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F4215A77-5D86-43AB-A423-CCC7F1F65CD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FE1C36F8-6889-45A0-B0FB-B7F1AED696A4}" type="slidenum">
              <a:rPr lang="cs-CZ" altLang="cs-CZ" sz="1200">
                <a:solidFill>
                  <a:srgbClr val="969696"/>
                </a:solidFill>
              </a:rPr>
              <a:pPr eaLnBrk="1" hangingPunct="1"/>
              <a:t>7</a:t>
            </a:fld>
            <a:endParaRPr lang="cs-CZ" altLang="cs-CZ" sz="1200">
              <a:solidFill>
                <a:srgbClr val="969696"/>
              </a:solidFill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5D80ED21-B5ED-4DD7-B6B1-1366BA2671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441222" y="1970821"/>
            <a:ext cx="609600" cy="449996"/>
          </a:xfrm>
          <a:prstGeom prst="rect">
            <a:avLst/>
          </a:prstGeom>
        </p:spPr>
      </p:pic>
      <p:pic>
        <p:nvPicPr>
          <p:cNvPr id="7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A53BCA4-A0AA-47FA-BE45-8F50C7F3325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138246" y="3851031"/>
            <a:ext cx="609600" cy="381000"/>
          </a:xfrm>
          <a:prstGeom prst="rect">
            <a:avLst/>
          </a:prstGeom>
        </p:spPr>
      </p:pic>
      <p:pic>
        <p:nvPicPr>
          <p:cNvPr id="8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BC32BA7-1463-4A52-9167-8C94D7042B8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347788" y="2750500"/>
            <a:ext cx="224212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6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942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359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Nadpis 1">
            <a:extLst>
              <a:ext uri="{FF2B5EF4-FFF2-40B4-BE49-F238E27FC236}">
                <a16:creationId xmlns:a16="http://schemas.microsoft.com/office/drawing/2014/main" id="{206D108D-8261-4481-806B-D6E530ED7F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6461" y="933311"/>
            <a:ext cx="7827963" cy="784394"/>
          </a:xfrm>
        </p:spPr>
        <p:txBody>
          <a:bodyPr/>
          <a:lstStyle/>
          <a:p>
            <a:pPr algn="ctr" eaLnBrk="1" hangingPunct="1"/>
            <a:r>
              <a:rPr lang="cs-CZ" altLang="cs-CZ" sz="2800" dirty="0"/>
              <a:t>Právo shromažďovací</a:t>
            </a:r>
          </a:p>
        </p:txBody>
      </p:sp>
      <p:sp>
        <p:nvSpPr>
          <p:cNvPr id="11267" name="Zástupný symbol pro obsah 2">
            <a:extLst>
              <a:ext uri="{FF2B5EF4-FFF2-40B4-BE49-F238E27FC236}">
                <a16:creationId xmlns:a16="http://schemas.microsoft.com/office/drawing/2014/main" id="{AEC1C031-9687-42DB-9D92-0D0A9036AB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 algn="just" eaLnBrk="1" hangingPunct="1">
              <a:buFont typeface="Wingdings" panose="05000000000000000000" pitchFamily="2" charset="2"/>
              <a:buChar char="q"/>
            </a:pPr>
            <a:r>
              <a:rPr lang="cs-CZ" altLang="cs-CZ" sz="2000" dirty="0"/>
              <a:t>výkon tohoto práva slouží k využívání svobody projevu a dalších ústavních práv a svobod, k výměně informací a k účasti na řešení veřejných záležitostí</a:t>
            </a:r>
          </a:p>
          <a:p>
            <a:pPr lvl="1" algn="just" eaLnBrk="1" hangingPunct="1">
              <a:buFont typeface="Wingdings" panose="05000000000000000000" pitchFamily="2" charset="2"/>
              <a:buChar char="q"/>
            </a:pPr>
            <a:r>
              <a:rPr lang="cs-CZ" altLang="cs-CZ" sz="2000" b="1" dirty="0"/>
              <a:t>zák. č. 84/1990 Sb., o právu shromažďovacím</a:t>
            </a:r>
          </a:p>
          <a:p>
            <a:pPr lvl="1" algn="just" eaLnBrk="1" hangingPunct="1">
              <a:buFont typeface="Wingdings" panose="05000000000000000000" pitchFamily="2" charset="2"/>
              <a:buChar char="q"/>
            </a:pPr>
            <a:r>
              <a:rPr lang="cs-CZ" altLang="cs-CZ" sz="2000" dirty="0"/>
              <a:t>čl. 19 Listiny základních práv a svobod </a:t>
            </a:r>
          </a:p>
          <a:p>
            <a:pPr lvl="1" algn="just" eaLnBrk="1" hangingPunct="1">
              <a:buFont typeface="Wingdings" panose="05000000000000000000" pitchFamily="2" charset="2"/>
              <a:buChar char="q"/>
            </a:pPr>
            <a:r>
              <a:rPr lang="cs-CZ" altLang="cs-CZ" sz="2000" dirty="0"/>
              <a:t>čl. 19/2 LZPS: </a:t>
            </a:r>
            <a:r>
              <a:rPr lang="cs-CZ" altLang="cs-CZ" sz="2000" i="1" dirty="0"/>
              <a:t>„Toto právo lze omezit zákonem v případech shromáždění na veřejných místech, jde-li o opatření v demokratické společnosti nezbytná pro ochranu práv a svobod druhých, ochranu veřejného pořádku, zdraví, mravnosti, majetku nebo pro bezpečnost státu. Shromáždění však nesmí být podmíněno povolením orgánu veřejné správy.“</a:t>
            </a:r>
          </a:p>
          <a:p>
            <a:pPr lvl="1" algn="just" eaLnBrk="1" hangingPunct="1">
              <a:buFont typeface="Wingdings" panose="05000000000000000000" pitchFamily="2" charset="2"/>
              <a:buChar char="q"/>
            </a:pPr>
            <a:r>
              <a:rPr lang="cs-CZ" altLang="cs-CZ" sz="2000" dirty="0"/>
              <a:t>čl. 11 Evropské úmluvy o ochraně lidských práv a základních svobod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1DB6D15A-0917-4BD9-B4DB-0B8675AFC9D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4071F028-DB6B-4696-A9AF-013CD1845B68}" type="slidenum">
              <a:rPr lang="cs-CZ" altLang="cs-CZ" sz="1200">
                <a:solidFill>
                  <a:srgbClr val="969696"/>
                </a:solidFill>
              </a:rPr>
              <a:pPr eaLnBrk="1" hangingPunct="1"/>
              <a:t>8</a:t>
            </a:fld>
            <a:endParaRPr lang="cs-CZ" altLang="cs-CZ" sz="1200">
              <a:solidFill>
                <a:srgbClr val="969696"/>
              </a:solidFill>
            </a:endParaRPr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EC580C6-FF9A-40E1-98B9-908AB3D589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49472" y="5924689"/>
            <a:ext cx="609600" cy="3667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Nadpis 1">
            <a:extLst>
              <a:ext uri="{FF2B5EF4-FFF2-40B4-BE49-F238E27FC236}">
                <a16:creationId xmlns:a16="http://schemas.microsoft.com/office/drawing/2014/main" id="{6DCBFBDE-21F8-442F-9E86-485240E79E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altLang="cs-CZ" sz="2800" dirty="0"/>
              <a:t>Právo shromažďovací (§ 1)</a:t>
            </a:r>
          </a:p>
        </p:txBody>
      </p:sp>
      <p:sp>
        <p:nvSpPr>
          <p:cNvPr id="12291" name="Zástupný symbol pro obsah 2">
            <a:extLst>
              <a:ext uri="{FF2B5EF4-FFF2-40B4-BE49-F238E27FC236}">
                <a16:creationId xmlns:a16="http://schemas.microsoft.com/office/drawing/2014/main" id="{74275CF6-651E-45A9-9FBE-7D2EA2ABCB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buFont typeface="Wingdings" panose="05000000000000000000" pitchFamily="2" charset="2"/>
              <a:buChar char="q"/>
            </a:pPr>
            <a:r>
              <a:rPr lang="cs-CZ" altLang="cs-CZ" sz="2000" b="1" i="1" dirty="0"/>
              <a:t>každý má právo pokojně se shromažďovat </a:t>
            </a:r>
            <a:r>
              <a:rPr lang="cs-CZ" altLang="cs-CZ" sz="2000" dirty="0"/>
              <a:t>(odst. 1)</a:t>
            </a:r>
          </a:p>
          <a:p>
            <a:pPr lvl="1" algn="just">
              <a:buFont typeface="Wingdings" panose="05000000000000000000" pitchFamily="2" charset="2"/>
              <a:buChar char="q"/>
            </a:pPr>
            <a:r>
              <a:rPr lang="cs-CZ" altLang="cs-CZ" sz="2000" dirty="0"/>
              <a:t>výkon tohoto práva slouží občanům k využívání svobody projevu a dalších ústavních práv a svobod, k výměně informací a názorů a k účasti na řešení veřejných a jiných společných záležitostí vyjádřením postojů a stanovisek (odst. 2)</a:t>
            </a:r>
          </a:p>
          <a:p>
            <a:pPr lvl="1" algn="just">
              <a:buFont typeface="Wingdings" panose="05000000000000000000" pitchFamily="2" charset="2"/>
              <a:buChar char="q"/>
            </a:pPr>
            <a:r>
              <a:rPr lang="cs-CZ" altLang="cs-CZ" sz="2000" dirty="0"/>
              <a:t>za shromáždění ve smyslu tohoto zákona se považují též pouliční průvody a manifestace (odst. 3)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2543CB3C-6006-4702-B922-547AC685854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3B72AD95-B2D4-4185-A0E3-0C2408FD5AD9}" type="slidenum">
              <a:rPr lang="cs-CZ" altLang="cs-CZ" sz="1200">
                <a:solidFill>
                  <a:srgbClr val="969696"/>
                </a:solidFill>
              </a:rPr>
              <a:pPr eaLnBrk="1" hangingPunct="1"/>
              <a:t>9</a:t>
            </a:fld>
            <a:endParaRPr lang="cs-CZ" altLang="cs-CZ" sz="1200">
              <a:solidFill>
                <a:srgbClr val="969696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Prezentace_MU_CZ">
  <a:themeElements>
    <a:clrScheme name="Směsi 2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Směsi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Směsi">
  <a:themeElements>
    <a:clrScheme name="1_Směsi 2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1_Směsi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1_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Směsi">
  <a:themeElements>
    <a:clrScheme name="2_Směsi 2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2_Směsi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2_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08FE5651468A3D4B90D1EC95A79DCF21" ma:contentTypeVersion="8" ma:contentTypeDescription="Vytvoří nový dokument" ma:contentTypeScope="" ma:versionID="078a4411c600e6aea0efaf418810ee58">
  <xsd:schema xmlns:xsd="http://www.w3.org/2001/XMLSchema" xmlns:xs="http://www.w3.org/2001/XMLSchema" xmlns:p="http://schemas.microsoft.com/office/2006/metadata/properties" xmlns:ns3="567f2e8e-f82b-4e20-adde-3167ac8dcb2e" targetNamespace="http://schemas.microsoft.com/office/2006/metadata/properties" ma:root="true" ma:fieldsID="22ecaa7ab0ed6baa232a2d7db481d6a9" ns3:_="">
    <xsd:import namespace="567f2e8e-f82b-4e20-adde-3167ac8dcb2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Location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67f2e8e-f82b-4e20-adde-3167ac8dcb2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140C936-2174-4467-AC32-456A2A0AC1E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67f2e8e-f82b-4e20-adde-3167ac8dcb2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66AB8BF-8B51-4CC1-817B-DBA4FFD41695}">
  <ds:schemaRefs>
    <ds:schemaRef ds:uri="http://schemas.microsoft.com/office/2006/metadata/properties"/>
    <ds:schemaRef ds:uri="http://purl.org/dc/terms/"/>
    <ds:schemaRef ds:uri="567f2e8e-f82b-4e20-adde-3167ac8dcb2e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61185E0A-72BA-417B-B2AA-AB5788C587F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Prezentace_MU_CZ</Template>
  <TotalTime>14</TotalTime>
  <Words>1972</Words>
  <Application>Microsoft Office PowerPoint</Application>
  <PresentationFormat>Předvádění na obrazovce (4:3)</PresentationFormat>
  <Paragraphs>153</Paragraphs>
  <Slides>23</Slides>
  <Notes>0</Notes>
  <HiddenSlides>0</HiddenSlides>
  <MMClips>24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3</vt:i4>
      </vt:variant>
      <vt:variant>
        <vt:lpstr>Nadpisy snímků</vt:lpstr>
      </vt:variant>
      <vt:variant>
        <vt:i4>23</vt:i4>
      </vt:variant>
    </vt:vector>
  </HeadingPairs>
  <TitlesOfParts>
    <vt:vector size="31" baseType="lpstr">
      <vt:lpstr>Arial</vt:lpstr>
      <vt:lpstr>Garamond</vt:lpstr>
      <vt:lpstr>Tahoma</vt:lpstr>
      <vt:lpstr>Times New Roman</vt:lpstr>
      <vt:lpstr>Wingdings</vt:lpstr>
      <vt:lpstr>Prezentace_MU_CZ</vt:lpstr>
      <vt:lpstr>1_Směsi</vt:lpstr>
      <vt:lpstr>2_Směsi</vt:lpstr>
      <vt:lpstr>Úvod do předmětu Vnitřní správa  se zvláštním zaměřením  na shromažďování občanů  BM507Zk Vybrané otázky správního práva a veřejné správy II   1. přednáška 22. 9. 2023    Petr Havlan   </vt:lpstr>
      <vt:lpstr>Úvod do předmětu</vt:lpstr>
      <vt:lpstr>Osnova přednášky a její cíl</vt:lpstr>
      <vt:lpstr>Vnitřní správa - pojem</vt:lpstr>
      <vt:lpstr>Vnitřní správa – struktura</vt:lpstr>
      <vt:lpstr>Vnitřní správa – struktura</vt:lpstr>
      <vt:lpstr>Organizace vnitřní správy (státní správa)</vt:lpstr>
      <vt:lpstr>Právo shromažďovací</vt:lpstr>
      <vt:lpstr>Právo shromažďovací (§ 1)</vt:lpstr>
      <vt:lpstr>Výkon působnosti ve věcech  práva shromažďovacího (§ 2)</vt:lpstr>
      <vt:lpstr>Oznamovací princip (§ 4)</vt:lpstr>
      <vt:lpstr>Svolání shromáždění (§ 3 a násl.)</vt:lpstr>
      <vt:lpstr>Činnost „úřadu“</vt:lpstr>
      <vt:lpstr>Zákaz/rozpuštění shromáždění </vt:lpstr>
      <vt:lpstr>Místa vyloučená z „realizace“ shromažďovacího práva</vt:lpstr>
      <vt:lpstr>Povinnosti svolavatele (§ 6)</vt:lpstr>
      <vt:lpstr>Povinnosti svolavatele</vt:lpstr>
      <vt:lpstr>Povinnosti účastníků shromáždění (§ 7)</vt:lpstr>
      <vt:lpstr>Působnost příslušného úřadu (§ 8)</vt:lpstr>
      <vt:lpstr>Konání zakázaného shromáždění (§ 12)</vt:lpstr>
      <vt:lpstr>Přestupky (§ 14)</vt:lpstr>
      <vt:lpstr>Mimořádná opatření (§ 19)</vt:lpstr>
      <vt:lpstr>Prameny ke studiu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Lenka Karbanová</dc:creator>
  <cp:lastModifiedBy>Rtep</cp:lastModifiedBy>
  <cp:revision>463</cp:revision>
  <cp:lastPrinted>1601-01-01T00:00:00Z</cp:lastPrinted>
  <dcterms:created xsi:type="dcterms:W3CDTF">2013-10-07T13:49:29Z</dcterms:created>
  <dcterms:modified xsi:type="dcterms:W3CDTF">2023-09-22T18:19:53Z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0x01010008FE5651468A3D4B90D1EC95A79DCF21</vt:lpwstr>
  </property>
</Properties>
</file>