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sldIdLst>
    <p:sldId id="295" r:id="rId2"/>
    <p:sldId id="256" r:id="rId3"/>
    <p:sldId id="257" r:id="rId4"/>
    <p:sldId id="296" r:id="rId5"/>
    <p:sldId id="258" r:id="rId6"/>
    <p:sldId id="259" r:id="rId7"/>
    <p:sldId id="260" r:id="rId8"/>
    <p:sldId id="261" r:id="rId9"/>
    <p:sldId id="262" r:id="rId10"/>
    <p:sldId id="265" r:id="rId11"/>
    <p:sldId id="266" r:id="rId12"/>
    <p:sldId id="267" r:id="rId13"/>
    <p:sldId id="270" r:id="rId14"/>
    <p:sldId id="272" r:id="rId15"/>
    <p:sldId id="297" r:id="rId16"/>
    <p:sldId id="298" r:id="rId17"/>
    <p:sldId id="275" r:id="rId18"/>
    <p:sldId id="278" r:id="rId19"/>
    <p:sldId id="279" r:id="rId20"/>
    <p:sldId id="292" r:id="rId21"/>
    <p:sldId id="280" r:id="rId22"/>
    <p:sldId id="281" r:id="rId23"/>
    <p:sldId id="294" r:id="rId24"/>
    <p:sldId id="299" r:id="rId25"/>
    <p:sldId id="300" r:id="rId26"/>
    <p:sldId id="301" r:id="rId27"/>
    <p:sldId id="285" r:id="rId28"/>
    <p:sldId id="286" r:id="rId29"/>
    <p:sldId id="287" r:id="rId30"/>
    <p:sldId id="293" r:id="rId31"/>
    <p:sldId id="288" r:id="rId32"/>
    <p:sldId id="289" r:id="rId33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4403FB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3745EB58-380B-4BB9-A52D-7FAF61C86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6337AD67-0C35-459B-8241-0873D10A6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FB4D57BE-E0B4-49DB-BD77-FCFBFABB938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-7377113"/>
            <a:ext cx="0" cy="162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986BAF8F-02EB-4031-889D-B86D7E3B21D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1638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686C2F23-F970-432B-A09B-E87D88FE076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5A23FF7-4DE1-44BA-B5F8-14634A3E89C6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0572984B-164F-46E7-84AF-CABABDEC87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C0C81D6C-4149-424F-9B16-C5C0B26E61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F575FCC9-F2A3-4958-9FB1-26C02393A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DB50E1D-16C5-4C20-8BBE-EC5313EAEED9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A157661-3FE0-4ECE-A007-5CDD8441AA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508BFA0D-0A2A-4BB2-8AB9-53CC13343A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20127155-BB82-4EAA-93DE-4F28FFB4BA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CB52A034-4049-4573-AFFE-29994753FB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69E9367E-3111-4878-8242-6A08C9EDD6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F183737C-D016-43C0-8B83-63CD5B663B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4DC6EB23-4F16-4C0E-8284-049704C39A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5C3C106E-E5F5-4F8A-BA94-EEDC3BAF1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57E77434-B320-4794-A6D2-19D9D63BE5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36005830-ADEA-411C-8804-1AC870C75B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958007D-733D-4FFE-8C82-EFBE5A0D7BC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A51FF59-BE6E-4C45-8430-DEA9A83DB8F1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31747" name="Rectangle 1">
            <a:extLst>
              <a:ext uri="{FF2B5EF4-FFF2-40B4-BE49-F238E27FC236}">
                <a16:creationId xmlns:a16="http://schemas.microsoft.com/office/drawing/2014/main" id="{A4FCCCBE-F550-4835-BEE1-116692D561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>
            <a:extLst>
              <a:ext uri="{FF2B5EF4-FFF2-40B4-BE49-F238E27FC236}">
                <a16:creationId xmlns:a16="http://schemas.microsoft.com/office/drawing/2014/main" id="{FE3A3B5B-2B20-4F1B-8DB7-DCBEE76CD1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3F856B82-2434-4A00-9540-FB93BF9480B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DAAB32D-A335-424D-9354-C0B39AC50001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33795" name="Rectangle 1">
            <a:extLst>
              <a:ext uri="{FF2B5EF4-FFF2-40B4-BE49-F238E27FC236}">
                <a16:creationId xmlns:a16="http://schemas.microsoft.com/office/drawing/2014/main" id="{2ABF5D20-E645-4F41-A5DC-97F247601B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9D6C6874-D49F-42AE-9630-8A81CAE7E5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5D3B1716-FAB5-4E54-A485-CF8E134612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B6EDB895-B77F-4A4E-8A42-CD669B63E7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C0811587-0007-49DF-BA5C-114BE18A97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16B7CD6C-2611-4586-97B0-0FCF24936A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>
            <a:extLst>
              <a:ext uri="{FF2B5EF4-FFF2-40B4-BE49-F238E27FC236}">
                <a16:creationId xmlns:a16="http://schemas.microsoft.com/office/drawing/2014/main" id="{2E40C414-223B-49EF-89C1-C64AC20FF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19749603-B71B-4762-81FC-C505976C4EF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2710DAA3-AE1B-43D9-808E-AC9D03D799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BD27E0C-0A29-4047-80DB-B11BBF8C98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4813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id="{03ADE6DC-DBDC-4766-80C1-18603DF66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69C1759D-9BFB-42D3-82AC-F4D17C97804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68417789-FF33-4E5A-8705-547B7BA2E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8B5B680D-1B11-4852-AF1F-E4746F64845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6569F21E-DE80-4392-A9A1-CF4E85C27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2D839D6-A051-4EAB-8931-36F065E9F488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35D15779-37C4-4D45-BE9B-C287F5AB1D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7EA89DBF-1C31-4507-ABEF-407137961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971FE36A-C151-46C9-BC87-4327CFB5D03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1E4D695-BAA0-448B-A000-CD756435A6DE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47107" name="Rectangle 1">
            <a:extLst>
              <a:ext uri="{FF2B5EF4-FFF2-40B4-BE49-F238E27FC236}">
                <a16:creationId xmlns:a16="http://schemas.microsoft.com/office/drawing/2014/main" id="{A7067818-BC7B-4A2D-AA43-AA1B6C1A32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8" name="Rectangle 2">
            <a:extLst>
              <a:ext uri="{FF2B5EF4-FFF2-40B4-BE49-F238E27FC236}">
                <a16:creationId xmlns:a16="http://schemas.microsoft.com/office/drawing/2014/main" id="{403C2DFE-A1DC-467D-8B68-41E91635A2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6506B6EC-42CB-47FA-9CAD-2DA1DA1E1FD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57F87079-1AD1-41B8-B8C1-4DA73143B7FC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324B78FE-491A-46F0-80E4-1308C09C3B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4025" y="0"/>
            <a:ext cx="20697825" cy="15522575"/>
          </a:xfrm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9FD0CCCB-0D74-4B3B-BF26-AAC9F2FD50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0227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01278029-DC3E-49F6-8E76-496ED029E3D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D13CA1FD-5B2C-4809-8DCB-58333ECC7428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B364B9F9-EA9C-48AE-8D1D-E39F620A42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4025" y="0"/>
            <a:ext cx="20697825" cy="15522575"/>
          </a:xfrm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A9269EC8-293B-446F-8DBD-0ADDB9A552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0227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>
            <a:extLst>
              <a:ext uri="{FF2B5EF4-FFF2-40B4-BE49-F238E27FC236}">
                <a16:creationId xmlns:a16="http://schemas.microsoft.com/office/drawing/2014/main" id="{A9A49D15-452C-451F-AF36-D058A1D602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A1025D3C-EA2C-490A-92A3-6A31FDE2C7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>
            <a:extLst>
              <a:ext uri="{FF2B5EF4-FFF2-40B4-BE49-F238E27FC236}">
                <a16:creationId xmlns:a16="http://schemas.microsoft.com/office/drawing/2014/main" id="{24A7A1D2-CE2F-46D0-80A0-BA4CBA4D92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5D73FB36-5EE5-447C-8A12-702AAEDF8A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>
            <a:extLst>
              <a:ext uri="{FF2B5EF4-FFF2-40B4-BE49-F238E27FC236}">
                <a16:creationId xmlns:a16="http://schemas.microsoft.com/office/drawing/2014/main" id="{A8295BEC-1804-4492-A963-0214B0AD8A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82B2F1B9-ED64-4B01-9AB2-72414BEAE1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>
            <a:extLst>
              <a:ext uri="{FF2B5EF4-FFF2-40B4-BE49-F238E27FC236}">
                <a16:creationId xmlns:a16="http://schemas.microsoft.com/office/drawing/2014/main" id="{2FD57900-ADE0-41F6-BD94-316C014C8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E7C3568-474C-47FF-8B1E-4687BA90EB4E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29529236-0D14-4B2E-8C2D-B38342D9CE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A29D664D-6E3B-426B-AC7C-26F0C9005A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0B9822FB-4106-4633-9B41-F97D9CB258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10BF1FB9-A5DD-4E2E-B64C-4A1EFE47C7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>
            <a:extLst>
              <a:ext uri="{FF2B5EF4-FFF2-40B4-BE49-F238E27FC236}">
                <a16:creationId xmlns:a16="http://schemas.microsoft.com/office/drawing/2014/main" id="{7A215C69-F534-4855-AC08-B1C79D9ED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1933147-3787-4511-8D66-AF8C4E64A378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556DDFE7-0638-4007-8E30-C027F00269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E95D6050-FA55-43AB-BA49-E51E40D4EC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1B7EA923-859D-4038-913F-68FB9E7D4AF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86C12BC-2A11-48A2-83B2-ECC5BAF8B841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7E65F6FA-D0D0-4BD9-BFBB-F254101C3C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0C6C37C-ACE8-4160-872A-13844CA964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35D80507-842B-44A1-B30A-A8543DDFC5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066DEBE2-D4D3-4FD9-AFBF-0EA5D3BB7C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>
            <a:extLst>
              <a:ext uri="{FF2B5EF4-FFF2-40B4-BE49-F238E27FC236}">
                <a16:creationId xmlns:a16="http://schemas.microsoft.com/office/drawing/2014/main" id="{D748FF63-9D32-4DBA-AD24-A0293C372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259FFD1-6F89-488F-A9E9-EE5C5AA6F900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D6858ECA-87C7-4733-B8D7-3991774D83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C967B53F-F24F-4AEB-9ED0-7A1BD5F0D7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7DFB1513-1FFC-4B0D-8737-40DCDF571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5938402-CC7C-43B7-92E9-059D0844C751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55CB9E36-A7FA-4CAA-A383-CDB0C68C9C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7176B20A-FA7C-4F23-9CED-399B65CA2B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072C5136-8803-4FC7-97DD-F3579B103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F394E44-EFE9-4CE6-94EC-1EAF74769436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E4D0CA15-AC3B-42BD-AE60-83E8015147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F446AA4B-74D7-494D-B89C-A5418A0D7B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259FE0F5-88DA-4CD5-863B-A5F348A42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55B83AF-0A77-47DD-95F7-FC3F056EBFC3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F9B5952-1B4F-42C1-97D4-F129A49F7A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F98B771-C8B1-4711-81B8-8E915DB8BE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ea typeface="WenQuanYi Micro Hei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B0720DD-4728-48C1-9BB0-AB09F407FD2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929ED2-3BAA-4180-8097-E5C5B077FE3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1515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395907C-D120-44EE-8DBD-6F4A1D1F2EA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552034-F554-4FBE-960A-D8CBDF48753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732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B911752-4E09-48B1-87BA-2B981793E34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81BE6-A7FE-433B-8A9B-D0B7A7EE2B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2047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F57F191-7E6D-4994-935F-AFAC82B9865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F8817C-00CD-4BD3-B86F-C4E4A6D922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0298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1322A31-3815-4918-8CB1-CFC7A722672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24CCFE-37DA-4609-BD85-FA6A1C9611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1444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19DC1AF-D113-409E-9ADA-04CB3CD48B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EC99CE-7275-4D56-B59D-D899685446E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0600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95F87B3-57E8-4C3D-85C2-FDE1C8F5E1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DE5DC1-D353-44B8-A1BA-8ED15694BD8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4430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3804313-F9EC-47AF-A7F8-67EA065A59B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1E7C1F-C3FC-41E2-B948-8947A959724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82822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ADEF6B4F-CCF6-4542-B425-2F73C03B97A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522003-87C9-416C-ACB5-61388E0FBD5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75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D314B6-8309-464F-AA02-85B1D36AE9D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63FFB7-A05B-47C4-9F77-D3AAA7CA8AD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0405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BE1C4E-8B75-46A1-B76E-AD77DEB4366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A56E18-3B87-489B-ABF4-57D333F909F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0661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9557882-E68B-440C-AEBF-54700A10D3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899BCDBF-EFA8-45F4-B63F-48026714C6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28ADB4B0-B300-4945-8A0F-15D056DC6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5BC58ABC-EAAF-4B90-93F4-84F16DBB5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1AE2D636-6045-4F32-8F50-3C06909E82D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fld id="{ADC49C26-3DAB-4F0E-9B92-7E62223E15C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Arial Unicode MS" pitchFamily="34" charset="-128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2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2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2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2" charset="0"/>
        </a:defRPr>
      </a:lvl5pPr>
      <a:lvl6pPr marL="25146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6pPr>
      <a:lvl7pPr marL="29718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7pPr>
      <a:lvl8pPr marL="3429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8pPr>
      <a:lvl9pPr marL="3886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Arial Unicode MS" pitchFamily="34" charset="-128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Arial Unicode MS" pitchFamily="34" charset="-128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Arial Unicode MS" pitchFamily="34" charset="-128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Arial Unicode MS" pitchFamily="34" charset="-128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Arial Unicode MS" pitchFamily="34" charset="-128"/>
          <a:cs typeface="+mn-cs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E81B49CC-AD51-4FC3-9CC3-32ACA531D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052513"/>
            <a:ext cx="7773988" cy="4105275"/>
          </a:xfrm>
          <a:prstGeom prst="rect">
            <a:avLst/>
          </a:prstGeom>
          <a:solidFill>
            <a:srgbClr val="FBF7A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800" b="1">
                <a:solidFill>
                  <a:srgbClr val="CC0000"/>
                </a:solidFill>
              </a:rPr>
              <a:t>Vnitrostátní, </a:t>
            </a:r>
            <a:br>
              <a:rPr lang="cs-CZ" altLang="cs-CZ" sz="4800" b="1">
                <a:solidFill>
                  <a:srgbClr val="CC0000"/>
                </a:solidFill>
              </a:rPr>
            </a:br>
            <a:r>
              <a:rPr lang="cs-CZ" altLang="cs-CZ" sz="4800" b="1">
                <a:solidFill>
                  <a:srgbClr val="CC0000"/>
                </a:solidFill>
              </a:rPr>
              <a:t>mezinárodní a </a:t>
            </a:r>
            <a:br>
              <a:rPr lang="cs-CZ" altLang="cs-CZ" sz="4800" b="1">
                <a:solidFill>
                  <a:srgbClr val="CC0000"/>
                </a:solidFill>
              </a:rPr>
            </a:br>
            <a:r>
              <a:rPr lang="cs-CZ" altLang="cs-CZ" sz="4800" b="1">
                <a:solidFill>
                  <a:srgbClr val="CC0000"/>
                </a:solidFill>
              </a:rPr>
              <a:t>evropský </a:t>
            </a:r>
            <a:br>
              <a:rPr lang="cs-CZ" altLang="cs-CZ" sz="4800" b="1">
                <a:solidFill>
                  <a:srgbClr val="CC0000"/>
                </a:solidFill>
              </a:rPr>
            </a:br>
            <a:r>
              <a:rPr lang="cs-CZ" altLang="cs-CZ" sz="4800" b="1">
                <a:solidFill>
                  <a:srgbClr val="CC0000"/>
                </a:solidFill>
              </a:rPr>
              <a:t>rozměr práva</a:t>
            </a: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00E334D5-98EA-41D0-AB2D-45E09BBE2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5589588"/>
            <a:ext cx="7704137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404040"/>
                </a:solidFill>
              </a:rPr>
              <a:t>Jen pro osobní potřebu posluchačů kurzu na Právnické fakultě MU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r>
              <a:rPr lang="cs-CZ" altLang="cs-CZ" sz="2000">
                <a:solidFill>
                  <a:schemeClr val="accent6"/>
                </a:solidFill>
              </a:rPr>
              <a:t>BVV13Zk - Základy práva pro neprávníky - 2023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>
            <a:extLst>
              <a:ext uri="{FF2B5EF4-FFF2-40B4-BE49-F238E27FC236}">
                <a16:creationId xmlns:a16="http://schemas.microsoft.com/office/drawing/2014/main" id="{3E734ED5-9BA3-47AC-8514-F199A93B6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32163768-C695-4333-B406-822DE2E35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21508" name="Group 3">
            <a:extLst>
              <a:ext uri="{FF2B5EF4-FFF2-40B4-BE49-F238E27FC236}">
                <a16:creationId xmlns:a16="http://schemas.microsoft.com/office/drawing/2014/main" id="{73B2C650-D18C-4538-8F91-3CAD02EB6673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-242888"/>
            <a:ext cx="7845425" cy="7673976"/>
            <a:chOff x="703" y="-153"/>
            <a:chExt cx="4942" cy="4834"/>
          </a:xfrm>
        </p:grpSpPr>
        <p:sp>
          <p:nvSpPr>
            <p:cNvPr id="21515" name="AutoShape 4">
              <a:extLst>
                <a:ext uri="{FF2B5EF4-FFF2-40B4-BE49-F238E27FC236}">
                  <a16:creationId xmlns:a16="http://schemas.microsoft.com/office/drawing/2014/main" id="{48E1BD41-8039-489C-A773-A0C4666FFC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1516" name="Rectangle 5">
              <a:extLst>
                <a:ext uri="{FF2B5EF4-FFF2-40B4-BE49-F238E27FC236}">
                  <a16:creationId xmlns:a16="http://schemas.microsoft.com/office/drawing/2014/main" id="{20D5C007-FF22-4E0B-A3E9-9DBB907598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355"/>
              <a:ext cx="1080" cy="58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1517" name="Rectangle 6">
              <a:extLst>
                <a:ext uri="{FF2B5EF4-FFF2-40B4-BE49-F238E27FC236}">
                  <a16:creationId xmlns:a16="http://schemas.microsoft.com/office/drawing/2014/main" id="{F9E0ED75-03BB-4225-85F0-A0F97EB108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1735"/>
              <a:ext cx="863" cy="580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A</a:t>
              </a:r>
            </a:p>
          </p:txBody>
        </p:sp>
        <p:sp>
          <p:nvSpPr>
            <p:cNvPr id="21518" name="Rectangle 7">
              <a:extLst>
                <a:ext uri="{FF2B5EF4-FFF2-40B4-BE49-F238E27FC236}">
                  <a16:creationId xmlns:a16="http://schemas.microsoft.com/office/drawing/2014/main" id="{341228E3-6F20-4ECA-B9B4-C8E5171E65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1735"/>
              <a:ext cx="863" cy="580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B</a:t>
              </a:r>
            </a:p>
          </p:txBody>
        </p:sp>
        <p:sp>
          <p:nvSpPr>
            <p:cNvPr id="21519" name="Rectangle 8">
              <a:extLst>
                <a:ext uri="{FF2B5EF4-FFF2-40B4-BE49-F238E27FC236}">
                  <a16:creationId xmlns:a16="http://schemas.microsoft.com/office/drawing/2014/main" id="{4C94300F-3208-4FB1-9F42-81BF32598D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3116"/>
              <a:ext cx="863" cy="58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A</a:t>
              </a:r>
            </a:p>
          </p:txBody>
        </p:sp>
        <p:sp>
          <p:nvSpPr>
            <p:cNvPr id="21520" name="Rectangle 9">
              <a:extLst>
                <a:ext uri="{FF2B5EF4-FFF2-40B4-BE49-F238E27FC236}">
                  <a16:creationId xmlns:a16="http://schemas.microsoft.com/office/drawing/2014/main" id="{7162AD33-12C0-4B92-BA38-A7B4CEB051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B</a:t>
              </a:r>
            </a:p>
          </p:txBody>
        </p:sp>
        <p:sp>
          <p:nvSpPr>
            <p:cNvPr id="21521" name="Line 10">
              <a:extLst>
                <a:ext uri="{FF2B5EF4-FFF2-40B4-BE49-F238E27FC236}">
                  <a16:creationId xmlns:a16="http://schemas.microsoft.com/office/drawing/2014/main" id="{4A6D9204-DBE1-4F72-992F-9213CE1735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1" y="937"/>
              <a:ext cx="101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22" name="Line 11">
              <a:extLst>
                <a:ext uri="{FF2B5EF4-FFF2-40B4-BE49-F238E27FC236}">
                  <a16:creationId xmlns:a16="http://schemas.microsoft.com/office/drawing/2014/main" id="{CC3BF803-AD86-4C06-927A-9BF79F673A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23" name="Line 12">
              <a:extLst>
                <a:ext uri="{FF2B5EF4-FFF2-40B4-BE49-F238E27FC236}">
                  <a16:creationId xmlns:a16="http://schemas.microsoft.com/office/drawing/2014/main" id="{5538D54C-5345-4C4A-8E59-A73FC53E7F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0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24" name="Line 13">
              <a:extLst>
                <a:ext uri="{FF2B5EF4-FFF2-40B4-BE49-F238E27FC236}">
                  <a16:creationId xmlns:a16="http://schemas.microsoft.com/office/drawing/2014/main" id="{2C79D257-9729-4773-ABE5-777ADA14D0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0" y="2317"/>
              <a:ext cx="0" cy="797"/>
            </a:xfrm>
            <a:prstGeom prst="line">
              <a:avLst/>
            </a:prstGeom>
            <a:noFill/>
            <a:ln w="5724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25" name="Line 14">
              <a:extLst>
                <a:ext uri="{FF2B5EF4-FFF2-40B4-BE49-F238E27FC236}">
                  <a16:creationId xmlns:a16="http://schemas.microsoft.com/office/drawing/2014/main" id="{712E3131-672A-4927-9D27-BD60F9D2D1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1" y="2026"/>
              <a:ext cx="1224" cy="0"/>
            </a:xfrm>
            <a:prstGeom prst="line">
              <a:avLst/>
            </a:prstGeom>
            <a:noFill/>
            <a:ln w="7632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27" name="Line 16">
              <a:extLst>
                <a:ext uri="{FF2B5EF4-FFF2-40B4-BE49-F238E27FC236}">
                  <a16:creationId xmlns:a16="http://schemas.microsoft.com/office/drawing/2014/main" id="{591A8835-8776-43AB-864C-B38F197D1E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3" y="937"/>
              <a:ext cx="941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28" name="Line 17">
              <a:extLst>
                <a:ext uri="{FF2B5EF4-FFF2-40B4-BE49-F238E27FC236}">
                  <a16:creationId xmlns:a16="http://schemas.microsoft.com/office/drawing/2014/main" id="{D177010F-28AE-4E94-9EA9-317EC38D7F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1509" name="Text Box 18">
            <a:extLst>
              <a:ext uri="{FF2B5EF4-FFF2-40B4-BE49-F238E27FC236}">
                <a16:creationId xmlns:a16="http://schemas.microsoft.com/office/drawing/2014/main" id="{164EAF98-4DC9-4D8B-BCB9-0243EAB9C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21510" name="Text Box 19">
            <a:extLst>
              <a:ext uri="{FF2B5EF4-FFF2-40B4-BE49-F238E27FC236}">
                <a16:creationId xmlns:a16="http://schemas.microsoft.com/office/drawing/2014/main" id="{31E89F1A-21FD-41E7-A98C-0AA33969A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9429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A</a:t>
            </a:r>
          </a:p>
        </p:txBody>
      </p:sp>
      <p:sp>
        <p:nvSpPr>
          <p:cNvPr id="21511" name="Text Box 20">
            <a:extLst>
              <a:ext uri="{FF2B5EF4-FFF2-40B4-BE49-F238E27FC236}">
                <a16:creationId xmlns:a16="http://schemas.microsoft.com/office/drawing/2014/main" id="{1146DC72-B9C9-4992-95A4-F22B6DEDE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008062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B</a:t>
            </a:r>
          </a:p>
        </p:txBody>
      </p:sp>
      <p:sp>
        <p:nvSpPr>
          <p:cNvPr id="21513" name="Text Box 22">
            <a:extLst>
              <a:ext uri="{FF2B5EF4-FFF2-40B4-BE49-F238E27FC236}">
                <a16:creationId xmlns:a16="http://schemas.microsoft.com/office/drawing/2014/main" id="{6693F854-FA0E-4751-A00C-5B9394FEE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3429000"/>
            <a:ext cx="136842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875"/>
              </a:spcBef>
              <a:buClrTx/>
              <a:buFontTx/>
              <a:buNone/>
            </a:pPr>
            <a:r>
              <a:rPr lang="cs-CZ" altLang="cs-CZ" sz="1400" b="1"/>
              <a:t>mezinárodní právo (veřejné)</a:t>
            </a:r>
          </a:p>
        </p:txBody>
      </p:sp>
      <p:sp>
        <p:nvSpPr>
          <p:cNvPr id="21514" name="Oval 23">
            <a:extLst>
              <a:ext uri="{FF2B5EF4-FFF2-40B4-BE49-F238E27FC236}">
                <a16:creationId xmlns:a16="http://schemas.microsoft.com/office/drawing/2014/main" id="{9807AEC6-6DCE-48B6-B8D6-2CD472FDA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412875"/>
            <a:ext cx="5976938" cy="3095625"/>
          </a:xfrm>
          <a:prstGeom prst="ellipse">
            <a:avLst/>
          </a:prstGeom>
          <a:noFill/>
          <a:ln w="5724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>
            <a:extLst>
              <a:ext uri="{FF2B5EF4-FFF2-40B4-BE49-F238E27FC236}">
                <a16:creationId xmlns:a16="http://schemas.microsoft.com/office/drawing/2014/main" id="{9F65D682-212E-4343-ADEC-2436DCDB50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49275"/>
            <a:ext cx="7772400" cy="4032250"/>
          </a:xfrm>
          <a:prstGeom prst="rect">
            <a:avLst/>
          </a:prstGeom>
          <a:solidFill>
            <a:srgbClr val="1BED2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5400" b="1"/>
              <a:t>2. Mezinárodní právo </a:t>
            </a:r>
            <a:r>
              <a:rPr lang="cs-CZ" altLang="cs-CZ" sz="4400" b="1"/>
              <a:t>(veřejné)</a:t>
            </a:r>
            <a:br>
              <a:rPr lang="cs-CZ" altLang="cs-CZ" sz="4400" b="1"/>
            </a:br>
            <a:endParaRPr lang="cs-CZ" altLang="cs-CZ" sz="4400" b="1"/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761F77AE-3932-4DE0-9519-A8F07D8C8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3860800"/>
            <a:ext cx="6400800" cy="208915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cs-CZ" altLang="cs-CZ" sz="2400"/>
              <a:t>   </a:t>
            </a:r>
          </a:p>
          <a:p>
            <a:pPr algn="ctr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cs-CZ" altLang="cs-CZ" sz="4800"/>
              <a:t>jako velmi specifický </a:t>
            </a:r>
            <a:br>
              <a:rPr lang="cs-CZ" altLang="cs-CZ" sz="4800"/>
            </a:br>
            <a:r>
              <a:rPr lang="cs-CZ" altLang="cs-CZ" sz="4800"/>
              <a:t>právní systém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>
            <a:extLst>
              <a:ext uri="{FF2B5EF4-FFF2-40B4-BE49-F238E27FC236}">
                <a16:creationId xmlns:a16="http://schemas.microsoft.com/office/drawing/2014/main" id="{E085DE2D-04D1-48AF-BE21-9286092CA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0CE90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Pojem (definice) MP</a:t>
            </a: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BF6C7020-5842-4FE2-B7A6-52B93365C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28775"/>
            <a:ext cx="8229600" cy="4895850"/>
          </a:xfrm>
          <a:prstGeom prst="rect">
            <a:avLst/>
          </a:prstGeom>
          <a:solidFill>
            <a:srgbClr val="E2FE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830263" indent="-2159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endParaRPr lang="cs-CZ" altLang="cs-CZ" sz="280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>
                <a:solidFill>
                  <a:srgbClr val="000099"/>
                </a:solidFill>
                <a:cs typeface="Arial" panose="020B0604020202020204" pitchFamily="34" charset="0"/>
              </a:rPr>
              <a:t>souhrn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pravidel právně závazných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C00000"/>
                </a:solidFill>
                <a:cs typeface="Arial" panose="020B0604020202020204" pitchFamily="34" charset="0"/>
              </a:rPr>
              <a:t>i zde platí: pravidla stanovena a vynutitelná státy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(modifikovaně)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>
                <a:solidFill>
                  <a:srgbClr val="000099"/>
                </a:solidFill>
                <a:cs typeface="Arial" panose="020B0604020202020204" pitchFamily="34" charset="0"/>
              </a:rPr>
              <a:t>pravidla upravující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vztahy mezi státy</a:t>
            </a:r>
            <a:r>
              <a:rPr lang="cs-CZ" altLang="cs-CZ" sz="2800">
                <a:solidFill>
                  <a:srgbClr val="000099"/>
                </a:solidFill>
                <a:cs typeface="Arial" panose="020B0604020202020204" pitchFamily="34" charset="0"/>
              </a:rPr>
              <a:t> a dalšími subjekty mezinárodních vztahů (mezinárodní organizace)</a:t>
            </a:r>
            <a:endParaRPr lang="cs-CZ" altLang="cs-CZ" sz="2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>
            <a:extLst>
              <a:ext uri="{FF2B5EF4-FFF2-40B4-BE49-F238E27FC236}">
                <a16:creationId xmlns:a16="http://schemas.microsoft.com/office/drawing/2014/main" id="{5B4AA8E2-C957-4436-95ED-8AB129A50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993775"/>
          </a:xfrm>
          <a:prstGeom prst="rect">
            <a:avLst/>
          </a:prstGeom>
          <a:solidFill>
            <a:srgbClr val="0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>
                <a:solidFill>
                  <a:srgbClr val="FFFFFF"/>
                </a:solidFill>
              </a:rPr>
              <a:t>Mezinárodní právo  </a:t>
            </a: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E4F3B3F2-5576-41A2-89F8-D35650BE5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12875"/>
            <a:ext cx="8229600" cy="4968875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50000">
                <a:srgbClr val="FFFFCC"/>
              </a:gs>
              <a:gs pos="100000">
                <a:srgbClr val="CCFF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1313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vztahy mezi státy + podobnými subjekty</a:t>
            </a:r>
          </a:p>
          <a:p>
            <a:pPr eaLnBrk="1" hangingPunct="1">
              <a:buClrTx/>
              <a:buFontTx/>
              <a:buNone/>
            </a:pPr>
            <a:r>
              <a:rPr lang="cs-CZ" altLang="cs-CZ"/>
              <a:t>mezinárodní společenství</a:t>
            </a:r>
          </a:p>
          <a:p>
            <a:pPr eaLnBrk="1" hangingPunct="1">
              <a:buClrTx/>
              <a:buFontTx/>
              <a:buNone/>
            </a:pPr>
            <a:r>
              <a:rPr lang="cs-CZ" altLang="cs-CZ">
                <a:solidFill>
                  <a:srgbClr val="CC0000"/>
                </a:solidFill>
              </a:rPr>
              <a:t>zásada svrchované rovnosti</a:t>
            </a:r>
            <a:r>
              <a:rPr lang="cs-CZ" altLang="cs-CZ"/>
              <a:t> - suverenita</a:t>
            </a:r>
          </a:p>
          <a:p>
            <a:pPr eaLnBrk="1" hangingPunct="1">
              <a:buClrTx/>
              <a:buFontTx/>
              <a:buNone/>
            </a:pPr>
            <a:r>
              <a:rPr lang="cs-CZ" altLang="cs-CZ" b="1">
                <a:solidFill>
                  <a:srgbClr val="FF0000"/>
                </a:solidFill>
              </a:rPr>
              <a:t>koordinační charakter mezinárodního práva (nikoli subordinační!)</a:t>
            </a:r>
          </a:p>
          <a:p>
            <a:pPr eaLnBrk="1" hangingPunct="1">
              <a:buClrTx/>
              <a:buFontTx/>
              <a:buNone/>
            </a:pPr>
            <a:r>
              <a:rPr lang="cs-CZ" altLang="cs-CZ" b="1">
                <a:solidFill>
                  <a:srgbClr val="008000"/>
                </a:solidFill>
              </a:rPr>
              <a:t>NIKDO NENÍ NIKOMU PODŘÍZEN </a:t>
            </a:r>
            <a:r>
              <a:rPr lang="cs-CZ" altLang="cs-CZ" b="1">
                <a:solidFill>
                  <a:srgbClr val="CC0000"/>
                </a:solidFill>
              </a:rPr>
              <a:t>!</a:t>
            </a:r>
          </a:p>
          <a:p>
            <a:pPr eaLnBrk="1" hangingPunct="1">
              <a:buClrTx/>
              <a:buFontTx/>
              <a:buNone/>
            </a:pPr>
            <a:r>
              <a:rPr lang="cs-CZ" altLang="cs-CZ"/>
              <a:t>státy mezinárodní právo </a:t>
            </a:r>
            <a:r>
              <a:rPr lang="cs-CZ" altLang="cs-CZ" b="1" i="1"/>
              <a:t>vytvářejí,</a:t>
            </a:r>
            <a:r>
              <a:rPr lang="cs-CZ" altLang="cs-CZ"/>
              <a:t>                             mají ho </a:t>
            </a:r>
            <a:r>
              <a:rPr lang="cs-CZ" altLang="cs-CZ" b="1" i="1"/>
              <a:t>respektovat</a:t>
            </a:r>
            <a:r>
              <a:rPr lang="cs-CZ" altLang="cs-CZ"/>
              <a:t> a jeho            respektování </a:t>
            </a:r>
            <a:r>
              <a:rPr lang="cs-CZ" altLang="cs-CZ" b="1" i="1"/>
              <a:t>vynucují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>
            <a:extLst>
              <a:ext uri="{FF2B5EF4-FFF2-40B4-BE49-F238E27FC236}">
                <a16:creationId xmlns:a16="http://schemas.microsoft.com/office/drawing/2014/main" id="{0E35D3C1-B01E-4D6B-A437-FE8F44FE3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Zásada svrchované rovnosti</a:t>
            </a: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BBDCC57A-C00B-4387-9DC4-A303A6B5D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430213" indent="-21590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CC0000"/>
              </a:buClr>
              <a:buFont typeface="Arial" panose="020B0604020202020204" pitchFamily="34" charset="0"/>
              <a:buNone/>
            </a:pPr>
            <a:endParaRPr lang="cs-CZ" altLang="cs-CZ" sz="2400" b="1">
              <a:solidFill>
                <a:srgbClr val="CC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400" b="1">
                <a:solidFill>
                  <a:srgbClr val="CC0000"/>
                </a:solidFill>
                <a:cs typeface="Arial" panose="020B0604020202020204" pitchFamily="34" charset="0"/>
              </a:rPr>
              <a:t>SVRCHOVANOST (SUVERENITA)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nezávislost na jiné moci uvnitř i vně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dobrovolné omezení (EU x kolonie)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územní výsost = výlučný výkon suverenity státu (státní moci) na svém území - výjimky</a:t>
            </a:r>
          </a:p>
          <a:p>
            <a:pPr eaLnBrk="1" hangingPunct="1">
              <a:lnSpc>
                <a:spcPct val="100000"/>
              </a:lnSpc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400" b="1">
                <a:solidFill>
                  <a:srgbClr val="CC0000"/>
                </a:solidFill>
                <a:cs typeface="Arial" panose="020B0604020202020204" pitchFamily="34" charset="0"/>
              </a:rPr>
              <a:t>ROVNOST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rovná práva všech států, výjimky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>
            <a:extLst>
              <a:ext uri="{FF2B5EF4-FFF2-40B4-BE49-F238E27FC236}">
                <a16:creationId xmlns:a16="http://schemas.microsoft.com/office/drawing/2014/main" id="{5EB7FF49-F53E-41FD-9163-FAF2BC44A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714500"/>
          </a:xfrm>
          <a:prstGeom prst="rect">
            <a:avLst/>
          </a:prstGeom>
          <a:solidFill>
            <a:srgbClr val="FDBDA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Zvláštnosti mezinárodního práva</a:t>
            </a: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A5B5DC7-D1F5-4403-BE78-13853EB46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276475"/>
            <a:ext cx="8496300" cy="4176713"/>
          </a:xfrm>
          <a:prstGeom prst="rect">
            <a:avLst/>
          </a:prstGeom>
          <a:solidFill>
            <a:srgbClr val="FEF2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ts val="12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4800" b="1">
                <a:solidFill>
                  <a:srgbClr val="CC0000"/>
                </a:solidFill>
              </a:rPr>
              <a:t>1.</a:t>
            </a:r>
            <a:r>
              <a:rPr lang="cs-CZ" altLang="cs-CZ" sz="4800"/>
              <a:t> KOORDINAČNÍ CHARAKTER MP vyplývá ze </a:t>
            </a:r>
            <a:r>
              <a:rPr lang="cs-CZ" altLang="cs-CZ" sz="4800" b="1">
                <a:solidFill>
                  <a:srgbClr val="CC0000"/>
                </a:solidFill>
              </a:rPr>
              <a:t>zásady svrchované rovnosti</a:t>
            </a:r>
            <a:r>
              <a:rPr lang="cs-CZ" altLang="cs-CZ" sz="4800"/>
              <a:t> států, která je jeho základem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>
            <a:extLst>
              <a:ext uri="{FF2B5EF4-FFF2-40B4-BE49-F238E27FC236}">
                <a16:creationId xmlns:a16="http://schemas.microsoft.com/office/drawing/2014/main" id="{BF367B12-CDDF-441E-AFF8-7912C3FB2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714500"/>
          </a:xfrm>
          <a:prstGeom prst="rect">
            <a:avLst/>
          </a:prstGeom>
          <a:solidFill>
            <a:srgbClr val="FDBDA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Zvláštnosti mezinárodního práva</a:t>
            </a: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A7F15795-5CE4-49E0-9C56-5B85A9C9B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276475"/>
            <a:ext cx="8496300" cy="4176713"/>
          </a:xfrm>
          <a:prstGeom prst="rect">
            <a:avLst/>
          </a:prstGeom>
          <a:solidFill>
            <a:srgbClr val="FEF2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000"/>
              </a:spcBef>
              <a:buClrTx/>
              <a:buFontTx/>
              <a:buNone/>
            </a:pPr>
            <a:r>
              <a:rPr lang="cs-CZ" altLang="cs-CZ" sz="3600"/>
              <a:t>	</a:t>
            </a:r>
            <a:r>
              <a:rPr lang="cs-CZ" altLang="cs-CZ" sz="4000" b="1"/>
              <a:t>D ů s l e d k y :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3600" b="1">
                <a:solidFill>
                  <a:srgbClr val="CC0000"/>
                </a:solidFill>
              </a:rPr>
              <a:t>2.</a:t>
            </a:r>
            <a:r>
              <a:rPr lang="cs-CZ" altLang="cs-CZ" sz="3600"/>
              <a:t> Není </a:t>
            </a:r>
            <a:r>
              <a:rPr lang="cs-CZ" altLang="cs-CZ" sz="3600" b="1">
                <a:solidFill>
                  <a:srgbClr val="0000FF"/>
                </a:solidFill>
              </a:rPr>
              <a:t>centralizovaná normotvorba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3600" b="1">
                <a:solidFill>
                  <a:srgbClr val="CC0000"/>
                </a:solidFill>
              </a:rPr>
              <a:t>3.</a:t>
            </a:r>
            <a:r>
              <a:rPr lang="cs-CZ" altLang="cs-CZ" sz="3600"/>
              <a:t> Není </a:t>
            </a:r>
            <a:r>
              <a:rPr lang="cs-CZ" altLang="cs-CZ" sz="3600" b="1">
                <a:solidFill>
                  <a:srgbClr val="0000FF"/>
                </a:solidFill>
              </a:rPr>
              <a:t>autoritativní orgán,</a:t>
            </a:r>
            <a:r>
              <a:rPr lang="cs-CZ" altLang="cs-CZ" sz="3600"/>
              <a:t> který by závazně </a:t>
            </a:r>
            <a:r>
              <a:rPr lang="cs-CZ" altLang="cs-CZ" sz="3600" b="1">
                <a:solidFill>
                  <a:srgbClr val="0000FF"/>
                </a:solidFill>
              </a:rPr>
              <a:t>rozhodl o porušení práva</a:t>
            </a:r>
            <a:r>
              <a:rPr lang="cs-CZ" altLang="cs-CZ" sz="3600"/>
              <a:t> a stanovil sankce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3600" b="1">
                <a:solidFill>
                  <a:srgbClr val="CC0000"/>
                </a:solidFill>
              </a:rPr>
              <a:t>4.</a:t>
            </a:r>
            <a:r>
              <a:rPr lang="cs-CZ" altLang="cs-CZ" sz="3600"/>
              <a:t> Chybí </a:t>
            </a:r>
            <a:r>
              <a:rPr lang="cs-CZ" altLang="cs-CZ" sz="3600" b="1">
                <a:solidFill>
                  <a:srgbClr val="0000FF"/>
                </a:solidFill>
              </a:rPr>
              <a:t>centralizovaný systém donucení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>
            <a:extLst>
              <a:ext uri="{FF2B5EF4-FFF2-40B4-BE49-F238E27FC236}">
                <a16:creationId xmlns:a16="http://schemas.microsoft.com/office/drawing/2014/main" id="{9CF990F9-6179-459D-8046-C4FB8FDD8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714500"/>
          </a:xfrm>
          <a:prstGeom prst="rect">
            <a:avLst/>
          </a:prstGeom>
          <a:solidFill>
            <a:srgbClr val="FDBDA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Zvláštnosti mezinárodního práva - shrnutí</a:t>
            </a: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342691EC-FA1B-4830-ADDB-3072C6777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276475"/>
            <a:ext cx="8496300" cy="4176713"/>
          </a:xfrm>
          <a:prstGeom prst="rect">
            <a:avLst/>
          </a:prstGeom>
          <a:solidFill>
            <a:srgbClr val="FEF2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000"/>
              </a:spcBef>
              <a:buClrTx/>
              <a:buFontTx/>
              <a:buNone/>
            </a:pPr>
            <a:r>
              <a:rPr lang="cs-CZ" altLang="cs-CZ" sz="3600">
                <a:latin typeface="Times New Roman" panose="02020603050405020304" pitchFamily="18" charset="0"/>
                <a:cs typeface="DejaVu Sans" panose="020B0603030804020204" pitchFamily="34" charset="0"/>
              </a:rPr>
              <a:t>	</a:t>
            </a:r>
            <a:r>
              <a:rPr lang="cs-CZ" altLang="cs-CZ" sz="4000" b="1">
                <a:latin typeface="Times New Roman" panose="02020603050405020304" pitchFamily="18" charset="0"/>
                <a:cs typeface="DejaVu Sans" panose="020B0603030804020204" pitchFamily="34" charset="0"/>
              </a:rPr>
              <a:t>Z k r á t k a :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3600" b="1">
                <a:solidFill>
                  <a:srgbClr val="CC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Chybí analogie </a:t>
            </a:r>
            <a:r>
              <a:rPr lang="cs-CZ" altLang="cs-CZ" sz="3600" b="1">
                <a:solidFill>
                  <a:srgbClr val="CC0000"/>
                </a:solidFill>
                <a:latin typeface="Arial Black" panose="020B0A04020102020204" pitchFamily="34" charset="0"/>
                <a:cs typeface="DejaVu Sans" panose="020B0603030804020204" pitchFamily="34" charset="0"/>
              </a:rPr>
              <a:t>státu</a:t>
            </a:r>
            <a:r>
              <a:rPr lang="cs-CZ" altLang="cs-CZ" sz="3600" b="1">
                <a:solidFill>
                  <a:srgbClr val="CC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 jakožto nadřazené moci. 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sz="3600" b="1">
                <a:latin typeface="Times New Roman" panose="02020603050405020304" pitchFamily="18" charset="0"/>
                <a:cs typeface="DejaVu Sans" panose="020B0603030804020204" pitchFamily="34" charset="0"/>
              </a:rPr>
              <a:t>Státy jsou v MP tvůrci a adresáti norem.</a:t>
            </a:r>
            <a:r>
              <a:rPr lang="cs-CZ" altLang="cs-CZ" sz="3600" b="1">
                <a:solidFill>
                  <a:srgbClr val="CC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3600" b="1">
                <a:solidFill>
                  <a:srgbClr val="CC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Mezinárodní společenství je zcela decentralizovaný systém </a:t>
            </a:r>
            <a:r>
              <a:rPr lang="cs-CZ" altLang="cs-CZ" sz="3600" b="1" i="1">
                <a:solidFill>
                  <a:srgbClr val="CC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bez mocenského centra.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>
            <a:extLst>
              <a:ext uri="{FF2B5EF4-FFF2-40B4-BE49-F238E27FC236}">
                <a16:creationId xmlns:a16="http://schemas.microsoft.com/office/drawing/2014/main" id="{5D7113C3-8B20-4721-9779-FA2C6145B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908050"/>
            <a:ext cx="7772400" cy="2692400"/>
          </a:xfrm>
          <a:prstGeom prst="rect">
            <a:avLst/>
          </a:prstGeom>
          <a:solidFill>
            <a:srgbClr val="47FFD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5400" b="1"/>
              <a:t>3. Právo Evropské unie</a:t>
            </a: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0F78B105-2E21-4A80-9225-08E96830E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4292600"/>
            <a:ext cx="7273925" cy="1752600"/>
          </a:xfrm>
          <a:prstGeom prst="rect">
            <a:avLst/>
          </a:prstGeom>
          <a:solidFill>
            <a:srgbClr val="FFD8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3600"/>
              <a:t>EU: ani mezinárodní společenství, ani stát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>
            <a:extLst>
              <a:ext uri="{FF2B5EF4-FFF2-40B4-BE49-F238E27FC236}">
                <a16:creationId xmlns:a16="http://schemas.microsoft.com/office/drawing/2014/main" id="{D426F12F-1EAB-430C-9C68-58559221D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MP: Mezinárodní společenství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stejná úroveň</a:t>
            </a:r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48F3DEF3-00F1-4A46-98B3-F522D0E80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8229600" cy="4321175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</a:t>
            </a:r>
          </a:p>
        </p:txBody>
      </p:sp>
      <p:sp>
        <p:nvSpPr>
          <p:cNvPr id="35844" name="Oval 3">
            <a:extLst>
              <a:ext uri="{FF2B5EF4-FFF2-40B4-BE49-F238E27FC236}">
                <a16:creationId xmlns:a16="http://schemas.microsoft.com/office/drawing/2014/main" id="{CC5A0FCE-BC9A-4983-97C5-2A64A0792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35845" name="Oval 4">
            <a:extLst>
              <a:ext uri="{FF2B5EF4-FFF2-40B4-BE49-F238E27FC236}">
                <a16:creationId xmlns:a16="http://schemas.microsoft.com/office/drawing/2014/main" id="{0AE3ED62-AB16-4103-B0E0-CB817589B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35846" name="Oval 5">
            <a:extLst>
              <a:ext uri="{FF2B5EF4-FFF2-40B4-BE49-F238E27FC236}">
                <a16:creationId xmlns:a16="http://schemas.microsoft.com/office/drawing/2014/main" id="{E782C9B2-0794-4D52-8732-90F206F34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41625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E</a:t>
            </a:r>
          </a:p>
        </p:txBody>
      </p:sp>
      <p:sp>
        <p:nvSpPr>
          <p:cNvPr id="35847" name="Oval 6">
            <a:extLst>
              <a:ext uri="{FF2B5EF4-FFF2-40B4-BE49-F238E27FC236}">
                <a16:creationId xmlns:a16="http://schemas.microsoft.com/office/drawing/2014/main" id="{CDC26849-9527-4A12-A89C-7A27DEB3D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841625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35848" name="Oval 7">
            <a:extLst>
              <a:ext uri="{FF2B5EF4-FFF2-40B4-BE49-F238E27FC236}">
                <a16:creationId xmlns:a16="http://schemas.microsoft.com/office/drawing/2014/main" id="{E6BB8AC3-B282-45C2-9B7A-80A95BE09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35849" name="Oval 8">
            <a:extLst>
              <a:ext uri="{FF2B5EF4-FFF2-40B4-BE49-F238E27FC236}">
                <a16:creationId xmlns:a16="http://schemas.microsoft.com/office/drawing/2014/main" id="{C97C7F8D-DCEE-4F18-9CC5-5BF1315226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35850" name="Oval 9">
            <a:extLst>
              <a:ext uri="{FF2B5EF4-FFF2-40B4-BE49-F238E27FC236}">
                <a16:creationId xmlns:a16="http://schemas.microsoft.com/office/drawing/2014/main" id="{4966AB8A-294E-419D-88F1-B49DAF8DB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35851" name="Oval 10">
            <a:extLst>
              <a:ext uri="{FF2B5EF4-FFF2-40B4-BE49-F238E27FC236}">
                <a16:creationId xmlns:a16="http://schemas.microsoft.com/office/drawing/2014/main" id="{92372802-51A7-4D84-8E4C-EC5D58E53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8300" y="3821113"/>
            <a:ext cx="1833563" cy="8397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>
                <a:solidFill>
                  <a:schemeClr val="bg1"/>
                </a:solidFill>
              </a:rPr>
              <a:t>Stát H</a:t>
            </a:r>
            <a:endParaRPr lang="cs-CZ" altLang="cs-CZ" sz="23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FBE778AC-47F2-451B-8695-53B32AEB0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062912" cy="57991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/>
              <a:t>Prof. JUDr. Vladimír Týč, CSc.</a:t>
            </a:r>
            <a:br>
              <a:rPr lang="cs-CZ" altLang="cs-CZ" sz="2800"/>
            </a:br>
            <a:br>
              <a:rPr lang="cs-CZ" altLang="cs-CZ" sz="2800"/>
            </a:br>
            <a:r>
              <a:rPr lang="cs-CZ" altLang="cs-CZ" sz="4400" b="1">
                <a:solidFill>
                  <a:srgbClr val="A50021"/>
                </a:solidFill>
              </a:rPr>
              <a:t>Právo jako společenský jev: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4400" b="1">
              <a:solidFill>
                <a:srgbClr val="CC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>
                <a:solidFill>
                  <a:srgbClr val="CC0000"/>
                </a:solidFill>
              </a:rPr>
              <a:t>PRÁVO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vnitrostátní, 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mezinárodní a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evropské (EU)</a:t>
            </a:r>
            <a:br>
              <a:rPr lang="cs-CZ" altLang="cs-CZ" sz="3000" b="1">
                <a:solidFill>
                  <a:srgbClr val="CC0000"/>
                </a:solidFill>
              </a:rPr>
            </a:br>
            <a:br>
              <a:rPr lang="cs-CZ" altLang="cs-CZ" sz="900" b="1">
                <a:solidFill>
                  <a:srgbClr val="CC0000"/>
                </a:solidFill>
              </a:rPr>
            </a:br>
            <a:br>
              <a:rPr lang="cs-CZ" altLang="cs-CZ" sz="900" b="1">
                <a:solidFill>
                  <a:srgbClr val="CC0000"/>
                </a:solidFill>
              </a:rPr>
            </a:br>
            <a:endParaRPr lang="cs-CZ" altLang="cs-CZ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>
            <a:extLst>
              <a:ext uri="{FF2B5EF4-FFF2-40B4-BE49-F238E27FC236}">
                <a16:creationId xmlns:a16="http://schemas.microsoft.com/office/drawing/2014/main" id="{51E849F7-C001-46CB-9903-E671285C2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Mezinárodní organizace (běžná) </a:t>
            </a:r>
            <a:br>
              <a:rPr lang="cs-CZ" altLang="cs-CZ" sz="3600"/>
            </a:br>
            <a:r>
              <a:rPr lang="cs-CZ" altLang="cs-CZ" sz="3600"/>
              <a:t> stejná úroveň</a:t>
            </a:r>
          </a:p>
        </p:txBody>
      </p:sp>
      <p:sp>
        <p:nvSpPr>
          <p:cNvPr id="37891" name="Text Box 2">
            <a:extLst>
              <a:ext uri="{FF2B5EF4-FFF2-40B4-BE49-F238E27FC236}">
                <a16:creationId xmlns:a16="http://schemas.microsoft.com/office/drawing/2014/main" id="{B0867B6C-FA08-4E92-BA00-8C694D881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8229600" cy="4321175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</a:t>
            </a:r>
          </a:p>
        </p:txBody>
      </p:sp>
      <p:sp>
        <p:nvSpPr>
          <p:cNvPr id="37892" name="Oval 3">
            <a:extLst>
              <a:ext uri="{FF2B5EF4-FFF2-40B4-BE49-F238E27FC236}">
                <a16:creationId xmlns:a16="http://schemas.microsoft.com/office/drawing/2014/main" id="{716B40BB-6803-4A02-A459-CAD824591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37893" name="Oval 4">
            <a:extLst>
              <a:ext uri="{FF2B5EF4-FFF2-40B4-BE49-F238E27FC236}">
                <a16:creationId xmlns:a16="http://schemas.microsoft.com/office/drawing/2014/main" id="{A935179E-8912-4BCD-B734-433DEEFEA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37894" name="Oval 5">
            <a:extLst>
              <a:ext uri="{FF2B5EF4-FFF2-40B4-BE49-F238E27FC236}">
                <a16:creationId xmlns:a16="http://schemas.microsoft.com/office/drawing/2014/main" id="{BD95A059-288E-4A82-B264-B0F050E30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41625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E</a:t>
            </a:r>
          </a:p>
        </p:txBody>
      </p:sp>
      <p:sp>
        <p:nvSpPr>
          <p:cNvPr id="37895" name="Oval 6">
            <a:extLst>
              <a:ext uri="{FF2B5EF4-FFF2-40B4-BE49-F238E27FC236}">
                <a16:creationId xmlns:a16="http://schemas.microsoft.com/office/drawing/2014/main" id="{89CF2992-3CD4-4B73-A876-A6C64D270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841625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37896" name="Oval 7">
            <a:extLst>
              <a:ext uri="{FF2B5EF4-FFF2-40B4-BE49-F238E27FC236}">
                <a16:creationId xmlns:a16="http://schemas.microsoft.com/office/drawing/2014/main" id="{18E074BE-8F8E-4D40-969E-933601D09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37897" name="Oval 8">
            <a:extLst>
              <a:ext uri="{FF2B5EF4-FFF2-40B4-BE49-F238E27FC236}">
                <a16:creationId xmlns:a16="http://schemas.microsoft.com/office/drawing/2014/main" id="{20E76BCD-8A98-4B6E-9928-92832DF00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37898" name="Oval 9">
            <a:extLst>
              <a:ext uri="{FF2B5EF4-FFF2-40B4-BE49-F238E27FC236}">
                <a16:creationId xmlns:a16="http://schemas.microsoft.com/office/drawing/2014/main" id="{A4605DB3-76CC-45B2-953E-FA76E73D91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37899" name="Oval 10">
            <a:extLst>
              <a:ext uri="{FF2B5EF4-FFF2-40B4-BE49-F238E27FC236}">
                <a16:creationId xmlns:a16="http://schemas.microsoft.com/office/drawing/2014/main" id="{19CE21B1-C5F7-4860-A8F2-FFD1F5906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900" y="3622675"/>
            <a:ext cx="3135313" cy="1241425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Mezinárodní </a:t>
            </a:r>
          </a:p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organizace</a:t>
            </a:r>
            <a:r>
              <a:rPr lang="cs-CZ" altLang="cs-CZ" sz="23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7900" name="Line 11">
            <a:extLst>
              <a:ext uri="{FF2B5EF4-FFF2-40B4-BE49-F238E27FC236}">
                <a16:creationId xmlns:a16="http://schemas.microsoft.com/office/drawing/2014/main" id="{F56DE52A-CE4B-4801-A0B6-E76720948B4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8288" y="3821113"/>
            <a:ext cx="588962" cy="1952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1" name="Line 12">
            <a:extLst>
              <a:ext uri="{FF2B5EF4-FFF2-40B4-BE49-F238E27FC236}">
                <a16:creationId xmlns:a16="http://schemas.microsoft.com/office/drawing/2014/main" id="{917896AB-A8FC-49FD-846E-EF941249A9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660900"/>
            <a:ext cx="455613" cy="2143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2" name="Line 13">
            <a:extLst>
              <a:ext uri="{FF2B5EF4-FFF2-40B4-BE49-F238E27FC236}">
                <a16:creationId xmlns:a16="http://schemas.microsoft.com/office/drawing/2014/main" id="{ECDC7720-BBCD-495A-8458-C385C08176E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494088"/>
            <a:ext cx="6350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3" name="Line 14">
            <a:extLst>
              <a:ext uri="{FF2B5EF4-FFF2-40B4-BE49-F238E27FC236}">
                <a16:creationId xmlns:a16="http://schemas.microsoft.com/office/drawing/2014/main" id="{9A4FEEB0-A9AC-4A1C-A954-4F5C84729F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865688"/>
            <a:ext cx="1588" cy="1984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4" name="Line 15">
            <a:extLst>
              <a:ext uri="{FF2B5EF4-FFF2-40B4-BE49-F238E27FC236}">
                <a16:creationId xmlns:a16="http://schemas.microsoft.com/office/drawing/2014/main" id="{C07D4D3C-2D8C-4272-AF4E-ED0BDEA96F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08638" y="3494088"/>
            <a:ext cx="34290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5" name="Line 16">
            <a:extLst>
              <a:ext uri="{FF2B5EF4-FFF2-40B4-BE49-F238E27FC236}">
                <a16:creationId xmlns:a16="http://schemas.microsoft.com/office/drawing/2014/main" id="{3A225250-C634-4037-AA72-5CD3C515C9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89688" y="4083050"/>
            <a:ext cx="411162" cy="650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6" name="Line 17">
            <a:extLst>
              <a:ext uri="{FF2B5EF4-FFF2-40B4-BE49-F238E27FC236}">
                <a16:creationId xmlns:a16="http://schemas.microsoft.com/office/drawing/2014/main" id="{F799D417-85B0-4ADD-88A0-2771343BD27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0450" y="4603750"/>
            <a:ext cx="454025" cy="2619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>
            <a:extLst>
              <a:ext uri="{FF2B5EF4-FFF2-40B4-BE49-F238E27FC236}">
                <a16:creationId xmlns:a16="http://schemas.microsoft.com/office/drawing/2014/main" id="{E82E937B-51E8-4A44-88B3-6A8F7F4A1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Nadstátní organizace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2 úrovně</a:t>
            </a:r>
          </a:p>
        </p:txBody>
      </p:sp>
      <p:sp>
        <p:nvSpPr>
          <p:cNvPr id="39939" name="Text Box 2">
            <a:extLst>
              <a:ext uri="{FF2B5EF4-FFF2-40B4-BE49-F238E27FC236}">
                <a16:creationId xmlns:a16="http://schemas.microsoft.com/office/drawing/2014/main" id="{DD7E6D02-A5F3-47BF-9D97-1BBCBABC7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28775"/>
            <a:ext cx="8229600" cy="467995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</a:t>
            </a:r>
          </a:p>
        </p:txBody>
      </p:sp>
      <p:sp>
        <p:nvSpPr>
          <p:cNvPr id="39940" name="Oval 3">
            <a:extLst>
              <a:ext uri="{FF2B5EF4-FFF2-40B4-BE49-F238E27FC236}">
                <a16:creationId xmlns:a16="http://schemas.microsoft.com/office/drawing/2014/main" id="{4BB5C11C-A38E-4990-AD10-A874F1BBE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39941" name="Oval 4">
            <a:extLst>
              <a:ext uri="{FF2B5EF4-FFF2-40B4-BE49-F238E27FC236}">
                <a16:creationId xmlns:a16="http://schemas.microsoft.com/office/drawing/2014/main" id="{CE41F0B1-34BF-480D-9DF6-B2B01DF16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39942" name="Oval 5">
            <a:extLst>
              <a:ext uri="{FF2B5EF4-FFF2-40B4-BE49-F238E27FC236}">
                <a16:creationId xmlns:a16="http://schemas.microsoft.com/office/drawing/2014/main" id="{9053F174-EC23-4A85-9472-8D330EE04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1963" y="2774950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 E</a:t>
            </a:r>
          </a:p>
        </p:txBody>
      </p:sp>
      <p:sp>
        <p:nvSpPr>
          <p:cNvPr id="39943" name="Oval 6">
            <a:extLst>
              <a:ext uri="{FF2B5EF4-FFF2-40B4-BE49-F238E27FC236}">
                <a16:creationId xmlns:a16="http://schemas.microsoft.com/office/drawing/2014/main" id="{744F9F11-1900-4220-BB0B-6F7955EDC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906713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39944" name="Oval 7">
            <a:extLst>
              <a:ext uri="{FF2B5EF4-FFF2-40B4-BE49-F238E27FC236}">
                <a16:creationId xmlns:a16="http://schemas.microsoft.com/office/drawing/2014/main" id="{92F1A3DC-27E4-4F00-B4B8-1B019CCE5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39945" name="Oval 8">
            <a:extLst>
              <a:ext uri="{FF2B5EF4-FFF2-40B4-BE49-F238E27FC236}">
                <a16:creationId xmlns:a16="http://schemas.microsoft.com/office/drawing/2014/main" id="{550F919F-48B8-438A-8761-4F7CAD557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39946" name="Oval 9">
            <a:extLst>
              <a:ext uri="{FF2B5EF4-FFF2-40B4-BE49-F238E27FC236}">
                <a16:creationId xmlns:a16="http://schemas.microsoft.com/office/drawing/2014/main" id="{D0B4900D-11C4-45E8-8E77-FD54E8A38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39947" name="Oval 10">
            <a:extLst>
              <a:ext uri="{FF2B5EF4-FFF2-40B4-BE49-F238E27FC236}">
                <a16:creationId xmlns:a16="http://schemas.microsoft.com/office/drawing/2014/main" id="{35730E04-F338-470B-AC69-7F69F2D75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992313"/>
            <a:ext cx="3132138" cy="1241425"/>
          </a:xfrm>
          <a:prstGeom prst="ellipse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Nadstátní organizace</a:t>
            </a:r>
            <a:r>
              <a:rPr lang="cs-CZ" altLang="cs-CZ" sz="2300"/>
              <a:t> </a:t>
            </a:r>
          </a:p>
        </p:txBody>
      </p:sp>
      <p:sp>
        <p:nvSpPr>
          <p:cNvPr id="39948" name="Line 11">
            <a:extLst>
              <a:ext uri="{FF2B5EF4-FFF2-40B4-BE49-F238E27FC236}">
                <a16:creationId xmlns:a16="http://schemas.microsoft.com/office/drawing/2014/main" id="{21087770-D601-4547-8C22-ECD22DD26E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80075" y="3101975"/>
            <a:ext cx="1177925" cy="8493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49" name="Line 12">
            <a:extLst>
              <a:ext uri="{FF2B5EF4-FFF2-40B4-BE49-F238E27FC236}">
                <a16:creationId xmlns:a16="http://schemas.microsoft.com/office/drawing/2014/main" id="{887DD446-B7A1-4AFE-8E2E-11A5718D96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08288" y="3095625"/>
            <a:ext cx="914400" cy="5349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0" name="Line 13">
            <a:extLst>
              <a:ext uri="{FF2B5EF4-FFF2-40B4-BE49-F238E27FC236}">
                <a16:creationId xmlns:a16="http://schemas.microsoft.com/office/drawing/2014/main" id="{001F8435-173B-449C-B730-B4C4E4D709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227388"/>
            <a:ext cx="1111250" cy="1647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1" name="Line 14">
            <a:extLst>
              <a:ext uri="{FF2B5EF4-FFF2-40B4-BE49-F238E27FC236}">
                <a16:creationId xmlns:a16="http://schemas.microsoft.com/office/drawing/2014/main" id="{F410CC37-FEF5-492B-9284-4A479B6703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7088" y="3228975"/>
            <a:ext cx="128587" cy="18430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2" name="Line 15">
            <a:extLst>
              <a:ext uri="{FF2B5EF4-FFF2-40B4-BE49-F238E27FC236}">
                <a16:creationId xmlns:a16="http://schemas.microsoft.com/office/drawing/2014/main" id="{4A1CD9D5-5D93-4F96-93B8-4CFB47433ED9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6050" y="3233738"/>
            <a:ext cx="1306513" cy="16970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>
            <a:extLst>
              <a:ext uri="{FF2B5EF4-FFF2-40B4-BE49-F238E27FC236}">
                <a16:creationId xmlns:a16="http://schemas.microsoft.com/office/drawing/2014/main" id="{E0FEF7EB-8983-4223-8B7A-35C7C4B09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627ED68A-97B8-41F9-94D9-7E49FCFB8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41988" name="Group 3">
            <a:extLst>
              <a:ext uri="{FF2B5EF4-FFF2-40B4-BE49-F238E27FC236}">
                <a16:creationId xmlns:a16="http://schemas.microsoft.com/office/drawing/2014/main" id="{2B804F25-5B82-4D17-A3F4-79194653541F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242888"/>
            <a:ext cx="7845425" cy="7673976"/>
            <a:chOff x="657" y="-153"/>
            <a:chExt cx="4942" cy="4834"/>
          </a:xfrm>
        </p:grpSpPr>
        <p:sp>
          <p:nvSpPr>
            <p:cNvPr id="41994" name="AutoShape 4">
              <a:extLst>
                <a:ext uri="{FF2B5EF4-FFF2-40B4-BE49-F238E27FC236}">
                  <a16:creationId xmlns:a16="http://schemas.microsoft.com/office/drawing/2014/main" id="{81ED5821-E156-407C-9343-0DFB41950B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41995" name="Rectangle 5">
              <a:extLst>
                <a:ext uri="{FF2B5EF4-FFF2-40B4-BE49-F238E27FC236}">
                  <a16:creationId xmlns:a16="http://schemas.microsoft.com/office/drawing/2014/main" id="{5662F260-4520-497D-8413-2EE350401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9" y="355"/>
              <a:ext cx="1080" cy="580"/>
            </a:xfrm>
            <a:prstGeom prst="rect">
              <a:avLst/>
            </a:prstGeom>
            <a:solidFill>
              <a:srgbClr val="FEC3BE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Evropská unie</a:t>
              </a:r>
            </a:p>
          </p:txBody>
        </p:sp>
        <p:sp>
          <p:nvSpPr>
            <p:cNvPr id="41996" name="Rectangle 6">
              <a:extLst>
                <a:ext uri="{FF2B5EF4-FFF2-40B4-BE49-F238E27FC236}">
                  <a16:creationId xmlns:a16="http://schemas.microsoft.com/office/drawing/2014/main" id="{5A712C24-3C14-4EF3-9E2F-EE9D68B587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1735"/>
              <a:ext cx="863" cy="580"/>
            </a:xfrm>
            <a:prstGeom prst="rect">
              <a:avLst/>
            </a:prstGeom>
            <a:solidFill>
              <a:srgbClr val="00CC99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/>
                <a:t>Stát A</a:t>
              </a:r>
            </a:p>
          </p:txBody>
        </p:sp>
        <p:sp>
          <p:nvSpPr>
            <p:cNvPr id="41997" name="Rectangle 7">
              <a:extLst>
                <a:ext uri="{FF2B5EF4-FFF2-40B4-BE49-F238E27FC236}">
                  <a16:creationId xmlns:a16="http://schemas.microsoft.com/office/drawing/2014/main" id="{AF68ED43-4501-4EB1-BC41-11B4682679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1735"/>
              <a:ext cx="863" cy="58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41998" name="Rectangle 8">
              <a:extLst>
                <a:ext uri="{FF2B5EF4-FFF2-40B4-BE49-F238E27FC236}">
                  <a16:creationId xmlns:a16="http://schemas.microsoft.com/office/drawing/2014/main" id="{7D14C25E-FBBA-4FE7-B715-9815B97256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3116"/>
              <a:ext cx="863" cy="580"/>
            </a:xfrm>
            <a:prstGeom prst="rect">
              <a:avLst/>
            </a:prstGeom>
            <a:solidFill>
              <a:srgbClr val="CCECFF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A</a:t>
              </a:r>
            </a:p>
          </p:txBody>
        </p:sp>
        <p:sp>
          <p:nvSpPr>
            <p:cNvPr id="41999" name="Rectangle 9">
              <a:extLst>
                <a:ext uri="{FF2B5EF4-FFF2-40B4-BE49-F238E27FC236}">
                  <a16:creationId xmlns:a16="http://schemas.microsoft.com/office/drawing/2014/main" id="{D09E3C32-AED5-4A77-86B6-64B74DE39A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3116"/>
              <a:ext cx="863" cy="58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42000" name="Line 10">
              <a:extLst>
                <a:ext uri="{FF2B5EF4-FFF2-40B4-BE49-F238E27FC236}">
                  <a16:creationId xmlns:a16="http://schemas.microsoft.com/office/drawing/2014/main" id="{907B1020-2374-4FC0-97E7-7664FBD7CE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4" y="937"/>
              <a:ext cx="1013" cy="797"/>
            </a:xfrm>
            <a:prstGeom prst="line">
              <a:avLst/>
            </a:prstGeom>
            <a:noFill/>
            <a:ln w="7632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001" name="Line 11">
              <a:extLst>
                <a:ext uri="{FF2B5EF4-FFF2-40B4-BE49-F238E27FC236}">
                  <a16:creationId xmlns:a16="http://schemas.microsoft.com/office/drawing/2014/main" id="{B83A249C-DE2E-4BB6-B01F-47D5B52C75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863" cy="797"/>
            </a:xfrm>
            <a:prstGeom prst="line">
              <a:avLst/>
            </a:prstGeom>
            <a:noFill/>
            <a:ln w="93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002" name="Line 12">
              <a:extLst>
                <a:ext uri="{FF2B5EF4-FFF2-40B4-BE49-F238E27FC236}">
                  <a16:creationId xmlns:a16="http://schemas.microsoft.com/office/drawing/2014/main" id="{92745A7F-AE9F-498B-96CD-4FE1DD9A97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4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003" name="Line 13">
              <a:extLst>
                <a:ext uri="{FF2B5EF4-FFF2-40B4-BE49-F238E27FC236}">
                  <a16:creationId xmlns:a16="http://schemas.microsoft.com/office/drawing/2014/main" id="{303AE8B8-9D9D-46EA-BE2B-168822C520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4" y="2317"/>
              <a:ext cx="0" cy="797"/>
            </a:xfrm>
            <a:prstGeom prst="line">
              <a:avLst/>
            </a:prstGeom>
            <a:noFill/>
            <a:ln w="936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004" name="Line 14">
              <a:extLst>
                <a:ext uri="{FF2B5EF4-FFF2-40B4-BE49-F238E27FC236}">
                  <a16:creationId xmlns:a16="http://schemas.microsoft.com/office/drawing/2014/main" id="{96CE239D-D8E2-4409-8A72-316297D798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2026"/>
              <a:ext cx="1224" cy="0"/>
            </a:xfrm>
            <a:prstGeom prst="line">
              <a:avLst/>
            </a:prstGeom>
            <a:noFill/>
            <a:ln w="76320">
              <a:solidFill>
                <a:srgbClr val="66FF66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005" name="Line 15">
              <a:extLst>
                <a:ext uri="{FF2B5EF4-FFF2-40B4-BE49-F238E27FC236}">
                  <a16:creationId xmlns:a16="http://schemas.microsoft.com/office/drawing/2014/main" id="{56CD4C42-6E9E-4C9F-B693-927ECA4132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3407"/>
              <a:ext cx="1224" cy="0"/>
            </a:xfrm>
            <a:prstGeom prst="line">
              <a:avLst/>
            </a:prstGeom>
            <a:noFill/>
            <a:ln w="38160">
              <a:solidFill>
                <a:srgbClr val="FFFFFF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006" name="Line 16">
              <a:extLst>
                <a:ext uri="{FF2B5EF4-FFF2-40B4-BE49-F238E27FC236}">
                  <a16:creationId xmlns:a16="http://schemas.microsoft.com/office/drawing/2014/main" id="{FAEED20C-9E36-4EC4-9E18-095B4AC664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6" y="937"/>
              <a:ext cx="941" cy="2178"/>
            </a:xfrm>
            <a:prstGeom prst="line">
              <a:avLst/>
            </a:prstGeom>
            <a:noFill/>
            <a:ln w="7632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007" name="Line 17">
              <a:extLst>
                <a:ext uri="{FF2B5EF4-FFF2-40B4-BE49-F238E27FC236}">
                  <a16:creationId xmlns:a16="http://schemas.microsoft.com/office/drawing/2014/main" id="{C1854B9A-FDB0-43EF-8518-7A1BCAC353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719" cy="2178"/>
            </a:xfrm>
            <a:prstGeom prst="line">
              <a:avLst/>
            </a:prstGeom>
            <a:noFill/>
            <a:ln w="93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1989" name="Text Box 18">
            <a:extLst>
              <a:ext uri="{FF2B5EF4-FFF2-40B4-BE49-F238E27FC236}">
                <a16:creationId xmlns:a16="http://schemas.microsoft.com/office/drawing/2014/main" id="{676BED0C-326D-4D5E-BC47-F8CC2FEE3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1916113"/>
            <a:ext cx="96361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41990" name="Text Box 19">
            <a:extLst>
              <a:ext uri="{FF2B5EF4-FFF2-40B4-BE49-F238E27FC236}">
                <a16:creationId xmlns:a16="http://schemas.microsoft.com/office/drawing/2014/main" id="{675A06D7-9886-4A36-BA36-1CD6E4ED8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988" y="4292600"/>
            <a:ext cx="963612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41991" name="Text Box 20">
            <a:extLst>
              <a:ext uri="{FF2B5EF4-FFF2-40B4-BE49-F238E27FC236}">
                <a16:creationId xmlns:a16="http://schemas.microsoft.com/office/drawing/2014/main" id="{1BB95FA4-F28E-400E-A699-658D4D1E9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41992" name="Text Box 21">
            <a:extLst>
              <a:ext uri="{FF2B5EF4-FFF2-40B4-BE49-F238E27FC236}">
                <a16:creationId xmlns:a16="http://schemas.microsoft.com/office/drawing/2014/main" id="{CBF30B5E-22E0-46A6-80DB-3E250B4BF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200" y="4149725"/>
            <a:ext cx="1150938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A</a:t>
            </a:r>
          </a:p>
        </p:txBody>
      </p:sp>
      <p:sp>
        <p:nvSpPr>
          <p:cNvPr id="41993" name="Oval 22">
            <a:extLst>
              <a:ext uri="{FF2B5EF4-FFF2-40B4-BE49-F238E27FC236}">
                <a16:creationId xmlns:a16="http://schemas.microsoft.com/office/drawing/2014/main" id="{0ACEC6AC-D292-413B-9395-FDBD85458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15888"/>
            <a:ext cx="4176713" cy="6597650"/>
          </a:xfrm>
          <a:prstGeom prst="ellipse">
            <a:avLst/>
          </a:prstGeom>
          <a:noFill/>
          <a:ln w="7632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>
            <a:extLst>
              <a:ext uri="{FF2B5EF4-FFF2-40B4-BE49-F238E27FC236}">
                <a16:creationId xmlns:a16="http://schemas.microsoft.com/office/drawing/2014/main" id="{22F72C66-0FB7-444E-B974-AD67EE8A11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4838" cy="1225550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Předběžně: co je EU 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6989A9-920E-4204-970C-BFF35505C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4838" cy="4348584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cs-CZ" sz="2800"/>
              <a:t>není </a:t>
            </a:r>
            <a:r>
              <a:rPr lang="cs-CZ" sz="2800" dirty="0"/>
              <a:t>to stát </a:t>
            </a:r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cs-CZ" sz="2800" dirty="0"/>
              <a:t>sdružuje státy: pak je to „mezinárodní“ organizace</a:t>
            </a:r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cs-CZ" sz="2800" dirty="0">
                <a:solidFill>
                  <a:srgbClr val="C00000"/>
                </a:solidFill>
              </a:rPr>
              <a:t>ale velmi zvláštní</a:t>
            </a:r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cs-CZ" sz="2800" dirty="0"/>
              <a:t>členské státy se </a:t>
            </a:r>
            <a:r>
              <a:rPr lang="cs-CZ" sz="2800"/>
              <a:t>jí podřídily přenesením některých pravomocí na EU – zejm. legislativní, tj. EU tvoří právo, které je pro nás závazné</a:t>
            </a:r>
            <a:endParaRPr lang="cs-CZ" sz="2800" dirty="0"/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cs-CZ" sz="2800" dirty="0"/>
              <a:t>proto EU stojí nad členskými státy, tedy je „nadnárodní“ (nadstátní)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>
            <a:extLst>
              <a:ext uri="{FF2B5EF4-FFF2-40B4-BE49-F238E27FC236}">
                <a16:creationId xmlns:a16="http://schemas.microsoft.com/office/drawing/2014/main" id="{3FCC252C-BC89-4C14-85E0-1164F7328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0FE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/>
              <a:t>Právo Evropské unie</a:t>
            </a:r>
          </a:p>
        </p:txBody>
      </p:sp>
      <p:sp>
        <p:nvSpPr>
          <p:cNvPr id="46083" name="Text Box 2">
            <a:extLst>
              <a:ext uri="{FF2B5EF4-FFF2-40B4-BE49-F238E27FC236}">
                <a16:creationId xmlns:a16="http://schemas.microsoft.com/office/drawing/2014/main" id="{309BB530-9257-4EC9-8ABA-4F79CE336A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84313"/>
            <a:ext cx="8229600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EU = zcela zvláštní mezinárodní organizace, jíž jsou </a:t>
            </a:r>
            <a:r>
              <a:rPr lang="cs-CZ" altLang="cs-CZ" b="1" i="1"/>
              <a:t>členské státy podřízeny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 i="1"/>
              <a:t>přenos svrchovaných pravomocí na EU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neplatí zásada svrchované rovnosti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charakter </a:t>
            </a:r>
            <a:r>
              <a:rPr lang="cs-CZ" altLang="cs-CZ" b="1" i="1">
                <a:solidFill>
                  <a:srgbClr val="FF0000"/>
                </a:solidFill>
              </a:rPr>
              <a:t>subordinační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upravuje vztahy mezi EU a členskými státy a mezi EU a jednotlivci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není to mezinárodní právo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AE760BD8-8940-4D4E-8F0D-110640183BB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3038"/>
            <a:ext cx="8223250" cy="1089025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/>
              <a:t>Funkce práva v EU 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CD1DF741-9A9C-4EF5-A098-9A75D45E62E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628775"/>
            <a:ext cx="8142288" cy="5032375"/>
          </a:xfrm>
          <a:solidFill>
            <a:srgbClr val="FFFFCC"/>
          </a:solidFill>
        </p:spPr>
        <p:txBody>
          <a:bodyPr lIns="0" tIns="25602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/>
              <a:t>základní funkce práva obecně: vnitřní uspořádání systému (řád)</a:t>
            </a:r>
            <a:endParaRPr lang="cs-CZ" altLang="cs-CZ" sz="2800"/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>
                <a:solidFill>
                  <a:srgbClr val="DC2300"/>
                </a:solidFill>
              </a:rPr>
              <a:t>EU je samostatný systém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/>
              <a:t>vlastní orgány s vlastní pravomocí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/>
              <a:t>vlastní aktivity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/>
              <a:t>finanční nezávislost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/>
              <a:t>PROTO MUSÍ MÍT VLASTNÍ REGULACI (PRAVIDLA) UVNITŘ I NAVENEK = PRÁVO EU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/>
              <a:t>předpisy (právo) – není to ani mezinárodní, ani vnitrostátní</a:t>
            </a:r>
          </a:p>
          <a:p>
            <a:pPr lvl="1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/>
              <a:t>vlastní soudy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C89DD21A-A74D-4E22-86B0-2727417C2A3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3038"/>
            <a:ext cx="8223250" cy="1089025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/>
              <a:t>Funkce práva v EU - 2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E5626B37-B337-4B42-A7BB-59959663CC8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628775"/>
            <a:ext cx="8142288" cy="5032375"/>
          </a:xfrm>
          <a:solidFill>
            <a:srgbClr val="FFFFCC"/>
          </a:solidFill>
        </p:spPr>
        <p:txBody>
          <a:bodyPr lIns="0" tIns="25602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sz="2800" b="1"/>
          </a:p>
          <a:p>
            <a:pPr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>
                <a:solidFill>
                  <a:srgbClr val="993300"/>
                </a:solidFill>
              </a:rPr>
              <a:t>    Vlastní funkce práva EU z věcného hlediska:</a:t>
            </a:r>
          </a:p>
          <a:p>
            <a:pPr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b="1">
              <a:solidFill>
                <a:srgbClr val="993300"/>
              </a:solidFill>
            </a:endParaRP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/>
              <a:t>1. výstavba EU</a:t>
            </a:r>
            <a:r>
              <a:rPr lang="cs-CZ" altLang="cs-CZ"/>
              <a:t> (institucionální struktura)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>
                <a:solidFill>
                  <a:srgbClr val="0000FF"/>
                </a:solidFill>
              </a:rPr>
              <a:t>2. vztah k členským státům</a:t>
            </a:r>
            <a:r>
              <a:rPr lang="cs-CZ" altLang="cs-CZ">
                <a:solidFill>
                  <a:srgbClr val="0000FF"/>
                </a:solidFill>
              </a:rPr>
              <a:t> (pravomoci)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/>
              <a:t>3. úprava vlastní činnosti</a:t>
            </a:r>
            <a:r>
              <a:rPr lang="cs-CZ" altLang="cs-CZ"/>
              <a:t> (jednotlivé oblasti integrace a spolupráce)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>
            <a:extLst>
              <a:ext uri="{FF2B5EF4-FFF2-40B4-BE49-F238E27FC236}">
                <a16:creationId xmlns:a16="http://schemas.microsoft.com/office/drawing/2014/main" id="{2E3B3144-445D-4020-B658-AAD81A2C0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642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Přehled vývoje ES a EU (zjednodušené)</a:t>
            </a:r>
          </a:p>
        </p:txBody>
      </p:sp>
      <p:sp>
        <p:nvSpPr>
          <p:cNvPr id="49155" name="Text Box 2">
            <a:extLst>
              <a:ext uri="{FF2B5EF4-FFF2-40B4-BE49-F238E27FC236}">
                <a16:creationId xmlns:a16="http://schemas.microsoft.com/office/drawing/2014/main" id="{2E5814B5-E3E6-4BA3-9054-075AC34EF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00213"/>
            <a:ext cx="8640762" cy="482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1313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b="1"/>
              <a:t>1952</a:t>
            </a:r>
            <a:r>
              <a:rPr lang="cs-CZ" altLang="cs-CZ"/>
              <a:t> vznik </a:t>
            </a:r>
            <a:r>
              <a:rPr lang="cs-CZ" altLang="cs-CZ" b="1"/>
              <a:t>ESUO</a:t>
            </a:r>
            <a:r>
              <a:rPr lang="cs-CZ" altLang="cs-CZ"/>
              <a:t> (nadstátní organizace)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b="1"/>
              <a:t>1958</a:t>
            </a:r>
            <a:r>
              <a:rPr lang="cs-CZ" altLang="cs-CZ"/>
              <a:t> vznik </a:t>
            </a:r>
            <a:r>
              <a:rPr lang="cs-CZ" altLang="cs-CZ" b="1"/>
              <a:t>EHS, EURATOM</a:t>
            </a:r>
            <a:r>
              <a:rPr lang="cs-CZ" altLang="cs-CZ"/>
              <a:t> (nadstátní organizace)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b="1"/>
              <a:t>1993</a:t>
            </a:r>
            <a:r>
              <a:rPr lang="cs-CZ" altLang="cs-CZ"/>
              <a:t> vznik </a:t>
            </a:r>
            <a:r>
              <a:rPr lang="cs-CZ" altLang="cs-CZ" b="1"/>
              <a:t>EU</a:t>
            </a:r>
            <a:r>
              <a:rPr lang="cs-CZ" altLang="cs-CZ"/>
              <a:t> jako pouhého zastřešení tří Společenství, EHS přejmenováno na </a:t>
            </a:r>
            <a:r>
              <a:rPr lang="cs-CZ" altLang="cs-CZ" b="1"/>
              <a:t>ES</a:t>
            </a:r>
            <a:r>
              <a:rPr lang="cs-CZ" altLang="cs-CZ"/>
              <a:t>, ostatní beze změny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/>
              <a:t>2002 zánik </a:t>
            </a:r>
            <a:r>
              <a:rPr lang="cs-CZ" altLang="cs-CZ" b="1"/>
              <a:t>ESUO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/>
              <a:t>2009 přeměna </a:t>
            </a:r>
            <a:r>
              <a:rPr lang="cs-CZ" altLang="cs-CZ" b="1"/>
              <a:t>ES na EU</a:t>
            </a:r>
            <a:r>
              <a:rPr lang="cs-CZ" altLang="cs-CZ"/>
              <a:t> nové kvality </a:t>
            </a:r>
            <a:r>
              <a:rPr lang="cs-CZ" altLang="cs-CZ" sz="2800"/>
              <a:t>(nadstátní organizace), </a:t>
            </a:r>
            <a:r>
              <a:rPr lang="cs-CZ" altLang="cs-CZ" sz="2800" b="1"/>
              <a:t>EURATOM</a:t>
            </a:r>
            <a:r>
              <a:rPr lang="cs-CZ" altLang="cs-CZ" sz="2800"/>
              <a:t> beze změn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>
            <a:extLst>
              <a:ext uri="{FF2B5EF4-FFF2-40B4-BE49-F238E27FC236}">
                <a16:creationId xmlns:a16="http://schemas.microsoft.com/office/drawing/2014/main" id="{0002DCF1-FFA3-4106-BDFE-970E4111A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282700"/>
          </a:xfrm>
          <a:prstGeom prst="rect">
            <a:avLst/>
          </a:prstGeom>
          <a:solidFill>
            <a:srgbClr val="F6F24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>
                <a:solidFill>
                  <a:srgbClr val="CC0000"/>
                </a:solidFill>
              </a:rPr>
              <a:t>Vývoj základních smluvních dokumentů ES a EU - 1</a:t>
            </a:r>
          </a:p>
        </p:txBody>
      </p:sp>
      <p:sp>
        <p:nvSpPr>
          <p:cNvPr id="51203" name="Text Box 2">
            <a:extLst>
              <a:ext uri="{FF2B5EF4-FFF2-40B4-BE49-F238E27FC236}">
                <a16:creationId xmlns:a16="http://schemas.microsoft.com/office/drawing/2014/main" id="{8E369EE5-2D6F-491F-83DE-CED7B2788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67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1313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800"/>
              <a:t>1. </a:t>
            </a:r>
            <a:r>
              <a:rPr lang="cs-CZ" altLang="cs-CZ" sz="2800" b="1">
                <a:solidFill>
                  <a:srgbClr val="CC0000"/>
                </a:solidFill>
              </a:rPr>
              <a:t>Pařížská smlouva</a:t>
            </a:r>
            <a:r>
              <a:rPr lang="cs-CZ" altLang="cs-CZ" sz="2800"/>
              <a:t> (o zřízení </a:t>
            </a:r>
            <a:r>
              <a:rPr lang="cs-CZ" altLang="cs-CZ" sz="2800" b="1">
                <a:solidFill>
                  <a:srgbClr val="0000FF"/>
                </a:solidFill>
              </a:rPr>
              <a:t>ESUO</a:t>
            </a:r>
            <a:r>
              <a:rPr lang="cs-CZ" altLang="cs-CZ" sz="2800"/>
              <a:t>) (1951/1952),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800"/>
              <a:t>2.-3. </a:t>
            </a:r>
            <a:r>
              <a:rPr lang="cs-CZ" altLang="cs-CZ" sz="2800" b="1">
                <a:solidFill>
                  <a:srgbClr val="CC0000"/>
                </a:solidFill>
              </a:rPr>
              <a:t>Římské smlouvy</a:t>
            </a:r>
            <a:r>
              <a:rPr lang="cs-CZ" altLang="cs-CZ" sz="2800"/>
              <a:t> (o zřízení </a:t>
            </a:r>
            <a:r>
              <a:rPr lang="cs-CZ" altLang="cs-CZ" sz="2800" b="1">
                <a:solidFill>
                  <a:srgbClr val="0000FF"/>
                </a:solidFill>
              </a:rPr>
              <a:t>EHS a Euratomu</a:t>
            </a:r>
            <a:r>
              <a:rPr lang="cs-CZ" altLang="cs-CZ" sz="2800"/>
              <a:t>) (1957/1958),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800"/>
              <a:t>4. Úmluva o společných orgánech (Slučovací smlouva) (1965/1967),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800">
                <a:solidFill>
                  <a:srgbClr val="CC0000"/>
                </a:solidFill>
              </a:rPr>
              <a:t>------------ přes 20 let stagnace ------------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800"/>
              <a:t>5. </a:t>
            </a:r>
            <a:r>
              <a:rPr lang="cs-CZ" altLang="cs-CZ" sz="2800" b="1"/>
              <a:t>Jednotný evropský akt</a:t>
            </a:r>
            <a:r>
              <a:rPr lang="cs-CZ" altLang="cs-CZ" sz="2800"/>
              <a:t> (1986/1987),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800"/>
              <a:t>6. </a:t>
            </a:r>
            <a:r>
              <a:rPr lang="cs-CZ" altLang="cs-CZ" sz="2800" b="1">
                <a:solidFill>
                  <a:srgbClr val="CC0000"/>
                </a:solidFill>
              </a:rPr>
              <a:t>Maastrichtská</a:t>
            </a:r>
            <a:r>
              <a:rPr lang="cs-CZ" altLang="cs-CZ" sz="2800"/>
              <a:t> smlouva o </a:t>
            </a:r>
            <a:r>
              <a:rPr lang="cs-CZ" altLang="cs-CZ" sz="2800" b="1">
                <a:solidFill>
                  <a:srgbClr val="0000FF"/>
                </a:solidFill>
              </a:rPr>
              <a:t>Evropské unii</a:t>
            </a:r>
            <a:r>
              <a:rPr lang="cs-CZ" altLang="cs-CZ" sz="2800"/>
              <a:t> (1992/1993)       		      </a:t>
            </a:r>
            <a:r>
              <a:rPr lang="cs-CZ" altLang="cs-CZ" sz="2800" b="1"/>
              <a:t>…….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>
            <a:extLst>
              <a:ext uri="{FF2B5EF4-FFF2-40B4-BE49-F238E27FC236}">
                <a16:creationId xmlns:a16="http://schemas.microsoft.com/office/drawing/2014/main" id="{D13B824D-12D3-4F4B-BF2B-0AC282754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6425" cy="1284287"/>
          </a:xfrm>
          <a:prstGeom prst="rect">
            <a:avLst/>
          </a:prstGeom>
          <a:solidFill>
            <a:srgbClr val="F6F24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>
                <a:solidFill>
                  <a:srgbClr val="CC0000"/>
                </a:solidFill>
              </a:rPr>
              <a:t>Vývoj základních smluvních dokumentů ES a EU - 2</a:t>
            </a:r>
          </a:p>
        </p:txBody>
      </p:sp>
      <p:sp>
        <p:nvSpPr>
          <p:cNvPr id="53251" name="Text Box 2">
            <a:extLst>
              <a:ext uri="{FF2B5EF4-FFF2-40B4-BE49-F238E27FC236}">
                <a16:creationId xmlns:a16="http://schemas.microsoft.com/office/drawing/2014/main" id="{552B436E-8CA0-4F16-8A3D-9DB798324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8" y="1760538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1313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 sz="2800"/>
              <a:t>7. </a:t>
            </a:r>
            <a:r>
              <a:rPr lang="cs-CZ" altLang="cs-CZ" sz="2800" b="1">
                <a:solidFill>
                  <a:srgbClr val="CC0000"/>
                </a:solidFill>
              </a:rPr>
              <a:t>Amsterdamská</a:t>
            </a:r>
            <a:r>
              <a:rPr lang="cs-CZ" altLang="cs-CZ" sz="2800"/>
              <a:t> smlouva (1997/1999),</a:t>
            </a:r>
          </a:p>
          <a:p>
            <a:pPr eaLnBrk="1" hangingPunct="1">
              <a:buClrTx/>
              <a:buFontTx/>
              <a:buNone/>
            </a:pPr>
            <a:r>
              <a:rPr lang="cs-CZ" altLang="cs-CZ" sz="2800"/>
              <a:t>8. </a:t>
            </a:r>
            <a:r>
              <a:rPr lang="cs-CZ" altLang="cs-CZ" sz="2800" b="1">
                <a:solidFill>
                  <a:srgbClr val="CC0000"/>
                </a:solidFill>
              </a:rPr>
              <a:t>Smlouva z Nice</a:t>
            </a:r>
            <a:r>
              <a:rPr lang="cs-CZ" altLang="cs-CZ" sz="2800"/>
              <a:t> (2000/2003),</a:t>
            </a:r>
          </a:p>
          <a:p>
            <a:pPr eaLnBrk="1" hangingPunct="1">
              <a:buClrTx/>
              <a:buFontTx/>
              <a:buNone/>
            </a:pPr>
            <a:r>
              <a:rPr lang="cs-CZ" altLang="cs-CZ" sz="2800"/>
              <a:t>9. Smlouva o </a:t>
            </a:r>
            <a:r>
              <a:rPr lang="cs-CZ" altLang="cs-CZ" sz="2800" b="1">
                <a:solidFill>
                  <a:srgbClr val="CC0000"/>
                </a:solidFill>
              </a:rPr>
              <a:t>ústavě pro Evropu</a:t>
            </a:r>
            <a:r>
              <a:rPr lang="cs-CZ" altLang="cs-CZ" sz="2800"/>
              <a:t> (Ústava EU)- podeps. 2004, nevstoupila v platnost,</a:t>
            </a:r>
          </a:p>
          <a:p>
            <a:pPr eaLnBrk="1" hangingPunct="1">
              <a:buClrTx/>
              <a:buFontTx/>
              <a:buNone/>
            </a:pPr>
            <a:r>
              <a:rPr lang="cs-CZ" altLang="cs-CZ" sz="2800"/>
              <a:t>10. </a:t>
            </a:r>
            <a:r>
              <a:rPr lang="cs-CZ" altLang="cs-CZ" sz="2800" b="1">
                <a:solidFill>
                  <a:srgbClr val="CC0000"/>
                </a:solidFill>
              </a:rPr>
              <a:t>Lisabonská smlouva</a:t>
            </a:r>
            <a:r>
              <a:rPr lang="cs-CZ" altLang="cs-CZ" sz="2800"/>
              <a:t> (2007/2009).</a:t>
            </a:r>
          </a:p>
          <a:p>
            <a:pPr eaLnBrk="1" hangingPunct="1">
              <a:buClrTx/>
              <a:buFontTx/>
              <a:buNone/>
            </a:pPr>
            <a:r>
              <a:rPr lang="cs-CZ" altLang="cs-CZ" sz="2800"/>
              <a:t>K tomuto výčtu je ještě třeba doplnit </a:t>
            </a:r>
            <a:r>
              <a:rPr lang="cs-CZ" altLang="cs-CZ" sz="2800" b="1" i="1"/>
              <a:t>smlouvy rozpočtové</a:t>
            </a:r>
            <a:r>
              <a:rPr lang="cs-CZ" altLang="cs-CZ" sz="2800"/>
              <a:t> a </a:t>
            </a:r>
            <a:r>
              <a:rPr lang="cs-CZ" altLang="cs-CZ" sz="2800" b="1" i="1"/>
              <a:t>smlouvy o přístupu nových členů </a:t>
            </a:r>
            <a:r>
              <a:rPr lang="cs-CZ" altLang="cs-CZ" sz="2800" i="1"/>
              <a:t>(ČR: 2003/2004).</a:t>
            </a:r>
          </a:p>
          <a:p>
            <a:pPr eaLnBrk="1" hangingPunct="1">
              <a:buClrTx/>
              <a:buFontTx/>
              <a:buNone/>
            </a:pPr>
            <a:r>
              <a:rPr lang="cs-CZ" altLang="cs-CZ" sz="2400" b="1" i="1">
                <a:solidFill>
                  <a:srgbClr val="0099FF"/>
                </a:solidFill>
              </a:rPr>
              <a:t>Letopočty: přijetí (podpis) dokumentu / vstup v platnost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>
            <a:extLst>
              <a:ext uri="{FF2B5EF4-FFF2-40B4-BE49-F238E27FC236}">
                <a16:creationId xmlns:a16="http://schemas.microsoft.com/office/drawing/2014/main" id="{423C24C5-6B86-4C61-B061-4D3C6C7E3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922337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>
                <a:solidFill>
                  <a:srgbClr val="FFFFCC"/>
                </a:solidFill>
              </a:rPr>
              <a:t>Právo jako společenský jev</a:t>
            </a: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D4F21B89-49AD-4B11-A735-DF0E75739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268413"/>
            <a:ext cx="8496300" cy="5256212"/>
          </a:xfrm>
          <a:prstGeom prst="rect">
            <a:avLst/>
          </a:prstGeom>
          <a:solidFill>
            <a:srgbClr val="E5FF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DejaVu Sans" panose="020B0603030804020204" pitchFamily="34" charset="0"/>
              </a:rPr>
              <a:t>   právo = regulativní normativní systém</a:t>
            </a:r>
          </a:p>
          <a:p>
            <a:pPr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DejaVu Sans" panose="020B0603030804020204" pitchFamily="34" charset="0"/>
              </a:rPr>
              <a:t>   zajišťuje fungování </a:t>
            </a:r>
            <a:r>
              <a:rPr lang="cs-CZ" altLang="cs-CZ" b="1">
                <a:solidFill>
                  <a:srgbClr val="0000FF"/>
                </a:solidFill>
                <a:cs typeface="DejaVu Sans" panose="020B0603030804020204" pitchFamily="34" charset="0"/>
              </a:rPr>
              <a:t>společnosti lidí</a:t>
            </a:r>
            <a:r>
              <a:rPr lang="cs-CZ" altLang="cs-CZ">
                <a:cs typeface="DejaVu Sans" panose="020B0603030804020204" pitchFamily="34" charset="0"/>
              </a:rPr>
              <a:t> (státu)</a:t>
            </a:r>
          </a:p>
          <a:p>
            <a:pPr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b="1" i="1">
                <a:solidFill>
                  <a:srgbClr val="000080"/>
                </a:solidFill>
              </a:rPr>
              <a:t>   základní funkce práva: vnitřní uspořádání systému (řád)</a:t>
            </a:r>
          </a:p>
          <a:p>
            <a:pPr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DejaVu Sans" panose="020B0603030804020204" pitchFamily="34" charset="0"/>
              </a:rPr>
              <a:t>   </a:t>
            </a:r>
            <a:r>
              <a:rPr lang="cs-CZ" altLang="cs-CZ" b="1"/>
              <a:t>Právo je systém </a:t>
            </a:r>
            <a:r>
              <a:rPr lang="cs-CZ" altLang="cs-CZ" b="1">
                <a:solidFill>
                  <a:srgbClr val="DC2300"/>
                </a:solidFill>
              </a:rPr>
              <a:t>pravidel chování, </a:t>
            </a:r>
            <a:r>
              <a:rPr lang="cs-CZ" altLang="cs-CZ" b="1"/>
              <a:t>která jsou </a:t>
            </a:r>
            <a:r>
              <a:rPr lang="cs-CZ" altLang="cs-CZ" b="1">
                <a:solidFill>
                  <a:srgbClr val="FF0000"/>
                </a:solidFill>
              </a:rPr>
              <a:t>stanovená a vynutitelná státem </a:t>
            </a:r>
            <a:r>
              <a:rPr lang="cs-CZ" altLang="cs-CZ" b="1"/>
              <a:t>(státní mocí).</a:t>
            </a:r>
          </a:p>
          <a:p>
            <a:pPr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DejaVu Sans" panose="020B0603030804020204" pitchFamily="34" charset="0"/>
              </a:rPr>
              <a:t>   jiné normativní systémy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>
            <a:extLst>
              <a:ext uri="{FF2B5EF4-FFF2-40B4-BE49-F238E27FC236}">
                <a16:creationId xmlns:a16="http://schemas.microsoft.com/office/drawing/2014/main" id="{B71D2DB6-A8B8-4761-86CC-22F1AE9F49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Shrnutí – základní dokumenty EU v současnosti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CDC5DA-5D97-4E2A-83FC-4AD33AF0F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sz="3600" dirty="0">
              <a:solidFill>
                <a:srgbClr val="C00000"/>
              </a:solidFill>
            </a:endParaRPr>
          </a:p>
          <a:p>
            <a:pPr marL="514350" indent="-514350">
              <a:buFont typeface="Times New Roman" panose="02020603050405020304" pitchFamily="18" charset="0"/>
              <a:buAutoNum type="arabicPeriod"/>
              <a:defRPr/>
            </a:pPr>
            <a:r>
              <a:rPr lang="cs-CZ" sz="3600" b="1" dirty="0">
                <a:solidFill>
                  <a:srgbClr val="C00000"/>
                </a:solidFill>
              </a:rPr>
              <a:t>Smlouva o EU (Maastricht)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  <a:defRPr/>
            </a:pPr>
            <a:r>
              <a:rPr lang="cs-CZ" sz="3600" b="1" dirty="0">
                <a:solidFill>
                  <a:srgbClr val="C00000"/>
                </a:solidFill>
              </a:rPr>
              <a:t>Smlouva o fungování EU (</a:t>
            </a:r>
            <a:r>
              <a:rPr lang="cs-CZ" sz="3600" b="1" dirty="0" err="1">
                <a:solidFill>
                  <a:srgbClr val="C00000"/>
                </a:solidFill>
              </a:rPr>
              <a:t>býv</a:t>
            </a:r>
            <a:r>
              <a:rPr lang="cs-CZ" sz="3600" b="1" dirty="0">
                <a:solidFill>
                  <a:srgbClr val="C00000"/>
                </a:solidFill>
              </a:rPr>
              <a:t>. EHS)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  <a:defRPr/>
            </a:pPr>
            <a:endParaRPr lang="cs-CZ" dirty="0"/>
          </a:p>
          <a:p>
            <a:pPr marL="514350" indent="-514350">
              <a:buFont typeface="Times New Roman" panose="02020603050405020304" pitchFamily="18" charset="0"/>
              <a:buAutoNum type="arabicPeriod"/>
              <a:defRPr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Smlouva o 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EURATOMu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defRPr/>
            </a:pPr>
            <a:r>
              <a:rPr lang="cs-CZ" dirty="0">
                <a:solidFill>
                  <a:srgbClr val="4403FB"/>
                </a:solidFill>
              </a:rPr>
              <a:t>Lisabonská smlouva: jen nástroj ke změně 1. a 2.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>
            <a:extLst>
              <a:ext uri="{FF2B5EF4-FFF2-40B4-BE49-F238E27FC236}">
                <a16:creationId xmlns:a16="http://schemas.microsoft.com/office/drawing/2014/main" id="{DFD11111-91D5-4592-83B0-0A691085E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/>
              <a:t>E U</a:t>
            </a: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E4B5A68B-753F-4A5C-9EFE-2124724B1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66FF33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800" b="1"/>
              <a:t>jednotlivec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800" b="1"/>
              <a:t>(osoba)</a:t>
            </a:r>
          </a:p>
        </p:txBody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3A2D09DA-CACA-4E1A-B688-1C5453D06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b="1">
                <a:latin typeface="Arial Unicode MS" pitchFamily="34" charset="-128"/>
              </a:rPr>
              <a:t>členský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 b="1">
                <a:latin typeface="Arial Unicode MS" pitchFamily="34" charset="-128"/>
              </a:rPr>
              <a:t>stát</a:t>
            </a:r>
          </a:p>
        </p:txBody>
      </p:sp>
      <p:sp>
        <p:nvSpPr>
          <p:cNvPr id="56325" name="Line 4">
            <a:extLst>
              <a:ext uri="{FF2B5EF4-FFF2-40B4-BE49-F238E27FC236}">
                <a16:creationId xmlns:a16="http://schemas.microsoft.com/office/drawing/2014/main" id="{F7AC48E3-8095-4AA5-8AFB-CC0489058F77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1944687" cy="1441450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326" name="Line 5">
            <a:extLst>
              <a:ext uri="{FF2B5EF4-FFF2-40B4-BE49-F238E27FC236}">
                <a16:creationId xmlns:a16="http://schemas.microsoft.com/office/drawing/2014/main" id="{E1178FC6-5495-4E87-8355-E8A26EE419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1125" y="4292600"/>
            <a:ext cx="2309813" cy="1368425"/>
          </a:xfrm>
          <a:prstGeom prst="line">
            <a:avLst/>
          </a:prstGeom>
          <a:noFill/>
          <a:ln w="7632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327" name="Line 6">
            <a:extLst>
              <a:ext uri="{FF2B5EF4-FFF2-40B4-BE49-F238E27FC236}">
                <a16:creationId xmlns:a16="http://schemas.microsoft.com/office/drawing/2014/main" id="{3AE61477-DB8E-44B5-B4E7-582CAD2B3E5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3284538"/>
            <a:ext cx="71437" cy="730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328" name="Line 7">
            <a:extLst>
              <a:ext uri="{FF2B5EF4-FFF2-40B4-BE49-F238E27FC236}">
                <a16:creationId xmlns:a16="http://schemas.microsoft.com/office/drawing/2014/main" id="{5910F567-7FE5-4F6E-B6B5-0BE9943ACB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3425" y="1916113"/>
            <a:ext cx="941388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329" name="Text Box 8">
            <a:extLst>
              <a:ext uri="{FF2B5EF4-FFF2-40B4-BE49-F238E27FC236}">
                <a16:creationId xmlns:a16="http://schemas.microsoft.com/office/drawing/2014/main" id="{7527B588-CB16-4394-A5DE-4E6115EC74CF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2536825" y="3055938"/>
            <a:ext cx="17240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 Unicode MS" pitchFamily="34" charset="-128"/>
              </a:rPr>
              <a:t>právo EU</a:t>
            </a:r>
          </a:p>
        </p:txBody>
      </p:sp>
      <p:sp>
        <p:nvSpPr>
          <p:cNvPr id="56330" name="Text Box 9">
            <a:extLst>
              <a:ext uri="{FF2B5EF4-FFF2-40B4-BE49-F238E27FC236}">
                <a16:creationId xmlns:a16="http://schemas.microsoft.com/office/drawing/2014/main" id="{388A9F35-2CB7-4718-96BC-7F5CBB16274F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4859338" y="2349500"/>
            <a:ext cx="17399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800" b="1"/>
              <a:t>    </a:t>
            </a:r>
            <a:r>
              <a:rPr lang="cs-CZ" altLang="cs-CZ" sz="1800" b="1">
                <a:latin typeface="Arial Unicode MS" pitchFamily="34" charset="-128"/>
              </a:rPr>
              <a:t>právo EU</a:t>
            </a:r>
          </a:p>
        </p:txBody>
      </p:sp>
      <p:sp>
        <p:nvSpPr>
          <p:cNvPr id="56331" name="Text Box 10">
            <a:extLst>
              <a:ext uri="{FF2B5EF4-FFF2-40B4-BE49-F238E27FC236}">
                <a16:creationId xmlns:a16="http://schemas.microsoft.com/office/drawing/2014/main" id="{90782009-511D-47DC-AB1B-E748F7582307}"/>
              </a:ext>
            </a:extLst>
          </p:cNvPr>
          <p:cNvSpPr txBox="1">
            <a:spLocks noChangeArrowheads="1"/>
          </p:cNvSpPr>
          <p:nvPr/>
        </p:nvSpPr>
        <p:spPr bwMode="auto">
          <a:xfrm rot="-1800000">
            <a:off x="4425950" y="4781550"/>
            <a:ext cx="2368550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 Unicode MS" pitchFamily="34" charset="-128"/>
              </a:rPr>
              <a:t>vnitrostátní právo</a:t>
            </a:r>
          </a:p>
        </p:txBody>
      </p:sp>
      <p:sp>
        <p:nvSpPr>
          <p:cNvPr id="56332" name="Text Box 11">
            <a:extLst>
              <a:ext uri="{FF2B5EF4-FFF2-40B4-BE49-F238E27FC236}">
                <a16:creationId xmlns:a16="http://schemas.microsoft.com/office/drawing/2014/main" id="{5A22BF75-DE0F-47A3-A847-852EBF4B2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6825" y="2924175"/>
            <a:ext cx="22161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400" b="1">
                <a:latin typeface="Arial Unicode MS" pitchFamily="34" charset="-128"/>
              </a:rPr>
              <a:t>podřízen E</a:t>
            </a:r>
            <a:r>
              <a:rPr lang="cs-CZ" altLang="cs-CZ" sz="2400" b="1"/>
              <a:t>U</a:t>
            </a:r>
          </a:p>
        </p:txBody>
      </p:sp>
      <p:sp>
        <p:nvSpPr>
          <p:cNvPr id="56333" name="Text Box 12">
            <a:extLst>
              <a:ext uri="{FF2B5EF4-FFF2-40B4-BE49-F238E27FC236}">
                <a16:creationId xmlns:a16="http://schemas.microsoft.com/office/drawing/2014/main" id="{CB9F0B67-87A6-499C-963B-0334B7D39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5700713"/>
            <a:ext cx="33877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solidFill>
                  <a:srgbClr val="006600"/>
                </a:solidFill>
                <a:latin typeface="Arial Unicode MS" pitchFamily="34" charset="-128"/>
              </a:rPr>
              <a:t>podřízen členskému státu a E</a:t>
            </a:r>
            <a:r>
              <a:rPr lang="cs-CZ" altLang="cs-CZ" sz="1800" b="1">
                <a:solidFill>
                  <a:srgbClr val="006600"/>
                </a:solidFill>
              </a:rPr>
              <a:t>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>
            <a:extLst>
              <a:ext uri="{FF2B5EF4-FFF2-40B4-BE49-F238E27FC236}">
                <a16:creationId xmlns:a16="http://schemas.microsoft.com/office/drawing/2014/main" id="{2E5D66C4-2C22-4F4D-971A-CA11CA905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Prameny práva EU</a:t>
            </a:r>
          </a:p>
        </p:txBody>
      </p:sp>
      <p:sp>
        <p:nvSpPr>
          <p:cNvPr id="59395" name="Text Box 2">
            <a:extLst>
              <a:ext uri="{FF2B5EF4-FFF2-40B4-BE49-F238E27FC236}">
                <a16:creationId xmlns:a16="http://schemas.microsoft.com/office/drawing/2014/main" id="{BC82D776-EEC3-4DB0-AD5A-639ADFAC3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557338"/>
            <a:ext cx="8142288" cy="470058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39775" indent="-282575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CC0000"/>
                </a:solidFill>
              </a:rPr>
              <a:t>primární právo: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mezinárodní smlouvy </a:t>
            </a:r>
            <a:r>
              <a:rPr lang="cs-CZ" altLang="cs-CZ" sz="2400" dirty="0"/>
              <a:t>(„zřizovací“) mezi členskými státy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Smlouva o EU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Smlouva o fungování EU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b="1">
                <a:solidFill>
                  <a:srgbClr val="CC0000"/>
                </a:solidFill>
              </a:rPr>
              <a:t>sekundární právo </a:t>
            </a:r>
            <a:r>
              <a:rPr lang="cs-CZ" altLang="cs-CZ" sz="2800">
                <a:solidFill>
                  <a:srgbClr val="CC0000"/>
                </a:solidFill>
              </a:rPr>
              <a:t>– vytváří Komise, Rada, Evropský parlament:</a:t>
            </a:r>
            <a:endParaRPr lang="cs-CZ" altLang="cs-CZ" sz="2800" dirty="0">
              <a:solidFill>
                <a:srgbClr val="CC0000"/>
              </a:solidFill>
            </a:endParaRP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nařízení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směrnice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/>
              <a:t>rozhodnutí</a:t>
            </a:r>
            <a:endParaRPr lang="cs-CZ" altLang="cs-CZ" sz="24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>
            <a:extLst>
              <a:ext uri="{FF2B5EF4-FFF2-40B4-BE49-F238E27FC236}">
                <a16:creationId xmlns:a16="http://schemas.microsoft.com/office/drawing/2014/main" id="{53BD62E4-4989-4F17-83B9-A2C226666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38237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Přesahy mezinárodního práva a práva EU do práva vnitrostátního</a:t>
            </a: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5BF5997E-E2EE-4781-B601-4ABB17275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57338"/>
            <a:ext cx="8229600" cy="456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 b="1">
                <a:solidFill>
                  <a:schemeClr val="accent4"/>
                </a:solidFill>
              </a:rPr>
              <a:t>Mezinárodní smlouva</a:t>
            </a:r>
            <a:r>
              <a:rPr lang="cs-CZ" altLang="cs-CZ" sz="2400">
                <a:solidFill>
                  <a:schemeClr val="accent4"/>
                </a:solidFill>
              </a:rPr>
              <a:t> – vztahuje se na jednotlivce stejně jako zákon (viz Ústava ČR – čl. 10)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</a:pPr>
            <a:r>
              <a:rPr lang="cs-CZ" altLang="cs-CZ" sz="2000">
                <a:solidFill>
                  <a:schemeClr val="accent4"/>
                </a:solidFill>
              </a:rPr>
              <a:t>Evropská úmluva o ochraně lidských práv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</a:pPr>
            <a:r>
              <a:rPr lang="cs-CZ" altLang="cs-CZ" sz="2000">
                <a:solidFill>
                  <a:schemeClr val="accent4"/>
                </a:solidFill>
              </a:rPr>
              <a:t>Mezinárodní obchod: Vídeňská úmluva o kupní smlouvě (nahrazuje ustanovení obchodního zákoníku)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 b="1">
                <a:solidFill>
                  <a:schemeClr val="accent4"/>
                </a:solidFill>
              </a:rPr>
              <a:t>Právo EU</a:t>
            </a:r>
            <a:r>
              <a:rPr lang="cs-CZ" altLang="cs-CZ" sz="2400">
                <a:solidFill>
                  <a:schemeClr val="accent4"/>
                </a:solidFill>
              </a:rPr>
              <a:t> upravuje každodenní právní situace v členských zemích – také se vztahuje na jednotlivce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</a:pPr>
            <a:r>
              <a:rPr lang="cs-CZ" altLang="cs-CZ" sz="2000">
                <a:solidFill>
                  <a:schemeClr val="accent4"/>
                </a:solidFill>
              </a:rPr>
              <a:t>cestování a práce kdekoli v EU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</a:pPr>
            <a:r>
              <a:rPr lang="cs-CZ" altLang="cs-CZ" sz="2000">
                <a:solidFill>
                  <a:schemeClr val="accent4"/>
                </a:solidFill>
              </a:rPr>
              <a:t>ochrana hospodářské soutěže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</a:pPr>
            <a:r>
              <a:rPr lang="cs-CZ" altLang="cs-CZ" sz="2000">
                <a:solidFill>
                  <a:schemeClr val="accent4"/>
                </a:solidFill>
              </a:rPr>
              <a:t>obchodní činnost, ochrana spotřebitele, daně, migrace apod</a:t>
            </a:r>
            <a:r>
              <a:rPr lang="cs-CZ" altLang="cs-CZ" sz="2000"/>
              <a:t>.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400" b="1">
                <a:solidFill>
                  <a:srgbClr val="CC0000"/>
                </a:solidFill>
              </a:rPr>
              <a:t>Právní poměry ve státě jsou regulovány nejen právem vnitrostátním, ale i mezinárodním a evropským (unijním)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5D0B8BAB-959F-471F-8395-5E1812CBC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73238"/>
            <a:ext cx="7772400" cy="33845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6000" b="1">
                <a:solidFill>
                  <a:srgbClr val="FFFF99"/>
                </a:solidFill>
              </a:rPr>
              <a:t>1. právo vnitrostátní (národní)</a:t>
            </a: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4A5C6971-A05E-4831-BF00-D952E63E4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013325"/>
            <a:ext cx="64008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/>
              <a:t>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>
            <a:extLst>
              <a:ext uri="{FF2B5EF4-FFF2-40B4-BE49-F238E27FC236}">
                <a16:creationId xmlns:a16="http://schemas.microsoft.com/office/drawing/2014/main" id="{21B0AFE8-E04D-4948-8631-A035B00BF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Funkce práva ve státu </a:t>
            </a: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9784B777-682A-4E88-9A38-B6766289A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1458913"/>
            <a:ext cx="8142288" cy="50323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1313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cs-CZ" altLang="cs-CZ" sz="2800" b="1" u="sng" dirty="0">
                <a:solidFill>
                  <a:srgbClr val="000080"/>
                </a:solidFill>
              </a:rPr>
              <a:t>V N I T R O S T Á T N Í  (Č E S K É)  P R Á V O :</a:t>
            </a:r>
          </a:p>
          <a:p>
            <a:pPr marL="458788" indent="-457200"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vytváří ho stát (státní orgány)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/>
              <a:t>pravidla určena: státu samotnému a jednotlivcům (subjektům)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C00000"/>
                </a:solidFill>
              </a:rPr>
              <a:t>SUBORDINAČNÍ CHARAKTER </a:t>
            </a:r>
            <a:r>
              <a:rPr lang="cs-CZ" altLang="cs-CZ" sz="2800" b="1" dirty="0">
                <a:solidFill>
                  <a:schemeClr val="tx1"/>
                </a:solidFill>
              </a:rPr>
              <a:t>(stát je nadřazen jednotlivcům, ti jsou podřízeni)</a:t>
            </a:r>
          </a:p>
          <a:p>
            <a:pPr eaLnBrk="1" hangingPunct="1">
              <a:buClrTx/>
              <a:buFontTx/>
              <a:buNone/>
              <a:defRPr/>
            </a:pPr>
            <a:r>
              <a:rPr lang="cs-CZ" altLang="cs-CZ" sz="1800" b="1" dirty="0"/>
              <a:t>----------------------------------------------------</a:t>
            </a:r>
          </a:p>
          <a:p>
            <a:pPr eaLnBrk="1" hangingPunct="1">
              <a:lnSpc>
                <a:spcPct val="100000"/>
              </a:lnSpc>
              <a:buClr>
                <a:srgbClr val="0000FF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b="1" dirty="0">
                <a:solidFill>
                  <a:srgbClr val="0000FF"/>
                </a:solidFill>
                <a:cs typeface="DejaVu Sans" panose="020B0603030804020204" pitchFamily="34" charset="0"/>
              </a:rPr>
              <a:t> „</a:t>
            </a:r>
            <a:r>
              <a:rPr lang="cs-CZ" altLang="cs-CZ" sz="2400" b="1" i="1" dirty="0">
                <a:solidFill>
                  <a:srgbClr val="0000FF"/>
                </a:solidFill>
                <a:cs typeface="DejaVu Sans" panose="020B0603030804020204" pitchFamily="34" charset="0"/>
              </a:rPr>
              <a:t>společnost“ států:</a:t>
            </a:r>
            <a:r>
              <a:rPr lang="cs-CZ" altLang="cs-CZ" sz="2400" i="1" dirty="0">
                <a:cs typeface="DejaVu Sans" panose="020B0603030804020204" pitchFamily="34" charset="0"/>
              </a:rPr>
              <a:t> </a:t>
            </a:r>
            <a:r>
              <a:rPr lang="cs-CZ" altLang="cs-CZ" sz="2400" i="1" dirty="0">
                <a:solidFill>
                  <a:srgbClr val="096D2F"/>
                </a:solidFill>
                <a:cs typeface="DejaVu Sans" panose="020B0603030804020204" pitchFamily="34" charset="0"/>
              </a:rPr>
              <a:t>mezinárodní rozměr práva   </a:t>
            </a:r>
            <a:r>
              <a:rPr lang="cs-CZ" altLang="cs-CZ" sz="2400" b="1" i="1" dirty="0">
                <a:solidFill>
                  <a:srgbClr val="A50021"/>
                </a:solidFill>
                <a:cs typeface="DejaVu Sans" panose="020B0603030804020204" pitchFamily="34" charset="0"/>
              </a:rPr>
              <a:t>(mezinárodní společenství)</a:t>
            </a:r>
          </a:p>
          <a:p>
            <a:pPr eaLnBrk="1" hangingPunct="1">
              <a:lnSpc>
                <a:spcPct val="100000"/>
              </a:lnSpc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400" b="1" i="1" dirty="0">
                <a:solidFill>
                  <a:srgbClr val="FF0000"/>
                </a:solidFill>
                <a:cs typeface="DejaVu Sans" panose="020B0603030804020204" pitchFamily="34" charset="0"/>
              </a:rPr>
              <a:t> Evropská unie:</a:t>
            </a:r>
            <a:r>
              <a:rPr lang="cs-CZ" altLang="cs-CZ" sz="2400" i="1" dirty="0">
                <a:cs typeface="DejaVu Sans" panose="020B0603030804020204" pitchFamily="34" charset="0"/>
              </a:rPr>
              <a:t> </a:t>
            </a:r>
            <a:r>
              <a:rPr lang="cs-CZ" altLang="cs-CZ" sz="2400" i="1" dirty="0">
                <a:solidFill>
                  <a:srgbClr val="00664D"/>
                </a:solidFill>
                <a:cs typeface="DejaVu Sans" panose="020B0603030804020204" pitchFamily="34" charset="0"/>
              </a:rPr>
              <a:t>ani stát, ani mezinárodní společenství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>
            <a:extLst>
              <a:ext uri="{FF2B5EF4-FFF2-40B4-BE49-F238E27FC236}">
                <a16:creationId xmlns:a16="http://schemas.microsoft.com/office/drawing/2014/main" id="{82A64167-FEF0-4740-9477-39FBBD277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488" y="331788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63E4F1F4-3C4F-4BEB-921A-DCC95A965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11268" name="Group 3">
            <a:extLst>
              <a:ext uri="{FF2B5EF4-FFF2-40B4-BE49-F238E27FC236}">
                <a16:creationId xmlns:a16="http://schemas.microsoft.com/office/drawing/2014/main" id="{1FF9B1E1-A43A-451C-AA69-615F51D220E1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171450"/>
            <a:ext cx="7847012" cy="7675563"/>
            <a:chOff x="657" y="-108"/>
            <a:chExt cx="4943" cy="4835"/>
          </a:xfrm>
        </p:grpSpPr>
        <p:sp>
          <p:nvSpPr>
            <p:cNvPr id="11271" name="AutoShape 4">
              <a:extLst>
                <a:ext uri="{FF2B5EF4-FFF2-40B4-BE49-F238E27FC236}">
                  <a16:creationId xmlns:a16="http://schemas.microsoft.com/office/drawing/2014/main" id="{FCD9122D-631C-40BF-B20C-90EBB501F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08"/>
              <a:ext cx="4943" cy="4835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11272" name="Rectangle 5">
              <a:extLst>
                <a:ext uri="{FF2B5EF4-FFF2-40B4-BE49-F238E27FC236}">
                  <a16:creationId xmlns:a16="http://schemas.microsoft.com/office/drawing/2014/main" id="{B3757E3B-6A6F-4142-B5D2-462F5E6F46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400"/>
              <a:ext cx="3402" cy="823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>
                  <a:solidFill>
                    <a:srgbClr val="FFFFFF"/>
                  </a:solidFill>
                </a:rPr>
                <a:t>Vnitrostátní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>
                  <a:solidFill>
                    <a:srgbClr val="FFFFFF"/>
                  </a:solidFill>
                </a:rPr>
                <a:t>		</a:t>
              </a:r>
              <a:r>
                <a:rPr lang="cs-CZ" altLang="cs-CZ" sz="2800">
                  <a:solidFill>
                    <a:srgbClr val="FFFFFF"/>
                  </a:solidFill>
                </a:rPr>
                <a:t> </a:t>
              </a:r>
              <a:r>
                <a:rPr lang="cs-CZ" altLang="cs-CZ" sz="2800">
                  <a:solidFill>
                    <a:schemeClr val="tx1"/>
                  </a:solidFill>
                </a:rPr>
                <a:t>Národní (vnitrostátní) právo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>
                  <a:solidFill>
                    <a:srgbClr val="FFFFFF"/>
                  </a:solidFill>
                </a:rPr>
                <a:t>- subordinační charakter</a:t>
              </a:r>
            </a:p>
          </p:txBody>
        </p:sp>
        <p:sp>
          <p:nvSpPr>
            <p:cNvPr id="11273" name="Rectangle 6">
              <a:extLst>
                <a:ext uri="{FF2B5EF4-FFF2-40B4-BE49-F238E27FC236}">
                  <a16:creationId xmlns:a16="http://schemas.microsoft.com/office/drawing/2014/main" id="{2EE8E00D-8FDB-435E-8671-FE791333DF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" y="1752"/>
              <a:ext cx="863" cy="603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A</a:t>
              </a:r>
            </a:p>
          </p:txBody>
        </p:sp>
        <p:sp>
          <p:nvSpPr>
            <p:cNvPr id="11274" name="Rectangle 7">
              <a:extLst>
                <a:ext uri="{FF2B5EF4-FFF2-40B4-BE49-F238E27FC236}">
                  <a16:creationId xmlns:a16="http://schemas.microsoft.com/office/drawing/2014/main" id="{0D1E758E-E86E-4EC6-A82C-B93BB1EF0F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3162"/>
              <a:ext cx="863" cy="58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Arial Unicode MS" pitchFamily="34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A</a:t>
              </a:r>
            </a:p>
          </p:txBody>
        </p:sp>
        <p:sp>
          <p:nvSpPr>
            <p:cNvPr id="11275" name="Line 8">
              <a:extLst>
                <a:ext uri="{FF2B5EF4-FFF2-40B4-BE49-F238E27FC236}">
                  <a16:creationId xmlns:a16="http://schemas.microsoft.com/office/drawing/2014/main" id="{C2CA8401-176F-4A49-8580-A431FFDECA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5" y="982"/>
              <a:ext cx="101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76" name="Line 9">
              <a:extLst>
                <a:ext uri="{FF2B5EF4-FFF2-40B4-BE49-F238E27FC236}">
                  <a16:creationId xmlns:a16="http://schemas.microsoft.com/office/drawing/2014/main" id="{7627E87B-F2FD-4DD4-B807-9FED2492A2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7" y="982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77" name="Line 10">
              <a:extLst>
                <a:ext uri="{FF2B5EF4-FFF2-40B4-BE49-F238E27FC236}">
                  <a16:creationId xmlns:a16="http://schemas.microsoft.com/office/drawing/2014/main" id="{E6F9F4EC-2593-440C-B7FB-01B2EBA877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4" y="2363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78" name="Line 11">
              <a:extLst>
                <a:ext uri="{FF2B5EF4-FFF2-40B4-BE49-F238E27FC236}">
                  <a16:creationId xmlns:a16="http://schemas.microsoft.com/office/drawing/2014/main" id="{2A73AE08-437A-4CC3-AA77-56B35A4000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7" y="982"/>
              <a:ext cx="941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79" name="Line 12">
              <a:extLst>
                <a:ext uri="{FF2B5EF4-FFF2-40B4-BE49-F238E27FC236}">
                  <a16:creationId xmlns:a16="http://schemas.microsoft.com/office/drawing/2014/main" id="{B25D3133-E22F-496E-8556-5CCF23E303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7" y="982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1269" name="Text Box 13">
            <a:extLst>
              <a:ext uri="{FF2B5EF4-FFF2-40B4-BE49-F238E27FC236}">
                <a16:creationId xmlns:a16="http://schemas.microsoft.com/office/drawing/2014/main" id="{3DC01A14-3E8B-40A6-B4A5-32036347C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11270" name="Text Box 14">
            <a:extLst>
              <a:ext uri="{FF2B5EF4-FFF2-40B4-BE49-F238E27FC236}">
                <a16:creationId xmlns:a16="http://schemas.microsoft.com/office/drawing/2014/main" id="{62B8624D-6F14-40A0-90C9-91E06974D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9429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>
            <a:extLst>
              <a:ext uri="{FF2B5EF4-FFF2-40B4-BE49-F238E27FC236}">
                <a16:creationId xmlns:a16="http://schemas.microsoft.com/office/drawing/2014/main" id="{ACE0A8C9-D63D-4871-9AF2-E6E2F9FEF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Systém českého práva</a:t>
            </a: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CDA41FB4-2157-4D81-BC82-96EB9D9B2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628775"/>
            <a:ext cx="8142288" cy="50323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39775" indent="-282575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cs-CZ" altLang="cs-CZ" b="1">
                <a:solidFill>
                  <a:srgbClr val="993300"/>
                </a:solidFill>
              </a:rPr>
              <a:t>	</a:t>
            </a:r>
            <a:r>
              <a:rPr lang="cs-CZ" altLang="cs-CZ" b="1">
                <a:solidFill>
                  <a:srgbClr val="003399"/>
                </a:solidFill>
                <a:latin typeface="Arial Unicode MS" pitchFamily="34" charset="-128"/>
              </a:rPr>
              <a:t>vertikální </a:t>
            </a:r>
            <a:r>
              <a:rPr lang="cs-CZ" altLang="cs-CZ" b="1" dirty="0">
                <a:solidFill>
                  <a:srgbClr val="003399"/>
                </a:solidFill>
                <a:latin typeface="Arial Unicode MS" pitchFamily="34" charset="-128"/>
              </a:rPr>
              <a:t>uspořádání (shora dolů - právní síla):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dirty="0">
                <a:solidFill>
                  <a:srgbClr val="003399"/>
                </a:solidFill>
              </a:rPr>
              <a:t>ústavní pořádek (ústavní zákony, Listina)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dirty="0">
                <a:solidFill>
                  <a:srgbClr val="003399"/>
                </a:solidFill>
              </a:rPr>
              <a:t>zákony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dirty="0">
                <a:solidFill>
                  <a:srgbClr val="003399"/>
                </a:solidFill>
              </a:rPr>
              <a:t>nařízení vlády, vyhlášky ústředních orgánů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dirty="0">
                <a:solidFill>
                  <a:srgbClr val="003399"/>
                </a:solidFill>
              </a:rPr>
              <a:t>vyhlášky územních orgánů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>
            <a:extLst>
              <a:ext uri="{FF2B5EF4-FFF2-40B4-BE49-F238E27FC236}">
                <a16:creationId xmlns:a16="http://schemas.microsoft.com/office/drawing/2014/main" id="{1D579268-FEE4-4864-83E3-97A3C0825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Prameny českého práva</a:t>
            </a: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25EB6653-6F0B-4422-8868-6D75146B7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773238"/>
            <a:ext cx="8140700" cy="395922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39775" indent="-282575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endParaRPr lang="cs-CZ" altLang="cs-CZ" sz="2800" b="1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/>
              <a:t>právní normativní akt 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ústavní zákon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zákon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nařízení vlády, vyhlášky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(mezinárodní smlouvy)</a:t>
            </a:r>
          </a:p>
          <a:p>
            <a:pPr lvl="1" eaLnBrk="1" hangingPunct="1">
              <a:buClrTx/>
              <a:buFontTx/>
              <a:buNone/>
              <a:defRPr/>
            </a:pPr>
            <a:endParaRPr lang="cs-CZ" altLang="cs-CZ" sz="2400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bg1">
                    <a:lumMod val="65000"/>
                  </a:schemeClr>
                </a:solidFill>
              </a:rPr>
              <a:t>normativní smlouva (kolektivní smlouva)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1259</Words>
  <Application>Microsoft Office PowerPoint</Application>
  <PresentationFormat>Předvádění na obrazovce (4:3)</PresentationFormat>
  <Paragraphs>246</Paragraphs>
  <Slides>32</Slides>
  <Notes>30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Arial Black</vt:lpstr>
      <vt:lpstr>Arial Unicode MS</vt:lpstr>
      <vt:lpstr>Times New Roman</vt:lpstr>
      <vt:lpstr>Wingdings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Předběžně: co je EU ?</vt:lpstr>
      <vt:lpstr>Prezentace aplikace PowerPoint</vt:lpstr>
      <vt:lpstr>Funkce práva v EU </vt:lpstr>
      <vt:lpstr>Funkce práva v EU - 2</vt:lpstr>
      <vt:lpstr>Prezentace aplikace PowerPoint</vt:lpstr>
      <vt:lpstr>Prezentace aplikace PowerPoint</vt:lpstr>
      <vt:lpstr>Prezentace aplikace PowerPoint</vt:lpstr>
      <vt:lpstr>Shrnutí – základní dokumenty EU v současnosti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Vladimír Týč</cp:lastModifiedBy>
  <cp:revision>75</cp:revision>
  <cp:lastPrinted>1601-01-01T00:00:00Z</cp:lastPrinted>
  <dcterms:created xsi:type="dcterms:W3CDTF">1601-01-01T00:00:00Z</dcterms:created>
  <dcterms:modified xsi:type="dcterms:W3CDTF">2023-10-24T19:02:02Z</dcterms:modified>
</cp:coreProperties>
</file>