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125"/>
  </p:notesMasterIdLst>
  <p:handoutMasterIdLst>
    <p:handoutMasterId r:id="rId126"/>
  </p:handoutMasterIdLst>
  <p:sldIdLst>
    <p:sldId id="309" r:id="rId6"/>
    <p:sldId id="420" r:id="rId7"/>
    <p:sldId id="310" r:id="rId8"/>
    <p:sldId id="419" r:id="rId9"/>
    <p:sldId id="311" r:id="rId10"/>
    <p:sldId id="312" r:id="rId11"/>
    <p:sldId id="313" r:id="rId12"/>
    <p:sldId id="314" r:id="rId13"/>
    <p:sldId id="342" r:id="rId14"/>
    <p:sldId id="315" r:id="rId15"/>
    <p:sldId id="316" r:id="rId16"/>
    <p:sldId id="326" r:id="rId17"/>
    <p:sldId id="424" r:id="rId18"/>
    <p:sldId id="328" r:id="rId19"/>
    <p:sldId id="318" r:id="rId20"/>
    <p:sldId id="360" r:id="rId21"/>
    <p:sldId id="319" r:id="rId22"/>
    <p:sldId id="414" r:id="rId23"/>
    <p:sldId id="415" r:id="rId24"/>
    <p:sldId id="416" r:id="rId25"/>
    <p:sldId id="320" r:id="rId26"/>
    <p:sldId id="321" r:id="rId27"/>
    <p:sldId id="411" r:id="rId28"/>
    <p:sldId id="322" r:id="rId29"/>
    <p:sldId id="323" r:id="rId30"/>
    <p:sldId id="417" r:id="rId31"/>
    <p:sldId id="418" r:id="rId32"/>
    <p:sldId id="410" r:id="rId33"/>
    <p:sldId id="325" r:id="rId34"/>
    <p:sldId id="329" r:id="rId35"/>
    <p:sldId id="359" r:id="rId36"/>
    <p:sldId id="330" r:id="rId37"/>
    <p:sldId id="332" r:id="rId38"/>
    <p:sldId id="425" r:id="rId39"/>
    <p:sldId id="333" r:id="rId40"/>
    <p:sldId id="334" r:id="rId41"/>
    <p:sldId id="335" r:id="rId42"/>
    <p:sldId id="336" r:id="rId43"/>
    <p:sldId id="337" r:id="rId44"/>
    <p:sldId id="448" r:id="rId45"/>
    <p:sldId id="338" r:id="rId46"/>
    <p:sldId id="340" r:id="rId47"/>
    <p:sldId id="341" r:id="rId48"/>
    <p:sldId id="439" r:id="rId49"/>
    <p:sldId id="343" r:id="rId50"/>
    <p:sldId id="344" r:id="rId51"/>
    <p:sldId id="345" r:id="rId52"/>
    <p:sldId id="347" r:id="rId53"/>
    <p:sldId id="348" r:id="rId54"/>
    <p:sldId id="349" r:id="rId55"/>
    <p:sldId id="427" r:id="rId56"/>
    <p:sldId id="350" r:id="rId57"/>
    <p:sldId id="351" r:id="rId58"/>
    <p:sldId id="353" r:id="rId59"/>
    <p:sldId id="354" r:id="rId60"/>
    <p:sldId id="356" r:id="rId61"/>
    <p:sldId id="357" r:id="rId62"/>
    <p:sldId id="355" r:id="rId63"/>
    <p:sldId id="358" r:id="rId64"/>
    <p:sldId id="361" r:id="rId65"/>
    <p:sldId id="362" r:id="rId66"/>
    <p:sldId id="449" r:id="rId67"/>
    <p:sldId id="402" r:id="rId68"/>
    <p:sldId id="403" r:id="rId69"/>
    <p:sldId id="412" r:id="rId70"/>
    <p:sldId id="363" r:id="rId71"/>
    <p:sldId id="364" r:id="rId72"/>
    <p:sldId id="365" r:id="rId73"/>
    <p:sldId id="421" r:id="rId74"/>
    <p:sldId id="422" r:id="rId75"/>
    <p:sldId id="366" r:id="rId76"/>
    <p:sldId id="367" r:id="rId77"/>
    <p:sldId id="368" r:id="rId78"/>
    <p:sldId id="369" r:id="rId79"/>
    <p:sldId id="370" r:id="rId80"/>
    <p:sldId id="428" r:id="rId81"/>
    <p:sldId id="371" r:id="rId82"/>
    <p:sldId id="373" r:id="rId83"/>
    <p:sldId id="374" r:id="rId84"/>
    <p:sldId id="375" r:id="rId85"/>
    <p:sldId id="376" r:id="rId86"/>
    <p:sldId id="429" r:id="rId87"/>
    <p:sldId id="430" r:id="rId88"/>
    <p:sldId id="431" r:id="rId89"/>
    <p:sldId id="432" r:id="rId90"/>
    <p:sldId id="433" r:id="rId91"/>
    <p:sldId id="434" r:id="rId92"/>
    <p:sldId id="435" r:id="rId93"/>
    <p:sldId id="436" r:id="rId94"/>
    <p:sldId id="437" r:id="rId95"/>
    <p:sldId id="377" r:id="rId96"/>
    <p:sldId id="378" r:id="rId97"/>
    <p:sldId id="380" r:id="rId98"/>
    <p:sldId id="438" r:id="rId99"/>
    <p:sldId id="381" r:id="rId100"/>
    <p:sldId id="382" r:id="rId101"/>
    <p:sldId id="383" r:id="rId102"/>
    <p:sldId id="384" r:id="rId103"/>
    <p:sldId id="385" r:id="rId104"/>
    <p:sldId id="396" r:id="rId105"/>
    <p:sldId id="397" r:id="rId106"/>
    <p:sldId id="398" r:id="rId107"/>
    <p:sldId id="399" r:id="rId108"/>
    <p:sldId id="400" r:id="rId109"/>
    <p:sldId id="401" r:id="rId110"/>
    <p:sldId id="404" r:id="rId111"/>
    <p:sldId id="405" r:id="rId112"/>
    <p:sldId id="406" r:id="rId113"/>
    <p:sldId id="407" r:id="rId114"/>
    <p:sldId id="408" r:id="rId115"/>
    <p:sldId id="409" r:id="rId116"/>
    <p:sldId id="440" r:id="rId117"/>
    <p:sldId id="441" r:id="rId118"/>
    <p:sldId id="442" r:id="rId119"/>
    <p:sldId id="443" r:id="rId120"/>
    <p:sldId id="445" r:id="rId121"/>
    <p:sldId id="446" r:id="rId122"/>
    <p:sldId id="444" r:id="rId123"/>
    <p:sldId id="447" r:id="rId1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5" d="100"/>
          <a:sy n="105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theme" Target="theme/theme1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ableStyles" Target="tableStyles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customXml" Target="../customXml/item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presProps" Target="presProp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Základy mezinárodního a evropského práva (ZMEP) </a:t>
            </a:r>
            <a:br>
              <a:rPr lang="cs-CZ" sz="2400" b="1" dirty="0"/>
            </a:br>
            <a:r>
              <a:rPr lang="cs-CZ" sz="2400" b="1" dirty="0"/>
              <a:t>BZ105Zk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2023 – prezentace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2023) zhruba dvě stovky států. </a:t>
            </a:r>
          </a:p>
          <a:p>
            <a:r>
              <a:rPr lang="cs-CZ" dirty="0"/>
              <a:t>(přesné číslo nelze uvést kvůli všeobecně neuznaným státům, celkům se značnou autonomií apod.)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vnitřní kulturně-politická integrita, robustnost a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2019: 7.7 miliardy obyvatel, výrazný růst během 20. století trvá. Hrozí přelidnění. 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  <a:p>
            <a:r>
              <a:rPr lang="cs-CZ" dirty="0"/>
              <a:t>Přívlastky jsou však zaužívané.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 jako prvnímu řádu. 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rekonstrukce).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lekce v roce 2023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1-4/6 100 minut lekcí dle rozvrhu. </a:t>
            </a:r>
          </a:p>
          <a:p>
            <a:r>
              <a:rPr lang="cs-CZ" dirty="0"/>
              <a:t>Úterý 19.9. 2022: zhruba témata 1-4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Středa 20. 9. 2022: zhruba témata 5-8 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Dokončení: 24.11. Zhruba témata 9-12 rozpisu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r>
              <a:rPr lang="cs-CZ" dirty="0"/>
              <a:t>V IS jsou nahrávky distanční výuky z roku 2021.  </a:t>
            </a:r>
          </a:p>
          <a:p>
            <a:r>
              <a:rPr lang="cs-CZ" dirty="0"/>
              <a:t>Vytvářejí se nahrávky též z tohoto ročníku.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Přetrvávání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  <a:p>
            <a:r>
              <a:rPr lang="cs-CZ" dirty="0"/>
              <a:t>To však nevylučuje udržování styků, ba spojenectví.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prezenční formu, ovšem se </a:t>
            </a:r>
            <a:r>
              <a:rPr lang="cs-CZ"/>
              <a:t>zachováním elektronizace. </a:t>
            </a:r>
            <a:endParaRPr lang="cs-CZ" dirty="0"/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Starý Svět.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  <a:p>
            <a:r>
              <a:rPr lang="cs-CZ" dirty="0"/>
              <a:t>Otázka jednotlivých civilizací jako základních složek lidstva a národů (</a:t>
            </a:r>
            <a:r>
              <a:rPr lang="cs-CZ" dirty="0" err="1"/>
              <a:t>Huntington</a:t>
            </a:r>
            <a:r>
              <a:rPr lang="cs-CZ" dirty="0"/>
              <a:t>). </a:t>
            </a:r>
          </a:p>
          <a:p>
            <a:r>
              <a:rPr lang="cs-CZ" dirty="0"/>
              <a:t>Západní civilizace + další…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46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či byla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 pro lidská práva. </a:t>
            </a:r>
          </a:p>
          <a:p>
            <a:r>
              <a:rPr lang="cs-CZ" dirty="0"/>
              <a:t>Přímá dostupnost – lze podat stížnost, po vyčerpání národních </a:t>
            </a:r>
            <a:r>
              <a:rPr lang="cs-CZ"/>
              <a:t>opravných prostředků.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pro předmět denního právnického studia: </a:t>
            </a:r>
          </a:p>
          <a:p>
            <a:r>
              <a:rPr lang="cs-CZ" dirty="0"/>
              <a:t>Týč Vladimír, Úvod do mezinárodního a evropského práva, 3. aktualizované vydání, 2018.  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5574D-6886-4241-BDB1-D96D3FFF3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47E85-0E6F-47C4-9246-DDE076E3334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915ad1-252d-49c1-9427-3ed52ce9349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6E012C-9D68-4DF7-AF3B-C9838B925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17</TotalTime>
  <Words>8909</Words>
  <Application>Microsoft Office PowerPoint</Application>
  <PresentationFormat>Předvádění na obrazovce (4:3)</PresentationFormat>
  <Paragraphs>904</Paragraphs>
  <Slides>119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119</vt:i4>
      </vt:variant>
    </vt:vector>
  </HeadingPairs>
  <TitlesOfParts>
    <vt:vector size="124" baseType="lpstr">
      <vt:lpstr>Arial</vt:lpstr>
      <vt:lpstr>Trebuchet MS</vt:lpstr>
      <vt:lpstr>Wingdings</vt:lpstr>
      <vt:lpstr>3559</vt:lpstr>
      <vt:lpstr>BÉŽOVÁ TITL</vt:lpstr>
      <vt:lpstr>Základy mezinárodního a evropského práva (ZMEP)  BZ105Zk   2023 – prezentace   Filip Křepelka  Právo EU + zdravotnické právo  Právnická fakulta – Masarykova univerzita, Brno        </vt:lpstr>
      <vt:lpstr>Vysvětlení termínů</vt:lpstr>
      <vt:lpstr>Obsah, smysl, účely, metody předmětu </vt:lpstr>
      <vt:lpstr>Předmět bakalářského studia PrF MU </vt:lpstr>
      <vt:lpstr>Jednotlivé lekce v roce 2023 </vt:lpstr>
      <vt:lpstr>Zkouška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Přetrvávání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203</cp:revision>
  <dcterms:created xsi:type="dcterms:W3CDTF">2014-10-22T18:22:05Z</dcterms:created>
  <dcterms:modified xsi:type="dcterms:W3CDTF">2023-09-19T10:14:27Z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