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7"/>
  </p:notesMasterIdLst>
  <p:handoutMasterIdLst>
    <p:handoutMasterId r:id="rId38"/>
  </p:handoutMasterIdLst>
  <p:sldIdLst>
    <p:sldId id="611" r:id="rId5"/>
    <p:sldId id="583" r:id="rId6"/>
    <p:sldId id="584" r:id="rId7"/>
    <p:sldId id="585" r:id="rId8"/>
    <p:sldId id="586" r:id="rId9"/>
    <p:sldId id="587" r:id="rId10"/>
    <p:sldId id="607" r:id="rId11"/>
    <p:sldId id="285" r:id="rId12"/>
    <p:sldId id="286" r:id="rId13"/>
    <p:sldId id="291" r:id="rId14"/>
    <p:sldId id="588" r:id="rId15"/>
    <p:sldId id="589" r:id="rId16"/>
    <p:sldId id="590" r:id="rId17"/>
    <p:sldId id="591" r:id="rId18"/>
    <p:sldId id="592" r:id="rId19"/>
    <p:sldId id="593" r:id="rId20"/>
    <p:sldId id="596" r:id="rId21"/>
    <p:sldId id="595" r:id="rId22"/>
    <p:sldId id="594" r:id="rId23"/>
    <p:sldId id="597" r:id="rId24"/>
    <p:sldId id="598" r:id="rId25"/>
    <p:sldId id="599" r:id="rId26"/>
    <p:sldId id="600" r:id="rId27"/>
    <p:sldId id="601" r:id="rId28"/>
    <p:sldId id="602" r:id="rId29"/>
    <p:sldId id="609" r:id="rId30"/>
    <p:sldId id="608" r:id="rId31"/>
    <p:sldId id="603" r:id="rId32"/>
    <p:sldId id="604" r:id="rId33"/>
    <p:sldId id="605" r:id="rId34"/>
    <p:sldId id="606" r:id="rId35"/>
    <p:sldId id="292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71701" autoAdjust="0"/>
  </p:normalViewPr>
  <p:slideViewPr>
    <p:cSldViewPr snapToGrid="0">
      <p:cViewPr varScale="1">
        <p:scale>
          <a:sx n="77" d="100"/>
          <a:sy n="77" d="100"/>
        </p:scale>
        <p:origin x="144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ehnálek" userId="2ce7b5c7-3631-4ee2-941c-1425ba8ffe45" providerId="ADAL" clId="{82B936CC-595A-4C5A-98B8-5586D610951B}"/>
    <pc:docChg chg="undo custSel addSld delSld modSld">
      <pc:chgData name="David Sehnálek" userId="2ce7b5c7-3631-4ee2-941c-1425ba8ffe45" providerId="ADAL" clId="{82B936CC-595A-4C5A-98B8-5586D610951B}" dt="2022-10-17T06:19:36.599" v="15"/>
      <pc:docMkLst>
        <pc:docMk/>
      </pc:docMkLst>
      <pc:sldChg chg="delSp add del mod delAnim">
        <pc:chgData name="David Sehnálek" userId="2ce7b5c7-3631-4ee2-941c-1425ba8ffe45" providerId="ADAL" clId="{82B936CC-595A-4C5A-98B8-5586D610951B}" dt="2022-10-17T06:19:05.920" v="10" actId="2696"/>
        <pc:sldMkLst>
          <pc:docMk/>
          <pc:sldMk cId="1317142424" sldId="285"/>
        </pc:sldMkLst>
        <pc:picChg chg="del">
          <ac:chgData name="David Sehnálek" userId="2ce7b5c7-3631-4ee2-941c-1425ba8ffe45" providerId="ADAL" clId="{82B936CC-595A-4C5A-98B8-5586D610951B}" dt="2022-10-17T06:18:39.353" v="2" actId="478"/>
          <ac:picMkLst>
            <pc:docMk/>
            <pc:sldMk cId="1317142424" sldId="285"/>
            <ac:picMk id="2" creationId="{93C7C8BF-EDF8-A443-A199-1F40751E90F4}"/>
          </ac:picMkLst>
        </pc:picChg>
      </pc:sldChg>
      <pc:sldChg chg="delSp modSp add del mod delAnim">
        <pc:chgData name="David Sehnálek" userId="2ce7b5c7-3631-4ee2-941c-1425ba8ffe45" providerId="ADAL" clId="{82B936CC-595A-4C5A-98B8-5586D610951B}" dt="2022-10-17T06:19:05.697" v="9" actId="2696"/>
        <pc:sldMkLst>
          <pc:docMk/>
          <pc:sldMk cId="1275045003" sldId="286"/>
        </pc:sldMkLst>
        <pc:spChg chg="mod">
          <ac:chgData name="David Sehnálek" userId="2ce7b5c7-3631-4ee2-941c-1425ba8ffe45" providerId="ADAL" clId="{82B936CC-595A-4C5A-98B8-5586D610951B}" dt="2022-10-17T06:18:36.416" v="1" actId="27636"/>
          <ac:spMkLst>
            <pc:docMk/>
            <pc:sldMk cId="1275045003" sldId="286"/>
            <ac:spMk id="54275" creationId="{00000000-0000-0000-0000-000000000000}"/>
          </ac:spMkLst>
        </pc:spChg>
        <pc:picChg chg="del">
          <ac:chgData name="David Sehnálek" userId="2ce7b5c7-3631-4ee2-941c-1425ba8ffe45" providerId="ADAL" clId="{82B936CC-595A-4C5A-98B8-5586D610951B}" dt="2022-10-17T06:18:41.566" v="3" actId="478"/>
          <ac:picMkLst>
            <pc:docMk/>
            <pc:sldMk cId="1275045003" sldId="286"/>
            <ac:picMk id="2" creationId="{92F0EF14-C3FB-7B46-99A5-76AD49D3247C}"/>
          </ac:picMkLst>
        </pc:picChg>
      </pc:sldChg>
      <pc:sldChg chg="delSp add mod delAnim">
        <pc:chgData name="David Sehnálek" userId="2ce7b5c7-3631-4ee2-941c-1425ba8ffe45" providerId="ADAL" clId="{82B936CC-595A-4C5A-98B8-5586D610951B}" dt="2022-10-17T06:18:55.678" v="5" actId="478"/>
        <pc:sldMkLst>
          <pc:docMk/>
          <pc:sldMk cId="3678179024" sldId="291"/>
        </pc:sldMkLst>
        <pc:picChg chg="del">
          <ac:chgData name="David Sehnálek" userId="2ce7b5c7-3631-4ee2-941c-1425ba8ffe45" providerId="ADAL" clId="{82B936CC-595A-4C5A-98B8-5586D610951B}" dt="2022-10-17T06:18:55.678" v="5" actId="478"/>
          <ac:picMkLst>
            <pc:docMk/>
            <pc:sldMk cId="3678179024" sldId="291"/>
            <ac:picMk id="2" creationId="{1617A062-4F4A-6341-8F71-05A2A20E11D1}"/>
          </ac:picMkLst>
        </pc:picChg>
      </pc:sldChg>
      <pc:sldChg chg="add del">
        <pc:chgData name="David Sehnálek" userId="2ce7b5c7-3631-4ee2-941c-1425ba8ffe45" providerId="ADAL" clId="{82B936CC-595A-4C5A-98B8-5586D610951B}" dt="2022-10-17T06:19:17.929" v="13" actId="2696"/>
        <pc:sldMkLst>
          <pc:docMk/>
          <pc:sldMk cId="1099584787" sldId="587"/>
        </pc:sldMkLst>
      </pc:sldChg>
      <pc:sldChg chg="add">
        <pc:chgData name="David Sehnálek" userId="2ce7b5c7-3631-4ee2-941c-1425ba8ffe45" providerId="ADAL" clId="{82B936CC-595A-4C5A-98B8-5586D610951B}" dt="2022-10-17T06:19:36.599" v="15"/>
        <pc:sldMkLst>
          <pc:docMk/>
          <pc:sldMk cId="1375893672" sldId="607"/>
        </pc:sldMkLst>
      </pc:sldChg>
      <pc:sldChg chg="add del">
        <pc:chgData name="David Sehnálek" userId="2ce7b5c7-3631-4ee2-941c-1425ba8ffe45" providerId="ADAL" clId="{82B936CC-595A-4C5A-98B8-5586D610951B}" dt="2022-10-17T06:19:24.309" v="14" actId="2696"/>
        <pc:sldMkLst>
          <pc:docMk/>
          <pc:sldMk cId="3626298460" sldId="607"/>
        </pc:sldMkLst>
      </pc:sldChg>
    </pc:docChg>
  </pc:docChgLst>
  <pc:docChgLst>
    <pc:chgData name="David Sehnálek" userId="2ce7b5c7-3631-4ee2-941c-1425ba8ffe45" providerId="ADAL" clId="{012B6953-1944-441B-8C5C-66F6188578DA}"/>
    <pc:docChg chg="modSld">
      <pc:chgData name="David Sehnálek" userId="2ce7b5c7-3631-4ee2-941c-1425ba8ffe45" providerId="ADAL" clId="{012B6953-1944-441B-8C5C-66F6188578DA}" dt="2023-10-25T12:18:49.301" v="36" actId="20577"/>
      <pc:docMkLst>
        <pc:docMk/>
      </pc:docMkLst>
      <pc:sldChg chg="modSp mod">
        <pc:chgData name="David Sehnálek" userId="2ce7b5c7-3631-4ee2-941c-1425ba8ffe45" providerId="ADAL" clId="{012B6953-1944-441B-8C5C-66F6188578DA}" dt="2023-10-25T12:18:49.301" v="36" actId="20577"/>
        <pc:sldMkLst>
          <pc:docMk/>
          <pc:sldMk cId="2599805855" sldId="583"/>
        </pc:sldMkLst>
        <pc:spChg chg="mod">
          <ac:chgData name="David Sehnálek" userId="2ce7b5c7-3631-4ee2-941c-1425ba8ffe45" providerId="ADAL" clId="{012B6953-1944-441B-8C5C-66F6188578DA}" dt="2023-10-25T12:18:49.301" v="36" actId="20577"/>
          <ac:spMkLst>
            <pc:docMk/>
            <pc:sldMk cId="2599805855" sldId="583"/>
            <ac:spMk id="19459" creationId="{03389E96-0441-4541-8ED5-BEB1343C0D7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>
            <a:extLst>
              <a:ext uri="{FF2B5EF4-FFF2-40B4-BE49-F238E27FC236}">
                <a16:creationId xmlns:a16="http://schemas.microsoft.com/office/drawing/2014/main" id="{A06CC9E0-7F88-FA4D-8534-634504F7CB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2291" name="Zástupný symbol pro poznámky 2">
            <a:extLst>
              <a:ext uri="{FF2B5EF4-FFF2-40B4-BE49-F238E27FC236}">
                <a16:creationId xmlns:a16="http://schemas.microsoft.com/office/drawing/2014/main" id="{F91908B7-B565-6F4B-B404-7FC60E36A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663C57C9-2031-E243-82DE-C8D8DAD0B4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6EFF4C-0E7B-F24B-A04A-F288F69E97BD}" type="slidenum">
              <a:rPr lang="cs-CZ" altLang="cs-CZ" sz="130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78001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FDDAC60-74B5-664E-8325-79B9AF238D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000DCB-82C1-7E4D-AA44-D0FE9C0EC42E}" type="slidenum">
              <a:rPr lang="en-US" altLang="cs-CZ" sz="1300"/>
              <a:pPr>
                <a:spcBef>
                  <a:spcPct val="0"/>
                </a:spcBef>
              </a:pPr>
              <a:t>14</a:t>
            </a:fld>
            <a:endParaRPr lang="en-US" altLang="cs-CZ" sz="13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58C4AB7-8492-C540-881E-A0A707C072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41D9100-E39C-A84C-A95D-EB06406BC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463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>
            <a:extLst>
              <a:ext uri="{FF2B5EF4-FFF2-40B4-BE49-F238E27FC236}">
                <a16:creationId xmlns:a16="http://schemas.microsoft.com/office/drawing/2014/main" id="{5937E4B0-F6EC-764E-9544-700504C381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1747" name="Zástupný symbol pro poznámky 2">
            <a:extLst>
              <a:ext uri="{FF2B5EF4-FFF2-40B4-BE49-F238E27FC236}">
                <a16:creationId xmlns:a16="http://schemas.microsoft.com/office/drawing/2014/main" id="{3B341633-A08A-4E4B-9272-226E339ED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BA3D69A8-6AB8-B740-832B-1C6B934946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639C31-4ABA-7B4A-85AE-30A916BC7FFA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594089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>
            <a:extLst>
              <a:ext uri="{FF2B5EF4-FFF2-40B4-BE49-F238E27FC236}">
                <a16:creationId xmlns:a16="http://schemas.microsoft.com/office/drawing/2014/main" id="{8BDFEAF9-E692-B94F-88ED-E6B9A9AB2A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3795" name="Zástupný symbol pro poznámky 2">
            <a:extLst>
              <a:ext uri="{FF2B5EF4-FFF2-40B4-BE49-F238E27FC236}">
                <a16:creationId xmlns:a16="http://schemas.microsoft.com/office/drawing/2014/main" id="{F70F7B98-28AB-9A48-90B6-8583E9B31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B9A42C39-8B00-3E47-863F-D6A12B98E1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0DFF66-807D-B546-8A72-177B0F10B8CB}" type="slidenum">
              <a:rPr lang="cs-CZ" altLang="cs-CZ" sz="130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416484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>
            <a:extLst>
              <a:ext uri="{FF2B5EF4-FFF2-40B4-BE49-F238E27FC236}">
                <a16:creationId xmlns:a16="http://schemas.microsoft.com/office/drawing/2014/main" id="{529095C2-A670-0F47-A572-047821EBB3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8915" name="Zástupný symbol pro poznámky 2">
            <a:extLst>
              <a:ext uri="{FF2B5EF4-FFF2-40B4-BE49-F238E27FC236}">
                <a16:creationId xmlns:a16="http://schemas.microsoft.com/office/drawing/2014/main" id="{690A25EB-12D6-194F-81E2-A029D9CEC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6" name="Zástupný symbol pro číslo snímku 3">
            <a:extLst>
              <a:ext uri="{FF2B5EF4-FFF2-40B4-BE49-F238E27FC236}">
                <a16:creationId xmlns:a16="http://schemas.microsoft.com/office/drawing/2014/main" id="{C758BB83-FE6A-6447-BCC7-D142FD234E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2237E-2D96-4E43-97EB-2C180E1D81A3}" type="slidenum">
              <a:rPr lang="cs-CZ" altLang="cs-CZ" sz="130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487490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B1DBEC4-C479-554B-8C68-07FA881063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834A52-81CD-414D-B454-A85B9903A0F7}" type="slidenum">
              <a:rPr lang="en-US" altLang="cs-CZ" sz="1300"/>
              <a:pPr>
                <a:spcBef>
                  <a:spcPct val="0"/>
                </a:spcBef>
              </a:pPr>
              <a:t>18</a:t>
            </a:fld>
            <a:endParaRPr lang="en-US" altLang="cs-CZ" sz="13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C14F93E3-A890-024A-824A-AFDC221AF0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FBDDCD1-5432-C94C-BFCD-6566AB2BC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9527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>
            <a:extLst>
              <a:ext uri="{FF2B5EF4-FFF2-40B4-BE49-F238E27FC236}">
                <a16:creationId xmlns:a16="http://schemas.microsoft.com/office/drawing/2014/main" id="{F597869D-A34D-2F44-AEDB-273AF1D2B2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0963" name="Zástupný symbol pro poznámky 2">
            <a:extLst>
              <a:ext uri="{FF2B5EF4-FFF2-40B4-BE49-F238E27FC236}">
                <a16:creationId xmlns:a16="http://schemas.microsoft.com/office/drawing/2014/main" id="{F7B895B7-486A-254E-B29C-A2B11D469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3F21C18F-C75E-434D-959B-4BBB90E58E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9B2A2A-0850-7648-B649-2694A44A0CA3}" type="slidenum">
              <a:rPr lang="cs-CZ" altLang="cs-CZ" sz="1300"/>
              <a:pPr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125434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>
            <a:extLst>
              <a:ext uri="{FF2B5EF4-FFF2-40B4-BE49-F238E27FC236}">
                <a16:creationId xmlns:a16="http://schemas.microsoft.com/office/drawing/2014/main" id="{9D0A1EC2-04E3-3E4D-91CC-6A47572B05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3011" name="Zástupný symbol pro poznámky 2">
            <a:extLst>
              <a:ext uri="{FF2B5EF4-FFF2-40B4-BE49-F238E27FC236}">
                <a16:creationId xmlns:a16="http://schemas.microsoft.com/office/drawing/2014/main" id="{5B88CF5F-9E65-0F4E-BAF9-55DCC10FA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3012" name="Zástupný symbol pro číslo snímku 3">
            <a:extLst>
              <a:ext uri="{FF2B5EF4-FFF2-40B4-BE49-F238E27FC236}">
                <a16:creationId xmlns:a16="http://schemas.microsoft.com/office/drawing/2014/main" id="{BCA471B9-64DE-D549-98C3-ED38E01F17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4B16E7-D191-934D-94B7-1BDDB8145813}" type="slidenum">
              <a:rPr lang="cs-CZ" altLang="cs-CZ" sz="1300"/>
              <a:pPr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6987124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>
            <a:extLst>
              <a:ext uri="{FF2B5EF4-FFF2-40B4-BE49-F238E27FC236}">
                <a16:creationId xmlns:a16="http://schemas.microsoft.com/office/drawing/2014/main" id="{A7DE943D-E452-3B45-81D7-769C2B466D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5059" name="Zástupný symbol pro poznámky 2">
            <a:extLst>
              <a:ext uri="{FF2B5EF4-FFF2-40B4-BE49-F238E27FC236}">
                <a16:creationId xmlns:a16="http://schemas.microsoft.com/office/drawing/2014/main" id="{7F6E35BB-BB30-9A41-8A70-7C733897C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B7E08CAB-26A1-9C48-9E7C-4C1CB69215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659727-AC13-8045-80EA-465BD74CDA39}" type="slidenum">
              <a:rPr lang="cs-CZ" altLang="cs-CZ" sz="1300"/>
              <a:pPr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809613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25F0F55-FBAE-1747-ADBC-9F3E215517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672E84F-B91A-EF4D-8E3A-CA04AFB8E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Lisabonskou smlouvou dochazi ke změně systemu hlasovani kvalifikovanouvětšinou v Radě. Učinnost teto změny je však odložena na 1. listopad 2014. Kvalifikovana většina již nebude založena na systemu važenych hlasů, ale je vymezena jako nejmeně 55 % členů Rady zastupujicich členske staty, kteři představuji nejmeně 65 % obyvatelstva těchto statů. </a:t>
            </a:r>
          </a:p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Blokačni menšinu musi tvořit nejmeně tolik členů Rady, kolik jich zastupuje nejmeně 35 % obyvatelstva zučastněnych členskych statů, a ještě jeden člen, jinak se kvalifikovana většina považuje za dosaženou. </a:t>
            </a:r>
          </a:p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Pokud ovšem Rada nerozhoduje na navrh Komise nebo vysokeho představitele, je kvalifikovana většina vymezena jako nejmeně 72 % členů Rady zastupujicich členske staty, kteři představuji nejmeně 65 % obyvatelstva těchto statů.</a:t>
            </a:r>
          </a:p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V Protokolu o přechodnych ustanovenich je v obdobi od 1. listopadu 2014 do 31. března 2017 dana členům Rady možnost požadat, aby bylo dane rozhodnuti přijato kvalifikovanou většinou na zakladě dosavadniho systemu važenych hlasů.</a:t>
            </a:r>
          </a:p>
        </p:txBody>
      </p:sp>
    </p:spTree>
    <p:extLst>
      <p:ext uri="{BB962C8B-B14F-4D97-AF65-F5344CB8AC3E}">
        <p14:creationId xmlns:p14="http://schemas.microsoft.com/office/powerpoint/2010/main" val="1549461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D51B1CE6-E1EA-BA48-89FA-33AA24CF3F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01DA22-0C78-3B42-BCFA-95C4229DAC8C}" type="slidenum">
              <a:rPr lang="en-US" altLang="cs-CZ" sz="1300"/>
              <a:pPr>
                <a:spcBef>
                  <a:spcPct val="0"/>
                </a:spcBef>
              </a:pPr>
              <a:t>24</a:t>
            </a:fld>
            <a:endParaRPr lang="en-US" altLang="cs-CZ" sz="13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D3C39841-9728-0D4D-B196-AA8A14EB19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49FF812E-1CA4-FC45-B9BC-06983C22A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01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>
            <a:extLst>
              <a:ext uri="{FF2B5EF4-FFF2-40B4-BE49-F238E27FC236}">
                <a16:creationId xmlns:a16="http://schemas.microsoft.com/office/drawing/2014/main" id="{AE9B681A-D023-1045-BBDB-FCB3D73577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4339" name="Zástupný symbol pro poznámky 2">
            <a:extLst>
              <a:ext uri="{FF2B5EF4-FFF2-40B4-BE49-F238E27FC236}">
                <a16:creationId xmlns:a16="http://schemas.microsoft.com/office/drawing/2014/main" id="{4640629E-CDB2-D041-953D-A8D0E4A4B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4340" name="Zástupný symbol pro číslo snímku 3">
            <a:extLst>
              <a:ext uri="{FF2B5EF4-FFF2-40B4-BE49-F238E27FC236}">
                <a16:creationId xmlns:a16="http://schemas.microsoft.com/office/drawing/2014/main" id="{C95D8F0F-97D0-A546-87B4-290FCD13AC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C249C9-3875-BD4A-ADAF-F77ED657A116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9291560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81EF2B28-C17F-A644-86D9-083ABA228B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3E2181-8D05-0141-841C-A95AAC341C47}" type="slidenum">
              <a:rPr lang="en-US" altLang="cs-CZ" sz="1300"/>
              <a:pPr>
                <a:spcBef>
                  <a:spcPct val="0"/>
                </a:spcBef>
              </a:pPr>
              <a:t>25</a:t>
            </a:fld>
            <a:endParaRPr lang="en-US" altLang="cs-CZ" sz="13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7A0AC0BE-0E28-5D4F-A6D4-96D8F230B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59D272F3-27A8-2D4F-9747-3402DA44D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114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>
            <a:extLst>
              <a:ext uri="{FF2B5EF4-FFF2-40B4-BE49-F238E27FC236}">
                <a16:creationId xmlns:a16="http://schemas.microsoft.com/office/drawing/2014/main" id="{8D6ACB89-6612-2A49-83A3-DEDBA6D175B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54275" name="Zástupný symbol pro poznámky 2">
            <a:extLst>
              <a:ext uri="{FF2B5EF4-FFF2-40B4-BE49-F238E27FC236}">
                <a16:creationId xmlns:a16="http://schemas.microsoft.com/office/drawing/2014/main" id="{2891ACEB-9C38-634E-B201-0BB9647AD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4276" name="Zástupný symbol pro číslo snímku 3">
            <a:extLst>
              <a:ext uri="{FF2B5EF4-FFF2-40B4-BE49-F238E27FC236}">
                <a16:creationId xmlns:a16="http://schemas.microsoft.com/office/drawing/2014/main" id="{C9537BF6-9E98-5245-9D3A-CE0E722B57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5CA775-43AC-0740-A414-134FAAED3EF1}" type="slidenum">
              <a:rPr lang="cs-CZ" altLang="cs-CZ" sz="1300"/>
              <a:pPr/>
              <a:t>27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104418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345DDA4-E945-134A-9C2C-AE4B76E8F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067B01-EDB5-1243-8342-5FBAEE2AAAE2}" type="slidenum">
              <a:rPr lang="en-US" altLang="cs-CZ" sz="1300"/>
              <a:pPr>
                <a:spcBef>
                  <a:spcPct val="0"/>
                </a:spcBef>
              </a:pPr>
              <a:t>28</a:t>
            </a:fld>
            <a:endParaRPr lang="en-US" altLang="cs-CZ" sz="13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388C5BB-4CBF-5448-BFC7-D7BF5A4FEB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9425A2A3-1615-6F45-8F93-1EC40BC72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308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4A360410-63BF-0842-BB86-1446A67BFD9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E0B0F96-41AA-CF4F-97FE-40B7070D689C}" type="slidenum">
              <a:rPr lang="cs-CZ" altLang="cs-CZ" sz="1300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cs-CZ" altLang="cs-CZ" sz="1300">
              <a:latin typeface="Calibri" panose="020F050202020403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FAFB4426-D800-F648-AE52-B071E26EED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ACCF13BC-580D-6B46-9B22-7BA36F33D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altLang="cs-CZ">
                <a:latin typeface="Arial" panose="020B0604020202020204" pitchFamily="34" charset="0"/>
              </a:rPr>
              <a:t>finanční svědomí ES</a:t>
            </a:r>
          </a:p>
        </p:txBody>
      </p:sp>
    </p:spTree>
    <p:extLst>
      <p:ext uri="{BB962C8B-B14F-4D97-AF65-F5344CB8AC3E}">
        <p14:creationId xmlns:p14="http://schemas.microsoft.com/office/powerpoint/2010/main" val="1452686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1CADEB34-8114-3249-B9A1-B45256A984F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182FDC0-B384-094C-ACAC-8955E950ADED}" type="slidenum">
              <a:rPr lang="cs-CZ" altLang="cs-CZ" sz="1300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cs-CZ" altLang="cs-CZ" sz="1300">
              <a:latin typeface="Calibri" panose="020F050202020403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50DD8121-0D5F-B44F-81F5-E119A64758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0B2D23E4-ABB1-B541-A54B-0B493BC0D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027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180EA1B8-9178-E74C-B7A4-56548D42126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285287C-4014-7548-8AE8-CA6BEFE4E06E}" type="slidenum">
              <a:rPr lang="cs-CZ" altLang="cs-CZ" sz="1300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cs-CZ" altLang="cs-CZ" sz="1300">
              <a:latin typeface="Calibri" panose="020F0502020204030204" pitchFamily="34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A4AA3F3C-4D1F-F64D-B5EE-469BBA55BC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0E0B819E-0F92-D245-B33A-6681140E0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924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227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>
            <a:extLst>
              <a:ext uri="{FF2B5EF4-FFF2-40B4-BE49-F238E27FC236}">
                <a16:creationId xmlns:a16="http://schemas.microsoft.com/office/drawing/2014/main" id="{EDC1238E-C343-704E-98A3-E490FB2A0C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6387" name="Zástupný symbol pro poznámky 2">
            <a:extLst>
              <a:ext uri="{FF2B5EF4-FFF2-40B4-BE49-F238E27FC236}">
                <a16:creationId xmlns:a16="http://schemas.microsoft.com/office/drawing/2014/main" id="{829CFE3A-824F-4549-9BA6-C8C1865B2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8" name="Zástupný symbol pro číslo snímku 3">
            <a:extLst>
              <a:ext uri="{FF2B5EF4-FFF2-40B4-BE49-F238E27FC236}">
                <a16:creationId xmlns:a16="http://schemas.microsoft.com/office/drawing/2014/main" id="{221C3BE0-3B76-7A42-B529-FC48E40C73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017A30-940D-0643-85F6-5705B372C404}" type="slidenum">
              <a:rPr lang="cs-CZ" altLang="cs-CZ" sz="130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793780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6AD6B7AC-C817-1A45-92A0-0E48B3C090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93986B3A-0205-2A43-AC1B-9A6FA958D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653B18EE-88F9-4C43-B8E9-B1C23374A6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FE9062-6B91-1746-8A7C-E44544B80C72}" type="slidenum">
              <a:rPr lang="cs-CZ" altLang="cs-CZ" sz="130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415127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2F67CD92-19CB-E341-9996-3A2D947DDD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E6DF4257-AEAB-FA41-B898-A2425B855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FDFB87FD-CF1E-9945-A303-BD8102CB22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3E0AE8-26B0-D741-8F69-802217BB9C0E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056391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91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46063" indent="-246063">
              <a:buFontTx/>
              <a:buAutoNum type="arabicPeriod"/>
            </a:pPr>
            <a:endParaRPr lang="cs-CZ"/>
          </a:p>
        </p:txBody>
      </p:sp>
      <p:sp>
        <p:nvSpPr>
          <p:cNvPr id="2191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2397B1-17C1-447D-9017-DD5F99222C6E}" type="slidenum">
              <a:rPr lang="cs-CZ" sz="1300" smtClean="0"/>
              <a:pPr eaLnBrk="1" hangingPunct="1"/>
              <a:t>9</a:t>
            </a:fld>
            <a:endParaRPr lang="cs-CZ" sz="1300"/>
          </a:p>
        </p:txBody>
      </p:sp>
    </p:spTree>
    <p:extLst>
      <p:ext uri="{BB962C8B-B14F-4D97-AF65-F5344CB8AC3E}">
        <p14:creationId xmlns:p14="http://schemas.microsoft.com/office/powerpoint/2010/main" val="535194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A013CDD-567C-C542-9533-7F720A9512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CE08B1-A02B-9D42-B6F8-5712A570F316}" type="slidenum">
              <a:rPr lang="en-US" altLang="cs-CZ" sz="1300"/>
              <a:pPr>
                <a:spcBef>
                  <a:spcPct val="0"/>
                </a:spcBef>
              </a:pPr>
              <a:t>11</a:t>
            </a:fld>
            <a:endParaRPr lang="en-US" altLang="cs-CZ" sz="13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E484596-9918-9845-BCB8-879877DBFF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44DEE796-D963-684C-BD8E-3B7CFE1F1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403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547038BF-857C-2848-857B-1B500319D8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75ED29D1-D348-2543-80B7-AF716C56C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576F2693-81BF-6C42-BC12-0952634CAC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F4704E-7CED-EE49-809D-520407EF6658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3355492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2AB1DC8-4C5F-F14F-93ED-C33F739CD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9DE5B2-13F8-ED40-9F07-43B37E35C36F}" type="slidenum">
              <a:rPr lang="en-US" altLang="cs-CZ" sz="1300"/>
              <a:pPr>
                <a:spcBef>
                  <a:spcPct val="0"/>
                </a:spcBef>
              </a:pPr>
              <a:t>13</a:t>
            </a:fld>
            <a:endParaRPr lang="en-US" altLang="cs-CZ" sz="13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74FE958A-DA31-D248-9B79-090884F44A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2ED4A04-F26E-A64B-8900-2AC71C0CE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endParaRPr lang="cs-CZ" altLang="cs-CZ" sz="1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5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75E67EFF-675A-2C42-A566-4AE801DD7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7DC10-9E93-FC4C-B528-FF838C9C3173}" type="datetimeFigureOut">
              <a:rPr lang="cs-CZ"/>
              <a:pPr>
                <a:defRPr/>
              </a:pPr>
              <a:t>25.10.2023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13D5F73-4574-2F49-9A64-A2E1A1CC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C6445B4D-4CCE-034F-A7E8-F68B0DD19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62A38-7104-3F45-86FB-AFAFD012DE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960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811024-399F-4F46-9FD7-970547FA3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3DCE18B-1136-754A-9D3F-2910FD04A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Evropské unie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29E67346-707F-A84B-9065-FD7F363B9E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  <a:p>
            <a:r>
              <a:rPr lang="cs-CZ" dirty="0"/>
              <a:t>Jak se nadstátnost projevuje v organizační struktuře EU?</a:t>
            </a:r>
          </a:p>
          <a:p>
            <a:r>
              <a:rPr lang="cs-CZ" dirty="0"/>
              <a:t>Jaké jsou charakteristiky, složení a pravomoci orgánů EU?</a:t>
            </a:r>
          </a:p>
          <a:p>
            <a:r>
              <a:rPr lang="cs-CZ" dirty="0"/>
              <a:t>Jak a proč jsou nastaveny vzájemné vztahy mezi orgány EU?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154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Konkrétní</a:t>
            </a:r>
            <a:r>
              <a:rPr lang="cs-CZ" dirty="0"/>
              <a:t> ustanovení stanoví: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>
                <a:solidFill>
                  <a:srgbClr val="F01928"/>
                </a:solidFill>
              </a:rPr>
              <a:t>kdo</a:t>
            </a:r>
            <a:r>
              <a:rPr lang="cs-CZ" dirty="0"/>
              <a:t>, </a:t>
            </a:r>
            <a:r>
              <a:rPr lang="cs-CZ" dirty="0">
                <a:solidFill>
                  <a:srgbClr val="0000DC"/>
                </a:solidFill>
              </a:rPr>
              <a:t>co</a:t>
            </a:r>
            <a:r>
              <a:rPr lang="cs-CZ" dirty="0"/>
              <a:t>, </a:t>
            </a:r>
            <a:r>
              <a:rPr lang="cs-CZ" dirty="0">
                <a:solidFill>
                  <a:schemeClr val="accent3"/>
                </a:solidFill>
              </a:rPr>
              <a:t>jak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čím</a:t>
            </a:r>
            <a:r>
              <a:rPr lang="cs-CZ" dirty="0"/>
              <a:t>): např.</a:t>
            </a:r>
          </a:p>
        </p:txBody>
      </p:sp>
      <p:sp>
        <p:nvSpPr>
          <p:cNvPr id="1054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dirty="0"/>
          </a:p>
          <a:p>
            <a:r>
              <a:rPr lang="cs-CZ" sz="1600" b="1" dirty="0"/>
              <a:t>Článek 113 SFEU</a:t>
            </a:r>
            <a:r>
              <a:rPr lang="cs-CZ" sz="1600" dirty="0"/>
              <a:t>: </a:t>
            </a:r>
            <a:r>
              <a:rPr lang="cs-CZ" sz="1600" dirty="0">
                <a:solidFill>
                  <a:srgbClr val="FF0000"/>
                </a:solidFill>
              </a:rPr>
              <a:t>Rada</a:t>
            </a:r>
            <a:r>
              <a:rPr lang="cs-CZ" sz="1600" dirty="0"/>
              <a:t> </a:t>
            </a:r>
            <a:r>
              <a:rPr lang="cs-CZ" sz="1600" dirty="0">
                <a:solidFill>
                  <a:schemeClr val="accent3"/>
                </a:solidFill>
              </a:rPr>
              <a:t>zvláštním legislativním postupem </a:t>
            </a:r>
            <a:r>
              <a:rPr lang="cs-CZ" sz="1600" dirty="0"/>
              <a:t>a po konzultaci s Evropským parlamentem a Hospodářským a sociálním výborem jednomyslně přijme </a:t>
            </a:r>
            <a:r>
              <a:rPr lang="cs-CZ" sz="1600" dirty="0">
                <a:solidFill>
                  <a:srgbClr val="7030A0"/>
                </a:solidFill>
              </a:rPr>
              <a:t>ustanovení k harmonizaci </a:t>
            </a:r>
            <a:r>
              <a:rPr lang="cs-CZ" sz="1600" dirty="0"/>
              <a:t>právních předpisů týkajících se </a:t>
            </a:r>
            <a:r>
              <a:rPr lang="cs-CZ" sz="1600" dirty="0">
                <a:solidFill>
                  <a:srgbClr val="0000DC"/>
                </a:solidFill>
              </a:rPr>
              <a:t>daní z obratu, spotřebních daní a jiných nepřímých daní</a:t>
            </a:r>
            <a:r>
              <a:rPr lang="cs-CZ" sz="1600" dirty="0"/>
              <a:t> v rozsahu, v jakém je tato harmonizace nezbytná pro vytvoření a fungování vnitřního trhu a zabránění narušení hospodářské soutěže.</a:t>
            </a:r>
          </a:p>
          <a:p>
            <a:r>
              <a:rPr lang="cs-CZ" sz="1600" b="1" dirty="0"/>
              <a:t>Čl. 53 SFEU odst. 1. </a:t>
            </a:r>
            <a:r>
              <a:rPr lang="cs-CZ" sz="1600" dirty="0"/>
              <a:t>: Za účelem usnadnění přístupu osob k samostatně výdělečným činnostem a jejich výkonu přijmou </a:t>
            </a:r>
            <a:r>
              <a:rPr lang="cs-CZ" sz="1600" dirty="0">
                <a:solidFill>
                  <a:srgbClr val="FF0000"/>
                </a:solidFill>
              </a:rPr>
              <a:t>Evropský parlament a Rada </a:t>
            </a:r>
            <a:r>
              <a:rPr lang="cs-CZ" sz="1600" dirty="0">
                <a:solidFill>
                  <a:schemeClr val="accent3"/>
                </a:solidFill>
              </a:rPr>
              <a:t>řádným legislativním postupem </a:t>
            </a:r>
            <a:r>
              <a:rPr lang="cs-CZ" sz="1600" dirty="0">
                <a:solidFill>
                  <a:srgbClr val="7030A0"/>
                </a:solidFill>
              </a:rPr>
              <a:t>směrnice</a:t>
            </a:r>
            <a:r>
              <a:rPr lang="cs-CZ" sz="1600" dirty="0"/>
              <a:t> upravující </a:t>
            </a:r>
            <a:r>
              <a:rPr lang="cs-CZ" sz="1600" dirty="0">
                <a:solidFill>
                  <a:srgbClr val="0000DC"/>
                </a:solidFill>
              </a:rPr>
              <a:t>vzájemné uznávání diplomů, osvědčení a jiných dokladů o kvalifikaci, jakož i koordinaci právních a správních předpisů členských států týkajících se přístupu k samostatně výdělečným činnostem a jejich výkonu</a:t>
            </a:r>
            <a:r>
              <a:rPr lang="cs-CZ" sz="1600" dirty="0"/>
              <a:t>.</a:t>
            </a:r>
          </a:p>
          <a:p>
            <a:r>
              <a:rPr lang="cs-CZ" sz="1600" b="1" dirty="0"/>
              <a:t>Článek 114 SFEU: 1</a:t>
            </a:r>
            <a:r>
              <a:rPr lang="cs-CZ" sz="1600" dirty="0"/>
              <a:t>. Není-li ve Smlouvách stanoveno jinak, použijí se k dosažení cílů uvedených v článku 26 následující ustanovení. </a:t>
            </a:r>
            <a:r>
              <a:rPr lang="cs-CZ" sz="1600" dirty="0">
                <a:solidFill>
                  <a:srgbClr val="FF0000"/>
                </a:solidFill>
              </a:rPr>
              <a:t>Evropský parlament a Rada </a:t>
            </a:r>
            <a:r>
              <a:rPr lang="cs-CZ" sz="1600" dirty="0">
                <a:solidFill>
                  <a:schemeClr val="accent3"/>
                </a:solidFill>
              </a:rPr>
              <a:t>řádným legislativním postupem </a:t>
            </a:r>
            <a:r>
              <a:rPr lang="cs-CZ" sz="1600" dirty="0"/>
              <a:t>po konzultaci s Hospodářským a sociálním výborem přijímají </a:t>
            </a:r>
            <a:r>
              <a:rPr lang="cs-CZ" sz="1600" dirty="0">
                <a:solidFill>
                  <a:srgbClr val="7030A0"/>
                </a:solidFill>
              </a:rPr>
              <a:t>opatření ke sbližování </a:t>
            </a:r>
            <a:r>
              <a:rPr lang="cs-CZ" sz="1600" dirty="0"/>
              <a:t>ustanovení právních a správních předpisů členských států, jejichž účelem je </a:t>
            </a:r>
            <a:r>
              <a:rPr lang="cs-CZ" sz="1600" dirty="0">
                <a:solidFill>
                  <a:srgbClr val="0000DC"/>
                </a:solidFill>
              </a:rPr>
              <a:t>vytvoření a fungování vnitřního trhu</a:t>
            </a:r>
            <a:r>
              <a:rPr lang="cs-CZ" sz="1600" dirty="0"/>
              <a:t>.</a:t>
            </a:r>
          </a:p>
          <a:p>
            <a:pPr lvl="1"/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78179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52E50E5-4AFA-A248-90D8-E00D0B850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Evropská komise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77AEA12-CD91-2B44-8D5F-F28842A4C6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/>
              <a:t>Charakteristika:</a:t>
            </a:r>
          </a:p>
          <a:p>
            <a:pPr lvl="1">
              <a:defRPr/>
            </a:pPr>
            <a:r>
              <a:rPr lang="cs-CZ" altLang="cs-CZ" dirty="0"/>
              <a:t>permanentní (5 let);</a:t>
            </a:r>
          </a:p>
          <a:p>
            <a:pPr lvl="1">
              <a:defRPr/>
            </a:pPr>
            <a:r>
              <a:rPr lang="cs-CZ" altLang="cs-CZ" dirty="0"/>
              <a:t>kolektivní </a:t>
            </a:r>
          </a:p>
          <a:p>
            <a:pPr lvl="2">
              <a:defRPr/>
            </a:pPr>
            <a:r>
              <a:rPr lang="cs-CZ" altLang="cs-CZ" dirty="0"/>
              <a:t>(27 – v minulosti jiná pravidla); </a:t>
            </a:r>
          </a:p>
          <a:p>
            <a:pPr lvl="2">
              <a:defRPr/>
            </a:pPr>
            <a:r>
              <a:rPr lang="cs-CZ" altLang="cs-CZ" dirty="0"/>
              <a:t>Závěry Evropské rady, která se sešla v Bruselu ve dnech 11. a 12. prosince 2008</a:t>
            </a:r>
          </a:p>
          <a:p>
            <a:pPr lvl="2">
              <a:defRPr/>
            </a:pPr>
            <a:r>
              <a:rPr lang="cs-CZ" altLang="cs-CZ" dirty="0"/>
              <a:t>Z ČR - Věra Jourová, „</a:t>
            </a:r>
            <a:r>
              <a:rPr lang="cs-CZ" dirty="0"/>
              <a:t>Hodnoty a transparentnost“</a:t>
            </a:r>
            <a:r>
              <a:rPr lang="cs-CZ" altLang="cs-CZ" dirty="0"/>
              <a:t> </a:t>
            </a:r>
          </a:p>
          <a:p>
            <a:pPr lvl="2">
              <a:defRPr/>
            </a:pPr>
            <a:r>
              <a:rPr lang="cs-CZ" altLang="cs-CZ" dirty="0"/>
              <a:t>a rovnost žen a mužů“</a:t>
            </a:r>
          </a:p>
          <a:p>
            <a:pPr lvl="1">
              <a:defRPr/>
            </a:pPr>
            <a:r>
              <a:rPr lang="cs-CZ" altLang="cs-CZ" dirty="0"/>
              <a:t>nezávislý;</a:t>
            </a:r>
          </a:p>
          <a:p>
            <a:pPr lvl="1">
              <a:defRPr/>
            </a:pPr>
            <a:r>
              <a:rPr lang="cs-CZ" altLang="cs-CZ" dirty="0"/>
              <a:t>kolegiální</a:t>
            </a:r>
          </a:p>
          <a:p>
            <a:pPr lvl="1">
              <a:defRPr/>
            </a:pPr>
            <a:r>
              <a:rPr lang="cs-CZ" altLang="cs-CZ" dirty="0"/>
              <a:t>orgán hájící zájmy EU jako celku</a:t>
            </a:r>
          </a:p>
          <a:p>
            <a:pPr>
              <a:defRPr/>
            </a:pPr>
            <a:r>
              <a:rPr lang="cs-CZ" altLang="cs-CZ" dirty="0"/>
              <a:t>Pravomoci</a:t>
            </a:r>
          </a:p>
          <a:p>
            <a:pPr lvl="1">
              <a:defRPr/>
            </a:pPr>
            <a:r>
              <a:rPr lang="cs-CZ" altLang="cs-CZ" dirty="0"/>
              <a:t>iniciativní, výkonný a kontrolní orgán (vláda EU)</a:t>
            </a:r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4253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A183CC0A-8293-BB47-89B5-63D013C6E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Ustavení komise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EC7F383-3C7B-B84C-BCCF-2D6171AE9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57200" indent="-457200" fontAlgn="auto">
              <a:spcAft>
                <a:spcPts val="0"/>
              </a:spcAft>
              <a:defRPr/>
            </a:pPr>
            <a:r>
              <a:rPr lang="cs-CZ" dirty="0"/>
              <a:t>Postup ustavení:</a:t>
            </a:r>
          </a:p>
          <a:p>
            <a:pPr marL="85725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Evropská rada designuje KV bud. předsedu</a:t>
            </a:r>
          </a:p>
          <a:p>
            <a:pPr marL="85725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designaci schválí EP</a:t>
            </a:r>
          </a:p>
          <a:p>
            <a:pPr marL="85725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Rada po dohodě s DPK schválí KV seznam komisařů</a:t>
            </a:r>
          </a:p>
          <a:p>
            <a:pPr marL="85725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EP </a:t>
            </a:r>
            <a:r>
              <a:rPr lang="cs-CZ" dirty="0" err="1"/>
              <a:t>en</a:t>
            </a:r>
            <a:r>
              <a:rPr lang="cs-CZ" dirty="0"/>
              <a:t> </a:t>
            </a:r>
            <a:r>
              <a:rPr lang="cs-CZ" dirty="0" err="1"/>
              <a:t>bloc</a:t>
            </a:r>
            <a:r>
              <a:rPr lang="cs-CZ" dirty="0"/>
              <a:t> (ne)schválí soubor komisařů</a:t>
            </a:r>
          </a:p>
          <a:p>
            <a:pPr marL="85725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Rada KV jmenuje celou Komisi</a:t>
            </a:r>
          </a:p>
          <a:p>
            <a:pPr marL="857250" lvl="1" indent="-457200" fontAlgn="auto">
              <a:spcAft>
                <a:spcPts val="0"/>
              </a:spcAft>
              <a:buNone/>
              <a:defRPr/>
            </a:pPr>
            <a:r>
              <a:rPr lang="cs-CZ" dirty="0">
                <a:sym typeface="Symbol"/>
              </a:rPr>
              <a:t> </a:t>
            </a:r>
            <a:r>
              <a:rPr lang="cs-CZ" dirty="0"/>
              <a:t> 	Evropská rada jmenuje se souhlasem předsedy Komise KV vysokého představitele Unie pro zahraniční věci a bezpečnostní politiku.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Zánik </a:t>
            </a:r>
            <a:r>
              <a:rPr lang="cs-CZ" dirty="0" err="1"/>
              <a:t>fce</a:t>
            </a:r>
            <a:r>
              <a:rPr lang="cs-CZ" dirty="0"/>
              <a:t>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Individuálně: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smrtí, odstoupením, odvoláním (SD)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Vysoký představitel odvoláním ER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kolektivně: 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s-CZ" dirty="0"/>
              <a:t>EP vysloví nedůvěru (2/3 hlasů)</a:t>
            </a:r>
          </a:p>
        </p:txBody>
      </p:sp>
    </p:spTree>
    <p:extLst>
      <p:ext uri="{BB962C8B-B14F-4D97-AF65-F5344CB8AC3E}">
        <p14:creationId xmlns:p14="http://schemas.microsoft.com/office/powerpoint/2010/main" val="2054741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DCADBA7-23D2-FD4B-AA5B-A015A00C3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Komise – činnost a aparát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1939975D-B8D3-3A44-B53A-AAA4112DE1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Vertikální struktury: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31 generálních ředitelství (DG) – „ministerstva“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v čele DG generální ředitel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podřízeno Komisaři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Horizontální struktury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specializované služby (např. právní služba)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Další úřady: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Úřad mluvčího, statistický úřad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cca 32.000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313243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FC84B8D-1827-D146-8BD2-17397D1F3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Pravomoci Komise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29E98FD-81AA-824E-BA4A-E67D44DF4C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Kontrolní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„hlídací pes smluv“ - čl. 258 – 260 SFEU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legislativní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iniciativní pravomoc „motor integrace“ - čl. 17 odst. 2 SEU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delegovaná pravomoc - na základě přenosu pravomoci obsaženého v legislativním aktu, čl. 290 SFEU nebo prováděcí akty čl. 291 SFEU;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výkonná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zejména v oblasti hospodářské soutěže; </a:t>
            </a:r>
            <a:endParaRPr lang="cs-CZ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a pravomoci ve vnějších vztazích</a:t>
            </a:r>
          </a:p>
          <a:p>
            <a:pPr lvl="1">
              <a:defRPr/>
            </a:pPr>
            <a:r>
              <a:rPr lang="cs-CZ" dirty="0"/>
              <a:t>na základě pověření sjednává MS - </a:t>
            </a:r>
            <a:r>
              <a:rPr lang="pl-PL" dirty="0"/>
              <a:t>čl. 218 odst. 3 SFEU, </a:t>
            </a:r>
            <a:r>
              <a:rPr lang="cs-CZ" dirty="0"/>
              <a:t>čl. 207 odst. 3 SFEU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zastupuje EU mimo SZBP - </a:t>
            </a:r>
            <a:r>
              <a:rPr lang="pt-BR" dirty="0"/>
              <a:t>čl. 17 odst. 1 SEU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95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EAA55110-7396-9A40-B5C2-A38AB925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GŘ pro jednotlivé politiky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401CFF26-FB77-8241-AA4A-3572F2108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54213" y="1565276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Doprava a energie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Hospodářská soutěž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Hospodářské a finanční věci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Informační společnost a média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Podniky a průmysl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Regionální politika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Rybářství a námořní záležitosti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Společné výzkumné středisko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Spravedlnost, svoboda a bezpečnost</a:t>
            </a:r>
          </a:p>
        </p:txBody>
      </p:sp>
      <p:sp>
        <p:nvSpPr>
          <p:cNvPr id="30724" name="Zástupný symbol pro obsah 3">
            <a:extLst>
              <a:ext uri="{FF2B5EF4-FFF2-40B4-BE49-F238E27FC236}">
                <a16:creationId xmlns:a16="http://schemas.microsoft.com/office/drawing/2014/main" id="{FDECACAA-FF1A-2045-B2E4-C16265A40C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Vnitřní trh a služby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Výkonné agentury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Výzkum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Vzdělávání a kultura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Zaměstnanost, sociální věci a rovné příležitosti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Zdraví a ochrana spotřebitele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Zemědělství a rozvoj venkova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 Životní prostředí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Daně a cla</a:t>
            </a:r>
          </a:p>
        </p:txBody>
      </p:sp>
    </p:spTree>
    <p:extLst>
      <p:ext uri="{BB962C8B-B14F-4D97-AF65-F5344CB8AC3E}">
        <p14:creationId xmlns:p14="http://schemas.microsoft.com/office/powerpoint/2010/main" val="1510174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F15A24CD-6FB3-A04B-8B6F-BF66207A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EU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4D34E65E-FAB3-B548-85D2-7BF9CFAB7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Rada = </a:t>
            </a:r>
            <a:r>
              <a:rPr lang="cs-CZ" dirty="0" err="1"/>
              <a:t>Rada</a:t>
            </a:r>
            <a:r>
              <a:rPr lang="cs-CZ" dirty="0"/>
              <a:t> EU = Rada ES = Rada ministrů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</a:rPr>
              <a:t>Pozor:</a:t>
            </a:r>
            <a:r>
              <a:rPr lang="cs-CZ" dirty="0"/>
              <a:t> Rada EU </a:t>
            </a:r>
            <a:r>
              <a:rPr lang="cs-CZ" dirty="0">
                <a:solidFill>
                  <a:srgbClr val="FF0000"/>
                </a:solidFill>
              </a:rPr>
              <a:t>≠</a:t>
            </a:r>
            <a:r>
              <a:rPr lang="cs-CZ" dirty="0"/>
              <a:t> Rada Evropy </a:t>
            </a:r>
            <a:r>
              <a:rPr lang="cs-CZ" dirty="0">
                <a:solidFill>
                  <a:srgbClr val="FF0000"/>
                </a:solidFill>
              </a:rPr>
              <a:t>≠</a:t>
            </a:r>
            <a:r>
              <a:rPr lang="cs-CZ" dirty="0"/>
              <a:t> Evropská Rada!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Kolektivní orgán, reprezentuje zájmy členských států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Složení: zástupci vlád </a:t>
            </a:r>
            <a:r>
              <a:rPr lang="cs-CZ" dirty="0" err="1"/>
              <a:t>čl.st</a:t>
            </a:r>
            <a:r>
              <a:rPr lang="cs-CZ" dirty="0"/>
              <a:t>., </a:t>
            </a:r>
            <a:r>
              <a:rPr lang="cs-CZ" u="sng" dirty="0">
                <a:solidFill>
                  <a:schemeClr val="tx2"/>
                </a:solidFill>
              </a:rPr>
              <a:t>oprávnění zavazovat svůj stát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různé formace (variabilní složení: všeobecná rada vs. technické rady) </a:t>
            </a:r>
            <a:endParaRPr lang="cs-CZ" sz="2400" dirty="0"/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dirty="0"/>
              <a:t>Rada pro všeobecné záležitosti; </a:t>
            </a:r>
            <a:r>
              <a:rPr lang="cs-CZ" u="sng" dirty="0"/>
              <a:t>Rada pro vnější vztahy</a:t>
            </a:r>
            <a:r>
              <a:rPr lang="cs-CZ" dirty="0"/>
              <a:t>; Hospodářství a finance; Justice a vnitřní věci; Zaměstnanost, sociální politika, zdraví a záležitosti spotřebitelů; Konkurenceschopnost; Doprava, telekomunikace a energie; Zemědělství a rybolov; Životní prostředí; Vzdělávání, mládež a kultura)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383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227F9D0-E9D5-1E41-B3EB-24C4ABC7C4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Předsednictví Rady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6C489D5-E970-8C40-81D3-0082F27763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33400" indent="-533400" fontAlgn="auto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cs-CZ" dirty="0"/>
              <a:t>Výkon</a:t>
            </a:r>
          </a:p>
          <a:p>
            <a:pPr marL="933450" lvl="1" indent="-533400" fontAlgn="auto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cs-CZ" dirty="0"/>
              <a:t>rozhodnutí Rady 2007/5/ES o pořadí pro výkon předsednictví Rady</a:t>
            </a:r>
          </a:p>
          <a:p>
            <a:pPr lvl="2">
              <a:defRPr/>
            </a:pPr>
            <a:r>
              <a:rPr lang="cs-CZ" dirty="0"/>
              <a:t>červenec–prosinec 2017: Estonsko</a:t>
            </a:r>
          </a:p>
          <a:p>
            <a:pPr lvl="2">
              <a:defRPr/>
            </a:pPr>
            <a:r>
              <a:rPr lang="cs-CZ" dirty="0"/>
              <a:t>leden–červen 2018: Bulharsko</a:t>
            </a:r>
          </a:p>
          <a:p>
            <a:pPr lvl="2">
              <a:defRPr/>
            </a:pPr>
            <a:r>
              <a:rPr lang="cs-CZ" dirty="0"/>
              <a:t>červenec–prosinec 2018: Rakousko</a:t>
            </a:r>
          </a:p>
          <a:p>
            <a:pPr lvl="2">
              <a:defRPr/>
            </a:pPr>
            <a:r>
              <a:rPr lang="cs-CZ" dirty="0"/>
              <a:t>leden–červen 2019: Rumunsko</a:t>
            </a:r>
          </a:p>
          <a:p>
            <a:pPr lvl="2">
              <a:defRPr/>
            </a:pPr>
            <a:r>
              <a:rPr lang="cs-CZ" dirty="0"/>
              <a:t>červenec–prosinec 2019: Finsko</a:t>
            </a:r>
          </a:p>
          <a:p>
            <a:pPr marL="933450" lvl="1" indent="-533400" fontAlgn="auto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cs-CZ" dirty="0"/>
              <a:t>Vysoký představitel Unie pro SZBP předsedá Radě pro zahraniční věci</a:t>
            </a:r>
          </a:p>
          <a:p>
            <a:pPr marL="933450" lvl="1" indent="-533400" fontAlgn="auto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cs-CZ" dirty="0"/>
              <a:t>Ostatním Radám předsedá čl. st., rotace po </a:t>
            </a:r>
            <a:r>
              <a:rPr lang="cs-CZ" b="1" dirty="0"/>
              <a:t>6</a:t>
            </a:r>
            <a:r>
              <a:rPr lang="cs-CZ" dirty="0"/>
              <a:t> měsících</a:t>
            </a:r>
          </a:p>
          <a:p>
            <a:pPr marL="533400" indent="-533400" fontAlgn="auto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cs-CZ" dirty="0"/>
              <a:t>Možnost: </a:t>
            </a:r>
          </a:p>
          <a:p>
            <a:pPr marL="914400" lvl="1" indent="-457200" fontAlgn="auto">
              <a:spcAft>
                <a:spcPts val="0"/>
              </a:spcAft>
              <a:buFont typeface="Wingdings" pitchFamily="2" charset="2"/>
              <a:buChar char=""/>
              <a:defRPr/>
            </a:pPr>
            <a:r>
              <a:rPr lang="cs-CZ" dirty="0"/>
              <a:t>ovlivňovat činnost EU prostřednictvím vytváření podnětů pro nová politická a legislativní rozhodnutí (ČR – jaro 2009 a 3E – Ekonomika, Energetika, Evropa ve světě). </a:t>
            </a:r>
          </a:p>
          <a:p>
            <a:pPr marL="914400" lvl="1" indent="-457200" fontAlgn="auto">
              <a:spcAft>
                <a:spcPts val="0"/>
              </a:spcAft>
              <a:buFont typeface="Wingdings" pitchFamily="2" charset="2"/>
              <a:buChar char=""/>
              <a:defRPr/>
            </a:pPr>
            <a:r>
              <a:rPr lang="cs-CZ" dirty="0"/>
              <a:t>pořádá a řídí pracovních schůzek</a:t>
            </a:r>
          </a:p>
          <a:p>
            <a:pPr marL="914400" lvl="1" indent="-457200" fontAlgn="auto">
              <a:spcAft>
                <a:spcPts val="0"/>
              </a:spcAft>
              <a:buFont typeface="Wingdings" pitchFamily="2" charset="2"/>
              <a:buChar char=""/>
              <a:defRPr/>
            </a:pPr>
            <a:r>
              <a:rPr lang="cs-CZ" dirty="0"/>
              <a:t>zprostředkování kompromisy</a:t>
            </a:r>
          </a:p>
        </p:txBody>
      </p:sp>
    </p:spTree>
    <p:extLst>
      <p:ext uri="{BB962C8B-B14F-4D97-AF65-F5344CB8AC3E}">
        <p14:creationId xmlns:p14="http://schemas.microsoft.com/office/powerpoint/2010/main" val="1516317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49C924A-0256-2447-942F-668F7192DA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Úřednický aparát Rady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1516760-85E5-BC41-B6C1-AA18A5AAE4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Sekretariát Rady</a:t>
            </a:r>
          </a:p>
          <a:p>
            <a:r>
              <a:rPr lang="cs-CZ" altLang="cs-CZ"/>
              <a:t>Příprava materiálů po technické a jazykové stránce </a:t>
            </a:r>
          </a:p>
          <a:p>
            <a:r>
              <a:rPr lang="cs-CZ" altLang="cs-CZ"/>
              <a:t>Eliminace diskontinuity (volby v čl. st.…)</a:t>
            </a:r>
          </a:p>
          <a:p>
            <a:endParaRPr lang="en-US" altLang="cs-CZ" b="1"/>
          </a:p>
        </p:txBody>
      </p:sp>
    </p:spTree>
    <p:extLst>
      <p:ext uri="{BB962C8B-B14F-4D97-AF65-F5344CB8AC3E}">
        <p14:creationId xmlns:p14="http://schemas.microsoft.com/office/powerpoint/2010/main" val="3001145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F6EF2AC-14C0-E748-8151-AAB37F388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COREPER</a:t>
            </a:r>
            <a:endParaRPr lang="en-US" altLang="cs-CZ">
              <a:solidFill>
                <a:srgbClr val="C00000"/>
              </a:solidFill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0A50D793-3EBE-554A-919E-47B4E89FE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4" y="1600201"/>
            <a:ext cx="777557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000"/>
              <a:t>= Výbor stálých zástupců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aparát permanentního charakteru 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připravuje a koordinuje činnost Rady a usiluje o dosažení předběžné shody, zastřešuje systém výborů a pracovních skupin</a:t>
            </a:r>
          </a:p>
          <a:p>
            <a:pPr lvl="1">
              <a:lnSpc>
                <a:spcPct val="90000"/>
              </a:lnSpc>
            </a:pPr>
            <a:r>
              <a:rPr lang="cs-CZ" altLang="cs-CZ" sz="1800">
                <a:solidFill>
                  <a:srgbClr val="FF0000"/>
                </a:solidFill>
              </a:rPr>
              <a:t>COREPER I</a:t>
            </a:r>
            <a:r>
              <a:rPr lang="cs-CZ" altLang="cs-CZ" sz="1800"/>
              <a:t>: je tvořen zástupci stálých zástupců a jeho úkolem je příprava Rady pro zaměstnanost, sociální politiku a zdraví, Rady pro konkurenční politiku, Rady pro dopravu a telekomunikace, částečně Rady pro zemědělství a rybolov, Rady pro životní prostředí a Rady pro vzdělání a kulturu (</a:t>
            </a:r>
            <a:r>
              <a:rPr lang="cs-CZ" altLang="cs-CZ" sz="1800" b="1"/>
              <a:t>hospodářsko-technické otázky</a:t>
            </a:r>
            <a:r>
              <a:rPr lang="cs-CZ" altLang="cs-CZ" sz="1800"/>
              <a:t>).</a:t>
            </a:r>
          </a:p>
          <a:p>
            <a:pPr lvl="1">
              <a:lnSpc>
                <a:spcPct val="90000"/>
              </a:lnSpc>
            </a:pPr>
            <a:r>
              <a:rPr lang="cs-CZ" altLang="cs-CZ" sz="1800">
                <a:solidFill>
                  <a:srgbClr val="FF0000"/>
                </a:solidFill>
              </a:rPr>
              <a:t>COREPER II</a:t>
            </a:r>
            <a:r>
              <a:rPr lang="cs-CZ" altLang="cs-CZ" sz="1800"/>
              <a:t>: je tvořen stálými zástupci (velvyslanci) osobně a řeší především </a:t>
            </a:r>
            <a:r>
              <a:rPr lang="cs-CZ" altLang="cs-CZ" sz="1800" b="1"/>
              <a:t>politické otázky</a:t>
            </a:r>
            <a:r>
              <a:rPr lang="cs-CZ" altLang="cs-CZ" sz="1800"/>
              <a:t>, připravuje činnost Rady pro všeobecné záležitosti a vnější vztahy, ECOFIN a Rady pro spravedlnost a vnitro</a:t>
            </a:r>
            <a:r>
              <a:rPr lang="cs-CZ" altLang="cs-CZ" sz="16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A věci (90%) a B věci (politicky citlivé)</a:t>
            </a:r>
            <a:endParaRPr lang="en-US" altLang="cs-CZ" sz="2000"/>
          </a:p>
        </p:txBody>
      </p:sp>
    </p:spTree>
    <p:extLst>
      <p:ext uri="{BB962C8B-B14F-4D97-AF65-F5344CB8AC3E}">
        <p14:creationId xmlns:p14="http://schemas.microsoft.com/office/powerpoint/2010/main" val="135151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6A6AB2F4-79B2-AA48-9C0B-3126A97C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Rozdělení funkcí (dělba moci)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03389E96-0441-4541-8ED5-BEB1343C0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rozdělení </a:t>
            </a:r>
            <a:r>
              <a:rPr lang="cs-CZ" dirty="0" err="1"/>
              <a:t>fci</a:t>
            </a:r>
            <a:r>
              <a:rPr lang="cs-CZ" dirty="0"/>
              <a:t>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horizontální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cs-CZ" dirty="0"/>
              <a:t>v rámci EU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vertikální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cs-CZ" dirty="0"/>
              <a:t>čl. státy – EU (viz. soudnictví)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nutnost reflexe: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nadstátní povahy (koncept </a:t>
            </a:r>
            <a:r>
              <a:rPr lang="cs-CZ"/>
              <a:t>sdílené suverenity)</a:t>
            </a:r>
            <a:endParaRPr lang="cs-CZ" dirty="0"/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faktu, že EU není státem, ale MO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s nutností zajistit rovnováhu s národními zájmy</a:t>
            </a:r>
          </a:p>
        </p:txBody>
      </p:sp>
      <p:sp>
        <p:nvSpPr>
          <p:cNvPr id="11269" name="Zástupný symbol pro číslo snímku 4">
            <a:extLst>
              <a:ext uri="{FF2B5EF4-FFF2-40B4-BE49-F238E27FC236}">
                <a16:creationId xmlns:a16="http://schemas.microsoft.com/office/drawing/2014/main" id="{BCE6D6D4-FA72-2A4C-B7EE-0765090FF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43C297-694A-2E4D-8490-E6B374C8DA9F}" type="slidenum">
              <a:rPr lang="cs-CZ" altLang="cs-CZ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805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7030617B-7214-7E44-99FA-837C608E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Pravomoci Rady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EEB59-A341-0F46-934A-9EDF27F43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/>
              <a:t>legislativní orgán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dirty="0"/>
              <a:t>přijímá (často společně s Evropským parlamentem) akty sekundárního práva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dirty="0"/>
              <a:t>uděluje Komisi pravomoc k vydávání prováděcích aktů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/>
              <a:t>pravomoci ve vnějších vztazích</a:t>
            </a:r>
          </a:p>
          <a:p>
            <a:pPr marL="548640" lvl="1" indent="-274320" fontAlgn="auto">
              <a:spcAft>
                <a:spcPts val="0"/>
              </a:spcAft>
              <a:defRPr/>
            </a:pPr>
            <a:r>
              <a:rPr lang="cs-CZ" dirty="0"/>
              <a:t>uzavírání mez. smluv jménem EU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cs-CZ" dirty="0"/>
              <a:t>přijímání rozpočtu EU (společně s EP)</a:t>
            </a:r>
          </a:p>
        </p:txBody>
      </p:sp>
    </p:spTree>
    <p:extLst>
      <p:ext uri="{BB962C8B-B14F-4D97-AF65-F5344CB8AC3E}">
        <p14:creationId xmlns:p14="http://schemas.microsoft.com/office/powerpoint/2010/main" val="25460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0C15009-5F19-C74B-ABB7-3D48893A8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EU - rozhodování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7E6E3DEF-9FC8-0148-9C63-D01E5C07B3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nadstátnost (!) – derogace principu svrchované rovnosti států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Vnitřní jednací mechanismy: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Některá jednání veřejná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Důležitá je úloha předsedy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Kulatý stůl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Indikační hlasování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Zpověď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Prodloužení zasedání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hlasování – v závislosti na řešené otázce: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b="1" dirty="0"/>
              <a:t>Prostou většinou </a:t>
            </a:r>
            <a:r>
              <a:rPr lang="cs-CZ" dirty="0"/>
              <a:t>(1 stát = 1 hlas) </a:t>
            </a:r>
          </a:p>
          <a:p>
            <a:pPr lvl="2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procedurální</a:t>
            </a:r>
            <a:r>
              <a:rPr lang="en-US" dirty="0"/>
              <a:t> </a:t>
            </a:r>
            <a:r>
              <a:rPr lang="cs-CZ" dirty="0"/>
              <a:t> věci – čl. 240 SFEU;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b="1" dirty="0"/>
              <a:t>Kvalifikovanou většinou </a:t>
            </a:r>
            <a:r>
              <a:rPr lang="cs-CZ" dirty="0"/>
              <a:t>(tzv. vážené) </a:t>
            </a:r>
          </a:p>
          <a:p>
            <a:pPr lvl="2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vnitřní trhu a obchodu.</a:t>
            </a:r>
            <a:r>
              <a:rPr lang="en-US" dirty="0"/>
              <a:t> </a:t>
            </a:r>
            <a:endParaRPr lang="cs-CZ" dirty="0"/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b="1" dirty="0"/>
              <a:t>Jednomyslné</a:t>
            </a:r>
            <a:r>
              <a:rPr lang="cs-CZ" dirty="0"/>
              <a:t> – bez hlasů proti</a:t>
            </a:r>
          </a:p>
          <a:p>
            <a:pPr lvl="2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v oblasti zahraniční politiky, a otázkách daňových</a:t>
            </a:r>
            <a:r>
              <a:rPr lang="en-US" dirty="0"/>
              <a:t> </a:t>
            </a:r>
            <a:r>
              <a:rPr lang="cs-CZ" dirty="0"/>
              <a:t>- čl. 31 SEU, čl. 113 SFEU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b="1" dirty="0"/>
              <a:t>Speciální většina</a:t>
            </a:r>
          </a:p>
          <a:p>
            <a:pPr lvl="2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dirty="0"/>
              <a:t>4/5 většina u hlasování podle čl. 7 odst. 1 SEU</a:t>
            </a:r>
            <a:endParaRPr lang="cs-CZ" sz="1800" dirty="0"/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57417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0">
            <a:extLst>
              <a:ext uri="{FF2B5EF4-FFF2-40B4-BE49-F238E27FC236}">
                <a16:creationId xmlns:a16="http://schemas.microsoft.com/office/drawing/2014/main" id="{DA68CD8D-D0D1-3D41-BDAA-513DFFAE21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09813" y="214314"/>
            <a:ext cx="7772400" cy="503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Starý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systém váženého hlasování</a:t>
            </a:r>
          </a:p>
        </p:txBody>
      </p:sp>
      <p:graphicFrame>
        <p:nvGraphicFramePr>
          <p:cNvPr id="33833" name="Group 41">
            <a:extLst>
              <a:ext uri="{FF2B5EF4-FFF2-40B4-BE49-F238E27FC236}">
                <a16:creationId xmlns:a16="http://schemas.microsoft.com/office/drawing/2014/main" id="{987E57F3-D53C-0E49-AB59-56826C70DD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09750" y="1143000"/>
          <a:ext cx="8504238" cy="3683000"/>
        </p:xfrm>
        <a:graphic>
          <a:graphicData uri="http://schemas.openxmlformats.org/drawingml/2006/table">
            <a:tbl>
              <a:tblPr/>
              <a:tblGrid>
                <a:gridCol w="753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Německo, Francie, Itálie, Velká Británie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29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Polsko, Španělsko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27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Rumunsko</a:t>
                      </a: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14</a:t>
                      </a: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Nizozemsko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13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Belgie, 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itchFamily="34" charset="0"/>
                        </a:rPr>
                        <a:t>Česko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 Maďarsko, Portugalsko, Řecko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12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Rakousko, Švédsko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 Bulharsko</a:t>
                      </a: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Dánsko, Finsko, Irsko, Litva, Slovensko, Chorvatsko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7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Estonsko, Kypr, Lotyšsko, Lucembursko, Slovinsko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Malta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CELKEM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352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122706" marR="122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4070" name="TextovéPole 3">
            <a:extLst>
              <a:ext uri="{FF2B5EF4-FFF2-40B4-BE49-F238E27FC236}">
                <a16:creationId xmlns:a16="http://schemas.microsoft.com/office/drawing/2014/main" id="{8F82E3CE-EF32-0C41-BDE0-F6ED54337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5072063"/>
            <a:ext cx="85725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latin typeface="Georgia" panose="02040502050405020303" pitchFamily="18" charset="0"/>
              </a:rPr>
              <a:t>velké státy (oranžová): </a:t>
            </a:r>
            <a:r>
              <a:rPr lang="cs-CZ" altLang="cs-CZ" sz="1600" b="1">
                <a:latin typeface="Georgia" panose="02040502050405020303" pitchFamily="18" charset="0"/>
              </a:rPr>
              <a:t>170</a:t>
            </a:r>
            <a:r>
              <a:rPr lang="cs-CZ" altLang="cs-CZ" sz="1600">
                <a:latin typeface="Georgia" panose="02040502050405020303" pitchFamily="18" charset="0"/>
              </a:rPr>
              <a:t> hlasů vs. malé státy (modrá): </a:t>
            </a:r>
            <a:r>
              <a:rPr lang="cs-CZ" altLang="cs-CZ" sz="1600" b="1">
                <a:latin typeface="Georgia" panose="02040502050405020303" pitchFamily="18" charset="0"/>
              </a:rPr>
              <a:t>182</a:t>
            </a:r>
            <a:r>
              <a:rPr lang="cs-CZ" altLang="cs-CZ" sz="1600">
                <a:latin typeface="Georgia" panose="02040502050405020303" pitchFamily="18" charset="0"/>
              </a:rPr>
              <a:t> hlasů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latin typeface="Georgia" panose="02040502050405020303" pitchFamily="18" charset="0"/>
              </a:rPr>
              <a:t>Kvalifikovaná většina: </a:t>
            </a:r>
            <a:r>
              <a:rPr lang="cs-CZ" altLang="cs-CZ" sz="1600" b="1">
                <a:latin typeface="Georgia" panose="02040502050405020303" pitchFamily="18" charset="0"/>
              </a:rPr>
              <a:t>260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latin typeface="Georgia" panose="02040502050405020303" pitchFamily="18" charset="0"/>
              </a:rPr>
              <a:t>+ demografické kritérium (</a:t>
            </a:r>
            <a:r>
              <a:rPr lang="cs-CZ" altLang="cs-CZ" sz="1600" b="1">
                <a:latin typeface="Georgia" panose="02040502050405020303" pitchFamily="18" charset="0"/>
              </a:rPr>
              <a:t>62</a:t>
            </a:r>
            <a:r>
              <a:rPr lang="cs-CZ" altLang="cs-CZ" sz="1600">
                <a:latin typeface="Georgia" panose="02040502050405020303" pitchFamily="18" charset="0"/>
              </a:rPr>
              <a:t>%): fakultativně kumulativní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latin typeface="Georgia" panose="02040502050405020303" pitchFamily="18" charset="0"/>
              </a:rPr>
              <a:t>+ nad 1/2 většina všech států: obligatorně kumulativní</a:t>
            </a:r>
          </a:p>
        </p:txBody>
      </p:sp>
    </p:spTree>
    <p:extLst>
      <p:ext uri="{BB962C8B-B14F-4D97-AF65-F5344CB8AC3E}">
        <p14:creationId xmlns:p14="http://schemas.microsoft.com/office/powerpoint/2010/main" val="2965405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297FFB0-9C8F-4046-97AE-0A3AF23F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Změna hlasování v Radě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5800D1A2-D427-A243-9C4F-0FCB645903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Od 1.11.2014</a:t>
            </a:r>
          </a:p>
          <a:p>
            <a:pPr>
              <a:lnSpc>
                <a:spcPct val="90000"/>
              </a:lnSpc>
            </a:pPr>
            <a:r>
              <a:rPr lang="cs-CZ" altLang="cs-CZ"/>
              <a:t>Nová KV, již ne vážené hlasování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Návrh Komise: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Min. 55% členů Rady, kteří zastupují min. 65% obyvatelstva zúčastněných států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Blokační menšina – členové, kteří zastupují min. 35% obyvatelstva zúčastněných států plus 1 stát navíc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Rozhodování bez návrhu Komise/vysokého představitele pak: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Min. 72% členů Rady, kteří zastupují min. 65% obyvatelstva zúčastněných států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Do 31.3.2017 bylo možno rozhodovat podle starých pravidel</a:t>
            </a:r>
          </a:p>
        </p:txBody>
      </p:sp>
    </p:spTree>
    <p:extLst>
      <p:ext uri="{BB962C8B-B14F-4D97-AF65-F5344CB8AC3E}">
        <p14:creationId xmlns:p14="http://schemas.microsoft.com/office/powerpoint/2010/main" val="916292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A0BBEFB-EC3D-F647-8B07-DBA7E38C1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Evropská rada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FE3AF9BD-7D8E-AB40-B9A5-194F90695D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  <a:defRPr/>
            </a:pPr>
            <a:r>
              <a:rPr lang="cs-CZ" altLang="cs-CZ" dirty="0"/>
              <a:t>Vrcholný orgán EU</a:t>
            </a:r>
          </a:p>
          <a:p>
            <a:pPr lvl="1">
              <a:defRPr/>
            </a:pPr>
            <a:r>
              <a:rPr lang="cs-CZ" altLang="cs-CZ" dirty="0"/>
              <a:t>Neformální vznik 1947 „summit“</a:t>
            </a:r>
          </a:p>
          <a:p>
            <a:pPr lvl="1">
              <a:defRPr/>
            </a:pPr>
            <a:r>
              <a:rPr lang="cs-CZ" altLang="cs-CZ" dirty="0"/>
              <a:t>Formálně JEA</a:t>
            </a:r>
          </a:p>
          <a:p>
            <a:pPr>
              <a:buFontTx/>
              <a:buNone/>
              <a:defRPr/>
            </a:pPr>
            <a:r>
              <a:rPr lang="cs-CZ" altLang="cs-CZ" dirty="0"/>
              <a:t>Složení : </a:t>
            </a:r>
          </a:p>
          <a:p>
            <a:pPr lvl="1">
              <a:defRPr/>
            </a:pPr>
            <a:r>
              <a:rPr lang="cs-CZ" altLang="cs-CZ" dirty="0"/>
              <a:t>hlavy států/předsedové vlád - </a:t>
            </a:r>
            <a:r>
              <a:rPr lang="pt-BR" dirty="0"/>
              <a:t>čl. 15 odst. 2 SEU</a:t>
            </a:r>
            <a:endParaRPr lang="cs-CZ" dirty="0"/>
          </a:p>
          <a:p>
            <a:pPr lvl="1">
              <a:defRPr/>
            </a:pPr>
            <a:r>
              <a:rPr lang="cs-CZ" altLang="cs-CZ" dirty="0"/>
              <a:t>Stálý předseda ER</a:t>
            </a:r>
          </a:p>
          <a:p>
            <a:pPr lvl="1">
              <a:defRPr/>
            </a:pPr>
            <a:r>
              <a:rPr lang="cs-CZ" altLang="cs-CZ" dirty="0"/>
              <a:t>Předseda Komise</a:t>
            </a:r>
          </a:p>
          <a:p>
            <a:pPr>
              <a:buFontTx/>
              <a:buNone/>
              <a:defRPr/>
            </a:pPr>
            <a:r>
              <a:rPr lang="cs-CZ" altLang="cs-CZ" dirty="0"/>
              <a:t>Předsednictví – dříve rotace, nyní stálý předseda „evropský prezident“</a:t>
            </a:r>
          </a:p>
          <a:p>
            <a:pPr>
              <a:defRPr/>
            </a:pPr>
            <a:r>
              <a:rPr lang="cs-CZ" altLang="cs-CZ" dirty="0"/>
              <a:t>Pravomoc:</a:t>
            </a:r>
          </a:p>
          <a:p>
            <a:pPr lvl="1">
              <a:defRPr/>
            </a:pPr>
            <a:r>
              <a:rPr lang="cs-CZ" altLang="cs-CZ" dirty="0"/>
              <a:t>Základní politické otázky</a:t>
            </a:r>
          </a:p>
          <a:p>
            <a:pPr lvl="1">
              <a:defRPr/>
            </a:pPr>
            <a:r>
              <a:rPr lang="cs-CZ" altLang="cs-CZ" dirty="0"/>
              <a:t>Podněty pro další vývoj</a:t>
            </a:r>
          </a:p>
          <a:p>
            <a:pPr lvl="1">
              <a:defRPr/>
            </a:pPr>
            <a:r>
              <a:rPr lang="cs-CZ" altLang="cs-CZ" dirty="0"/>
              <a:t>Obecné politické směry SZB - </a:t>
            </a:r>
            <a:r>
              <a:rPr lang="cs-CZ" dirty="0"/>
              <a:t>čl. 26 SEU</a:t>
            </a:r>
            <a:endParaRPr lang="cs-CZ" altLang="cs-CZ" dirty="0"/>
          </a:p>
          <a:p>
            <a:pPr lvl="1">
              <a:defRPr/>
            </a:pPr>
            <a:r>
              <a:rPr lang="cs-CZ" altLang="cs-CZ" dirty="0"/>
              <a:t>Změny smluv – čl. 48 SEU</a:t>
            </a:r>
          </a:p>
          <a:p>
            <a:pPr lvl="1">
              <a:defRPr/>
            </a:pPr>
            <a:r>
              <a:rPr lang="cs-CZ" altLang="cs-CZ" dirty="0"/>
              <a:t>Rozhodování o základních hodnotách Unie – čl. 7 SEU</a:t>
            </a:r>
          </a:p>
          <a:p>
            <a:pPr>
              <a:defRPr/>
            </a:pPr>
            <a:r>
              <a:rPr lang="cs-CZ" altLang="cs-CZ" dirty="0"/>
              <a:t>Rozhodování o uspořádání institucí - </a:t>
            </a:r>
            <a:r>
              <a:rPr lang="pt-BR" dirty="0"/>
              <a:t>čl. 14 odst. 2 SEU</a:t>
            </a:r>
            <a:r>
              <a:rPr lang="cs-CZ" dirty="0"/>
              <a:t>, </a:t>
            </a:r>
            <a:r>
              <a:rPr lang="pt-BR" dirty="0"/>
              <a:t>čl. 17 odst. 5 SEU</a:t>
            </a:r>
            <a:r>
              <a:rPr lang="cs-CZ" dirty="0"/>
              <a:t>, čl. 236 SFEU</a:t>
            </a:r>
            <a:endParaRPr lang="cs-CZ" altLang="cs-CZ" dirty="0"/>
          </a:p>
          <a:p>
            <a:pPr lvl="1"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556060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102D507-CCB0-2942-B3D5-3EFC0E5F7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Evropský parlament 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1B388871-16AA-5C42-874A-1264F29CCD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sz="2400" dirty="0"/>
              <a:t>není vrcholným mocenským a legislativním orgánem (srov. s národními P!)</a:t>
            </a:r>
          </a:p>
          <a:p>
            <a:pPr>
              <a:defRPr/>
            </a:pPr>
            <a:r>
              <a:rPr lang="cs-CZ" altLang="cs-CZ" sz="2400" dirty="0"/>
              <a:t>zástupce lidu a národů EU</a:t>
            </a:r>
          </a:p>
          <a:p>
            <a:pPr>
              <a:defRPr/>
            </a:pPr>
            <a:r>
              <a:rPr lang="cs-CZ" altLang="cs-CZ" sz="2400" dirty="0"/>
              <a:t>permanentní orgán složený ze 750 + 1 členů</a:t>
            </a:r>
          </a:p>
          <a:p>
            <a:pPr>
              <a:defRPr/>
            </a:pPr>
            <a:r>
              <a:rPr lang="cs-CZ" altLang="cs-CZ" sz="2400" dirty="0"/>
              <a:t>rozhodnutí Evropské rady 2013/312/EU ze dne 28. června 2013, kterým se stanoví složení Evropského parlamentu.</a:t>
            </a:r>
          </a:p>
          <a:p>
            <a:pPr>
              <a:defRPr/>
            </a:pPr>
            <a:r>
              <a:rPr lang="cs-CZ" altLang="cs-CZ" sz="2400" dirty="0"/>
              <a:t>funkční období 5 let (srov. Komisi)</a:t>
            </a:r>
          </a:p>
          <a:p>
            <a:pPr>
              <a:defRPr/>
            </a:pPr>
            <a:r>
              <a:rPr lang="cs-CZ" altLang="cs-CZ" sz="2400" dirty="0"/>
              <a:t>Volby</a:t>
            </a:r>
          </a:p>
          <a:p>
            <a:pPr lvl="1">
              <a:defRPr/>
            </a:pPr>
            <a:r>
              <a:rPr lang="cs-CZ" altLang="cs-CZ" dirty="0"/>
              <a:t>Akt o volbách (1976)</a:t>
            </a:r>
          </a:p>
          <a:p>
            <a:pPr lvl="1">
              <a:defRPr/>
            </a:pPr>
            <a:r>
              <a:rPr lang="cs-CZ" altLang="cs-CZ" sz="2400" dirty="0"/>
              <a:t>všeobecné, přímé (poslanec = reprezentant lidu EU), dle </a:t>
            </a:r>
            <a:r>
              <a:rPr lang="cs-CZ" altLang="cs-CZ" sz="2400" u="sng" dirty="0"/>
              <a:t>různých </a:t>
            </a:r>
            <a:r>
              <a:rPr lang="cs-CZ" altLang="cs-CZ" sz="2400" dirty="0"/>
              <a:t>volebních systémů</a:t>
            </a:r>
          </a:p>
          <a:p>
            <a:pPr lvl="1">
              <a:defRPr/>
            </a:pPr>
            <a:r>
              <a:rPr lang="cs-CZ" altLang="cs-CZ" sz="2400" dirty="0"/>
              <a:t>hlasovací právo od 18 let, rovnost mužů a žen a tajné hlasování.</a:t>
            </a:r>
          </a:p>
        </p:txBody>
      </p:sp>
    </p:spTree>
    <p:extLst>
      <p:ext uri="{BB962C8B-B14F-4D97-AF65-F5344CB8AC3E}">
        <p14:creationId xmlns:p14="http://schemas.microsoft.com/office/powerpoint/2010/main" val="31148927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E8C7BF3D-31A4-2A4B-84F0-D6879095B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Politické skupiny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E83353-36EF-2B47-95AB-68389C583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dirty="0"/>
              <a:t>Min. 25 poslanců z nejméně jedné čtvrtiny členských států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1. Poslanecký klub Evropské lidové strany (Křesťanských demokratů)</a:t>
            </a:r>
          </a:p>
          <a:p>
            <a:pPr>
              <a:defRPr/>
            </a:pPr>
            <a:r>
              <a:rPr lang="cs-CZ" dirty="0"/>
              <a:t>2. Skupina progresivní aliance socialistů a demokratů v Evropském parlamentu</a:t>
            </a:r>
          </a:p>
          <a:p>
            <a:pPr>
              <a:defRPr/>
            </a:pPr>
            <a:r>
              <a:rPr lang="cs-CZ" dirty="0"/>
              <a:t>3. Skupina Evropských konzervativců a reformistů</a:t>
            </a:r>
          </a:p>
          <a:p>
            <a:pPr>
              <a:defRPr/>
            </a:pPr>
            <a:r>
              <a:rPr lang="cs-CZ" dirty="0"/>
              <a:t>4. Skupina Aliance liberálů a demokratů pro Evropu</a:t>
            </a:r>
          </a:p>
          <a:p>
            <a:pPr>
              <a:defRPr/>
            </a:pPr>
            <a:r>
              <a:rPr lang="cs-CZ" dirty="0"/>
              <a:t>5. Skupina konfederace Evropské sjednocené levice a Severské zelené levice</a:t>
            </a:r>
          </a:p>
          <a:p>
            <a:pPr>
              <a:defRPr/>
            </a:pPr>
            <a:r>
              <a:rPr lang="cs-CZ" dirty="0"/>
              <a:t>6. Skupina Zelených/Evropské svobodné aliance</a:t>
            </a:r>
          </a:p>
          <a:p>
            <a:pPr>
              <a:defRPr/>
            </a:pPr>
            <a:r>
              <a:rPr lang="cs-CZ" dirty="0"/>
              <a:t>7. Skupina Evropa Svobody a Přímé Demokracie</a:t>
            </a:r>
          </a:p>
          <a:p>
            <a:pPr>
              <a:defRPr/>
            </a:pPr>
            <a:r>
              <a:rPr lang="cs-CZ" dirty="0"/>
              <a:t>8. Evropa národů a svobod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16AB88-E5BD-A646-8451-A04EB18B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2229" name="Zástupný symbol pro číslo snímku 4">
            <a:extLst>
              <a:ext uri="{FF2B5EF4-FFF2-40B4-BE49-F238E27FC236}">
                <a16:creationId xmlns:a16="http://schemas.microsoft.com/office/drawing/2014/main" id="{F44ABD15-46C7-DE4A-B0ED-9FBD6D11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43C297-694A-2E4D-8490-E6B374C8DA9F}" type="slidenum">
              <a:rPr lang="cs-CZ" altLang="cs-CZ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446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DF93D0F-6D60-844A-8FD6-8ACFEC06FE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695315"/>
              </p:ext>
            </p:extLst>
          </p:nvPr>
        </p:nvGraphicFramePr>
        <p:xfrm>
          <a:off x="909851" y="534931"/>
          <a:ext cx="9503391" cy="5788138"/>
        </p:xfrm>
        <a:graphic>
          <a:graphicData uri="http://schemas.openxmlformats.org/drawingml/2006/table">
            <a:tbl>
              <a:tblPr firstRow="1" firstCol="1" bandRow="1" bandCol="1">
                <a:tableStyleId>{FABFCF23-3B69-468F-B69F-88F6DE6A72F2}</a:tableStyleId>
              </a:tblPr>
              <a:tblGrid>
                <a:gridCol w="685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7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Member State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(Lisbon Treaty - UK)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Germany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</a:t>
                      </a:r>
                      <a:r>
                        <a:rPr lang="cs-CZ" sz="1800" dirty="0">
                          <a:effectLst/>
                        </a:rPr>
                        <a:t>6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France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79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Italy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76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Spain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55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Poland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52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Romania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r>
                        <a:rPr lang="cs-CZ" sz="1800" dirty="0">
                          <a:effectLst/>
                        </a:rPr>
                        <a:t>3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Netherlands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29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Belgium, Czech Republic, Hungary, Portugal, Greece, Sweden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1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Austria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1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Bulgaria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14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Slovakia, Finland, Denmark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14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Ireland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4062405161"/>
                  </a:ext>
                </a:extLst>
              </a:tr>
              <a:tr h="2771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Croatia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918821258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Lithuania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Slovenia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en-US" sz="1800" dirty="0">
                          <a:effectLst/>
                        </a:rPr>
                        <a:t>Latvia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71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Estonia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2210914017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Cyprus, Luxembourg, Malta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6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705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8" marR="6858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8416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F76A93C-6A9D-A341-9110-3F27679964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EP – pravomoci + legislativní procedury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D0168A8C-3AC9-3E4E-B5AE-E26182B63F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0" lvl="1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400" b="1" dirty="0">
                <a:solidFill>
                  <a:srgbClr val="FF0000"/>
                </a:solidFill>
              </a:rPr>
              <a:t>kontrolní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- vůči Komisi – možnost interpelací, vyslovení nedůvěry; možnost klást otázky i jiným orgánům i Radě, zřizovat vyšetřovací výbory atd. - </a:t>
            </a:r>
            <a:r>
              <a:rPr lang="pt-BR" sz="2400" dirty="0"/>
              <a:t>čl. 17 odst. 8</a:t>
            </a:r>
            <a:r>
              <a:rPr lang="cs-CZ" sz="2400" dirty="0"/>
              <a:t> </a:t>
            </a:r>
            <a:r>
              <a:rPr lang="pt-BR" sz="2400" dirty="0"/>
              <a:t>SEU a čl. 234 SFEU</a:t>
            </a:r>
            <a:endParaRPr lang="cs-CZ" sz="2400" dirty="0"/>
          </a:p>
          <a:p>
            <a:pPr marL="1314450" lvl="2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000" dirty="0"/>
              <a:t>(pozn. </a:t>
            </a:r>
            <a:r>
              <a:rPr lang="cs-CZ" sz="2000" dirty="0" err="1"/>
              <a:t>Santerova</a:t>
            </a:r>
            <a:r>
              <a:rPr lang="cs-CZ" sz="2000" dirty="0"/>
              <a:t> komise „</a:t>
            </a:r>
            <a:r>
              <a:rPr lang="en-US" sz="2000" dirty="0"/>
              <a:t>"It was becoming increasingly difficult to find anyone who had the slightest sense of responsibility.</a:t>
            </a:r>
            <a:r>
              <a:rPr lang="cs-CZ" sz="2000" dirty="0"/>
              <a:t>L)</a:t>
            </a:r>
          </a:p>
          <a:p>
            <a:pPr marL="914400" lvl="1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400" b="1" dirty="0">
                <a:solidFill>
                  <a:srgbClr val="FF0000"/>
                </a:solidFill>
              </a:rPr>
              <a:t>legislativní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- sám neschvaluje právní předpisy, účastní se dle legislativní procedury</a:t>
            </a:r>
          </a:p>
          <a:p>
            <a:pPr marL="1295400" lvl="2" indent="-381000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000" dirty="0"/>
              <a:t>Omezená účast  - konzultace</a:t>
            </a:r>
          </a:p>
          <a:p>
            <a:pPr marL="1295400" lvl="2" indent="-381000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000" dirty="0"/>
              <a:t>Plná účast - řádná legislativní procedura (spolurozhodování EP a Rady)</a:t>
            </a:r>
          </a:p>
          <a:p>
            <a:pPr marL="914400" lvl="1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400" b="1" dirty="0">
                <a:solidFill>
                  <a:srgbClr val="FF0000"/>
                </a:solidFill>
              </a:rPr>
              <a:t>rozpočtové</a:t>
            </a:r>
            <a:r>
              <a:rPr lang="cs-CZ" sz="2400" dirty="0">
                <a:solidFill>
                  <a:srgbClr val="FF0000"/>
                </a:solidFill>
              </a:rPr>
              <a:t> – </a:t>
            </a:r>
            <a:r>
              <a:rPr lang="cs-CZ" sz="2400" dirty="0"/>
              <a:t>navrhuje změny u povinných výdajů, provádí změny u výdajů nepovinných – jedná se o výdaje orgánů EU – do jejich fondů; může zamítnout návrh rozpočtu;</a:t>
            </a:r>
          </a:p>
        </p:txBody>
      </p:sp>
    </p:spTree>
    <p:extLst>
      <p:ext uri="{BB962C8B-B14F-4D97-AF65-F5344CB8AC3E}">
        <p14:creationId xmlns:p14="http://schemas.microsoft.com/office/powerpoint/2010/main" val="3879360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690076D3-B9DF-9C4A-89DD-5B550A616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Evropský účetní dvůr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3E5C85A-F5C2-C544-BE67-4F9B5C18F3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27 členů (za ČR Jan </a:t>
            </a:r>
            <a:r>
              <a:rPr lang="cs-CZ" altLang="cs-CZ" dirty="0" err="1"/>
              <a:t>Kinšt</a:t>
            </a:r>
            <a:r>
              <a:rPr lang="cs-CZ" altLang="cs-CZ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Kontrolní orgán, nezávislé postavení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Přezkum hospodaření s financemi EU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Nemá rozhodovací pravomoci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Výsledky své činnosti publikuje ve výroční zprávě zveřejňované v Úředním věstníku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dirty="0"/>
              <a:t>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4585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D3FE81A0-34F8-CF45-A95F-347720EFD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Nadstátnost -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tandem Komise + Rada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979FA9E3-D015-3B46-9F7D-19868A149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Komise</a:t>
            </a:r>
            <a:r>
              <a:rPr lang="cs-CZ" altLang="cs-CZ"/>
              <a:t>:</a:t>
            </a:r>
          </a:p>
          <a:p>
            <a:pPr lvl="1"/>
            <a:r>
              <a:rPr lang="cs-CZ" altLang="cs-CZ"/>
              <a:t>reprezentuje zájmy EU</a:t>
            </a:r>
          </a:p>
          <a:p>
            <a:pPr lvl="1"/>
            <a:r>
              <a:rPr lang="cs-CZ" altLang="cs-CZ"/>
              <a:t>povinně předkládá návrhy opatření (rozhodnutí, právních aktů)</a:t>
            </a:r>
          </a:p>
          <a:p>
            <a:r>
              <a:rPr lang="cs-CZ" altLang="cs-CZ" b="1"/>
              <a:t>Rada</a:t>
            </a:r>
            <a:r>
              <a:rPr lang="cs-CZ" altLang="cs-CZ"/>
              <a:t>:</a:t>
            </a:r>
          </a:p>
          <a:p>
            <a:pPr lvl="1"/>
            <a:r>
              <a:rPr lang="cs-CZ" altLang="cs-CZ"/>
              <a:t>reprezentuje zájmy čl. st.</a:t>
            </a:r>
            <a:endParaRPr lang="cs-CZ" altLang="cs-CZ" sz="2300"/>
          </a:p>
          <a:p>
            <a:pPr lvl="1"/>
            <a:r>
              <a:rPr lang="cs-CZ" altLang="cs-CZ"/>
              <a:t>rozhoduje o jejich (ne)přijetí</a:t>
            </a:r>
          </a:p>
          <a:p>
            <a:r>
              <a:rPr lang="cs-CZ" altLang="cs-CZ"/>
              <a:t>srovnejte s dělbou moci obecně ve státech</a:t>
            </a:r>
          </a:p>
          <a:p>
            <a:pPr>
              <a:buFont typeface="Wingdings 2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5962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B48629C-07EF-574F-A1C7-CF7114E6C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Hospodářský a sociální výbor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5795781-AB5D-3141-AE0F-2EDB547303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Poradní orgán</a:t>
            </a:r>
          </a:p>
          <a:p>
            <a:r>
              <a:rPr lang="cs-CZ" altLang="cs-CZ" dirty="0"/>
              <a:t>Složen z 326 poradců reprezentujících nejrůznější zájmové skupiny</a:t>
            </a:r>
          </a:p>
          <a:p>
            <a:r>
              <a:rPr lang="cs-CZ" altLang="cs-CZ" dirty="0"/>
              <a:t>Jeho stanoviska mají značný politický význam – syntetizují rozporné výchozí zájmy</a:t>
            </a:r>
          </a:p>
        </p:txBody>
      </p:sp>
    </p:spTree>
    <p:extLst>
      <p:ext uri="{BB962C8B-B14F-4D97-AF65-F5344CB8AC3E}">
        <p14:creationId xmlns:p14="http://schemas.microsoft.com/office/powerpoint/2010/main" val="3235671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E02854B-8446-A344-991C-C17CC50F64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Výbor regionů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F5E0B06-8092-6C45-940F-48E1ADA7A1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Poradní orgán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Složen ze zástupců místních a regionálních samospráv – 329 členů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Poskytuje konzultace: 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dirty="0"/>
              <a:t>povinné</a:t>
            </a:r>
            <a:r>
              <a:rPr lang="en-US" altLang="cs-CZ" sz="2400" dirty="0"/>
              <a:t> </a:t>
            </a:r>
            <a:r>
              <a:rPr lang="cs-CZ" altLang="cs-CZ" sz="2400" dirty="0"/>
              <a:t>- v oblasti vzdělání, kultury, zdravotnictví, budování transevropských sítí, dopravní, telekomunikační a energetické infrastruktury, hospodářské a sociální soudržnosti, politiky zaměstnanosti a sociální legislativy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dirty="0"/>
              <a:t>Fakultativní</a:t>
            </a:r>
            <a:r>
              <a:rPr lang="cs-CZ" altLang="cs-CZ" sz="2400" dirty="0"/>
              <a:t> – i u jiných legislativních záměrů</a:t>
            </a:r>
          </a:p>
        </p:txBody>
      </p:sp>
    </p:spTree>
    <p:extLst>
      <p:ext uri="{BB962C8B-B14F-4D97-AF65-F5344CB8AC3E}">
        <p14:creationId xmlns:p14="http://schemas.microsoft.com/office/powerpoint/2010/main" val="3449364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TÝČ, V. (2017). Základy práva Evropské unie pro ekonomy. 7. přepracované a </a:t>
            </a:r>
            <a:r>
              <a:rPr lang="cs-CZ" dirty="0" err="1"/>
              <a:t>aktualiz</a:t>
            </a:r>
            <a:r>
              <a:rPr lang="cs-CZ" dirty="0"/>
              <a:t>. Praha: </a:t>
            </a:r>
            <a:r>
              <a:rPr lang="cs-CZ" dirty="0" err="1"/>
              <a:t>Leges</a:t>
            </a:r>
            <a:r>
              <a:rPr lang="cs-CZ" dirty="0"/>
              <a:t>. </a:t>
            </a:r>
          </a:p>
          <a:p>
            <a:pPr lvl="1"/>
            <a:r>
              <a:rPr lang="cs-CZ" u="sng" dirty="0"/>
              <a:t>kapitola III. </a:t>
            </a:r>
            <a:r>
              <a:rPr lang="cs-CZ" dirty="0"/>
              <a:t>(s výjimkou kapitoly II.6. III.8 a III.10) – str. 58 -75</a:t>
            </a:r>
            <a:endParaRPr lang="cs-CZ" u="sng" dirty="0"/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9F70A0B3-E702-DF40-9FFC-DAE5E6D0D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Rovnováha při tvorbě rozhodnutí</a:t>
            </a:r>
          </a:p>
        </p:txBody>
      </p:sp>
      <p:sp>
        <p:nvSpPr>
          <p:cNvPr id="21507" name="Zástupný symbol pro obsah 8">
            <a:extLst>
              <a:ext uri="{FF2B5EF4-FFF2-40B4-BE49-F238E27FC236}">
                <a16:creationId xmlns:a16="http://schemas.microsoft.com/office/drawing/2014/main" id="{CBD7EB02-32A2-F54A-9533-8E14AB913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latin typeface="Georgia" pitchFamily="18" charset="0"/>
              </a:rPr>
              <a:t>Proces tvorby rozhodnutí</a:t>
            </a: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sz="1600" dirty="0"/>
          </a:p>
          <a:p>
            <a:pPr fontAlgn="auto">
              <a:spcAft>
                <a:spcPts val="0"/>
              </a:spcAft>
              <a:defRPr/>
            </a:pPr>
            <a:r>
              <a:rPr lang="cs-CZ" sz="1600" dirty="0"/>
              <a:t>Pozn. Zde je vyjádřeno jen schematické vyjádření principu nadstátnosti – dnes je uvedené schéma do značné míry modifikováno, při rozhodování totiž spolupůsobí i Evropský parlament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1600" dirty="0"/>
              <a:t>vada na kráse?</a:t>
            </a:r>
          </a:p>
          <a:p>
            <a:pPr fontAlgn="auto"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5F6D4245-AF0A-744D-80C8-47B29B77D2D8}"/>
              </a:ext>
            </a:extLst>
          </p:cNvPr>
          <p:cNvSpPr/>
          <p:nvPr/>
        </p:nvSpPr>
        <p:spPr>
          <a:xfrm>
            <a:off x="7667625" y="3214688"/>
            <a:ext cx="1843088" cy="914400"/>
          </a:xfrm>
          <a:prstGeom prst="rect">
            <a:avLst/>
          </a:prstGeom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Rada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(členské státy)</a:t>
            </a: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B709DAB5-8C5F-5B4B-B02D-4C3E7D3ED61E}"/>
              </a:ext>
            </a:extLst>
          </p:cNvPr>
          <p:cNvSpPr/>
          <p:nvPr/>
        </p:nvSpPr>
        <p:spPr>
          <a:xfrm>
            <a:off x="2738439" y="3214688"/>
            <a:ext cx="1843087" cy="914400"/>
          </a:xfrm>
          <a:prstGeom prst="rect">
            <a:avLst/>
          </a:prstGeom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Komise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(EU)</a:t>
            </a:r>
          </a:p>
        </p:txBody>
      </p:sp>
      <p:cxnSp>
        <p:nvCxnSpPr>
          <p:cNvPr id="37" name="Přímá spojovací šipka 36">
            <a:extLst>
              <a:ext uri="{FF2B5EF4-FFF2-40B4-BE49-F238E27FC236}">
                <a16:creationId xmlns:a16="http://schemas.microsoft.com/office/drawing/2014/main" id="{30F3B84A-894E-1546-A918-19D429A9B775}"/>
              </a:ext>
            </a:extLst>
          </p:cNvPr>
          <p:cNvCxnSpPr>
            <a:endCxn id="33" idx="0"/>
          </p:cNvCxnSpPr>
          <p:nvPr/>
        </p:nvCxnSpPr>
        <p:spPr>
          <a:xfrm rot="5400000">
            <a:off x="3163095" y="2710658"/>
            <a:ext cx="1000125" cy="7937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>
            <a:extLst>
              <a:ext uri="{FF2B5EF4-FFF2-40B4-BE49-F238E27FC236}">
                <a16:creationId xmlns:a16="http://schemas.microsoft.com/office/drawing/2014/main" id="{D7C33EC9-F656-8C4F-8DC1-EEBE5A6BE846}"/>
              </a:ext>
            </a:extLst>
          </p:cNvPr>
          <p:cNvCxnSpPr>
            <a:stCxn id="32" idx="2"/>
          </p:cNvCxnSpPr>
          <p:nvPr/>
        </p:nvCxnSpPr>
        <p:spPr>
          <a:xfrm rot="16200000" flipH="1">
            <a:off x="8121651" y="4597401"/>
            <a:ext cx="942975" cy="6350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šipka 42">
            <a:extLst>
              <a:ext uri="{FF2B5EF4-FFF2-40B4-BE49-F238E27FC236}">
                <a16:creationId xmlns:a16="http://schemas.microsoft.com/office/drawing/2014/main" id="{8B41B6F2-F370-A147-8A67-E9C45D44F889}"/>
              </a:ext>
            </a:extLst>
          </p:cNvPr>
          <p:cNvCxnSpPr>
            <a:stCxn id="33" idx="3"/>
            <a:endCxn id="32" idx="1"/>
          </p:cNvCxnSpPr>
          <p:nvPr/>
        </p:nvCxnSpPr>
        <p:spPr>
          <a:xfrm>
            <a:off x="4581525" y="3671889"/>
            <a:ext cx="3086100" cy="1587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3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D8087C98-D184-514D-86CE-1952DCD3B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Rovnováha při tvorbě rozhodnutí dnes</a:t>
            </a:r>
          </a:p>
        </p:txBody>
      </p:sp>
      <p:sp>
        <p:nvSpPr>
          <p:cNvPr id="17411" name="Zástupný symbol pro obsah 8">
            <a:extLst>
              <a:ext uri="{FF2B5EF4-FFF2-40B4-BE49-F238E27FC236}">
                <a16:creationId xmlns:a16="http://schemas.microsoft.com/office/drawing/2014/main" id="{33FF7B53-2CC9-E64E-901A-44B019875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>
                <a:latin typeface="Georgia" panose="02040502050405020303" pitchFamily="18" charset="0"/>
              </a:rPr>
              <a:t>Proces tvorby rozhodnutí</a:t>
            </a:r>
          </a:p>
          <a:p>
            <a:endParaRPr lang="cs-CZ" altLang="cs-CZ">
              <a:latin typeface="Georgia" panose="02040502050405020303" pitchFamily="18" charset="0"/>
            </a:endParaRPr>
          </a:p>
          <a:p>
            <a:endParaRPr lang="cs-CZ" altLang="cs-CZ">
              <a:latin typeface="Georgia" panose="02040502050405020303" pitchFamily="18" charset="0"/>
            </a:endParaRPr>
          </a:p>
          <a:p>
            <a:endParaRPr lang="cs-CZ" altLang="cs-CZ">
              <a:latin typeface="Georgia" panose="02040502050405020303" pitchFamily="18" charset="0"/>
            </a:endParaRPr>
          </a:p>
          <a:p>
            <a:endParaRPr lang="cs-CZ" altLang="cs-CZ">
              <a:latin typeface="Georgia" panose="02040502050405020303" pitchFamily="18" charset="0"/>
            </a:endParaRPr>
          </a:p>
          <a:p>
            <a:endParaRPr lang="cs-CZ" altLang="cs-CZ">
              <a:latin typeface="Georgia" panose="02040502050405020303" pitchFamily="18" charset="0"/>
            </a:endParaRPr>
          </a:p>
          <a:p>
            <a:endParaRPr lang="cs-CZ" altLang="cs-CZ">
              <a:latin typeface="Georgia" panose="02040502050405020303" pitchFamily="18" charset="0"/>
            </a:endParaRPr>
          </a:p>
          <a:p>
            <a:endParaRPr lang="cs-CZ" altLang="cs-CZ" sz="1600"/>
          </a:p>
          <a:p>
            <a:endParaRPr lang="en-US" altLang="cs-CZ" sz="1600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E1100A2F-101A-0147-879D-4C060E251BC4}"/>
              </a:ext>
            </a:extLst>
          </p:cNvPr>
          <p:cNvSpPr/>
          <p:nvPr/>
        </p:nvSpPr>
        <p:spPr>
          <a:xfrm>
            <a:off x="7667625" y="3214688"/>
            <a:ext cx="1843088" cy="914400"/>
          </a:xfrm>
          <a:prstGeom prst="rect">
            <a:avLst/>
          </a:prstGeom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Rada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(členské státy)</a:t>
            </a: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2F11E383-7FA3-FA49-B684-E9385DFC16B4}"/>
              </a:ext>
            </a:extLst>
          </p:cNvPr>
          <p:cNvSpPr/>
          <p:nvPr/>
        </p:nvSpPr>
        <p:spPr>
          <a:xfrm>
            <a:off x="2738439" y="3214688"/>
            <a:ext cx="1843087" cy="914400"/>
          </a:xfrm>
          <a:prstGeom prst="rect">
            <a:avLst/>
          </a:prstGeom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Komise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(EU)</a:t>
            </a:r>
          </a:p>
        </p:txBody>
      </p:sp>
      <p:cxnSp>
        <p:nvCxnSpPr>
          <p:cNvPr id="37" name="Přímá spojovací šipka 36">
            <a:extLst>
              <a:ext uri="{FF2B5EF4-FFF2-40B4-BE49-F238E27FC236}">
                <a16:creationId xmlns:a16="http://schemas.microsoft.com/office/drawing/2014/main" id="{F2D87496-2846-6A46-991C-657C6E3479A5}"/>
              </a:ext>
            </a:extLst>
          </p:cNvPr>
          <p:cNvCxnSpPr>
            <a:endCxn id="33" idx="0"/>
          </p:cNvCxnSpPr>
          <p:nvPr/>
        </p:nvCxnSpPr>
        <p:spPr>
          <a:xfrm rot="5400000">
            <a:off x="3163095" y="2710658"/>
            <a:ext cx="1000125" cy="7937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>
            <a:extLst>
              <a:ext uri="{FF2B5EF4-FFF2-40B4-BE49-F238E27FC236}">
                <a16:creationId xmlns:a16="http://schemas.microsoft.com/office/drawing/2014/main" id="{D7BECF0D-E4E1-CA45-90CE-4465242816F4}"/>
              </a:ext>
            </a:extLst>
          </p:cNvPr>
          <p:cNvCxnSpPr/>
          <p:nvPr/>
        </p:nvCxnSpPr>
        <p:spPr>
          <a:xfrm rot="16200000" flipH="1">
            <a:off x="8128001" y="5969001"/>
            <a:ext cx="942975" cy="6350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šipka 42">
            <a:extLst>
              <a:ext uri="{FF2B5EF4-FFF2-40B4-BE49-F238E27FC236}">
                <a16:creationId xmlns:a16="http://schemas.microsoft.com/office/drawing/2014/main" id="{8A842995-42D5-744F-951B-A9D90A860A63}"/>
              </a:ext>
            </a:extLst>
          </p:cNvPr>
          <p:cNvCxnSpPr>
            <a:stCxn id="33" idx="3"/>
            <a:endCxn id="32" idx="1"/>
          </p:cNvCxnSpPr>
          <p:nvPr/>
        </p:nvCxnSpPr>
        <p:spPr>
          <a:xfrm>
            <a:off x="4581525" y="3671889"/>
            <a:ext cx="3086100" cy="1587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>
            <a:extLst>
              <a:ext uri="{FF2B5EF4-FFF2-40B4-BE49-F238E27FC236}">
                <a16:creationId xmlns:a16="http://schemas.microsoft.com/office/drawing/2014/main" id="{6E062E0F-4A8E-B140-AAF9-03B0C7E2B8D0}"/>
              </a:ext>
            </a:extLst>
          </p:cNvPr>
          <p:cNvSpPr/>
          <p:nvPr/>
        </p:nvSpPr>
        <p:spPr>
          <a:xfrm>
            <a:off x="7667625" y="4572000"/>
            <a:ext cx="1843088" cy="914400"/>
          </a:xfrm>
          <a:prstGeom prst="rect">
            <a:avLst/>
          </a:prstGeom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Evropský </a:t>
            </a:r>
            <a:r>
              <a:rPr lang="cs-CZ" sz="2000" dirty="0" err="1"/>
              <a:t>parl</a:t>
            </a:r>
            <a:r>
              <a:rPr lang="cs-CZ" sz="2000" dirty="0"/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(lid EU)</a:t>
            </a:r>
          </a:p>
        </p:txBody>
      </p:sp>
      <p:sp>
        <p:nvSpPr>
          <p:cNvPr id="17418" name="TextovéPole 9">
            <a:extLst>
              <a:ext uri="{FF2B5EF4-FFF2-40B4-BE49-F238E27FC236}">
                <a16:creationId xmlns:a16="http://schemas.microsoft.com/office/drawing/2014/main" id="{9103F960-9915-FD42-8788-141956F37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1" y="4071939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>
                <a:sym typeface="Symbol" pitchFamily="2" charset="2"/>
              </a:rPr>
              <a:t></a:t>
            </a: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4230360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88E33E16-57A2-8343-9D05-0D84F87D2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 orgánů</a:t>
            </a:r>
          </a:p>
        </p:txBody>
      </p:sp>
      <p:sp>
        <p:nvSpPr>
          <p:cNvPr id="68611" name="Zástupný symbol pro obsah 2">
            <a:extLst>
              <a:ext uri="{FF2B5EF4-FFF2-40B4-BE49-F238E27FC236}">
                <a16:creationId xmlns:a16="http://schemas.microsoft.com/office/drawing/2014/main" id="{850E3BA1-13BF-A24D-93F4-08950447F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Hlavními orgány EU jsou: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Evropský parlament,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Evropská rada,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Rada,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Evropská komise,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Soudní dvůr Evropské unie,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Evropská centrální banka,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Účetní dvůr.</a:t>
            </a:r>
          </a:p>
          <a:p>
            <a:pPr marL="147638" indent="-27305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cs-CZ" dirty="0"/>
              <a:t>Dalšími orgány jsou: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1600" dirty="0"/>
              <a:t>Hospodářský a sociální výbor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sz="1600" dirty="0"/>
              <a:t>Výbor Regionů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endParaRPr lang="cs-CZ" dirty="0"/>
          </a:p>
        </p:txBody>
      </p:sp>
      <p:sp>
        <p:nvSpPr>
          <p:cNvPr id="19461" name="Zástupný symbol pro číslo snímku 4">
            <a:extLst>
              <a:ext uri="{FF2B5EF4-FFF2-40B4-BE49-F238E27FC236}">
                <a16:creationId xmlns:a16="http://schemas.microsoft.com/office/drawing/2014/main" id="{1A2EAA44-98D3-C547-88EE-064BC2C2F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43C297-694A-2E4D-8490-E6B374C8DA9F}" type="slidenum">
              <a:rPr lang="cs-CZ" altLang="cs-CZ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58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522F4373-ADDD-924E-AEDE-D4F64B6C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Principy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083F7A-E359-264B-A52E-E557C4B4F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Jednotnost soustavy (EU i 3ES)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Článek 10 odst. 1 SFEU – „</a:t>
            </a:r>
            <a:r>
              <a:rPr lang="pl-PL" i="1" dirty="0"/>
              <a:t>Fungování Unie je založeno na zastupitelské demokracii</a:t>
            </a:r>
            <a:r>
              <a:rPr lang="pl-PL" dirty="0"/>
              <a:t>.”</a:t>
            </a:r>
            <a:endParaRPr lang="cs-CZ" dirty="0"/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institucionální rovnováhy (obdoba dělby moci)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Vzájemná nezávislost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/>
              <a:t>Vlastní vnitřní pravidla fungování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/>
              <a:t>Rozhodnutí Černobyl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/>
              <a:t>Loajální mezi–institucionální spolupráce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CE051D-5036-6441-84D4-5B2E4A7B3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1509" name="Zástupný symbol pro číslo snímku 4">
            <a:extLst>
              <a:ext uri="{FF2B5EF4-FFF2-40B4-BE49-F238E27FC236}">
                <a16:creationId xmlns:a16="http://schemas.microsoft.com/office/drawing/2014/main" id="{AA84E450-7629-7546-A379-C652B8A36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43C297-694A-2E4D-8490-E6B374C8DA9F}" type="slidenum">
              <a:rPr lang="cs-CZ" altLang="cs-CZ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893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Pravomoci EU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svěřených pravomocí  =  „</a:t>
            </a:r>
            <a:r>
              <a:rPr lang="cs-CZ" i="1" dirty="0"/>
              <a:t>co nedostala, to nemá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srov. státy -  mohou regulovat cokoliv</a:t>
            </a:r>
          </a:p>
          <a:p>
            <a:pPr lvl="1"/>
            <a:r>
              <a:rPr lang="cs-CZ" dirty="0"/>
              <a:t>může být činná pouze ve věcně vymezených oblastech</a:t>
            </a:r>
          </a:p>
          <a:p>
            <a:r>
              <a:rPr lang="cs-CZ" dirty="0"/>
              <a:t>Pravomoc</a:t>
            </a:r>
          </a:p>
          <a:p>
            <a:pPr lvl="1"/>
            <a:r>
              <a:rPr lang="cs-CZ" dirty="0"/>
              <a:t>legislativní</a:t>
            </a:r>
          </a:p>
          <a:p>
            <a:pPr lvl="1"/>
            <a:r>
              <a:rPr lang="cs-CZ" dirty="0"/>
              <a:t>výkonná</a:t>
            </a:r>
          </a:p>
          <a:p>
            <a:pPr lvl="1"/>
            <a:r>
              <a:rPr lang="cs-CZ" dirty="0"/>
              <a:t>soudní</a:t>
            </a:r>
          </a:p>
          <a:p>
            <a:r>
              <a:rPr lang="cs-CZ" dirty="0"/>
              <a:t>výkon limitován zásadami subsidiarity a proporcionality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pPr>
              <a:defRPr/>
            </a:pPr>
            <a:fld id="{25092974-B031-4AB2-A3C8-F2E689EE9F4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14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pravomocí EU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charset="0"/>
              <a:buNone/>
            </a:pPr>
            <a:r>
              <a:rPr lang="cs-CZ" dirty="0"/>
              <a:t>Členění dle míry zapojení členských států a EU</a:t>
            </a:r>
          </a:p>
          <a:p>
            <a:r>
              <a:rPr lang="cs-CZ" dirty="0">
                <a:solidFill>
                  <a:srgbClr val="FF0000"/>
                </a:solidFill>
              </a:rPr>
              <a:t>Výlučná (čl. 2 odst. 1 SFEU)</a:t>
            </a:r>
          </a:p>
          <a:p>
            <a:r>
              <a:rPr lang="cs-CZ" dirty="0">
                <a:solidFill>
                  <a:srgbClr val="FFC000"/>
                </a:solidFill>
              </a:rPr>
              <a:t>Sdílená (čl. 2 odst. 2 SFEU)</a:t>
            </a:r>
          </a:p>
          <a:p>
            <a:r>
              <a:rPr lang="cs-CZ" dirty="0">
                <a:solidFill>
                  <a:srgbClr val="92D050"/>
                </a:solidFill>
              </a:rPr>
              <a:t>Pravomoc k přijímání opatření k zajištění koordinace čl. st.  (hospodářská politika a zaměstnanost)</a:t>
            </a:r>
          </a:p>
          <a:p>
            <a:r>
              <a:rPr lang="cs-CZ" dirty="0">
                <a:solidFill>
                  <a:srgbClr val="92D050"/>
                </a:solidFill>
              </a:rPr>
              <a:t>Pravomoc vymezovat a provádět SZBP a SOP</a:t>
            </a:r>
          </a:p>
          <a:p>
            <a:r>
              <a:rPr lang="cs-CZ" dirty="0">
                <a:solidFill>
                  <a:srgbClr val="92D050"/>
                </a:solidFill>
              </a:rPr>
              <a:t>Pravomoc koordinovat, podporovat a doplňovat činnosti členských států bez možnosti harmonizace</a:t>
            </a:r>
          </a:p>
          <a:p>
            <a:r>
              <a:rPr lang="cs-CZ" dirty="0">
                <a:solidFill>
                  <a:srgbClr val="92D050"/>
                </a:solidFill>
              </a:rPr>
              <a:t>Subsidiární pravomoci (čl. 352 SFEU)</a:t>
            </a:r>
          </a:p>
          <a:p>
            <a:r>
              <a:rPr lang="cs-CZ" dirty="0">
                <a:solidFill>
                  <a:srgbClr val="00B050"/>
                </a:solidFill>
              </a:rPr>
              <a:t>Žádná pravomoc bez možnosti koordinace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67557" y="2333297"/>
            <a:ext cx="2" cy="31688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0450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33B550F8F34241A1C7C64536AF6931" ma:contentTypeVersion="14" ma:contentTypeDescription="Vytvoří nový dokument" ma:contentTypeScope="" ma:versionID="93299f25716978935da17c38c23804b3">
  <xsd:schema xmlns:xsd="http://www.w3.org/2001/XMLSchema" xmlns:xs="http://www.w3.org/2001/XMLSchema" xmlns:p="http://schemas.microsoft.com/office/2006/metadata/properties" xmlns:ns3="cf78f84f-7818-4b4d-b6ac-ba0cd8f40d53" xmlns:ns4="857e518f-e2fd-4de5-9649-7bf22525e9a0" targetNamespace="http://schemas.microsoft.com/office/2006/metadata/properties" ma:root="true" ma:fieldsID="128a9a6d9f98dce28c517c1457ec2c70" ns3:_="" ns4:_="">
    <xsd:import namespace="cf78f84f-7818-4b4d-b6ac-ba0cd8f40d53"/>
    <xsd:import namespace="857e518f-e2fd-4de5-9649-7bf22525e9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8f84f-7818-4b4d-b6ac-ba0cd8f40d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e518f-e2fd-4de5-9649-7bf22525e9a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8A9865-C210-4A5D-B0CA-5B97F6AAA5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78f84f-7818-4b4d-b6ac-ba0cd8f40d53"/>
    <ds:schemaRef ds:uri="857e518f-e2fd-4de5-9649-7bf22525e9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F8C9A6-9836-4C3B-9291-232F6C9E5242}">
  <ds:schemaRefs>
    <ds:schemaRef ds:uri="http://www.w3.org/XML/1998/namespace"/>
    <ds:schemaRef ds:uri="857e518f-e2fd-4de5-9649-7bf22525e9a0"/>
    <ds:schemaRef ds:uri="http://purl.org/dc/dcmitype/"/>
    <ds:schemaRef ds:uri="cf78f84f-7818-4b4d-b6ac-ba0cd8f40d53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09700F3-27F0-4C2A-98C4-6099173853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955</TotalTime>
  <Words>2504</Words>
  <Application>Microsoft Office PowerPoint</Application>
  <PresentationFormat>Širokoúhlá obrazovka</PresentationFormat>
  <Paragraphs>400</Paragraphs>
  <Slides>32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1" baseType="lpstr">
      <vt:lpstr>Arial</vt:lpstr>
      <vt:lpstr>Calibri</vt:lpstr>
      <vt:lpstr>Century Gothic</vt:lpstr>
      <vt:lpstr>Georgia</vt:lpstr>
      <vt:lpstr>Tahoma</vt:lpstr>
      <vt:lpstr>Times New Roman</vt:lpstr>
      <vt:lpstr>Wingdings</vt:lpstr>
      <vt:lpstr>Wingdings 2</vt:lpstr>
      <vt:lpstr>Prezentace_MU_CZ</vt:lpstr>
      <vt:lpstr>Instituce Evropské unie</vt:lpstr>
      <vt:lpstr>Rozdělení funkcí (dělba moci)</vt:lpstr>
      <vt:lpstr>Nadstátnost -&gt; tandem Komise + Rada</vt:lpstr>
      <vt:lpstr>Rovnováha při tvorbě rozhodnutí</vt:lpstr>
      <vt:lpstr>Rovnováha při tvorbě rozhodnutí dnes</vt:lpstr>
      <vt:lpstr>Přehled orgánů</vt:lpstr>
      <vt:lpstr>Principy</vt:lpstr>
      <vt:lpstr>Pravomoci EU</vt:lpstr>
      <vt:lpstr>Druhy pravomocí EU</vt:lpstr>
      <vt:lpstr>Konkrétní ustanovení stanoví: (kdo, co, jak, čím): např.</vt:lpstr>
      <vt:lpstr>Evropská komise</vt:lpstr>
      <vt:lpstr>Ustavení komise</vt:lpstr>
      <vt:lpstr>Komise – činnost a aparát</vt:lpstr>
      <vt:lpstr>Pravomoci Komise</vt:lpstr>
      <vt:lpstr>GŘ pro jednotlivé politiky</vt:lpstr>
      <vt:lpstr>Rada EU</vt:lpstr>
      <vt:lpstr>Předsednictví Rady </vt:lpstr>
      <vt:lpstr>Úřednický aparát Rady</vt:lpstr>
      <vt:lpstr>COREPER</vt:lpstr>
      <vt:lpstr>Pravomoci Rady</vt:lpstr>
      <vt:lpstr>Rada EU - rozhodování</vt:lpstr>
      <vt:lpstr>Starý systém váženého hlasování</vt:lpstr>
      <vt:lpstr>Změna hlasování v Radě</vt:lpstr>
      <vt:lpstr>Evropská rada</vt:lpstr>
      <vt:lpstr>Evropský parlament </vt:lpstr>
      <vt:lpstr>Politické skupiny</vt:lpstr>
      <vt:lpstr>Prezentace aplikace PowerPoint</vt:lpstr>
      <vt:lpstr>Ad EP – pravomoci + legislativní procedury</vt:lpstr>
      <vt:lpstr>Evropský účetní dvůr</vt:lpstr>
      <vt:lpstr>Hospodářský a sociální výbor</vt:lpstr>
      <vt:lpstr>Výbor regionů</vt:lpstr>
      <vt:lpstr>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mezinárodního a evropského práva</dc:title>
  <dc:creator>David Sehnálek</dc:creator>
  <cp:lastModifiedBy>David Sehnálek</cp:lastModifiedBy>
  <cp:revision>4</cp:revision>
  <cp:lastPrinted>1601-01-01T00:00:00Z</cp:lastPrinted>
  <dcterms:created xsi:type="dcterms:W3CDTF">2020-05-22T05:41:32Z</dcterms:created>
  <dcterms:modified xsi:type="dcterms:W3CDTF">2023-10-25T12:18:56Z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0x0101009933B550F8F34241A1C7C64536AF6931</vt:lpwstr>
  </property>
</Properties>
</file>