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5"/>
  </p:notesMasterIdLst>
  <p:handoutMasterIdLst>
    <p:handoutMasterId r:id="rId6"/>
  </p:handoutMasterIdLst>
  <p:sldIdLst>
    <p:sldId id="256" r:id="rId2"/>
    <p:sldId id="258" r:id="rId3"/>
    <p:sldId id="259" r:id="rId4"/>
  </p:sldIdLst>
  <p:sldSz cx="9145588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  <p15:guide id="11" pos="321">
          <p15:clr>
            <a:srgbClr val="A4A3A4"/>
          </p15:clr>
        </p15:guide>
        <p15:guide id="12" pos="5419">
          <p15:clr>
            <a:srgbClr val="A4A3A4"/>
          </p15:clr>
        </p15:guide>
        <p15:guide id="13" pos="682">
          <p15:clr>
            <a:srgbClr val="A4A3A4"/>
          </p15:clr>
        </p15:guide>
        <p15:guide id="14" pos="2766">
          <p15:clr>
            <a:srgbClr val="A4A3A4"/>
          </p15:clr>
        </p15:guide>
        <p15:guide id="15" pos="297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130" d="100"/>
          <a:sy n="130" d="100"/>
        </p:scale>
        <p:origin x="1176" y="12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  <p:guide pos="321"/>
        <p:guide pos="5419"/>
        <p:guide pos="682"/>
        <p:guide pos="2766"/>
        <p:guide pos="297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B229B6B9-1460-4014-8B8A-5645913D2C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54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40092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09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927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81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9273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5588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C251B53-6C8B-4F0B-8824-504A47FFDC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6133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8393F8C-A31C-4CAB-9887-50F0DCCDFB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877" y="2019299"/>
            <a:ext cx="4106255" cy="2833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94" y="2434289"/>
            <a:ext cx="7187994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048F454-420A-4E72-98B5-76C7E9DB3E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101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638" y="1296001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9273" y="1290515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9027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1695075"/>
            <a:ext cx="3914489" cy="3896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67024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579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93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579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1963" y="4414270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8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935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2140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93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1064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976" y="692150"/>
            <a:ext cx="3901418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692151"/>
            <a:ext cx="3914489" cy="489963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94" y="692150"/>
            <a:ext cx="8066301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94" y="6228000"/>
            <a:ext cx="594103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54" y="6228000"/>
            <a:ext cx="189033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93" y="1872000"/>
            <a:ext cx="8066301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22AFCD3-4573-49B8-BD01-0030A98A50D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A718667-3120-4062-AB1A-67E7C3243B6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68EB3FC-A0DD-471C-9892-12A4FF040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653823"/>
            <a:ext cx="8522680" cy="2921954"/>
          </a:xfrm>
        </p:spPr>
        <p:txBody>
          <a:bodyPr/>
          <a:lstStyle/>
          <a:p>
            <a:pPr algn="ctr"/>
            <a:r>
              <a:rPr lang="cs-CZ" dirty="0"/>
              <a:t> LSTAV101K Správní řízení a další postupy dle správního řádu - obecný základ</a:t>
            </a:r>
            <a:br>
              <a:rPr lang="cs-CZ" dirty="0"/>
            </a:br>
            <a:br>
              <a:rPr lang="cs-CZ" dirty="0"/>
            </a:br>
            <a:r>
              <a:rPr lang="cs-CZ" sz="2800" dirty="0"/>
              <a:t>JUDr. Lukáš Potěšil, Ph.D.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76AD8748-16E8-4B9D-9DE0-02022A0C4D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0094" y="1637071"/>
            <a:ext cx="8522680" cy="902141"/>
          </a:xfrm>
        </p:spPr>
        <p:txBody>
          <a:bodyPr/>
          <a:lstStyle/>
          <a:p>
            <a:pPr algn="ctr"/>
            <a:r>
              <a:rPr lang="cs-CZ" dirty="0"/>
              <a:t>LL.M. Stavební činnosti v právních a ekonomických souvislostech</a:t>
            </a:r>
          </a:p>
        </p:txBody>
      </p:sp>
    </p:spTree>
    <p:extLst>
      <p:ext uri="{BB962C8B-B14F-4D97-AF65-F5344CB8AC3E}">
        <p14:creationId xmlns:p14="http://schemas.microsoft.com/office/powerpoint/2010/main" val="3930958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95A71ED-0DDA-4812-ABFD-389D676459F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6E88038-3338-40FE-89C1-873D56D6E6F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48E6805-AC3B-4819-BB37-0AF841D57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cs-CZ" dirty="0"/>
              <a:t>Opatření obecné povahy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2719448-9525-47E7-9F55-1993B62D2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94" y="1378974"/>
            <a:ext cx="8066301" cy="4453025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000" dirty="0"/>
              <a:t>Část VI. </a:t>
            </a:r>
            <a:r>
              <a:rPr lang="cs-CZ" sz="2000" dirty="0" err="1"/>
              <a:t>SpŘ</a:t>
            </a:r>
            <a:r>
              <a:rPr lang="cs-CZ" sz="2000" dirty="0"/>
              <a:t> (§ 170 až 174)</a:t>
            </a:r>
          </a:p>
          <a:p>
            <a:pPr algn="just">
              <a:lnSpc>
                <a:spcPct val="100000"/>
              </a:lnSpc>
            </a:pPr>
            <a:r>
              <a:rPr lang="cs-CZ" sz="2000" dirty="0"/>
              <a:t>Problém </a:t>
            </a:r>
            <a:r>
              <a:rPr lang="cs-CZ" sz="2000" b="1" dirty="0"/>
              <a:t>negativního vymezení OOP</a:t>
            </a:r>
            <a:r>
              <a:rPr lang="cs-CZ" sz="2000" dirty="0"/>
              <a:t>, proto NSS, </a:t>
            </a:r>
            <a:r>
              <a:rPr lang="cs-CZ" sz="2000" dirty="0" err="1"/>
              <a:t>sp</a:t>
            </a:r>
            <a:r>
              <a:rPr lang="cs-CZ" sz="2000" dirty="0"/>
              <a:t>. zn. 1 </a:t>
            </a:r>
            <a:r>
              <a:rPr lang="cs-CZ" sz="2000" dirty="0" err="1"/>
              <a:t>Ao</a:t>
            </a:r>
            <a:r>
              <a:rPr lang="cs-CZ" sz="2000" dirty="0"/>
              <a:t> 1/2005, kdy: </a:t>
            </a:r>
            <a:r>
              <a:rPr lang="cs-CZ" sz="1800" i="1" dirty="0"/>
              <a:t>opatření obecné povahy je správním aktem s konkrétně určeným předmětem … a s obecně vymezeným okruhem adresátů</a:t>
            </a:r>
          </a:p>
          <a:p>
            <a:pPr algn="just">
              <a:lnSpc>
                <a:spcPct val="100000"/>
              </a:lnSpc>
            </a:pPr>
            <a:r>
              <a:rPr lang="cs-CZ" sz="2000" b="1" dirty="0"/>
              <a:t>Námitky </a:t>
            </a:r>
            <a:r>
              <a:rPr lang="cs-CZ" sz="2000" dirty="0"/>
              <a:t>(rozhoduje se o nich, součást odůvodnění OOP) </a:t>
            </a:r>
            <a:r>
              <a:rPr lang="cs-CZ" sz="2000" b="1" dirty="0"/>
              <a:t>a připomínky </a:t>
            </a:r>
            <a:r>
              <a:rPr lang="cs-CZ" sz="2000" dirty="0"/>
              <a:t>(vypořádávají se jako jiný podklad)</a:t>
            </a:r>
          </a:p>
          <a:p>
            <a:pPr algn="just">
              <a:lnSpc>
                <a:spcPct val="100000"/>
              </a:lnSpc>
            </a:pPr>
            <a:r>
              <a:rPr lang="cs-CZ" sz="2000" dirty="0"/>
              <a:t>Požadavek řádného odůvodnění OOP</a:t>
            </a:r>
          </a:p>
          <a:p>
            <a:pPr algn="just">
              <a:lnSpc>
                <a:spcPct val="100000"/>
              </a:lnSpc>
            </a:pPr>
            <a:r>
              <a:rPr lang="cs-CZ" sz="2000" b="1" dirty="0"/>
              <a:t>Nelze uplatnit opravné prostředky</a:t>
            </a:r>
            <a:r>
              <a:rPr lang="cs-CZ" sz="2000" dirty="0"/>
              <a:t>, přípustné je přezkumné řízení (§ 174 odst. 2)</a:t>
            </a:r>
          </a:p>
          <a:p>
            <a:pPr algn="just">
              <a:lnSpc>
                <a:spcPct val="100000"/>
              </a:lnSpc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63276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95A71ED-0DDA-4812-ABFD-389D676459F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6E88038-3338-40FE-89C1-873D56D6E6F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48E6805-AC3B-4819-BB37-0AF841D57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cs-CZ" dirty="0"/>
              <a:t>Opatření obecné povahy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2719448-9525-47E7-9F55-1993B62D2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94" y="1378974"/>
            <a:ext cx="8066301" cy="4453025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000" b="1" dirty="0"/>
              <a:t>Možnost soudní ochrany</a:t>
            </a:r>
          </a:p>
          <a:p>
            <a:pPr marL="529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cs-CZ" sz="2000" dirty="0"/>
              <a:t>Návrh na zrušení OOP § 101a násl. SŘS </a:t>
            </a:r>
          </a:p>
          <a:p>
            <a:pPr marL="529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cs-CZ" sz="2000" dirty="0"/>
              <a:t>Tzv. incidenční 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sz="2000" dirty="0"/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2000" dirty="0"/>
              <a:t>NSS, </a:t>
            </a:r>
            <a:r>
              <a:rPr lang="cs-CZ" sz="2000" dirty="0" err="1"/>
              <a:t>sp</a:t>
            </a:r>
            <a:r>
              <a:rPr lang="cs-CZ" sz="2000" dirty="0"/>
              <a:t>. zn. 3 As 79/2021: </a:t>
            </a:r>
            <a:r>
              <a:rPr lang="cs-CZ" sz="1800" i="1" dirty="0"/>
              <a:t>soudní řád správní rozlišuje dva typy návrhu na zrušení opatření obecné povahy … Prvním typem návrhu je návrh na soudní přezkum …, který může podat každý, kdo tvrdí, že byl na svých právech opatřením obecné povahy zkrácen, a to ve lhůtě stanovené v § 101b odst. 1 … Druhým typem je návrh na incidenční přezkum opatření obecné povahy dle § 101a odst. 1 věty druhé …, který je oprávněn podat jen ten, kdo současně oprávněn podat ve správním soudnictví žalobu nebo jiný návrh ve věci, ve které bylo opatření obecné povahy užito; tento návrh je třeba podat společně se žalobou …, a to bez ohledu na lhůtu uvedenou v § 101b odst. 1</a:t>
            </a:r>
          </a:p>
        </p:txBody>
      </p:sp>
    </p:spTree>
    <p:extLst>
      <p:ext uri="{BB962C8B-B14F-4D97-AF65-F5344CB8AC3E}">
        <p14:creationId xmlns:p14="http://schemas.microsoft.com/office/powerpoint/2010/main" val="169765707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prezentace-law-cz-4-3</Template>
  <TotalTime>0</TotalTime>
  <Words>295</Words>
  <Application>Microsoft Office PowerPoint</Application>
  <PresentationFormat>Vlastní</PresentationFormat>
  <Paragraphs>20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Tahoma</vt:lpstr>
      <vt:lpstr>Wingdings</vt:lpstr>
      <vt:lpstr>Prezentace_MU_CZ</vt:lpstr>
      <vt:lpstr> LSTAV101K Správní řízení a další postupy dle správního řádu - obecný základ  JUDr. Lukáš Potěšil, Ph.D.</vt:lpstr>
      <vt:lpstr>Opatření obecné povahy</vt:lpstr>
      <vt:lpstr>Opatření obecné povahy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LSTAV101K Správní řízení a další postupy dle správního řádu - obecný základ  JUDr. Lukáš Potěšil, Ph.D.</dc:title>
  <dc:creator>Lukas Potesil</dc:creator>
  <cp:lastModifiedBy>Lukas Potesil</cp:lastModifiedBy>
  <cp:revision>8</cp:revision>
  <cp:lastPrinted>1601-01-01T00:00:00Z</cp:lastPrinted>
  <dcterms:created xsi:type="dcterms:W3CDTF">2023-07-14T14:58:30Z</dcterms:created>
  <dcterms:modified xsi:type="dcterms:W3CDTF">2023-07-21T07:57:38Z</dcterms:modified>
</cp:coreProperties>
</file>