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0" d="100"/>
          <a:sy n="130" d="100"/>
        </p:scale>
        <p:origin x="117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2AFCD3-4573-49B8-BD01-0030A98A50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18667-3120-4062-AB1A-67E7C3243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8EB3FC-A0DD-471C-9892-12A4FF04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653823"/>
            <a:ext cx="8522680" cy="2921954"/>
          </a:xfrm>
        </p:spPr>
        <p:txBody>
          <a:bodyPr/>
          <a:lstStyle/>
          <a:p>
            <a:pPr algn="ctr"/>
            <a:r>
              <a:rPr lang="cs-CZ" dirty="0"/>
              <a:t> LSTAV101K Správní řízení a další postupy dle správního řádu - obecný základ</a:t>
            </a:r>
            <a:br>
              <a:rPr lang="cs-CZ" dirty="0"/>
            </a:br>
            <a:br>
              <a:rPr lang="cs-CZ" dirty="0"/>
            </a:br>
            <a:r>
              <a:rPr lang="cs-CZ" sz="2800" dirty="0"/>
              <a:t>JUDr. Lukáš Potěšil, Ph.D.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AD8748-16E8-4B9D-9DE0-02022A0C4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94" y="1637071"/>
            <a:ext cx="8522680" cy="902141"/>
          </a:xfrm>
        </p:spPr>
        <p:txBody>
          <a:bodyPr/>
          <a:lstStyle/>
          <a:p>
            <a:pPr algn="ctr"/>
            <a:r>
              <a:rPr lang="cs-CZ" dirty="0"/>
              <a:t>LL.M. Stavební činnosti v právních a ekonomických souvislostech</a:t>
            </a:r>
          </a:p>
        </p:txBody>
      </p:sp>
    </p:spTree>
    <p:extLst>
      <p:ext uri="{BB962C8B-B14F-4D97-AF65-F5344CB8AC3E}">
        <p14:creationId xmlns:p14="http://schemas.microsoft.com/office/powerpoint/2010/main" val="393095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5A71ED-0DDA-4812-ABFD-389D67645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88038-3338-40FE-89C1-873D56D6E6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8E6805-AC3B-4819-BB37-0AF841D5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Opatření obecné povahy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719448-9525-47E7-9F55-1993B62D2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78974"/>
            <a:ext cx="8066301" cy="44530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Část VI. </a:t>
            </a:r>
            <a:r>
              <a:rPr lang="cs-CZ" sz="2000" dirty="0" err="1"/>
              <a:t>SpŘ</a:t>
            </a:r>
            <a:r>
              <a:rPr lang="cs-CZ" sz="2000" dirty="0"/>
              <a:t> (§ 170 až 174)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Problém </a:t>
            </a:r>
            <a:r>
              <a:rPr lang="cs-CZ" sz="2000" b="1" dirty="0"/>
              <a:t>negativního vymezení OOP</a:t>
            </a:r>
            <a:r>
              <a:rPr lang="cs-CZ" sz="2000" dirty="0"/>
              <a:t>, proto NSS, </a:t>
            </a:r>
            <a:r>
              <a:rPr lang="cs-CZ" sz="2000" dirty="0" err="1"/>
              <a:t>sp</a:t>
            </a:r>
            <a:r>
              <a:rPr lang="cs-CZ" sz="2000" dirty="0"/>
              <a:t>. zn. 1 </a:t>
            </a:r>
            <a:r>
              <a:rPr lang="cs-CZ" sz="2000" dirty="0" err="1"/>
              <a:t>Ao</a:t>
            </a:r>
            <a:r>
              <a:rPr lang="cs-CZ" sz="2000" dirty="0"/>
              <a:t> 1/2005, kdy: </a:t>
            </a:r>
            <a:r>
              <a:rPr lang="cs-CZ" sz="1800" i="1" dirty="0"/>
              <a:t>opatření obecné povahy je správním aktem s konkrétně určeným předmětem … a s obecně vymezeným okruhem adresátů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Námitky </a:t>
            </a:r>
            <a:r>
              <a:rPr lang="cs-CZ" sz="2000" dirty="0"/>
              <a:t>(rozhoduje se o nich, součást odůvodnění OOP) </a:t>
            </a:r>
            <a:r>
              <a:rPr lang="cs-CZ" sz="2000" b="1" dirty="0"/>
              <a:t>a připomínky </a:t>
            </a:r>
            <a:r>
              <a:rPr lang="cs-CZ" sz="2000" dirty="0"/>
              <a:t>(vypořádávají se jako jiný podklad)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Požadavek řádného odůvodnění OOP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Nelze uplatnit opravné prostředky</a:t>
            </a:r>
            <a:r>
              <a:rPr lang="cs-CZ" sz="2000" dirty="0"/>
              <a:t>, přípustné je přezkumné řízení (§ 174 odst. 2)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327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5A71ED-0DDA-4812-ABFD-389D67645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88038-3338-40FE-89C1-873D56D6E6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8E6805-AC3B-4819-BB37-0AF841D5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Opatření obecné povahy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719448-9525-47E7-9F55-1993B62D2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78974"/>
            <a:ext cx="8066301" cy="44530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Možnost soudní ochrany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Návrh na zrušení OOP § 101a násl. SŘS 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Tzv. incidenční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NSS, </a:t>
            </a:r>
            <a:r>
              <a:rPr lang="cs-CZ" sz="2000" dirty="0" err="1"/>
              <a:t>sp</a:t>
            </a:r>
            <a:r>
              <a:rPr lang="cs-CZ" sz="2000" dirty="0"/>
              <a:t>. zn. 3 As 79/2021: </a:t>
            </a:r>
            <a:r>
              <a:rPr lang="cs-CZ" sz="1800" i="1" dirty="0"/>
              <a:t>soudní řád správní rozlišuje dva typy návrhu na zrušení opatření obecné povahy … Prvním typem návrhu je návrh na soudní přezkum …, který může podat každý, kdo tvrdí, že byl na svých právech opatřením obecné povahy zkrácen, a to ve lhůtě stanovené v § 101b odst. 1 … Druhým typem je návrh na incidenční přezkum opatření obecné povahy dle § 101a odst. 1 věty druhé …, který je oprávněn podat jen ten, kdo současně oprávněn podat ve správním soudnictví žalobu nebo jiný návrh ve věci, ve které bylo opatření obecné povahy užito; tento návrh je třeba podat společně se žalobou …, a to bez ohledu na lhůtu uvedenou v § 101b odst. 1</a:t>
            </a:r>
          </a:p>
        </p:txBody>
      </p:sp>
    </p:spTree>
    <p:extLst>
      <p:ext uri="{BB962C8B-B14F-4D97-AF65-F5344CB8AC3E}">
        <p14:creationId xmlns:p14="http://schemas.microsoft.com/office/powerpoint/2010/main" val="1697657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295</Words>
  <Application>Microsoft Office PowerPoint</Application>
  <PresentationFormat>Vlastní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 LSTAV101K Správní řízení a další postupy dle správního řádu - obecný základ  JUDr. Lukáš Potěšil, Ph.D.</vt:lpstr>
      <vt:lpstr>Opatření obecné povahy</vt:lpstr>
      <vt:lpstr>Opatření obecné povahy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LSTAV101K Správní řízení a další postupy dle správního řádu - obecný základ  JUDr. Lukáš Potěšil, Ph.D.</dc:title>
  <dc:creator>Lukas Potesil</dc:creator>
  <cp:lastModifiedBy>Lukas Potesil</cp:lastModifiedBy>
  <cp:revision>8</cp:revision>
  <cp:lastPrinted>1601-01-01T00:00:00Z</cp:lastPrinted>
  <dcterms:created xsi:type="dcterms:W3CDTF">2023-07-14T14:58:30Z</dcterms:created>
  <dcterms:modified xsi:type="dcterms:W3CDTF">2023-07-21T07:57:38Z</dcterms:modified>
</cp:coreProperties>
</file>