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53"/>
  </p:notesMasterIdLst>
  <p:sldIdLst>
    <p:sldId id="274" r:id="rId5"/>
    <p:sldId id="444" r:id="rId6"/>
    <p:sldId id="445" r:id="rId7"/>
    <p:sldId id="256" r:id="rId8"/>
    <p:sldId id="313" r:id="rId9"/>
    <p:sldId id="456" r:id="rId10"/>
    <p:sldId id="478" r:id="rId11"/>
    <p:sldId id="479" r:id="rId12"/>
    <p:sldId id="269" r:id="rId13"/>
    <p:sldId id="469" r:id="rId14"/>
    <p:sldId id="480" r:id="rId15"/>
    <p:sldId id="483" r:id="rId16"/>
    <p:sldId id="484" r:id="rId17"/>
    <p:sldId id="485" r:id="rId18"/>
    <p:sldId id="486" r:id="rId19"/>
    <p:sldId id="258" r:id="rId20"/>
    <p:sldId id="259" r:id="rId21"/>
    <p:sldId id="266" r:id="rId22"/>
    <p:sldId id="470" r:id="rId23"/>
    <p:sldId id="471" r:id="rId24"/>
    <p:sldId id="267" r:id="rId25"/>
    <p:sldId id="458" r:id="rId26"/>
    <p:sldId id="475" r:id="rId27"/>
    <p:sldId id="476" r:id="rId28"/>
    <p:sldId id="477" r:id="rId29"/>
    <p:sldId id="260" r:id="rId30"/>
    <p:sldId id="261" r:id="rId31"/>
    <p:sldId id="268" r:id="rId32"/>
    <p:sldId id="489" r:id="rId33"/>
    <p:sldId id="491" r:id="rId34"/>
    <p:sldId id="490" r:id="rId35"/>
    <p:sldId id="457" r:id="rId36"/>
    <p:sldId id="273" r:id="rId37"/>
    <p:sldId id="481" r:id="rId38"/>
    <p:sldId id="482" r:id="rId39"/>
    <p:sldId id="262" r:id="rId40"/>
    <p:sldId id="263" r:id="rId41"/>
    <p:sldId id="271" r:id="rId42"/>
    <p:sldId id="487" r:id="rId43"/>
    <p:sldId id="272" r:id="rId44"/>
    <p:sldId id="488" r:id="rId45"/>
    <p:sldId id="264" r:id="rId46"/>
    <p:sldId id="265" r:id="rId47"/>
    <p:sldId id="270" r:id="rId48"/>
    <p:sldId id="467" r:id="rId49"/>
    <p:sldId id="472" r:id="rId50"/>
    <p:sldId id="473" r:id="rId51"/>
    <p:sldId id="474" r:id="rId52"/>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2ECE02-BE94-492F-B70D-414DBA391CFC}" v="2" dt="2024-02-28T12:54:58.7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732"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notesMaster" Target="notesMasters/notesMaster1.xml"/><Relationship Id="rId58" Type="http://schemas.microsoft.com/office/2015/10/relationships/revisionInfo" Target="revisionInfo.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ableStyles" Target="tableStyle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0D9FCB-6D2D-4976-BBAE-D0B812875D7E}" type="datetimeFigureOut">
              <a:rPr lang="cs-CZ" smtClean="0"/>
              <a:t>28.02.2024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2DFB65-F558-47F0-ADE5-E7D0C43F38A5}" type="slidenum">
              <a:rPr lang="cs-CZ" smtClean="0"/>
              <a:t>‹#›</a:t>
            </a:fld>
            <a:endParaRPr lang="cs-CZ"/>
          </a:p>
        </p:txBody>
      </p:sp>
    </p:spTree>
    <p:extLst>
      <p:ext uri="{BB962C8B-B14F-4D97-AF65-F5344CB8AC3E}">
        <p14:creationId xmlns:p14="http://schemas.microsoft.com/office/powerpoint/2010/main" val="2547556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1</a:t>
            </a:fld>
            <a:endParaRPr lang="cs-CZ" altLang="cs-CZ"/>
          </a:p>
        </p:txBody>
      </p:sp>
    </p:spTree>
    <p:extLst>
      <p:ext uri="{BB962C8B-B14F-4D97-AF65-F5344CB8AC3E}">
        <p14:creationId xmlns:p14="http://schemas.microsoft.com/office/powerpoint/2010/main" val="23213222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45</a:t>
            </a:fld>
            <a:endParaRPr lang="cs-CZ" altLang="cs-CZ"/>
          </a:p>
        </p:txBody>
      </p:sp>
    </p:spTree>
    <p:extLst>
      <p:ext uri="{BB962C8B-B14F-4D97-AF65-F5344CB8AC3E}">
        <p14:creationId xmlns:p14="http://schemas.microsoft.com/office/powerpoint/2010/main" val="39726404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2</a:t>
            </a:fld>
            <a:endParaRPr lang="cs-CZ" altLang="cs-CZ"/>
          </a:p>
        </p:txBody>
      </p:sp>
    </p:spTree>
    <p:extLst>
      <p:ext uri="{BB962C8B-B14F-4D97-AF65-F5344CB8AC3E}">
        <p14:creationId xmlns:p14="http://schemas.microsoft.com/office/powerpoint/2010/main" val="9326044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3</a:t>
            </a:fld>
            <a:endParaRPr lang="cs-CZ" altLang="cs-CZ"/>
          </a:p>
        </p:txBody>
      </p:sp>
    </p:spTree>
    <p:extLst>
      <p:ext uri="{BB962C8B-B14F-4D97-AF65-F5344CB8AC3E}">
        <p14:creationId xmlns:p14="http://schemas.microsoft.com/office/powerpoint/2010/main" val="1847206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5</a:t>
            </a:fld>
            <a:endParaRPr lang="cs-CZ" altLang="cs-CZ"/>
          </a:p>
        </p:txBody>
      </p:sp>
    </p:spTree>
    <p:extLst>
      <p:ext uri="{BB962C8B-B14F-4D97-AF65-F5344CB8AC3E}">
        <p14:creationId xmlns:p14="http://schemas.microsoft.com/office/powerpoint/2010/main" val="37736384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6</a:t>
            </a:fld>
            <a:endParaRPr lang="cs-CZ" altLang="cs-CZ"/>
          </a:p>
        </p:txBody>
      </p:sp>
    </p:spTree>
    <p:extLst>
      <p:ext uri="{BB962C8B-B14F-4D97-AF65-F5344CB8AC3E}">
        <p14:creationId xmlns:p14="http://schemas.microsoft.com/office/powerpoint/2010/main" val="12381315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29</a:t>
            </a:fld>
            <a:endParaRPr lang="cs-CZ" altLang="cs-CZ"/>
          </a:p>
        </p:txBody>
      </p:sp>
    </p:spTree>
    <p:extLst>
      <p:ext uri="{BB962C8B-B14F-4D97-AF65-F5344CB8AC3E}">
        <p14:creationId xmlns:p14="http://schemas.microsoft.com/office/powerpoint/2010/main" val="21461326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30</a:t>
            </a:fld>
            <a:endParaRPr lang="cs-CZ" altLang="cs-CZ"/>
          </a:p>
        </p:txBody>
      </p:sp>
    </p:spTree>
    <p:extLst>
      <p:ext uri="{BB962C8B-B14F-4D97-AF65-F5344CB8AC3E}">
        <p14:creationId xmlns:p14="http://schemas.microsoft.com/office/powerpoint/2010/main" val="18090078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31</a:t>
            </a:fld>
            <a:endParaRPr lang="cs-CZ" altLang="cs-CZ"/>
          </a:p>
        </p:txBody>
      </p:sp>
    </p:spTree>
    <p:extLst>
      <p:ext uri="{BB962C8B-B14F-4D97-AF65-F5344CB8AC3E}">
        <p14:creationId xmlns:p14="http://schemas.microsoft.com/office/powerpoint/2010/main" val="5211697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61FFF4-457D-4E9A-25B5-F250932CE1DF}"/>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4755295D-7919-318B-7B1B-17690C3D7B12}"/>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7AD550CA-5CEB-641F-1850-6C5FA410C4D3}"/>
              </a:ext>
            </a:extLst>
          </p:cNvPr>
          <p:cNvSpPr>
            <a:spLocks noGrp="1"/>
          </p:cNvSpPr>
          <p:nvPr>
            <p:ph type="body" idx="1"/>
          </p:nvPr>
        </p:nvSpPr>
        <p:spPr/>
        <p:txBody>
          <a:bodyPr/>
          <a:lstStyle/>
          <a:p>
            <a:endParaRPr lang="cs-CZ"/>
          </a:p>
        </p:txBody>
      </p:sp>
      <p:sp>
        <p:nvSpPr>
          <p:cNvPr id="4" name="Zástupný symbol pro číslo snímku 3">
            <a:extLst>
              <a:ext uri="{FF2B5EF4-FFF2-40B4-BE49-F238E27FC236}">
                <a16:creationId xmlns:a16="http://schemas.microsoft.com/office/drawing/2014/main" id="{2B996268-024F-42ED-D5E8-8E555FA7B158}"/>
              </a:ext>
            </a:extLst>
          </p:cNvPr>
          <p:cNvSpPr>
            <a:spLocks noGrp="1"/>
          </p:cNvSpPr>
          <p:nvPr>
            <p:ph type="sldNum" sz="quarter" idx="5"/>
          </p:nvPr>
        </p:nvSpPr>
        <p:spPr/>
        <p:txBody>
          <a:bodyPr/>
          <a:lstStyle/>
          <a:p>
            <a:fld id="{061A6D36-8CFB-40FE-8D60-D2050488125D}" type="slidenum">
              <a:rPr lang="cs-CZ" altLang="cs-CZ" smtClean="0"/>
              <a:pPr/>
              <a:t>32</a:t>
            </a:fld>
            <a:endParaRPr lang="cs-CZ" altLang="cs-CZ"/>
          </a:p>
        </p:txBody>
      </p:sp>
    </p:spTree>
    <p:extLst>
      <p:ext uri="{BB962C8B-B14F-4D97-AF65-F5344CB8AC3E}">
        <p14:creationId xmlns:p14="http://schemas.microsoft.com/office/powerpoint/2010/main" val="7939670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endParaRPr lang="cs-CZ"/>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29A1D0C-CEF4-47DE-82AD-B9161DAC52BF}" type="slidenum">
              <a:rPr lang="cs-CZ" smtClean="0"/>
              <a:t>‹#›</a:t>
            </a:fld>
            <a:endParaRPr lang="cs-CZ"/>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3168991841"/>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029A1D0C-CEF4-47DE-82AD-B9161DAC52BF}" type="slidenum">
              <a:rPr lang="cs-CZ" smtClean="0"/>
              <a:t>‹#›</a:t>
            </a:fld>
            <a:endParaRPr lang="cs-CZ"/>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Po kliknutí můžete upravovat styly textu v předloze.</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Po kliknutí můžete upravovat styly textu v předloze.</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Po kliknutí můžete upravovat styly textu v předloze.</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119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029A1D0C-CEF4-47DE-82AD-B9161DAC52BF}" type="slidenum">
              <a:rPr lang="cs-CZ" smtClean="0"/>
              <a:t>‹#›</a:t>
            </a:fld>
            <a:endParaRPr lang="cs-CZ"/>
          </a:p>
        </p:txBody>
      </p:sp>
      <p:pic>
        <p:nvPicPr>
          <p:cNvPr id="6" name="Obrázek 5">
            <a:extLst>
              <a:ext uri="{FF2B5EF4-FFF2-40B4-BE49-F238E27FC236}">
                <a16:creationId xmlns:a16="http://schemas.microsoft.com/office/drawing/2014/main" id="{BD9EAA30-1FED-4896-80B1-3BDC9D5993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02893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endParaRPr lang="cs-CZ"/>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029A1D0C-CEF4-47DE-82AD-B9161DAC52BF}" type="slidenum">
              <a:rPr lang="cs-CZ" smtClean="0"/>
              <a:t>‹#›</a:t>
            </a:fld>
            <a:endParaRPr lang="cs-CZ"/>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032314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endParaRPr lang="cs-CZ"/>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029A1D0C-CEF4-47DE-82AD-B9161DAC52BF}" type="slidenum">
              <a:rPr lang="cs-CZ" smtClean="0"/>
              <a:t>‹#›</a:t>
            </a:fld>
            <a:endParaRPr lang="cs-CZ"/>
          </a:p>
        </p:txBody>
      </p:sp>
    </p:spTree>
    <p:extLst>
      <p:ext uri="{BB962C8B-B14F-4D97-AF65-F5344CB8AC3E}">
        <p14:creationId xmlns:p14="http://schemas.microsoft.com/office/powerpoint/2010/main" val="20357212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endParaRPr lang="cs-CZ"/>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029A1D0C-CEF4-47DE-82AD-B9161DAC52BF}" type="slidenum">
              <a:rPr lang="cs-CZ" smtClean="0"/>
              <a:t>‹#›</a:t>
            </a:fld>
            <a:endParaRPr lang="cs-CZ"/>
          </a:p>
        </p:txBody>
      </p:sp>
    </p:spTree>
    <p:extLst>
      <p:ext uri="{BB962C8B-B14F-4D97-AF65-F5344CB8AC3E}">
        <p14:creationId xmlns:p14="http://schemas.microsoft.com/office/powerpoint/2010/main" val="782001724"/>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MUNI snímek">
    <p:bg>
      <p:bgRef idx="1001">
        <a:schemeClr val="bg2"/>
      </p:bgRef>
    </p:bg>
    <p:spTree>
      <p:nvGrpSpPr>
        <p:cNvPr id="1" name=""/>
        <p:cNvGrpSpPr/>
        <p:nvPr/>
      </p:nvGrpSpPr>
      <p:grpSpPr>
        <a:xfrm>
          <a:off x="0" y="0"/>
          <a:ext cx="0" cy="0"/>
          <a:chOff x="0" y="0"/>
          <a:chExt cx="0" cy="0"/>
        </a:xfrm>
      </p:grpSpPr>
      <p:pic>
        <p:nvPicPr>
          <p:cNvPr id="8" name="Grafický objekt 7">
            <a:extLst>
              <a:ext uri="{FF2B5EF4-FFF2-40B4-BE49-F238E27FC236}">
                <a16:creationId xmlns:a16="http://schemas.microsoft.com/office/drawing/2014/main" id="{BA6D60B3-EBE5-447C-98EE-21091185E01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276488" y="1489837"/>
            <a:ext cx="7639024" cy="3600000"/>
          </a:xfrm>
          <a:prstGeom prst="rect">
            <a:avLst/>
          </a:prstGeom>
        </p:spPr>
      </p:pic>
    </p:spTree>
    <p:extLst>
      <p:ext uri="{BB962C8B-B14F-4D97-AF65-F5344CB8AC3E}">
        <p14:creationId xmlns:p14="http://schemas.microsoft.com/office/powerpoint/2010/main" val="304989576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endParaRPr lang="cs-CZ"/>
          </a:p>
        </p:txBody>
      </p:sp>
      <p:sp>
        <p:nvSpPr>
          <p:cNvPr id="5" name="Zástupný symbol pro číslo snímku 4"/>
          <p:cNvSpPr>
            <a:spLocks noGrp="1"/>
          </p:cNvSpPr>
          <p:nvPr>
            <p:ph type="sldNum" sz="quarter" idx="11"/>
          </p:nvPr>
        </p:nvSpPr>
        <p:spPr/>
        <p:txBody>
          <a:bodyPr/>
          <a:lstStyle>
            <a:lvl1pPr>
              <a:defRPr/>
            </a:lvl1pPr>
          </a:lstStyle>
          <a:p>
            <a:fld id="{029A1D0C-CEF4-47DE-82AD-B9161DAC52BF}" type="slidenum">
              <a:rPr lang="cs-CZ" smtClean="0"/>
              <a:t>‹#›</a:t>
            </a:fld>
            <a:endParaRPr lang="cs-CZ"/>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485943999"/>
      </p:ext>
    </p:extLst>
  </p:cSld>
  <p:clrMapOvr>
    <a:masterClrMapping/>
  </p:clrMapOvr>
  <p:extLst>
    <p:ext uri="{DCECCB84-F9BA-43D5-87BE-67443E8EF086}">
      <p15:sldGuideLst xmlns:p15="http://schemas.microsoft.com/office/powerpoint/2012/main">
        <p15:guide id="1" orient="horz" pos="3997">
          <p15:clr>
            <a:srgbClr val="FBAE40"/>
          </p15:clr>
        </p15:guide>
        <p15:guide id="2" pos="438">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endParaRPr lang="cs-CZ"/>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29A1D0C-CEF4-47DE-82AD-B9161DAC52BF}" type="slidenum">
              <a:rPr lang="cs-CZ" smtClean="0"/>
              <a:t>‹#›</a:t>
            </a:fld>
            <a:endParaRPr lang="cs-CZ"/>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816139464"/>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endParaRPr lang="cs-CZ"/>
          </a:p>
        </p:txBody>
      </p:sp>
      <p:sp>
        <p:nvSpPr>
          <p:cNvPr id="5" name="Zástupný symbol pro číslo snímku 4"/>
          <p:cNvSpPr>
            <a:spLocks noGrp="1"/>
          </p:cNvSpPr>
          <p:nvPr>
            <p:ph type="sldNum" sz="quarter" idx="11"/>
          </p:nvPr>
        </p:nvSpPr>
        <p:spPr/>
        <p:txBody>
          <a:bodyPr/>
          <a:lstStyle>
            <a:lvl1pPr>
              <a:defRPr/>
            </a:lvl1pPr>
          </a:lstStyle>
          <a:p>
            <a:fld id="{029A1D0C-CEF4-47DE-82AD-B9161DAC52BF}" type="slidenum">
              <a:rPr lang="cs-CZ" smtClean="0"/>
              <a:t>‹#›</a:t>
            </a:fld>
            <a:endParaRPr lang="cs-CZ"/>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0734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029A1D0C-CEF4-47DE-82AD-B9161DAC52BF}" type="slidenum">
              <a:rPr lang="cs-CZ" smtClean="0"/>
              <a:t>‹#›</a:t>
            </a:fld>
            <a:endParaRPr lang="cs-CZ"/>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064665338"/>
      </p:ext>
    </p:extLst>
  </p:cSld>
  <p:clrMapOvr>
    <a:masterClrMapping/>
  </p:clrMapOvr>
  <p:extLst>
    <p:ext uri="{DCECCB84-F9BA-43D5-87BE-67443E8EF086}">
      <p15:sldGuideLst xmlns:p15="http://schemas.microsoft.com/office/powerpoint/2012/main">
        <p15:guide id="1" orient="horz" pos="2886">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029A1D0C-CEF4-47DE-82AD-B9161DAC52BF}" type="slidenum">
              <a:rPr lang="cs-CZ" smtClean="0"/>
              <a:t>‹#›</a:t>
            </a:fld>
            <a:endParaRPr lang="cs-CZ"/>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Po kliknutí můžete upravovat styly textu v předloze.</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8213671"/>
      </p:ext>
    </p:extLst>
  </p:cSld>
  <p:clrMapOvr>
    <a:masterClrMapping/>
  </p:clrMapOvr>
  <p:extLst>
    <p:ext uri="{DCECCB84-F9BA-43D5-87BE-67443E8EF086}">
      <p15:sldGuideLst xmlns:p15="http://schemas.microsoft.com/office/powerpoint/2012/main">
        <p15:guide id="1" orient="horz" pos="3657">
          <p15:clr>
            <a:srgbClr val="FBAE40"/>
          </p15:clr>
        </p15:guide>
        <p15:guide id="2" pos="7242">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029A1D0C-CEF4-47DE-82AD-B9161DAC52BF}" type="slidenum">
              <a:rPr lang="cs-CZ" smtClean="0"/>
              <a:t>‹#›</a:t>
            </a:fld>
            <a:endParaRPr lang="cs-CZ"/>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Po kliknutí můžete upravovat styly textu v předloze.</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Po kliknutí můžete upravovat styly textu v předloze.</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230210717"/>
      </p:ext>
    </p:extLst>
  </p:cSld>
  <p:clrMapOvr>
    <a:masterClrMapping/>
  </p:clrMapOvr>
  <p:extLst>
    <p:ext uri="{DCECCB84-F9BA-43D5-87BE-67443E8EF086}">
      <p15:sldGuideLst xmlns:p15="http://schemas.microsoft.com/office/powerpoint/2012/main">
        <p15:guide id="1" orient="horz" pos="1049">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029A1D0C-CEF4-47DE-82AD-B9161DAC52BF}" type="slidenum">
              <a:rPr lang="cs-CZ" smtClean="0"/>
              <a:t>‹#›</a:t>
            </a:fld>
            <a:endParaRPr lang="cs-CZ"/>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Po kliknutí můžete upravovat styly textu v předloze.</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Po kliknutí můžete upravovat styly textu v předloze.</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536905496"/>
      </p:ext>
    </p:extLst>
  </p:cSld>
  <p:clrMapOvr>
    <a:masterClrMapping/>
  </p:clrMapOvr>
  <p:extLst>
    <p:ext uri="{DCECCB84-F9BA-43D5-87BE-67443E8EF086}">
      <p15:sldGuideLst xmlns:p15="http://schemas.microsoft.com/office/powerpoint/2012/main">
        <p15:guide id="1" orient="horz" pos="3158">
          <p15:clr>
            <a:srgbClr val="FBAE40"/>
          </p15:clr>
        </p15:guide>
        <p15:guide id="2" pos="43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029A1D0C-CEF4-47DE-82AD-B9161DAC52BF}" type="slidenum">
              <a:rPr lang="cs-CZ" smtClean="0"/>
              <a:t>‹#›</a:t>
            </a:fld>
            <a:endParaRPr lang="cs-CZ"/>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18597483"/>
      </p:ext>
    </p:extLst>
  </p:cSld>
  <p:clrMapOvr>
    <a:masterClrMapping/>
  </p:clrMapOvr>
  <p:extLst>
    <p:ext uri="{DCECCB84-F9BA-43D5-87BE-67443E8EF086}">
      <p15:sldGuideLst xmlns:p15="http://schemas.microsoft.com/office/powerpoint/2012/main">
        <p15:guide id="1" orient="horz" pos="436">
          <p15:clr>
            <a:srgbClr val="FBAE40"/>
          </p15:clr>
        </p15:guide>
        <p15:guide id="2" pos="43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endParaRPr lang="cs-CZ"/>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29A1D0C-CEF4-47DE-82AD-B9161DAC52BF}" type="slidenum">
              <a:rPr lang="cs-CZ" smtClean="0"/>
              <a:t>‹#›</a:t>
            </a:fld>
            <a:endParaRPr lang="cs-CZ"/>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extLst>
      <p:ext uri="{BB962C8B-B14F-4D97-AF65-F5344CB8AC3E}">
        <p14:creationId xmlns:p14="http://schemas.microsoft.com/office/powerpoint/2010/main" val="19594598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7"/>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p15:clr>
            <a:srgbClr val="F26B43"/>
          </p15:clr>
        </p15:guide>
        <p15:guide id="2" pos="43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2" Type="http://schemas.openxmlformats.org/officeDocument/2006/relationships/hyperlink" Target="http://www.usoud.cz/pravni-uprava/"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nalus.usoud.cz/Search/GetRegSignDecisions.aspx?sz=2-443-16" TargetMode="External"/><Relationship Id="rId3" Type="http://schemas.openxmlformats.org/officeDocument/2006/relationships/hyperlink" Target="https://nalus.usoud.cz/Search/GetRegSignDecisions.aspx?sz=Pl-45-17" TargetMode="External"/><Relationship Id="rId7" Type="http://schemas.openxmlformats.org/officeDocument/2006/relationships/hyperlink" Target="https://nalus.usoud.cz/Search/GetRegSignDecisions.aspx?sz=2-3505-18" TargetMode="External"/><Relationship Id="rId2" Type="http://schemas.openxmlformats.org/officeDocument/2006/relationships/hyperlink" Target="https://nalus.usoud.cz/Search/GetRegSignDecisions.aspx?sz=Pl-50-04" TargetMode="External"/><Relationship Id="rId1" Type="http://schemas.openxmlformats.org/officeDocument/2006/relationships/slideLayout" Target="../slideLayouts/slideLayout2.xml"/><Relationship Id="rId6" Type="http://schemas.openxmlformats.org/officeDocument/2006/relationships/hyperlink" Target="https://nalus.usoud.cz/Search/GetRegSignDecisions.aspx?sz=4-3009-17" TargetMode="External"/><Relationship Id="rId5" Type="http://schemas.openxmlformats.org/officeDocument/2006/relationships/hyperlink" Target="https://nalus.usoud.cz/Search/GetRegSignDecisions.aspx?sz=1-2063-17" TargetMode="External"/><Relationship Id="rId4" Type="http://schemas.openxmlformats.org/officeDocument/2006/relationships/hyperlink" Target="https://nalus.usoud.cz/Search/GetRegSignDecisions.aspx?sz=Pl-66-04"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nalus.usoud.cz/Search/GetRegSignDecisions.aspx?sz=Pl-19-08" TargetMode="External"/><Relationship Id="rId2" Type="http://schemas.openxmlformats.org/officeDocument/2006/relationships/hyperlink" Target="https://nalus.usoud.cz/Search/GetRegSignDecisions.aspx?sz=Pl-36-01"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image" Target="../media/image8.wmf"/></Relationships>
</file>

<file path=ppt/slides/_rels/slide4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image" Target="../media/image9.wmf"/></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7515043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047BD8-EE53-2405-3561-EBDC435E2106}"/>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1EE315B8-3A19-E3A6-BD6D-6EE052FAD22B}"/>
              </a:ext>
            </a:extLst>
          </p:cNvPr>
          <p:cNvSpPr>
            <a:spLocks noGrp="1"/>
          </p:cNvSpPr>
          <p:nvPr>
            <p:ph type="title"/>
          </p:nvPr>
        </p:nvSpPr>
        <p:spPr>
          <a:xfrm>
            <a:off x="587141" y="720000"/>
            <a:ext cx="10972799" cy="451576"/>
          </a:xfrm>
        </p:spPr>
        <p:txBody>
          <a:bodyPr/>
          <a:lstStyle/>
          <a:p>
            <a:r>
              <a:rPr lang="cs-CZ" u="sng" dirty="0"/>
              <a:t>Ú</a:t>
            </a:r>
            <a:r>
              <a:rPr lang="cs-CZ" dirty="0"/>
              <a:t>stava vs. </a:t>
            </a:r>
            <a:r>
              <a:rPr lang="cs-CZ" u="sng" dirty="0"/>
              <a:t>ú</a:t>
            </a:r>
            <a:r>
              <a:rPr lang="cs-CZ" dirty="0"/>
              <a:t>stava II.</a:t>
            </a:r>
          </a:p>
        </p:txBody>
      </p:sp>
      <p:sp>
        <p:nvSpPr>
          <p:cNvPr id="3" name="Zástupný obsah 2">
            <a:extLst>
              <a:ext uri="{FF2B5EF4-FFF2-40B4-BE49-F238E27FC236}">
                <a16:creationId xmlns:a16="http://schemas.microsoft.com/office/drawing/2014/main" id="{EAA585D8-BBCA-956B-2322-D20068CDD9EB}"/>
              </a:ext>
            </a:extLst>
          </p:cNvPr>
          <p:cNvSpPr>
            <a:spLocks noGrp="1"/>
          </p:cNvSpPr>
          <p:nvPr>
            <p:ph idx="1"/>
          </p:nvPr>
        </p:nvSpPr>
        <p:spPr>
          <a:xfrm>
            <a:off x="720000" y="1692002"/>
            <a:ext cx="10753200" cy="4660672"/>
          </a:xfrm>
        </p:spPr>
        <p:txBody>
          <a:bodyPr/>
          <a:lstStyle/>
          <a:p>
            <a:pPr algn="just">
              <a:lnSpc>
                <a:spcPct val="100000"/>
              </a:lnSpc>
              <a:spcBef>
                <a:spcPts val="1200"/>
              </a:spcBef>
            </a:pPr>
            <a:r>
              <a:rPr lang="cs-CZ" sz="2400" dirty="0"/>
              <a:t>„Ústava v České republice je </a:t>
            </a:r>
            <a:r>
              <a:rPr lang="cs-CZ" sz="2400" dirty="0">
                <a:solidFill>
                  <a:srgbClr val="FF0000"/>
                </a:solidFill>
              </a:rPr>
              <a:t>polylegální</a:t>
            </a:r>
            <a:r>
              <a:rPr lang="cs-CZ" sz="2400" dirty="0"/>
              <a:t> – netvoří ji jeden dokument, ústavní zákon, nýbrž několik dokumentů, ústavních zákonů. Podle čl. 9 odst. 1 Ústavy … ze 16. 12. 1993 může být </a:t>
            </a:r>
            <a:r>
              <a:rPr lang="cs-CZ" sz="2400" dirty="0">
                <a:solidFill>
                  <a:srgbClr val="FF0000"/>
                </a:solidFill>
              </a:rPr>
              <a:t>ústava (v širším smyslu)</a:t>
            </a:r>
            <a:r>
              <a:rPr lang="cs-CZ" sz="2400" dirty="0"/>
              <a:t> doplňována či měněna pouze ústavními zákony. </a:t>
            </a:r>
            <a:r>
              <a:rPr lang="cs-CZ" sz="2400" dirty="0">
                <a:solidFill>
                  <a:srgbClr val="FF0000"/>
                </a:solidFill>
              </a:rPr>
              <a:t>Ústavním zákonem ve formálním smyslu</a:t>
            </a:r>
            <a:r>
              <a:rPr lang="cs-CZ" sz="2400" dirty="0"/>
              <a:t> je zákon, který byl jako ústavní označen a vyhlášen a byl schválen oběma komorami Parlamentu kvalifikovanou třípětinovou většinou všech poslanců a kvalifikovanou třípětinovou většinou přítomných senátorů (čl. 39 odst. 4 Ústavy České republiky).“ </a:t>
            </a:r>
            <a:r>
              <a:rPr lang="cs-CZ" altLang="cs-CZ" sz="1600" dirty="0">
                <a:solidFill>
                  <a:schemeClr val="hlink"/>
                </a:solidFill>
              </a:rPr>
              <a:t>Viz </a:t>
            </a:r>
            <a:r>
              <a:rPr lang="cs-CZ" altLang="cs-CZ" sz="1600" dirty="0">
                <a:solidFill>
                  <a:schemeClr val="hlink"/>
                </a:solidFill>
                <a:hlinkClick r:id="rId2"/>
              </a:rPr>
              <a:t>http://www.usoud.cz/pravni-uprava/</a:t>
            </a:r>
            <a:r>
              <a:rPr lang="cs-CZ" altLang="cs-CZ" sz="1600" b="1" dirty="0">
                <a:solidFill>
                  <a:schemeClr val="hlink"/>
                </a:solidFill>
              </a:rPr>
              <a:t> </a:t>
            </a:r>
          </a:p>
          <a:p>
            <a:pPr lvl="1" algn="just" eaLnBrk="1" hangingPunct="1">
              <a:lnSpc>
                <a:spcPct val="80000"/>
              </a:lnSpc>
            </a:pPr>
            <a:endParaRPr lang="cs-CZ" altLang="cs-CZ" sz="1600" b="1" dirty="0">
              <a:solidFill>
                <a:schemeClr val="hlink"/>
              </a:solidFill>
            </a:endParaRPr>
          </a:p>
          <a:p>
            <a:pPr lvl="1" algn="just" eaLnBrk="1" hangingPunct="1">
              <a:lnSpc>
                <a:spcPct val="80000"/>
              </a:lnSpc>
            </a:pPr>
            <a:r>
              <a:rPr lang="cs-CZ" altLang="cs-CZ" sz="2400" dirty="0"/>
              <a:t>co se pak rozumí </a:t>
            </a:r>
            <a:r>
              <a:rPr lang="cs-CZ" altLang="cs-CZ" sz="2400" dirty="0">
                <a:solidFill>
                  <a:srgbClr val="FF0000"/>
                </a:solidFill>
              </a:rPr>
              <a:t>ústavním zákonem v materiálním smyslu</a:t>
            </a:r>
            <a:r>
              <a:rPr lang="cs-CZ" altLang="cs-CZ" sz="2400" dirty="0"/>
              <a:t>?</a:t>
            </a:r>
          </a:p>
          <a:p>
            <a:pPr lvl="1" algn="just" eaLnBrk="1" hangingPunct="1">
              <a:lnSpc>
                <a:spcPct val="80000"/>
              </a:lnSpc>
            </a:pPr>
            <a:r>
              <a:rPr lang="cs-CZ" altLang="cs-CZ" sz="2400" dirty="0"/>
              <a:t>viz </a:t>
            </a:r>
            <a:r>
              <a:rPr lang="cs-CZ" sz="2400" dirty="0"/>
              <a:t>nález </a:t>
            </a:r>
            <a:r>
              <a:rPr lang="cs-CZ" sz="2400" dirty="0" err="1"/>
              <a:t>sp</a:t>
            </a:r>
            <a:r>
              <a:rPr lang="cs-CZ" sz="2400" dirty="0"/>
              <a:t>. zn. </a:t>
            </a:r>
            <a:r>
              <a:rPr lang="cs-CZ" sz="2400" dirty="0" err="1"/>
              <a:t>Pl</a:t>
            </a:r>
            <a:r>
              <a:rPr lang="cs-CZ" sz="2400" dirty="0"/>
              <a:t>. ÚS 27/09 z 10. 9.2009 „Melčák“</a:t>
            </a:r>
            <a:endParaRPr lang="cs-CZ" altLang="cs-CZ" sz="2400" b="1" dirty="0">
              <a:solidFill>
                <a:schemeClr val="hlink"/>
              </a:solidFill>
            </a:endParaRPr>
          </a:p>
          <a:p>
            <a:pPr algn="just">
              <a:lnSpc>
                <a:spcPct val="100000"/>
              </a:lnSpc>
              <a:spcBef>
                <a:spcPts val="1200"/>
              </a:spcBef>
            </a:pPr>
            <a:endParaRPr lang="cs-CZ" altLang="cs-CZ" sz="2400" dirty="0"/>
          </a:p>
          <a:p>
            <a:pPr algn="just">
              <a:lnSpc>
                <a:spcPct val="100000"/>
              </a:lnSpc>
              <a:spcBef>
                <a:spcPts val="1200"/>
              </a:spcBef>
            </a:pPr>
            <a:endParaRPr lang="cs-CZ" sz="2400" dirty="0">
              <a:highlight>
                <a:srgbClr val="FFFF00"/>
              </a:highlight>
            </a:endParaRPr>
          </a:p>
        </p:txBody>
      </p:sp>
    </p:spTree>
    <p:extLst>
      <p:ext uri="{BB962C8B-B14F-4D97-AF65-F5344CB8AC3E}">
        <p14:creationId xmlns:p14="http://schemas.microsoft.com/office/powerpoint/2010/main" val="42045121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B0BCE0-D0D2-0AC8-BD07-9F0D2E55A826}"/>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A1534F2C-B2AF-2907-9124-6692B1D80DDF}"/>
              </a:ext>
            </a:extLst>
          </p:cNvPr>
          <p:cNvSpPr>
            <a:spLocks noGrp="1"/>
          </p:cNvSpPr>
          <p:nvPr>
            <p:ph type="title"/>
          </p:nvPr>
        </p:nvSpPr>
        <p:spPr>
          <a:xfrm>
            <a:off x="587141" y="720000"/>
            <a:ext cx="10972799" cy="451576"/>
          </a:xfrm>
        </p:spPr>
        <p:txBody>
          <a:bodyPr/>
          <a:lstStyle/>
          <a:p>
            <a:r>
              <a:rPr lang="cs-CZ" sz="4000" dirty="0"/>
              <a:t>Ústavní pořádek I.</a:t>
            </a:r>
            <a:endParaRPr lang="cs-CZ" dirty="0"/>
          </a:p>
        </p:txBody>
      </p:sp>
      <p:sp>
        <p:nvSpPr>
          <p:cNvPr id="3" name="Zástupný obsah 2">
            <a:extLst>
              <a:ext uri="{FF2B5EF4-FFF2-40B4-BE49-F238E27FC236}">
                <a16:creationId xmlns:a16="http://schemas.microsoft.com/office/drawing/2014/main" id="{86D72751-25E3-FBBA-AAF4-E6C7AA59E88F}"/>
              </a:ext>
            </a:extLst>
          </p:cNvPr>
          <p:cNvSpPr>
            <a:spLocks noGrp="1"/>
          </p:cNvSpPr>
          <p:nvPr>
            <p:ph idx="1"/>
          </p:nvPr>
        </p:nvSpPr>
        <p:spPr>
          <a:xfrm>
            <a:off x="720000" y="1692002"/>
            <a:ext cx="10753200" cy="4660672"/>
          </a:xfrm>
        </p:spPr>
        <p:txBody>
          <a:bodyPr/>
          <a:lstStyle/>
          <a:p>
            <a:pPr marL="72000" indent="0" algn="just">
              <a:lnSpc>
                <a:spcPct val="90000"/>
              </a:lnSpc>
              <a:buNone/>
            </a:pPr>
            <a:r>
              <a:rPr lang="cs-CZ" altLang="cs-CZ" sz="2400" b="1" dirty="0"/>
              <a:t>Čl. 112 Ústavy</a:t>
            </a:r>
          </a:p>
          <a:p>
            <a:pPr algn="just">
              <a:lnSpc>
                <a:spcPct val="90000"/>
              </a:lnSpc>
            </a:pPr>
            <a:r>
              <a:rPr lang="cs-CZ" altLang="cs-CZ" sz="2400" dirty="0"/>
              <a:t>(1) </a:t>
            </a:r>
            <a:r>
              <a:rPr lang="cs-CZ" altLang="cs-CZ" sz="2400" dirty="0">
                <a:solidFill>
                  <a:srgbClr val="00B0F0"/>
                </a:solidFill>
              </a:rPr>
              <a:t>Ústavní pořádek České republiky tvoří</a:t>
            </a:r>
            <a:r>
              <a:rPr lang="cs-CZ" altLang="cs-CZ" sz="2400" dirty="0"/>
              <a:t> tato </a:t>
            </a:r>
            <a:r>
              <a:rPr lang="en-US" altLang="cs-CZ" sz="2400" dirty="0">
                <a:solidFill>
                  <a:srgbClr val="FF0000"/>
                </a:solidFill>
              </a:rPr>
              <a:t>[1]</a:t>
            </a:r>
            <a:r>
              <a:rPr lang="en-US" altLang="cs-CZ" sz="2400" dirty="0"/>
              <a:t> </a:t>
            </a:r>
            <a:r>
              <a:rPr lang="cs-CZ" altLang="cs-CZ" sz="2400" dirty="0"/>
              <a:t>Ústava, </a:t>
            </a:r>
            <a:r>
              <a:rPr lang="en-US" altLang="cs-CZ" sz="2400" dirty="0">
                <a:solidFill>
                  <a:srgbClr val="FF0000"/>
                </a:solidFill>
              </a:rPr>
              <a:t>[2] </a:t>
            </a:r>
            <a:r>
              <a:rPr lang="en-US" altLang="cs-CZ" sz="2400" dirty="0"/>
              <a:t>LZPS</a:t>
            </a:r>
            <a:r>
              <a:rPr lang="en-US" altLang="cs-CZ" sz="2400" dirty="0">
                <a:solidFill>
                  <a:srgbClr val="00B050"/>
                </a:solidFill>
              </a:rPr>
              <a:t>[*]</a:t>
            </a:r>
            <a:r>
              <a:rPr lang="cs-CZ" altLang="cs-CZ" sz="2400" dirty="0"/>
              <a:t>, </a:t>
            </a:r>
            <a:r>
              <a:rPr lang="en-US" altLang="cs-CZ" sz="2400" dirty="0">
                <a:solidFill>
                  <a:srgbClr val="FF0000"/>
                </a:solidFill>
              </a:rPr>
              <a:t>[3] </a:t>
            </a:r>
            <a:r>
              <a:rPr lang="cs-CZ" altLang="cs-CZ" sz="2400" dirty="0"/>
              <a:t>ústavní zákony přijaté podle této Ústavy a </a:t>
            </a:r>
            <a:r>
              <a:rPr lang="en-US" altLang="cs-CZ" sz="2400" dirty="0">
                <a:solidFill>
                  <a:srgbClr val="FF0000"/>
                </a:solidFill>
              </a:rPr>
              <a:t>[4] </a:t>
            </a:r>
            <a:r>
              <a:rPr lang="cs-CZ" altLang="cs-CZ" sz="2400" dirty="0"/>
              <a:t>ústavní zákony Národního shromáždění Československé republiky, Federálního shromáždění Československé socialistické republiky a České národní rady upravující státní hranice České republiky a </a:t>
            </a:r>
            <a:r>
              <a:rPr lang="en-US" altLang="cs-CZ" sz="2400" dirty="0">
                <a:solidFill>
                  <a:srgbClr val="FF0000"/>
                </a:solidFill>
              </a:rPr>
              <a:t>[5] </a:t>
            </a:r>
            <a:r>
              <a:rPr lang="cs-CZ" altLang="cs-CZ" sz="2400" dirty="0"/>
              <a:t>ústavní zákony České národní rady přijaté po 6. červnu 1992.</a:t>
            </a:r>
          </a:p>
          <a:p>
            <a:pPr algn="just">
              <a:lnSpc>
                <a:spcPct val="90000"/>
              </a:lnSpc>
            </a:pPr>
            <a:r>
              <a:rPr lang="cs-CZ" altLang="cs-CZ" sz="2400" dirty="0"/>
              <a:t>(2) </a:t>
            </a:r>
            <a:r>
              <a:rPr lang="cs-CZ" altLang="cs-CZ" sz="2400" dirty="0">
                <a:solidFill>
                  <a:srgbClr val="00B0F0"/>
                </a:solidFill>
              </a:rPr>
              <a:t>Zrušují se</a:t>
            </a:r>
            <a:r>
              <a:rPr lang="cs-CZ" altLang="cs-CZ" sz="2400" dirty="0"/>
              <a:t> dosavadní Ústava, ústavní zákon o československé federaci, ústavní zákony, které je měnily a doplňovaly, a ústavní zákon České národní rady č. 67/1990 Sb., o státních symbolech České republiky.</a:t>
            </a:r>
          </a:p>
          <a:p>
            <a:pPr algn="just">
              <a:lnSpc>
                <a:spcPct val="90000"/>
              </a:lnSpc>
            </a:pPr>
            <a:r>
              <a:rPr lang="cs-CZ" altLang="cs-CZ" sz="2400" dirty="0"/>
              <a:t>(3) </a:t>
            </a:r>
            <a:r>
              <a:rPr lang="cs-CZ" altLang="cs-CZ" sz="2400" dirty="0">
                <a:solidFill>
                  <a:srgbClr val="00B0F0"/>
                </a:solidFill>
              </a:rPr>
              <a:t>Ostatní ústavní zákony </a:t>
            </a:r>
            <a:r>
              <a:rPr lang="cs-CZ" altLang="cs-CZ" sz="2400" dirty="0"/>
              <a:t>platné na území Č</a:t>
            </a:r>
            <a:r>
              <a:rPr lang="en-US" altLang="cs-CZ" sz="2400" dirty="0"/>
              <a:t>R</a:t>
            </a:r>
            <a:r>
              <a:rPr lang="cs-CZ" altLang="cs-CZ" sz="2400" dirty="0"/>
              <a:t> ke dni účinnosti této Ústavy </a:t>
            </a:r>
            <a:r>
              <a:rPr lang="cs-CZ" altLang="cs-CZ" sz="2400" dirty="0">
                <a:solidFill>
                  <a:srgbClr val="00B0F0"/>
                </a:solidFill>
              </a:rPr>
              <a:t>mají sílu zákona</a:t>
            </a:r>
            <a:r>
              <a:rPr lang="cs-CZ" altLang="cs-CZ" sz="2400" dirty="0"/>
              <a:t>.</a:t>
            </a:r>
            <a:r>
              <a:rPr lang="en-US" altLang="cs-CZ" sz="2400" dirty="0"/>
              <a:t> </a:t>
            </a:r>
            <a:r>
              <a:rPr lang="en-US" altLang="cs-CZ" sz="2200" dirty="0">
                <a:solidFill>
                  <a:srgbClr val="FF0000"/>
                </a:solidFill>
              </a:rPr>
              <a:t>[=</a:t>
            </a:r>
            <a:r>
              <a:rPr lang="en-US" altLang="cs-CZ" sz="2200" dirty="0" err="1">
                <a:solidFill>
                  <a:srgbClr val="FF0000"/>
                </a:solidFill>
              </a:rPr>
              <a:t>dekonstitucionalizace</a:t>
            </a:r>
            <a:r>
              <a:rPr lang="en-US" altLang="cs-CZ" sz="2200" dirty="0">
                <a:solidFill>
                  <a:srgbClr val="FF0000"/>
                </a:solidFill>
              </a:rPr>
              <a:t>]</a:t>
            </a:r>
          </a:p>
          <a:p>
            <a:pPr marL="72000" indent="0" algn="just">
              <a:lnSpc>
                <a:spcPct val="90000"/>
              </a:lnSpc>
              <a:buNone/>
            </a:pPr>
            <a:endParaRPr lang="cs-CZ" altLang="cs-CZ" sz="2000" dirty="0">
              <a:solidFill>
                <a:srgbClr val="00B050"/>
              </a:solidFill>
            </a:endParaRPr>
          </a:p>
          <a:p>
            <a:pPr marL="72000" indent="0" algn="just">
              <a:lnSpc>
                <a:spcPct val="90000"/>
              </a:lnSpc>
              <a:buNone/>
            </a:pPr>
            <a:r>
              <a:rPr lang="en-US" altLang="cs-CZ" sz="2000" dirty="0">
                <a:solidFill>
                  <a:srgbClr val="00B050"/>
                </a:solidFill>
              </a:rPr>
              <a:t>* </a:t>
            </a:r>
            <a:r>
              <a:rPr lang="en-US" altLang="cs-CZ" sz="2000" dirty="0" err="1">
                <a:solidFill>
                  <a:srgbClr val="00B050"/>
                </a:solidFill>
              </a:rPr>
              <a:t>desuprakonstitucionalizace</a:t>
            </a:r>
            <a:r>
              <a:rPr lang="cs-CZ" altLang="cs-CZ" sz="2000" dirty="0">
                <a:solidFill>
                  <a:srgbClr val="00B050"/>
                </a:solidFill>
              </a:rPr>
              <a:t>???</a:t>
            </a:r>
          </a:p>
        </p:txBody>
      </p:sp>
    </p:spTree>
    <p:extLst>
      <p:ext uri="{BB962C8B-B14F-4D97-AF65-F5344CB8AC3E}">
        <p14:creationId xmlns:p14="http://schemas.microsoft.com/office/powerpoint/2010/main" val="18292829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4979BB-74A0-C34A-B467-0D58A91CAF2A}"/>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1F46274D-196F-EBF1-4FBD-B86AFABBDA1D}"/>
              </a:ext>
            </a:extLst>
          </p:cNvPr>
          <p:cNvSpPr>
            <a:spLocks noGrp="1"/>
          </p:cNvSpPr>
          <p:nvPr>
            <p:ph type="title"/>
          </p:nvPr>
        </p:nvSpPr>
        <p:spPr>
          <a:xfrm>
            <a:off x="587141" y="720000"/>
            <a:ext cx="10972799" cy="451576"/>
          </a:xfrm>
        </p:spPr>
        <p:txBody>
          <a:bodyPr/>
          <a:lstStyle/>
          <a:p>
            <a:r>
              <a:rPr lang="cs-CZ" sz="4000" dirty="0"/>
              <a:t>Ústavní pořádek II.</a:t>
            </a:r>
            <a:endParaRPr lang="cs-CZ" dirty="0"/>
          </a:p>
        </p:txBody>
      </p:sp>
      <p:sp>
        <p:nvSpPr>
          <p:cNvPr id="3" name="Zástupný obsah 2">
            <a:extLst>
              <a:ext uri="{FF2B5EF4-FFF2-40B4-BE49-F238E27FC236}">
                <a16:creationId xmlns:a16="http://schemas.microsoft.com/office/drawing/2014/main" id="{FDC11568-0109-520A-AFC9-4DAA41475BB8}"/>
              </a:ext>
            </a:extLst>
          </p:cNvPr>
          <p:cNvSpPr>
            <a:spLocks noGrp="1"/>
          </p:cNvSpPr>
          <p:nvPr>
            <p:ph idx="1"/>
          </p:nvPr>
        </p:nvSpPr>
        <p:spPr>
          <a:xfrm>
            <a:off x="720000" y="1692002"/>
            <a:ext cx="10753200" cy="4660672"/>
          </a:xfrm>
        </p:spPr>
        <p:txBody>
          <a:bodyPr/>
          <a:lstStyle/>
          <a:p>
            <a:pPr>
              <a:lnSpc>
                <a:spcPct val="80000"/>
              </a:lnSpc>
            </a:pPr>
            <a:r>
              <a:rPr lang="cs-CZ" altLang="cs-CZ" sz="2400" dirty="0">
                <a:solidFill>
                  <a:srgbClr val="FF0000"/>
                </a:solidFill>
              </a:rPr>
              <a:t>Ústava </a:t>
            </a:r>
          </a:p>
          <a:p>
            <a:pPr>
              <a:lnSpc>
                <a:spcPct val="80000"/>
              </a:lnSpc>
            </a:pPr>
            <a:r>
              <a:rPr lang="cs-CZ" altLang="cs-CZ" sz="2400" dirty="0">
                <a:solidFill>
                  <a:srgbClr val="FF0000"/>
                </a:solidFill>
              </a:rPr>
              <a:t>Listina základních práv a svobod</a:t>
            </a:r>
            <a:endParaRPr lang="cs-CZ" altLang="cs-CZ" sz="2400" b="1" dirty="0">
              <a:solidFill>
                <a:srgbClr val="FF0000"/>
              </a:solidFill>
            </a:endParaRPr>
          </a:p>
          <a:p>
            <a:pPr lvl="1" eaLnBrk="1" hangingPunct="1">
              <a:lnSpc>
                <a:spcPct val="80000"/>
              </a:lnSpc>
            </a:pPr>
            <a:r>
              <a:rPr lang="cs-CZ" altLang="cs-CZ" sz="2000" dirty="0"/>
              <a:t>Velmi specifické </a:t>
            </a:r>
            <a:r>
              <a:rPr lang="en-US" altLang="cs-CZ" sz="2000" dirty="0"/>
              <a:t>[v</a:t>
            </a:r>
            <a:r>
              <a:rPr lang="cs-CZ" altLang="cs-CZ" sz="2000" dirty="0" err="1"/>
              <a:t>iz</a:t>
            </a:r>
            <a:r>
              <a:rPr lang="cs-CZ" altLang="cs-CZ" sz="2000" dirty="0"/>
              <a:t> komentář k Ústavě</a:t>
            </a:r>
            <a:r>
              <a:rPr lang="en-US" altLang="cs-CZ" sz="2000" dirty="0"/>
              <a:t>]</a:t>
            </a:r>
            <a:endParaRPr lang="cs-CZ" altLang="cs-CZ" sz="2000" dirty="0"/>
          </a:p>
          <a:p>
            <a:pPr lvl="1" eaLnBrk="1" hangingPunct="1">
              <a:lnSpc>
                <a:spcPct val="80000"/>
              </a:lnSpc>
            </a:pPr>
            <a:r>
              <a:rPr lang="cs-CZ" altLang="cs-CZ" sz="2000" dirty="0"/>
              <a:t>Původně přijata </a:t>
            </a:r>
            <a:r>
              <a:rPr lang="cs-CZ" sz="2000" dirty="0"/>
              <a:t>federálním uvozovacím </a:t>
            </a:r>
            <a:r>
              <a:rPr lang="cs-CZ" sz="2000" dirty="0">
                <a:solidFill>
                  <a:srgbClr val="92D050"/>
                </a:solidFill>
              </a:rPr>
              <a:t>ústavním zákonem č. 23/1991 Sb.</a:t>
            </a:r>
            <a:r>
              <a:rPr lang="cs-CZ" sz="2000" dirty="0"/>
              <a:t>, </a:t>
            </a:r>
            <a:r>
              <a:rPr lang="cs-CZ" sz="2000" dirty="0" err="1"/>
              <a:t>republikovaná</a:t>
            </a:r>
            <a:r>
              <a:rPr lang="cs-CZ" sz="2000" dirty="0"/>
              <a:t> pro český právní řád pod č. 2/1993 Sb. (nikoliv však formou ústavního zákona)</a:t>
            </a:r>
            <a:endParaRPr lang="cs-CZ" altLang="cs-CZ" sz="2000" dirty="0"/>
          </a:p>
          <a:p>
            <a:pPr lvl="1" eaLnBrk="1" hangingPunct="1">
              <a:lnSpc>
                <a:spcPct val="80000"/>
              </a:lnSpc>
            </a:pPr>
            <a:r>
              <a:rPr lang="cs-CZ" altLang="cs-CZ" sz="2000" dirty="0">
                <a:solidFill>
                  <a:srgbClr val="92D050"/>
                </a:solidFill>
              </a:rPr>
              <a:t>„obyčejný“ zákon č. 2/1993 Sb.</a:t>
            </a:r>
            <a:r>
              <a:rPr lang="cs-CZ" altLang="cs-CZ" sz="2000" dirty="0"/>
              <a:t>, ale čl. 3 </a:t>
            </a:r>
            <a:r>
              <a:rPr lang="en-US" altLang="cs-CZ" sz="2000" dirty="0"/>
              <a:t>&amp; </a:t>
            </a:r>
            <a:r>
              <a:rPr lang="cs-CZ" altLang="cs-CZ" sz="2000" dirty="0"/>
              <a:t>112(1) Úst</a:t>
            </a:r>
          </a:p>
          <a:p>
            <a:pPr>
              <a:lnSpc>
                <a:spcPct val="80000"/>
              </a:lnSpc>
            </a:pPr>
            <a:r>
              <a:rPr lang="cs-CZ" altLang="cs-CZ" sz="2400" dirty="0">
                <a:solidFill>
                  <a:srgbClr val="FF0000"/>
                </a:solidFill>
              </a:rPr>
              <a:t>Dosavadní ústavní zákony přijaté podle Ústavy ČR</a:t>
            </a:r>
            <a:endParaRPr lang="cs-CZ" sz="2400" dirty="0"/>
          </a:p>
          <a:p>
            <a:pPr marL="457200" indent="-457200">
              <a:lnSpc>
                <a:spcPct val="80000"/>
              </a:lnSpc>
              <a:buFont typeface="+mj-lt"/>
              <a:buAutoNum type="arabicPeriod"/>
            </a:pPr>
            <a:r>
              <a:rPr lang="cs-CZ" sz="2400" dirty="0"/>
              <a:t>ÚZ č. 347/1997 Sb., o vytvoření vyšších územních samosprávných celků,</a:t>
            </a:r>
          </a:p>
          <a:p>
            <a:pPr marL="457200" indent="-457200">
              <a:lnSpc>
                <a:spcPct val="80000"/>
              </a:lnSpc>
              <a:buFont typeface="+mj-lt"/>
              <a:buAutoNum type="arabicPeriod"/>
            </a:pPr>
            <a:r>
              <a:rPr lang="cs-CZ" sz="2400" dirty="0"/>
              <a:t>ÚZ č. 110/1998 Sb., o bezpečnosti České republiky,</a:t>
            </a:r>
          </a:p>
          <a:p>
            <a:pPr marL="457200" indent="-457200">
              <a:lnSpc>
                <a:spcPct val="80000"/>
              </a:lnSpc>
              <a:buFont typeface="+mj-lt"/>
              <a:buAutoNum type="arabicPeriod"/>
            </a:pPr>
            <a:r>
              <a:rPr lang="cs-CZ" sz="2400" dirty="0"/>
              <a:t>ÚZ č. 515/2002 Sb., o referendu o přistoupení ČR k EU</a:t>
            </a:r>
          </a:p>
          <a:p>
            <a:pPr marL="457200" indent="-457200">
              <a:lnSpc>
                <a:spcPct val="80000"/>
              </a:lnSpc>
              <a:buFont typeface="+mj-lt"/>
              <a:buAutoNum type="arabicPeriod"/>
            </a:pPr>
            <a:r>
              <a:rPr lang="cs-CZ" sz="2400" dirty="0"/>
              <a:t>jednorázový ústavní zákon č. 69/1998 Sb., o zkrácení volebního období Poslanecké sněmovny</a:t>
            </a:r>
          </a:p>
          <a:p>
            <a:pPr marL="457200" indent="-457200">
              <a:lnSpc>
                <a:spcPct val="80000"/>
              </a:lnSpc>
              <a:buFont typeface="+mj-lt"/>
              <a:buAutoNum type="arabicPeriod"/>
            </a:pPr>
            <a:r>
              <a:rPr lang="cs-CZ" sz="2400" dirty="0"/>
              <a:t>jednorázový ústavní zákon č. 195/2009 Sb., o zkrácení pátého volebního období Poslanecké sněmovny</a:t>
            </a:r>
          </a:p>
          <a:p>
            <a:pPr marL="806450" lvl="1" indent="-457200">
              <a:lnSpc>
                <a:spcPct val="80000"/>
              </a:lnSpc>
            </a:pPr>
            <a:r>
              <a:rPr lang="cs-CZ" sz="1600" dirty="0"/>
              <a:t>Ústavním soudem zrušen – nález </a:t>
            </a:r>
            <a:r>
              <a:rPr lang="cs-CZ" sz="1600" dirty="0" err="1"/>
              <a:t>sp</a:t>
            </a:r>
            <a:r>
              <a:rPr lang="cs-CZ" sz="1600" dirty="0"/>
              <a:t>. zn. </a:t>
            </a:r>
            <a:r>
              <a:rPr lang="cs-CZ" sz="1600" dirty="0" err="1"/>
              <a:t>Pl</a:t>
            </a:r>
            <a:r>
              <a:rPr lang="cs-CZ" sz="1600" dirty="0"/>
              <a:t>. ÚS 27/09 ze dne 10. 9.2009 „Melčák“</a:t>
            </a:r>
            <a:endParaRPr lang="cs-CZ" altLang="cs-CZ" sz="1600" dirty="0"/>
          </a:p>
        </p:txBody>
      </p:sp>
    </p:spTree>
    <p:extLst>
      <p:ext uri="{BB962C8B-B14F-4D97-AF65-F5344CB8AC3E}">
        <p14:creationId xmlns:p14="http://schemas.microsoft.com/office/powerpoint/2010/main" val="7737788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7C37F2-7068-C053-9D66-EBF88FF20D83}"/>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22ACE2D9-078B-AA0D-B6CE-727EB981805D}"/>
              </a:ext>
            </a:extLst>
          </p:cNvPr>
          <p:cNvSpPr>
            <a:spLocks noGrp="1"/>
          </p:cNvSpPr>
          <p:nvPr>
            <p:ph type="title"/>
          </p:nvPr>
        </p:nvSpPr>
        <p:spPr>
          <a:xfrm>
            <a:off x="587141" y="720000"/>
            <a:ext cx="10972799" cy="451576"/>
          </a:xfrm>
        </p:spPr>
        <p:txBody>
          <a:bodyPr/>
          <a:lstStyle/>
          <a:p>
            <a:r>
              <a:rPr lang="cs-CZ" sz="4000" dirty="0"/>
              <a:t>Ústavní pořádek III.</a:t>
            </a:r>
            <a:endParaRPr lang="cs-CZ" dirty="0"/>
          </a:p>
        </p:txBody>
      </p:sp>
      <p:sp>
        <p:nvSpPr>
          <p:cNvPr id="3" name="Zástupný obsah 2">
            <a:extLst>
              <a:ext uri="{FF2B5EF4-FFF2-40B4-BE49-F238E27FC236}">
                <a16:creationId xmlns:a16="http://schemas.microsoft.com/office/drawing/2014/main" id="{6E5921A5-BAFE-4897-3417-122E2414D99C}"/>
              </a:ext>
            </a:extLst>
          </p:cNvPr>
          <p:cNvSpPr>
            <a:spLocks noGrp="1"/>
          </p:cNvSpPr>
          <p:nvPr>
            <p:ph idx="1"/>
          </p:nvPr>
        </p:nvSpPr>
        <p:spPr>
          <a:xfrm>
            <a:off x="720000" y="1692002"/>
            <a:ext cx="10753200" cy="4660672"/>
          </a:xfrm>
        </p:spPr>
        <p:txBody>
          <a:bodyPr/>
          <a:lstStyle/>
          <a:p>
            <a:pPr>
              <a:lnSpc>
                <a:spcPct val="80000"/>
              </a:lnSpc>
            </a:pPr>
            <a:r>
              <a:rPr lang="cs-CZ" altLang="cs-CZ" sz="2400" b="1" dirty="0"/>
              <a:t>„Konkurzní nález“ </a:t>
            </a:r>
            <a:r>
              <a:rPr lang="cs-CZ" altLang="cs-CZ" sz="2400" dirty="0"/>
              <a:t>(n</a:t>
            </a:r>
            <a:r>
              <a:rPr lang="cs-CZ" sz="2400" dirty="0"/>
              <a:t>ález z 25. 6. 2002, </a:t>
            </a:r>
            <a:r>
              <a:rPr lang="cs-CZ" sz="2400" dirty="0" err="1"/>
              <a:t>sp</a:t>
            </a:r>
            <a:r>
              <a:rPr lang="cs-CZ" sz="2400" dirty="0"/>
              <a:t>. zn. </a:t>
            </a:r>
            <a:r>
              <a:rPr lang="cs-CZ" sz="2400" dirty="0" err="1"/>
              <a:t>Pl</a:t>
            </a:r>
            <a:r>
              <a:rPr lang="cs-CZ" sz="2400" dirty="0"/>
              <a:t>. ÚS 36/01</a:t>
            </a:r>
            <a:r>
              <a:rPr lang="cs-CZ" altLang="cs-CZ" sz="2400" dirty="0"/>
              <a:t>)</a:t>
            </a:r>
          </a:p>
          <a:p>
            <a:pPr algn="just">
              <a:lnSpc>
                <a:spcPct val="90000"/>
              </a:lnSpc>
            </a:pPr>
            <a:endParaRPr lang="cs-CZ" altLang="cs-CZ" sz="2400" dirty="0">
              <a:solidFill>
                <a:srgbClr val="0070C0"/>
              </a:solidFill>
            </a:endParaRPr>
          </a:p>
          <a:p>
            <a:pPr algn="just">
              <a:lnSpc>
                <a:spcPct val="90000"/>
              </a:lnSpc>
            </a:pPr>
            <a:r>
              <a:rPr lang="cs-CZ" altLang="cs-CZ" sz="2000" dirty="0"/>
              <a:t>Klíčová pasáž v části IX nálezu</a:t>
            </a:r>
          </a:p>
          <a:p>
            <a:pPr marL="801688" lvl="1" indent="0" algn="just">
              <a:buNone/>
            </a:pPr>
            <a:r>
              <a:rPr lang="cs-CZ" sz="2400" dirty="0"/>
              <a:t>„… žádnou novelu Ústavy nelze interpretovat v tom smyslu, že by jejím</a:t>
            </a:r>
            <a:r>
              <a:rPr lang="en-US" sz="2400" dirty="0"/>
              <a:t> </a:t>
            </a:r>
            <a:r>
              <a:rPr lang="cs-CZ" sz="2400" dirty="0"/>
              <a:t>důsledkem  bylo </a:t>
            </a:r>
            <a:r>
              <a:rPr lang="cs-CZ" sz="2400" dirty="0">
                <a:solidFill>
                  <a:srgbClr val="FF0000"/>
                </a:solidFill>
              </a:rPr>
              <a:t>omezení  již dosažené  procedurální úrovně ochrany</a:t>
            </a:r>
            <a:r>
              <a:rPr lang="en-US" sz="2400" dirty="0"/>
              <a:t> </a:t>
            </a:r>
            <a:r>
              <a:rPr lang="cs-CZ" sz="2400" dirty="0"/>
              <a:t>základních práv a svobod.</a:t>
            </a:r>
          </a:p>
          <a:p>
            <a:pPr marL="801688" lvl="1" indent="0" algn="just">
              <a:buNone/>
            </a:pPr>
            <a:r>
              <a:rPr lang="en-US" sz="2400" dirty="0"/>
              <a:t>[…]</a:t>
            </a:r>
            <a:endParaRPr lang="hu-HU" sz="2400" dirty="0"/>
          </a:p>
          <a:p>
            <a:pPr marL="801688" lvl="1" indent="0" algn="just">
              <a:buNone/>
            </a:pPr>
            <a:r>
              <a:rPr lang="cs-CZ" sz="2400" dirty="0"/>
              <a:t>Proto  rozsah </a:t>
            </a:r>
            <a:r>
              <a:rPr lang="cs-CZ" sz="2400" dirty="0">
                <a:solidFill>
                  <a:srgbClr val="FF0000"/>
                </a:solidFill>
              </a:rPr>
              <a:t>pojmu  ústavního pořádku  </a:t>
            </a:r>
            <a:r>
              <a:rPr lang="cs-CZ" sz="2400" dirty="0"/>
              <a:t>nelze vyložit  toliko</a:t>
            </a:r>
            <a:r>
              <a:rPr lang="en-US" sz="2400" dirty="0"/>
              <a:t> </a:t>
            </a:r>
            <a:r>
              <a:rPr lang="cs-CZ" sz="2400" dirty="0"/>
              <a:t>s ohledem  na ustanovení  § 112 odst.  1 Ústavy,  nýbrž i vzhledem</a:t>
            </a:r>
            <a:r>
              <a:rPr lang="en-US" sz="2400" dirty="0"/>
              <a:t> </a:t>
            </a:r>
            <a:r>
              <a:rPr lang="cs-CZ" sz="2400" dirty="0"/>
              <a:t>k ustanovení  čl.  1  odst.  2  Ústavy  </a:t>
            </a:r>
            <a:r>
              <a:rPr lang="cs-CZ" sz="2400" dirty="0">
                <a:solidFill>
                  <a:srgbClr val="FF0000"/>
                </a:solidFill>
              </a:rPr>
              <a:t>a  do  jeho rámce zahrnout</a:t>
            </a:r>
            <a:r>
              <a:rPr lang="en-US" sz="2400" dirty="0">
                <a:solidFill>
                  <a:srgbClr val="FF0000"/>
                </a:solidFill>
              </a:rPr>
              <a:t> </a:t>
            </a:r>
            <a:r>
              <a:rPr lang="cs-CZ" sz="2400" dirty="0">
                <a:solidFill>
                  <a:srgbClr val="FF0000"/>
                </a:solidFill>
              </a:rPr>
              <a:t>i ratifikované  a  vyhlášené   mezinárodních  smlouvy  o  lidských</a:t>
            </a:r>
            <a:r>
              <a:rPr lang="en-US" sz="2400" dirty="0">
                <a:solidFill>
                  <a:srgbClr val="FF0000"/>
                </a:solidFill>
              </a:rPr>
              <a:t> </a:t>
            </a:r>
            <a:r>
              <a:rPr lang="cs-CZ" sz="2400" dirty="0">
                <a:solidFill>
                  <a:srgbClr val="FF0000"/>
                </a:solidFill>
              </a:rPr>
              <a:t>právech a základních svobodách</a:t>
            </a:r>
            <a:r>
              <a:rPr lang="cs-CZ" sz="2400" dirty="0"/>
              <a:t>.</a:t>
            </a:r>
            <a:r>
              <a:rPr lang="en-US" sz="2400" dirty="0"/>
              <a:t>”</a:t>
            </a:r>
            <a:endParaRPr lang="hu-HU" sz="2400" dirty="0"/>
          </a:p>
        </p:txBody>
      </p:sp>
    </p:spTree>
    <p:extLst>
      <p:ext uri="{BB962C8B-B14F-4D97-AF65-F5344CB8AC3E}">
        <p14:creationId xmlns:p14="http://schemas.microsoft.com/office/powerpoint/2010/main" val="19003039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1BCB8C-9683-07BB-44D4-94E3A702ECFF}"/>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3E461E84-5F36-D900-0542-AD18CE185E48}"/>
              </a:ext>
            </a:extLst>
          </p:cNvPr>
          <p:cNvSpPr>
            <a:spLocks noGrp="1"/>
          </p:cNvSpPr>
          <p:nvPr>
            <p:ph type="title"/>
          </p:nvPr>
        </p:nvSpPr>
        <p:spPr>
          <a:xfrm>
            <a:off x="587141" y="720000"/>
            <a:ext cx="10972799" cy="451576"/>
          </a:xfrm>
        </p:spPr>
        <p:txBody>
          <a:bodyPr/>
          <a:lstStyle/>
          <a:p>
            <a:r>
              <a:rPr lang="cs-CZ" sz="4000" dirty="0"/>
              <a:t>Ústavní pořádek IV.</a:t>
            </a:r>
            <a:endParaRPr lang="cs-CZ" dirty="0"/>
          </a:p>
        </p:txBody>
      </p:sp>
      <p:sp>
        <p:nvSpPr>
          <p:cNvPr id="3" name="Zástupný obsah 2">
            <a:extLst>
              <a:ext uri="{FF2B5EF4-FFF2-40B4-BE49-F238E27FC236}">
                <a16:creationId xmlns:a16="http://schemas.microsoft.com/office/drawing/2014/main" id="{E683EB40-6B6C-E8E3-152C-378321EDB009}"/>
              </a:ext>
            </a:extLst>
          </p:cNvPr>
          <p:cNvSpPr>
            <a:spLocks noGrp="1"/>
          </p:cNvSpPr>
          <p:nvPr>
            <p:ph idx="1"/>
          </p:nvPr>
        </p:nvSpPr>
        <p:spPr>
          <a:xfrm>
            <a:off x="720000" y="1692002"/>
            <a:ext cx="10753200" cy="4660672"/>
          </a:xfrm>
        </p:spPr>
        <p:txBody>
          <a:bodyPr/>
          <a:lstStyle/>
          <a:p>
            <a:pPr algn="just">
              <a:lnSpc>
                <a:spcPct val="100000"/>
              </a:lnSpc>
              <a:spcBef>
                <a:spcPts val="1200"/>
              </a:spcBef>
            </a:pPr>
            <a:r>
              <a:rPr lang="cs-CZ" altLang="cs-CZ" sz="2400" b="1" dirty="0"/>
              <a:t>Důsledky „Konkurzního nálezu“</a:t>
            </a:r>
            <a:endParaRPr lang="cs-CZ" sz="2400" dirty="0"/>
          </a:p>
          <a:p>
            <a:pPr marL="457200" indent="-457200">
              <a:lnSpc>
                <a:spcPct val="80000"/>
              </a:lnSpc>
              <a:buFont typeface="+mj-lt"/>
              <a:buAutoNum type="arabicPeriod"/>
            </a:pPr>
            <a:endParaRPr lang="cs-CZ" sz="2400" dirty="0">
              <a:solidFill>
                <a:srgbClr val="FF0000"/>
              </a:solidFill>
            </a:endParaRPr>
          </a:p>
          <a:p>
            <a:pPr marL="457200" indent="-457200">
              <a:lnSpc>
                <a:spcPct val="80000"/>
              </a:lnSpc>
              <a:buFont typeface="+mj-lt"/>
              <a:buAutoNum type="arabicPeriod"/>
            </a:pPr>
            <a:r>
              <a:rPr lang="cs-CZ" sz="2400" dirty="0" err="1">
                <a:solidFill>
                  <a:srgbClr val="FF0000"/>
                </a:solidFill>
              </a:rPr>
              <a:t>Konstitucionalizace</a:t>
            </a:r>
            <a:r>
              <a:rPr lang="cs-CZ" sz="2400" dirty="0"/>
              <a:t> mezinárodních smluv o LP (zejména EÚLP)</a:t>
            </a:r>
          </a:p>
          <a:p>
            <a:pPr marL="984250" lvl="1">
              <a:lnSpc>
                <a:spcPct val="80000"/>
              </a:lnSpc>
            </a:pPr>
            <a:r>
              <a:rPr lang="cs-CZ" sz="2000" dirty="0"/>
              <a:t>rozšíření pojmu ústavní pořádek v </a:t>
            </a:r>
            <a:r>
              <a:rPr lang="cs-CZ" sz="2000" dirty="0">
                <a:solidFill>
                  <a:srgbClr val="00B0F0"/>
                </a:solidFill>
              </a:rPr>
              <a:t>čl. 112(1)</a:t>
            </a:r>
            <a:r>
              <a:rPr lang="cs-CZ" sz="2000" dirty="0"/>
              <a:t> Úst nad rámec taxativního výčtu</a:t>
            </a:r>
          </a:p>
          <a:p>
            <a:pPr>
              <a:lnSpc>
                <a:spcPct val="80000"/>
              </a:lnSpc>
            </a:pPr>
            <a:endParaRPr lang="cs-CZ" sz="2400" dirty="0"/>
          </a:p>
          <a:p>
            <a:pPr marL="457200" indent="-457200">
              <a:lnSpc>
                <a:spcPct val="80000"/>
              </a:lnSpc>
              <a:buFont typeface="+mj-lt"/>
              <a:buAutoNum type="arabicPeriod" startAt="2"/>
            </a:pPr>
            <a:r>
              <a:rPr lang="cs-CZ" sz="2400" dirty="0">
                <a:solidFill>
                  <a:srgbClr val="FF0000"/>
                </a:solidFill>
              </a:rPr>
              <a:t>Rozšíření derogačních kritérií</a:t>
            </a:r>
            <a:r>
              <a:rPr lang="cs-CZ" sz="2400" dirty="0"/>
              <a:t> v </a:t>
            </a:r>
            <a:r>
              <a:rPr lang="cs-CZ" sz="2400" dirty="0">
                <a:solidFill>
                  <a:srgbClr val="00B0F0"/>
                </a:solidFill>
              </a:rPr>
              <a:t>čl. 87(1)(a) Úst</a:t>
            </a:r>
          </a:p>
          <a:p>
            <a:pPr marL="984250" lvl="1">
              <a:lnSpc>
                <a:spcPct val="80000"/>
              </a:lnSpc>
            </a:pPr>
            <a:r>
              <a:rPr lang="cs-CZ" sz="2000" dirty="0"/>
              <a:t>lze rušit zákony (pouze) pro rozpor s mez. </a:t>
            </a:r>
            <a:r>
              <a:rPr lang="cs-CZ" sz="2000" dirty="0" err="1"/>
              <a:t>sml</a:t>
            </a:r>
            <a:r>
              <a:rPr lang="cs-CZ" sz="2000" dirty="0"/>
              <a:t>. o LP</a:t>
            </a:r>
          </a:p>
          <a:p>
            <a:pPr marL="457200" indent="-457200">
              <a:lnSpc>
                <a:spcPct val="80000"/>
              </a:lnSpc>
              <a:buFont typeface="+mj-lt"/>
              <a:buAutoNum type="arabicPeriod" startAt="2"/>
            </a:pPr>
            <a:endParaRPr lang="cs-CZ" sz="2400" dirty="0"/>
          </a:p>
          <a:p>
            <a:pPr marL="457200" indent="-457200">
              <a:lnSpc>
                <a:spcPct val="80000"/>
              </a:lnSpc>
              <a:buFont typeface="+mj-lt"/>
              <a:buAutoNum type="arabicPeriod" startAt="2"/>
            </a:pPr>
            <a:r>
              <a:rPr lang="cs-CZ" sz="2400" dirty="0">
                <a:solidFill>
                  <a:srgbClr val="FF0000"/>
                </a:solidFill>
              </a:rPr>
              <a:t>Centralizace výkladu</a:t>
            </a:r>
            <a:r>
              <a:rPr lang="cs-CZ" sz="2400" dirty="0"/>
              <a:t> mezinárodních smluv o LP u Ústavního soudu</a:t>
            </a:r>
          </a:p>
          <a:p>
            <a:pPr marL="984250" lvl="1" indent="-361950">
              <a:lnSpc>
                <a:spcPct val="80000"/>
              </a:lnSpc>
            </a:pPr>
            <a:r>
              <a:rPr lang="cs-CZ" sz="2000" dirty="0"/>
              <a:t>Povinnost obecného soudu přerušit v případě rozporu zákona s mez. </a:t>
            </a:r>
            <a:r>
              <a:rPr lang="cs-CZ" sz="2000" dirty="0" err="1"/>
              <a:t>sml</a:t>
            </a:r>
            <a:r>
              <a:rPr lang="cs-CZ" sz="2000" dirty="0"/>
              <a:t>. o LP a předložit věc ÚS podle </a:t>
            </a:r>
            <a:r>
              <a:rPr lang="cs-CZ" sz="2000" dirty="0">
                <a:solidFill>
                  <a:srgbClr val="00B0F0"/>
                </a:solidFill>
              </a:rPr>
              <a:t>čl. 95(2) Úst</a:t>
            </a:r>
          </a:p>
          <a:p>
            <a:pPr>
              <a:lnSpc>
                <a:spcPct val="80000"/>
              </a:lnSpc>
            </a:pPr>
            <a:endParaRPr lang="cs-CZ" altLang="cs-CZ" sz="2400" dirty="0"/>
          </a:p>
          <a:p>
            <a:pPr>
              <a:lnSpc>
                <a:spcPct val="80000"/>
              </a:lnSpc>
            </a:pPr>
            <a:r>
              <a:rPr lang="cs-CZ" altLang="cs-CZ" sz="1600" dirty="0"/>
              <a:t>Blíže viz </a:t>
            </a:r>
            <a:r>
              <a:rPr lang="cs-CZ" sz="1600" dirty="0" err="1"/>
              <a:t>Kmec</a:t>
            </a:r>
            <a:r>
              <a:rPr lang="cs-CZ" sz="1600" dirty="0"/>
              <a:t>, J., Kosař, D., Kratochvíl, J., Bobek, M. </a:t>
            </a:r>
            <a:r>
              <a:rPr lang="cs-CZ" sz="1600" i="1" dirty="0"/>
              <a:t>Evropská úmluva o lidských právech. Komentář. </a:t>
            </a:r>
            <a:r>
              <a:rPr lang="cs-CZ" sz="1600" dirty="0"/>
              <a:t>1. vydání. Praha: C. H. Beck, 2012, str. 148-152</a:t>
            </a:r>
            <a:endParaRPr lang="cs-CZ" altLang="cs-CZ" sz="1600" dirty="0"/>
          </a:p>
          <a:p>
            <a:pPr algn="just">
              <a:lnSpc>
                <a:spcPct val="100000"/>
              </a:lnSpc>
              <a:spcBef>
                <a:spcPts val="1200"/>
              </a:spcBef>
            </a:pPr>
            <a:endParaRPr lang="cs-CZ" sz="2400" dirty="0"/>
          </a:p>
        </p:txBody>
      </p:sp>
    </p:spTree>
    <p:extLst>
      <p:ext uri="{BB962C8B-B14F-4D97-AF65-F5344CB8AC3E}">
        <p14:creationId xmlns:p14="http://schemas.microsoft.com/office/powerpoint/2010/main" val="35106565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1CECC9-312B-B73C-AACC-AC6401AD72D9}"/>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0709A21C-AC33-82B3-C576-62B4A8DA340C}"/>
              </a:ext>
            </a:extLst>
          </p:cNvPr>
          <p:cNvSpPr>
            <a:spLocks noGrp="1"/>
          </p:cNvSpPr>
          <p:nvPr>
            <p:ph type="title"/>
          </p:nvPr>
        </p:nvSpPr>
        <p:spPr>
          <a:xfrm>
            <a:off x="587141" y="720000"/>
            <a:ext cx="10972799" cy="451576"/>
          </a:xfrm>
        </p:spPr>
        <p:txBody>
          <a:bodyPr/>
          <a:lstStyle/>
          <a:p>
            <a:r>
              <a:rPr lang="cs-CZ" sz="4000" dirty="0"/>
              <a:t>Ústavní pořádek V.</a:t>
            </a:r>
            <a:endParaRPr lang="cs-CZ" dirty="0"/>
          </a:p>
        </p:txBody>
      </p:sp>
      <p:sp>
        <p:nvSpPr>
          <p:cNvPr id="3" name="Zástupný obsah 2">
            <a:extLst>
              <a:ext uri="{FF2B5EF4-FFF2-40B4-BE49-F238E27FC236}">
                <a16:creationId xmlns:a16="http://schemas.microsoft.com/office/drawing/2014/main" id="{B11AD295-AE88-C193-A403-709A3C0531D3}"/>
              </a:ext>
            </a:extLst>
          </p:cNvPr>
          <p:cNvSpPr>
            <a:spLocks noGrp="1"/>
          </p:cNvSpPr>
          <p:nvPr>
            <p:ph idx="1"/>
          </p:nvPr>
        </p:nvSpPr>
        <p:spPr>
          <a:xfrm>
            <a:off x="720000" y="1692002"/>
            <a:ext cx="10753200" cy="4996474"/>
          </a:xfrm>
        </p:spPr>
        <p:txBody>
          <a:bodyPr/>
          <a:lstStyle/>
          <a:p>
            <a:pPr marL="457200" indent="-457200">
              <a:lnSpc>
                <a:spcPct val="80000"/>
              </a:lnSpc>
              <a:buFont typeface="+mj-lt"/>
              <a:buAutoNum type="arabicPeriod"/>
            </a:pPr>
            <a:r>
              <a:rPr lang="cs-CZ" altLang="cs-CZ" sz="2200" b="1" dirty="0">
                <a:solidFill>
                  <a:schemeClr val="hlink"/>
                </a:solidFill>
              </a:rPr>
              <a:t>Federativní ústavní řád (cca 45 úst. zákonů)</a:t>
            </a:r>
            <a:r>
              <a:rPr lang="cs-CZ" altLang="cs-CZ" sz="2200" b="1" dirty="0"/>
              <a:t> </a:t>
            </a:r>
            <a:r>
              <a:rPr lang="cs-CZ" altLang="cs-CZ" sz="2200" dirty="0"/>
              <a:t>- z toho převzato do ústavního pořádku</a:t>
            </a:r>
          </a:p>
          <a:p>
            <a:pPr marL="1257300" lvl="2" indent="-342900" eaLnBrk="1" hangingPunct="1">
              <a:lnSpc>
                <a:spcPct val="80000"/>
              </a:lnSpc>
              <a:buFont typeface="Arial" panose="020B0604020202020204" pitchFamily="34" charset="0"/>
              <a:buChar char="•"/>
            </a:pPr>
            <a:r>
              <a:rPr lang="cs-CZ" altLang="cs-CZ" sz="2200" dirty="0"/>
              <a:t>Listina základních práv a svobod</a:t>
            </a:r>
          </a:p>
          <a:p>
            <a:pPr marL="1257300" lvl="2" indent="-342900" eaLnBrk="1" hangingPunct="1">
              <a:lnSpc>
                <a:spcPct val="80000"/>
              </a:lnSpc>
              <a:buFont typeface="Arial" panose="020B0604020202020204" pitchFamily="34" charset="0"/>
              <a:buChar char="•"/>
            </a:pPr>
            <a:r>
              <a:rPr lang="cs-CZ" altLang="cs-CZ" sz="2200" dirty="0"/>
              <a:t>ústavní zákony přijaté od vzniku Československa a upravující státní hranice nynější ČR</a:t>
            </a:r>
          </a:p>
          <a:p>
            <a:pPr marL="457200" indent="-457200">
              <a:lnSpc>
                <a:spcPct val="80000"/>
              </a:lnSpc>
              <a:buFont typeface="+mj-lt"/>
              <a:buAutoNum type="arabicPeriod"/>
            </a:pPr>
            <a:r>
              <a:rPr lang="cs-CZ" altLang="cs-CZ" sz="2200" b="1" dirty="0">
                <a:solidFill>
                  <a:schemeClr val="hlink"/>
                </a:solidFill>
              </a:rPr>
              <a:t>Dále jsou součástí ústavního pořádku ČR :</a:t>
            </a:r>
          </a:p>
          <a:p>
            <a:pPr lvl="1" eaLnBrk="1" hangingPunct="1">
              <a:lnSpc>
                <a:spcPct val="80000"/>
              </a:lnSpc>
            </a:pPr>
            <a:r>
              <a:rPr lang="cs-CZ" altLang="cs-CZ" sz="2200" b="1" dirty="0">
                <a:solidFill>
                  <a:schemeClr val="hlink"/>
                </a:solidFill>
              </a:rPr>
              <a:t>Existující republikové ústavní právo</a:t>
            </a:r>
          </a:p>
          <a:p>
            <a:pPr lvl="2" eaLnBrk="1" hangingPunct="1">
              <a:lnSpc>
                <a:spcPct val="80000"/>
              </a:lnSpc>
            </a:pPr>
            <a:r>
              <a:rPr lang="cs-CZ" altLang="cs-CZ" sz="2200" dirty="0"/>
              <a:t>ústavní zákon ČNR č. 1/1993 Sb., Ústava ČR,</a:t>
            </a:r>
          </a:p>
          <a:p>
            <a:pPr lvl="2" eaLnBrk="1" hangingPunct="1">
              <a:lnSpc>
                <a:spcPct val="80000"/>
              </a:lnSpc>
            </a:pPr>
            <a:r>
              <a:rPr lang="cs-CZ" altLang="cs-CZ" sz="2200" dirty="0"/>
              <a:t>ústavní zákony ČNR, přijaté v jejím 7. volebním období, tj. po 6. červnu 1992 (tj. úst. zákon č. 4/1993 Sb., o opatřeních souvisejících se zánikem ČSFR, úst. zákon č. 29/1993 Sb., o některých dalších opatřeních souvisejících se zánikem ČSFR). </a:t>
            </a:r>
            <a:endParaRPr lang="cs-CZ" altLang="cs-CZ" sz="2200" b="1" dirty="0"/>
          </a:p>
          <a:p>
            <a:pPr lvl="1" eaLnBrk="1" hangingPunct="1">
              <a:lnSpc>
                <a:spcPct val="80000"/>
              </a:lnSpc>
            </a:pPr>
            <a:r>
              <a:rPr lang="cs-CZ" altLang="cs-CZ" sz="2200" b="1" dirty="0">
                <a:solidFill>
                  <a:schemeClr val="hlink"/>
                </a:solidFill>
              </a:rPr>
              <a:t>Budoucí republikové ústavní právo</a:t>
            </a:r>
          </a:p>
          <a:p>
            <a:pPr lvl="2" eaLnBrk="1" hangingPunct="1">
              <a:lnSpc>
                <a:spcPct val="80000"/>
              </a:lnSpc>
            </a:pPr>
            <a:r>
              <a:rPr lang="cs-CZ" altLang="cs-CZ" sz="2200" dirty="0"/>
              <a:t>ústavní zákony, které budou přijaty podle Ústavy ČR. Výslovně např. o Prozatímním senátu </a:t>
            </a:r>
            <a:r>
              <a:rPr lang="en-US" altLang="cs-CZ" sz="2200" dirty="0"/>
              <a:t>[</a:t>
            </a:r>
            <a:r>
              <a:rPr lang="cs-CZ" altLang="cs-CZ" sz="2200" dirty="0"/>
              <a:t>čl. 106</a:t>
            </a:r>
            <a:r>
              <a:rPr lang="en-US" altLang="cs-CZ" sz="2200" dirty="0"/>
              <a:t>(</a:t>
            </a:r>
            <a:r>
              <a:rPr lang="cs-CZ" altLang="cs-CZ" sz="2200" dirty="0"/>
              <a:t>3</a:t>
            </a:r>
            <a:r>
              <a:rPr lang="en-US" altLang="cs-CZ" sz="2200" dirty="0"/>
              <a:t>)]</a:t>
            </a:r>
            <a:r>
              <a:rPr lang="cs-CZ" altLang="cs-CZ" sz="2200" dirty="0"/>
              <a:t> nebo VUSC čl. 100</a:t>
            </a:r>
            <a:r>
              <a:rPr lang="en-US" altLang="cs-CZ" sz="2200" dirty="0"/>
              <a:t>(</a:t>
            </a:r>
            <a:r>
              <a:rPr lang="cs-CZ" altLang="cs-CZ" sz="2200" dirty="0"/>
              <a:t>3)</a:t>
            </a:r>
          </a:p>
          <a:p>
            <a:pPr eaLnBrk="1" hangingPunct="1">
              <a:lnSpc>
                <a:spcPct val="80000"/>
              </a:lnSpc>
              <a:buFont typeface="+mj-lt"/>
              <a:buAutoNum type="arabicPeriod"/>
            </a:pPr>
            <a:r>
              <a:rPr lang="cs-CZ" altLang="cs-CZ" sz="2200" b="1" dirty="0">
                <a:solidFill>
                  <a:schemeClr val="hlink"/>
                </a:solidFill>
              </a:rPr>
              <a:t>Mezinárodní smlouvy o LP (viz Konkurzní nález)</a:t>
            </a:r>
          </a:p>
          <a:p>
            <a:pPr eaLnBrk="1" hangingPunct="1">
              <a:lnSpc>
                <a:spcPct val="80000"/>
              </a:lnSpc>
              <a:buFont typeface="+mj-lt"/>
              <a:buAutoNum type="arabicPeriod"/>
            </a:pPr>
            <a:r>
              <a:rPr lang="cs-CZ" altLang="cs-CZ" sz="2200" b="1" dirty="0">
                <a:solidFill>
                  <a:srgbClr val="FF0000"/>
                </a:solidFill>
              </a:rPr>
              <a:t>?Listina základních práv EU?</a:t>
            </a:r>
          </a:p>
          <a:p>
            <a:pPr>
              <a:lnSpc>
                <a:spcPct val="80000"/>
              </a:lnSpc>
            </a:pPr>
            <a:r>
              <a:rPr lang="cs-CZ" altLang="cs-CZ" sz="1600" dirty="0"/>
              <a:t>Blíže viz: Komentář k Ústavě ČR. Linde 2010, čl. 112, s. 1470-1493</a:t>
            </a:r>
          </a:p>
          <a:p>
            <a:pPr marL="457200" indent="-457200">
              <a:lnSpc>
                <a:spcPct val="80000"/>
              </a:lnSpc>
              <a:buFont typeface="+mj-lt"/>
              <a:buAutoNum type="arabicPeriod" startAt="2"/>
            </a:pPr>
            <a:endParaRPr lang="cs-CZ" sz="2400" dirty="0">
              <a:solidFill>
                <a:srgbClr val="FF0000"/>
              </a:solidFill>
            </a:endParaRPr>
          </a:p>
          <a:p>
            <a:pPr>
              <a:lnSpc>
                <a:spcPct val="80000"/>
              </a:lnSpc>
            </a:pPr>
            <a:endParaRPr lang="cs-CZ" altLang="cs-CZ" sz="2400" dirty="0"/>
          </a:p>
          <a:p>
            <a:pPr>
              <a:lnSpc>
                <a:spcPct val="80000"/>
              </a:lnSpc>
            </a:pPr>
            <a:r>
              <a:rPr lang="cs-CZ" altLang="cs-CZ" sz="1600" dirty="0"/>
              <a:t>Blíže viz </a:t>
            </a:r>
            <a:r>
              <a:rPr lang="cs-CZ" sz="1600" dirty="0" err="1"/>
              <a:t>Kmec</a:t>
            </a:r>
            <a:r>
              <a:rPr lang="cs-CZ" sz="1600" dirty="0"/>
              <a:t>, J., Kosař, D., Kratochvíl, J., Bobek, M. </a:t>
            </a:r>
            <a:r>
              <a:rPr lang="cs-CZ" sz="1600" i="1" dirty="0"/>
              <a:t>Evropská úmluva o lidských právech. Komentář. </a:t>
            </a:r>
            <a:r>
              <a:rPr lang="cs-CZ" sz="1600" dirty="0"/>
              <a:t>1. vydání. Praha: C. H. Beck, 2012, str. 148-152</a:t>
            </a:r>
            <a:endParaRPr lang="cs-CZ" altLang="cs-CZ" sz="1600" dirty="0"/>
          </a:p>
          <a:p>
            <a:pPr algn="just">
              <a:lnSpc>
                <a:spcPct val="100000"/>
              </a:lnSpc>
              <a:spcBef>
                <a:spcPts val="1200"/>
              </a:spcBef>
            </a:pPr>
            <a:endParaRPr lang="cs-CZ" sz="2400" dirty="0"/>
          </a:p>
        </p:txBody>
      </p:sp>
    </p:spTree>
    <p:extLst>
      <p:ext uri="{BB962C8B-B14F-4D97-AF65-F5344CB8AC3E}">
        <p14:creationId xmlns:p14="http://schemas.microsoft.com/office/powerpoint/2010/main" val="2364415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3EA663-F7C4-2CE2-C75D-ADAD71F62361}"/>
              </a:ext>
            </a:extLst>
          </p:cNvPr>
          <p:cNvSpPr>
            <a:spLocks noGrp="1"/>
          </p:cNvSpPr>
          <p:nvPr>
            <p:ph type="title"/>
          </p:nvPr>
        </p:nvSpPr>
        <p:spPr/>
        <p:txBody>
          <a:bodyPr/>
          <a:lstStyle/>
          <a:p>
            <a:r>
              <a:rPr lang="cs-CZ" dirty="0"/>
              <a:t>Hierarchie </a:t>
            </a:r>
            <a:r>
              <a:rPr lang="cs-CZ" i="1" dirty="0"/>
              <a:t>v rámci </a:t>
            </a:r>
            <a:r>
              <a:rPr lang="cs-CZ" dirty="0"/>
              <a:t>ústavního pořádku?</a:t>
            </a:r>
          </a:p>
        </p:txBody>
      </p:sp>
      <p:sp>
        <p:nvSpPr>
          <p:cNvPr id="3" name="Zástupný obsah 2">
            <a:extLst>
              <a:ext uri="{FF2B5EF4-FFF2-40B4-BE49-F238E27FC236}">
                <a16:creationId xmlns:a16="http://schemas.microsoft.com/office/drawing/2014/main" id="{D5CE79C0-351E-13B8-37F4-3261B79F1A5B}"/>
              </a:ext>
            </a:extLst>
          </p:cNvPr>
          <p:cNvSpPr>
            <a:spLocks noGrp="1"/>
          </p:cNvSpPr>
          <p:nvPr>
            <p:ph idx="1"/>
          </p:nvPr>
        </p:nvSpPr>
        <p:spPr>
          <a:xfrm>
            <a:off x="720000" y="1692002"/>
            <a:ext cx="10753200" cy="4574044"/>
          </a:xfrm>
        </p:spPr>
        <p:txBody>
          <a:bodyPr/>
          <a:lstStyle/>
          <a:p>
            <a:pPr algn="just">
              <a:lnSpc>
                <a:spcPct val="100000"/>
              </a:lnSpc>
              <a:spcBef>
                <a:spcPts val="1200"/>
              </a:spcBef>
            </a:pPr>
            <a:r>
              <a:rPr lang="cs-CZ" sz="2400" dirty="0"/>
              <a:t>Význam zákazu změn „</a:t>
            </a:r>
            <a:r>
              <a:rPr lang="cs-CZ" sz="2400" b="1" dirty="0"/>
              <a:t>podstatných náležitostí demokratického právního státu</a:t>
            </a:r>
            <a:r>
              <a:rPr lang="cs-CZ" sz="2400" dirty="0"/>
              <a:t>“ obsaženého v čl. 9 odst. 2 Ústavy.</a:t>
            </a:r>
          </a:p>
          <a:p>
            <a:pPr algn="just">
              <a:lnSpc>
                <a:spcPct val="100000"/>
              </a:lnSpc>
              <a:spcBef>
                <a:spcPts val="1200"/>
              </a:spcBef>
            </a:pPr>
            <a:r>
              <a:rPr lang="cs-CZ" sz="2400" dirty="0"/>
              <a:t>Příbuzný pojem „</a:t>
            </a:r>
            <a:r>
              <a:rPr lang="cs-CZ" sz="2400" b="1" dirty="0"/>
              <a:t>materiálního ohniska ústavy</a:t>
            </a:r>
            <a:r>
              <a:rPr lang="cs-CZ" sz="2400" dirty="0"/>
              <a:t>“ – kondenzované podstaty ústavního systému; to podle některých názorů existuje v každém ústavním systému, i kdyby v něm explicitně nebyla zakotvena obdoba čl. 9 odst. 2 Úst.</a:t>
            </a:r>
          </a:p>
          <a:p>
            <a:pPr algn="just">
              <a:lnSpc>
                <a:spcPct val="100000"/>
              </a:lnSpc>
              <a:spcBef>
                <a:spcPts val="1200"/>
              </a:spcBef>
            </a:pPr>
            <a:r>
              <a:rPr lang="cs-CZ" sz="2400" b="1" dirty="0"/>
              <a:t>Klíčové otázky</a:t>
            </a:r>
            <a:r>
              <a:rPr lang="cs-CZ" sz="2400" dirty="0"/>
              <a:t>: 1) Co je obsahem „podstatných náležitostí demokratického právního státu“, popř. „materiálního ohniska ústavy“? 2) Jaké to vyvolává účinky? Jde A) o pouhou deklaraci, B) o povinnost ústavodárce respektovat tyto mantinely, avšak povinnost „imperfektní“ jejíž dodržování si ústavodárce vyhodnotí sám, nebo C) povinnost, na jejíž dodržování dohlíží Ústavní soud, který by mohl např. i zrušit ústavní zákon, který by tyto mantinely překročil?</a:t>
            </a:r>
          </a:p>
        </p:txBody>
      </p:sp>
    </p:spTree>
    <p:extLst>
      <p:ext uri="{BB962C8B-B14F-4D97-AF65-F5344CB8AC3E}">
        <p14:creationId xmlns:p14="http://schemas.microsoft.com/office/powerpoint/2010/main" val="14825666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C1DA71-F859-9357-7B96-8A10FA935E45}"/>
              </a:ext>
            </a:extLst>
          </p:cNvPr>
          <p:cNvSpPr>
            <a:spLocks noGrp="1"/>
          </p:cNvSpPr>
          <p:nvPr>
            <p:ph type="title"/>
          </p:nvPr>
        </p:nvSpPr>
        <p:spPr>
          <a:xfrm>
            <a:off x="587141" y="720000"/>
            <a:ext cx="10972799" cy="451576"/>
          </a:xfrm>
        </p:spPr>
        <p:txBody>
          <a:bodyPr/>
          <a:lstStyle/>
          <a:p>
            <a:r>
              <a:rPr lang="cs-CZ" dirty="0"/>
              <a:t>Hierarchie v rámci ústavního pořádku (praxe)</a:t>
            </a:r>
          </a:p>
        </p:txBody>
      </p:sp>
      <p:sp>
        <p:nvSpPr>
          <p:cNvPr id="3" name="Zástupný obsah 2">
            <a:extLst>
              <a:ext uri="{FF2B5EF4-FFF2-40B4-BE49-F238E27FC236}">
                <a16:creationId xmlns:a16="http://schemas.microsoft.com/office/drawing/2014/main" id="{0330D718-CD50-147E-A9F2-A062D29E8696}"/>
              </a:ext>
            </a:extLst>
          </p:cNvPr>
          <p:cNvSpPr>
            <a:spLocks noGrp="1"/>
          </p:cNvSpPr>
          <p:nvPr>
            <p:ph idx="1"/>
          </p:nvPr>
        </p:nvSpPr>
        <p:spPr>
          <a:xfrm>
            <a:off x="720000" y="1692002"/>
            <a:ext cx="10753200" cy="4660672"/>
          </a:xfrm>
        </p:spPr>
        <p:txBody>
          <a:bodyPr/>
          <a:lstStyle/>
          <a:p>
            <a:pPr algn="just">
              <a:lnSpc>
                <a:spcPct val="100000"/>
              </a:lnSpc>
              <a:spcBef>
                <a:spcPts val="1200"/>
              </a:spcBef>
            </a:pPr>
            <a:r>
              <a:rPr lang="cs-CZ" sz="2400" dirty="0"/>
              <a:t>Ústavní soud se k této otázce vyslovil již v nálezu </a:t>
            </a:r>
            <a:r>
              <a:rPr lang="cs-CZ" sz="2400" dirty="0" err="1"/>
              <a:t>Pl</a:t>
            </a:r>
            <a:r>
              <a:rPr lang="cs-CZ" sz="2400" dirty="0"/>
              <a:t>. ÚS 36</a:t>
            </a:r>
            <a:r>
              <a:rPr lang="en-GB" sz="2400" dirty="0"/>
              <a:t>/</a:t>
            </a:r>
            <a:r>
              <a:rPr lang="cs-CZ" sz="2400" dirty="0"/>
              <a:t>01 (</a:t>
            </a:r>
            <a:r>
              <a:rPr lang="cs-CZ" sz="2400" i="1" dirty="0"/>
              <a:t>Konkurzní nález</a:t>
            </a:r>
            <a:r>
              <a:rPr lang="cs-CZ" sz="2400" dirty="0"/>
              <a:t>) a zejména v nálezu </a:t>
            </a:r>
            <a:r>
              <a:rPr lang="cs-CZ" sz="2400" dirty="0" err="1"/>
              <a:t>Pl</a:t>
            </a:r>
            <a:r>
              <a:rPr lang="cs-CZ" sz="2400" dirty="0"/>
              <a:t>. ÚS 27</a:t>
            </a:r>
            <a:r>
              <a:rPr lang="en-GB" sz="2400" dirty="0"/>
              <a:t>/</a:t>
            </a:r>
            <a:r>
              <a:rPr lang="cs-CZ" sz="2400" dirty="0"/>
              <a:t>09 (</a:t>
            </a:r>
            <a:r>
              <a:rPr lang="cs-CZ" sz="2400" i="1" dirty="0" err="1"/>
              <a:t>Melčák</a:t>
            </a:r>
            <a:r>
              <a:rPr lang="cs-CZ" sz="2400" dirty="0"/>
              <a:t>).</a:t>
            </a:r>
          </a:p>
          <a:p>
            <a:pPr algn="just">
              <a:lnSpc>
                <a:spcPct val="100000"/>
              </a:lnSpc>
              <a:spcBef>
                <a:spcPts val="1200"/>
              </a:spcBef>
            </a:pPr>
            <a:r>
              <a:rPr lang="cs-CZ" sz="2400" dirty="0"/>
              <a:t>V nálezu </a:t>
            </a:r>
            <a:r>
              <a:rPr lang="cs-CZ" sz="2400" i="1" dirty="0"/>
              <a:t>Melčák </a:t>
            </a:r>
            <a:r>
              <a:rPr lang="cs-CZ" sz="2400" dirty="0"/>
              <a:t>Ústavní soud (kontroverzně) odpověděl na položené otázky tak, že shledal rozpor napadeného ústavního zákona (jednorázové zkrácení volebního období PS) s podstatnými náležitostmi demokratického právního státu (zákaz retroaktivity a příkaz obecnosti zákona)</a:t>
            </a:r>
          </a:p>
          <a:p>
            <a:pPr algn="just">
              <a:lnSpc>
                <a:spcPct val="100000"/>
              </a:lnSpc>
              <a:spcBef>
                <a:spcPts val="1200"/>
              </a:spcBef>
            </a:pPr>
            <a:r>
              <a:rPr lang="cs-CZ" sz="2400" dirty="0"/>
              <a:t>Zároveň konstatoval, že má v takovém případě pravomoc zrušit i ústavní zákon, byť ji Ústava explicitně nezakotvuje.</a:t>
            </a:r>
          </a:p>
        </p:txBody>
      </p:sp>
    </p:spTree>
    <p:extLst>
      <p:ext uri="{BB962C8B-B14F-4D97-AF65-F5344CB8AC3E}">
        <p14:creationId xmlns:p14="http://schemas.microsoft.com/office/powerpoint/2010/main" val="20691864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2CE418-B754-8E5A-508D-26909410FE38}"/>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FE28E8BB-C9FE-9052-7389-4ECC3CFE336C}"/>
              </a:ext>
            </a:extLst>
          </p:cNvPr>
          <p:cNvSpPr>
            <a:spLocks noGrp="1"/>
          </p:cNvSpPr>
          <p:nvPr>
            <p:ph type="title"/>
          </p:nvPr>
        </p:nvSpPr>
        <p:spPr>
          <a:xfrm>
            <a:off x="587141" y="720000"/>
            <a:ext cx="10972799" cy="451576"/>
          </a:xfrm>
        </p:spPr>
        <p:txBody>
          <a:bodyPr/>
          <a:lstStyle/>
          <a:p>
            <a:r>
              <a:rPr lang="cs-CZ" dirty="0"/>
              <a:t>Mezinárodní smlouvy I.</a:t>
            </a:r>
          </a:p>
        </p:txBody>
      </p:sp>
      <p:sp>
        <p:nvSpPr>
          <p:cNvPr id="3" name="Zástupný obsah 2">
            <a:extLst>
              <a:ext uri="{FF2B5EF4-FFF2-40B4-BE49-F238E27FC236}">
                <a16:creationId xmlns:a16="http://schemas.microsoft.com/office/drawing/2014/main" id="{A8F718AD-59A9-352C-1507-76B68B1399E2}"/>
              </a:ext>
            </a:extLst>
          </p:cNvPr>
          <p:cNvSpPr>
            <a:spLocks noGrp="1"/>
          </p:cNvSpPr>
          <p:nvPr>
            <p:ph idx="1"/>
          </p:nvPr>
        </p:nvSpPr>
        <p:spPr>
          <a:xfrm>
            <a:off x="720000" y="1692002"/>
            <a:ext cx="10753200" cy="4660672"/>
          </a:xfrm>
        </p:spPr>
        <p:txBody>
          <a:bodyPr/>
          <a:lstStyle/>
          <a:p>
            <a:pPr algn="just">
              <a:lnSpc>
                <a:spcPct val="100000"/>
              </a:lnSpc>
              <a:spcBef>
                <a:spcPts val="1200"/>
              </a:spcBef>
            </a:pPr>
            <a:r>
              <a:rPr lang="cs-CZ" sz="2400" dirty="0"/>
              <a:t>Kategorizace mezinárodních smluv podle textu Ústavy ČR</a:t>
            </a:r>
          </a:p>
          <a:p>
            <a:pPr marL="666900" lvl="1" indent="-342900" algn="just">
              <a:spcBef>
                <a:spcPts val="1200"/>
              </a:spcBef>
              <a:buFont typeface="+mj-lt"/>
              <a:buAutoNum type="arabicPeriod"/>
            </a:pPr>
            <a:r>
              <a:rPr lang="cs-CZ" sz="1600" dirty="0"/>
              <a:t>Mezinárodní smlouvy podle čl. 10a Ústavy</a:t>
            </a:r>
          </a:p>
          <a:p>
            <a:pPr marL="666900" lvl="1" indent="-342900" algn="just">
              <a:spcBef>
                <a:spcPts val="1200"/>
              </a:spcBef>
              <a:buFont typeface="+mj-lt"/>
              <a:buAutoNum type="arabicPeriod"/>
            </a:pPr>
            <a:r>
              <a:rPr lang="cs-CZ" sz="1600" dirty="0"/>
              <a:t>Mezinárodní smlouvy podle čl. 10 Ústavy = tzv. prezidentské smlouvy </a:t>
            </a:r>
            <a:r>
              <a:rPr lang="cs-CZ" sz="1600" dirty="0">
                <a:solidFill>
                  <a:schemeClr val="tx2"/>
                </a:solidFill>
              </a:rPr>
              <a:t>čl. 49(1) Úst</a:t>
            </a:r>
          </a:p>
          <a:p>
            <a:pPr marL="666900" lvl="1" indent="-342900" algn="just">
              <a:spcBef>
                <a:spcPts val="1200"/>
              </a:spcBef>
              <a:buFont typeface="+mj-lt"/>
              <a:buAutoNum type="arabicPeriod"/>
            </a:pPr>
            <a:r>
              <a:rPr lang="cs-CZ" sz="1600" dirty="0"/>
              <a:t>Vládní mezinárodní smlouvy </a:t>
            </a:r>
            <a:r>
              <a:rPr lang="cs-CZ" sz="1600" dirty="0">
                <a:solidFill>
                  <a:schemeClr val="tx2"/>
                </a:solidFill>
              </a:rPr>
              <a:t>čl. 63(1)(b) Úst</a:t>
            </a:r>
          </a:p>
          <a:p>
            <a:pPr marL="666900" lvl="1" indent="-342900" algn="just">
              <a:spcBef>
                <a:spcPts val="1200"/>
              </a:spcBef>
              <a:buFont typeface="+mj-lt"/>
              <a:buAutoNum type="arabicPeriod"/>
            </a:pPr>
            <a:r>
              <a:rPr lang="cs-CZ" sz="1600" dirty="0"/>
              <a:t>Resortní mezinárodní smlouvy </a:t>
            </a:r>
            <a:r>
              <a:rPr lang="cs-CZ" sz="1600" dirty="0">
                <a:solidFill>
                  <a:schemeClr val="tx2"/>
                </a:solidFill>
              </a:rPr>
              <a:t>čl. 63(1)(b) Úst</a:t>
            </a:r>
          </a:p>
          <a:p>
            <a:pPr marL="72000" indent="0" algn="just">
              <a:lnSpc>
                <a:spcPct val="100000"/>
              </a:lnSpc>
              <a:spcBef>
                <a:spcPts val="1200"/>
              </a:spcBef>
              <a:buNone/>
            </a:pPr>
            <a:r>
              <a:rPr lang="cs-CZ" sz="2400" dirty="0"/>
              <a:t>---------------------------------------------------------------------------------------------------</a:t>
            </a:r>
          </a:p>
          <a:p>
            <a:pPr marL="0" lvl="1" indent="0" algn="just" eaLnBrk="1" hangingPunct="1">
              <a:lnSpc>
                <a:spcPct val="90000"/>
              </a:lnSpc>
              <a:buNone/>
            </a:pPr>
            <a:r>
              <a:rPr lang="cs-CZ" sz="1600" dirty="0">
                <a:solidFill>
                  <a:schemeClr val="tx2"/>
                </a:solidFill>
              </a:rPr>
              <a:t>Čl.1(2) Úst </a:t>
            </a:r>
          </a:p>
          <a:p>
            <a:pPr marL="285750" lvl="1" indent="-195263" algn="just">
              <a:lnSpc>
                <a:spcPct val="90000"/>
              </a:lnSpc>
            </a:pPr>
            <a:r>
              <a:rPr lang="cs-CZ" sz="1600" dirty="0"/>
              <a:t>„ČR dodržuje závazky, které pro ni </a:t>
            </a:r>
            <a:r>
              <a:rPr lang="cs-CZ" sz="1600" dirty="0">
                <a:solidFill>
                  <a:srgbClr val="FF0000"/>
                </a:solidFill>
              </a:rPr>
              <a:t>vyplývají</a:t>
            </a:r>
            <a:r>
              <a:rPr lang="cs-CZ" sz="1600" dirty="0"/>
              <a:t> z mezinárodního práva.“</a:t>
            </a:r>
          </a:p>
          <a:p>
            <a:pPr marL="0" lvl="1" indent="0" algn="just" eaLnBrk="1" hangingPunct="1">
              <a:lnSpc>
                <a:spcPct val="90000"/>
              </a:lnSpc>
              <a:buNone/>
            </a:pPr>
            <a:r>
              <a:rPr lang="cs-CZ" sz="1600" dirty="0">
                <a:solidFill>
                  <a:schemeClr val="tx2"/>
                </a:solidFill>
              </a:rPr>
              <a:t>Čl.10 Úst </a:t>
            </a:r>
          </a:p>
          <a:p>
            <a:pPr marL="285750" lvl="1" indent="-195263" algn="just" eaLnBrk="1" hangingPunct="1">
              <a:lnSpc>
                <a:spcPct val="90000"/>
              </a:lnSpc>
            </a:pPr>
            <a:r>
              <a:rPr lang="cs-CZ" sz="1600" dirty="0"/>
              <a:t>„Vyhlášené mezinárodní smlouvy, k jejichž ratifikaci dal </a:t>
            </a:r>
            <a:r>
              <a:rPr lang="cs-CZ" sz="1600" dirty="0">
                <a:solidFill>
                  <a:srgbClr val="FF0000"/>
                </a:solidFill>
              </a:rPr>
              <a:t>P</a:t>
            </a:r>
            <a:r>
              <a:rPr lang="cs-CZ" sz="1600" dirty="0"/>
              <a:t>arlament souhlas a jimiž je Česká republika vázána, jsou součástí právního řádu; stanoví-li mezinárodní smlouva něco jiného než zákon, použije se mezinárodní smlouva.“</a:t>
            </a:r>
          </a:p>
          <a:p>
            <a:pPr marL="0" lvl="1" indent="0" algn="just" eaLnBrk="1" hangingPunct="1">
              <a:lnSpc>
                <a:spcPct val="90000"/>
              </a:lnSpc>
              <a:buNone/>
            </a:pPr>
            <a:r>
              <a:rPr lang="cs-CZ" sz="1600" dirty="0">
                <a:solidFill>
                  <a:schemeClr val="tx2"/>
                </a:solidFill>
              </a:rPr>
              <a:t>Čl.10a(1) Úst</a:t>
            </a:r>
          </a:p>
          <a:p>
            <a:pPr marL="285750" lvl="1" indent="-195263" algn="just" eaLnBrk="1" hangingPunct="1">
              <a:lnSpc>
                <a:spcPct val="90000"/>
              </a:lnSpc>
            </a:pPr>
            <a:r>
              <a:rPr lang="cs-CZ" sz="1600" dirty="0"/>
              <a:t>„Mezinárodní smlouvou mohou být některé pravomoci orgánů České republiky přeneseny na mezinárodní organizaci nebo instituci.“</a:t>
            </a:r>
          </a:p>
          <a:p>
            <a:pPr marL="285750" lvl="1" indent="-195263" algn="just" eaLnBrk="1" hangingPunct="1">
              <a:lnSpc>
                <a:spcPct val="90000"/>
              </a:lnSpc>
              <a:buNone/>
            </a:pPr>
            <a:endParaRPr lang="cs-CZ" altLang="cs-CZ" sz="1600" dirty="0"/>
          </a:p>
          <a:p>
            <a:pPr marL="285750" lvl="1" indent="-195263" algn="just" eaLnBrk="1" hangingPunct="1">
              <a:lnSpc>
                <a:spcPct val="90000"/>
              </a:lnSpc>
            </a:pPr>
            <a:r>
              <a:rPr lang="cs-CZ" altLang="cs-CZ" sz="1600" dirty="0"/>
              <a:t>Vždy jen </a:t>
            </a:r>
            <a:r>
              <a:rPr lang="cs-CZ" altLang="cs-CZ" sz="1600" dirty="0">
                <a:solidFill>
                  <a:srgbClr val="FF0000"/>
                </a:solidFill>
              </a:rPr>
              <a:t>ex ante</a:t>
            </a:r>
            <a:r>
              <a:rPr lang="cs-CZ" altLang="cs-CZ" sz="1600" dirty="0"/>
              <a:t> přezkum ústavnosti!</a:t>
            </a:r>
            <a:r>
              <a:rPr lang="en-US" altLang="cs-CZ" sz="1600" dirty="0"/>
              <a:t> [</a:t>
            </a:r>
            <a:r>
              <a:rPr lang="cs-CZ" altLang="cs-CZ" sz="1600" dirty="0">
                <a:solidFill>
                  <a:schemeClr val="tx2"/>
                </a:solidFill>
              </a:rPr>
              <a:t>čl. 87(2) Úst</a:t>
            </a:r>
            <a:r>
              <a:rPr lang="en-US" altLang="cs-CZ" sz="1600" dirty="0"/>
              <a:t>]</a:t>
            </a:r>
            <a:endParaRPr lang="cs-CZ" altLang="cs-CZ" sz="1600" dirty="0"/>
          </a:p>
          <a:p>
            <a:pPr algn="just">
              <a:lnSpc>
                <a:spcPct val="100000"/>
              </a:lnSpc>
              <a:spcBef>
                <a:spcPts val="1200"/>
              </a:spcBef>
            </a:pPr>
            <a:endParaRPr lang="cs-CZ" sz="2400" dirty="0"/>
          </a:p>
        </p:txBody>
      </p:sp>
    </p:spTree>
    <p:extLst>
      <p:ext uri="{BB962C8B-B14F-4D97-AF65-F5344CB8AC3E}">
        <p14:creationId xmlns:p14="http://schemas.microsoft.com/office/powerpoint/2010/main" val="10639849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6C7CF2-3D7A-025D-FE84-63C577C3C441}"/>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76FA935A-DA93-19E1-2DBD-082A98406942}"/>
              </a:ext>
            </a:extLst>
          </p:cNvPr>
          <p:cNvSpPr>
            <a:spLocks noGrp="1"/>
          </p:cNvSpPr>
          <p:nvPr>
            <p:ph type="title"/>
          </p:nvPr>
        </p:nvSpPr>
        <p:spPr>
          <a:xfrm>
            <a:off x="587141" y="720000"/>
            <a:ext cx="10972799" cy="451576"/>
          </a:xfrm>
        </p:spPr>
        <p:txBody>
          <a:bodyPr/>
          <a:lstStyle/>
          <a:p>
            <a:r>
              <a:rPr lang="cs-CZ" dirty="0"/>
              <a:t>Mezinárodní smlouvy II.</a:t>
            </a:r>
          </a:p>
        </p:txBody>
      </p:sp>
      <p:sp>
        <p:nvSpPr>
          <p:cNvPr id="3" name="Zástupný obsah 2">
            <a:extLst>
              <a:ext uri="{FF2B5EF4-FFF2-40B4-BE49-F238E27FC236}">
                <a16:creationId xmlns:a16="http://schemas.microsoft.com/office/drawing/2014/main" id="{61767907-8EE8-D231-7AFF-9392893003EC}"/>
              </a:ext>
            </a:extLst>
          </p:cNvPr>
          <p:cNvSpPr>
            <a:spLocks noGrp="1"/>
          </p:cNvSpPr>
          <p:nvPr>
            <p:ph idx="1"/>
          </p:nvPr>
        </p:nvSpPr>
        <p:spPr>
          <a:xfrm>
            <a:off x="720000" y="1692002"/>
            <a:ext cx="10753200" cy="4660672"/>
          </a:xfrm>
        </p:spPr>
        <p:txBody>
          <a:bodyPr/>
          <a:lstStyle/>
          <a:p>
            <a:pPr algn="just">
              <a:lnSpc>
                <a:spcPct val="100000"/>
              </a:lnSpc>
              <a:spcBef>
                <a:spcPts val="1200"/>
              </a:spcBef>
            </a:pPr>
            <a:r>
              <a:rPr lang="cs-CZ" sz="2400" dirty="0"/>
              <a:t>Mezinárodní smlouvy podle čl. 10 Ústavy</a:t>
            </a:r>
          </a:p>
          <a:p>
            <a:pPr lvl="1" algn="just">
              <a:spcBef>
                <a:spcPts val="1200"/>
              </a:spcBef>
            </a:pPr>
            <a:r>
              <a:rPr lang="cs-CZ" sz="1600" dirty="0"/>
              <a:t>„standardní“ většina </a:t>
            </a:r>
            <a:r>
              <a:rPr lang="cs-CZ" sz="1600" dirty="0">
                <a:solidFill>
                  <a:srgbClr val="FF0000"/>
                </a:solidFill>
              </a:rPr>
              <a:t>=</a:t>
            </a:r>
            <a:r>
              <a:rPr lang="en-US" sz="1600" dirty="0">
                <a:solidFill>
                  <a:srgbClr val="FF0000"/>
                </a:solidFill>
              </a:rPr>
              <a:t>&gt;</a:t>
            </a:r>
            <a:r>
              <a:rPr lang="cs-CZ" sz="1600" dirty="0"/>
              <a:t> aplikační přednost před zákonem</a:t>
            </a:r>
          </a:p>
          <a:p>
            <a:pPr algn="just">
              <a:lnSpc>
                <a:spcPct val="100000"/>
              </a:lnSpc>
              <a:spcBef>
                <a:spcPts val="1200"/>
              </a:spcBef>
            </a:pPr>
            <a:r>
              <a:rPr lang="cs-CZ" sz="2400" dirty="0"/>
              <a:t>Mezinárodní smlouvy podle čl. 10a Ústavy</a:t>
            </a:r>
          </a:p>
          <a:p>
            <a:pPr lvl="1" algn="just">
              <a:spcBef>
                <a:spcPts val="1200"/>
              </a:spcBef>
            </a:pPr>
            <a:r>
              <a:rPr lang="cs-CZ" sz="1600" dirty="0"/>
              <a:t>Kvalifikovaná většina nebo referendum</a:t>
            </a:r>
            <a:r>
              <a:rPr lang="en-US" sz="1600" dirty="0"/>
              <a:t> </a:t>
            </a:r>
            <a:r>
              <a:rPr lang="cs-CZ" sz="1600" dirty="0">
                <a:solidFill>
                  <a:srgbClr val="FF0000"/>
                </a:solidFill>
              </a:rPr>
              <a:t>=</a:t>
            </a:r>
            <a:r>
              <a:rPr lang="en-US" sz="1600" dirty="0">
                <a:solidFill>
                  <a:srgbClr val="FF0000"/>
                </a:solidFill>
              </a:rPr>
              <a:t>&gt;</a:t>
            </a:r>
            <a:r>
              <a:rPr lang="cs-CZ" sz="1600" dirty="0">
                <a:solidFill>
                  <a:srgbClr val="FF0000"/>
                </a:solidFill>
              </a:rPr>
              <a:t> </a:t>
            </a:r>
            <a:r>
              <a:rPr lang="cs-CZ" sz="1600" dirty="0"/>
              <a:t>přenos pravomocí na MO</a:t>
            </a:r>
            <a:r>
              <a:rPr lang="en-US" sz="1600" dirty="0"/>
              <a:t> (</a:t>
            </a:r>
            <a:r>
              <a:rPr lang="cs-CZ" sz="1600" dirty="0"/>
              <a:t>viz dále k práva EU</a:t>
            </a:r>
            <a:r>
              <a:rPr lang="en-US" sz="1600" dirty="0"/>
              <a:t>)</a:t>
            </a:r>
            <a:endParaRPr lang="cs-CZ" sz="1600" dirty="0"/>
          </a:p>
          <a:p>
            <a:pPr algn="just">
              <a:lnSpc>
                <a:spcPct val="100000"/>
              </a:lnSpc>
              <a:spcBef>
                <a:spcPts val="1200"/>
              </a:spcBef>
            </a:pPr>
            <a:r>
              <a:rPr lang="cs-CZ" sz="2400" dirty="0"/>
              <a:t>Ostatní mezinárodní smlouvy</a:t>
            </a:r>
          </a:p>
          <a:p>
            <a:pPr algn="just">
              <a:lnSpc>
                <a:spcPct val="100000"/>
              </a:lnSpc>
              <a:spcBef>
                <a:spcPts val="1200"/>
              </a:spcBef>
            </a:pPr>
            <a:r>
              <a:rPr lang="cs-CZ" sz="2400" dirty="0"/>
              <a:t>Mezinárodní obyčejové právo je vtaženo skrze čl. 1 odst. 2 Ústavy</a:t>
            </a:r>
          </a:p>
        </p:txBody>
      </p:sp>
    </p:spTree>
    <p:extLst>
      <p:ext uri="{BB962C8B-B14F-4D97-AF65-F5344CB8AC3E}">
        <p14:creationId xmlns:p14="http://schemas.microsoft.com/office/powerpoint/2010/main" val="602592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A7D3C6EC-BAFE-484F-B30F-5F814EB02F7A}"/>
              </a:ext>
            </a:extLst>
          </p:cNvPr>
          <p:cNvSpPr txBox="1"/>
          <p:nvPr/>
        </p:nvSpPr>
        <p:spPr>
          <a:xfrm>
            <a:off x="550985" y="840804"/>
            <a:ext cx="10796954" cy="4647426"/>
          </a:xfrm>
          <a:prstGeom prst="rect">
            <a:avLst/>
          </a:prstGeom>
          <a:solidFill>
            <a:srgbClr val="0000DC"/>
          </a:solidFill>
        </p:spPr>
        <p:txBody>
          <a:bodyPr wrap="square" rtlCol="0">
            <a:spAutoFit/>
          </a:bodyPr>
          <a:lstStyle/>
          <a:p>
            <a:r>
              <a:rPr lang="cs-CZ" sz="3200" dirty="0">
                <a:latin typeface="+mn-lt"/>
              </a:rPr>
              <a:t>„</a:t>
            </a:r>
            <a:r>
              <a:rPr lang="cs-CZ" sz="3200" dirty="0">
                <a:solidFill>
                  <a:schemeClr val="accent6">
                    <a:lumMod val="60000"/>
                    <a:lumOff val="40000"/>
                  </a:schemeClr>
                </a:solidFill>
                <a:latin typeface="+mn-lt"/>
              </a:rPr>
              <a:t>Pojem ústavní zvyklosti je naprosto idiotský</a:t>
            </a:r>
            <a:r>
              <a:rPr lang="cs-CZ" sz="3200" dirty="0">
                <a:latin typeface="+mn-lt"/>
              </a:rPr>
              <a:t>, protože kdyby to byly opravdu ústavní zvyklosti, tak by nějakým způsobem byly zakotveny v ústavě. Jsou to jenom zvyklosti. Prezident, byť přímo zvolený, nemůže měnit ústavu, ale má samozřejmě svaté právo měnit zvyklosti, které nejsou zakotveny v ústavě“</a:t>
            </a:r>
          </a:p>
          <a:p>
            <a:pPr algn="r"/>
            <a:endParaRPr lang="en-US" sz="3200" i="1" dirty="0">
              <a:solidFill>
                <a:schemeClr val="accent6">
                  <a:lumMod val="60000"/>
                  <a:lumOff val="40000"/>
                </a:schemeClr>
              </a:solidFill>
              <a:latin typeface="+mn-lt"/>
            </a:endParaRPr>
          </a:p>
          <a:p>
            <a:pPr algn="r"/>
            <a:r>
              <a:rPr lang="cs-CZ" sz="3200" i="1" dirty="0">
                <a:solidFill>
                  <a:schemeClr val="accent6">
                    <a:lumMod val="60000"/>
                    <a:lumOff val="40000"/>
                  </a:schemeClr>
                </a:solidFill>
                <a:latin typeface="+mn-lt"/>
              </a:rPr>
              <a:t>Miloš Zeman (2013)</a:t>
            </a:r>
          </a:p>
          <a:p>
            <a:pPr algn="ctr"/>
            <a:endParaRPr lang="cs-CZ" sz="4000" dirty="0">
              <a:latin typeface="+mn-lt"/>
            </a:endParaRPr>
          </a:p>
        </p:txBody>
      </p:sp>
    </p:spTree>
    <p:extLst>
      <p:ext uri="{BB962C8B-B14F-4D97-AF65-F5344CB8AC3E}">
        <p14:creationId xmlns:p14="http://schemas.microsoft.com/office/powerpoint/2010/main" val="5729511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658551-3B15-473E-7297-2801ADFDBEBC}"/>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32E24542-4CA8-019D-1492-E9F370025FCD}"/>
              </a:ext>
            </a:extLst>
          </p:cNvPr>
          <p:cNvSpPr>
            <a:spLocks noGrp="1"/>
          </p:cNvSpPr>
          <p:nvPr>
            <p:ph type="title"/>
          </p:nvPr>
        </p:nvSpPr>
        <p:spPr>
          <a:xfrm>
            <a:off x="587141" y="720000"/>
            <a:ext cx="10972799" cy="451576"/>
          </a:xfrm>
        </p:spPr>
        <p:txBody>
          <a:bodyPr/>
          <a:lstStyle/>
          <a:p>
            <a:r>
              <a:rPr lang="cs-CZ" dirty="0"/>
              <a:t>Mezinárodní smlouvy III.</a:t>
            </a:r>
          </a:p>
        </p:txBody>
      </p:sp>
      <p:sp>
        <p:nvSpPr>
          <p:cNvPr id="3" name="Zástupný obsah 2">
            <a:extLst>
              <a:ext uri="{FF2B5EF4-FFF2-40B4-BE49-F238E27FC236}">
                <a16:creationId xmlns:a16="http://schemas.microsoft.com/office/drawing/2014/main" id="{F1493B63-091A-C8F8-94FD-E807915DBC2A}"/>
              </a:ext>
            </a:extLst>
          </p:cNvPr>
          <p:cNvSpPr>
            <a:spLocks noGrp="1"/>
          </p:cNvSpPr>
          <p:nvPr>
            <p:ph idx="1"/>
          </p:nvPr>
        </p:nvSpPr>
        <p:spPr>
          <a:xfrm>
            <a:off x="720000" y="1467059"/>
            <a:ext cx="10753200" cy="4885615"/>
          </a:xfrm>
        </p:spPr>
        <p:txBody>
          <a:bodyPr/>
          <a:lstStyle/>
          <a:p>
            <a:pPr algn="just">
              <a:lnSpc>
                <a:spcPct val="100000"/>
              </a:lnSpc>
              <a:spcBef>
                <a:spcPts val="1200"/>
              </a:spcBef>
            </a:pPr>
            <a:r>
              <a:rPr lang="cs-CZ" sz="2400" dirty="0"/>
              <a:t>Mezinárodní smlouvy podle čl. 10 Ústavy</a:t>
            </a:r>
          </a:p>
          <a:p>
            <a:pPr lvl="1" algn="just">
              <a:spcBef>
                <a:spcPts val="1200"/>
              </a:spcBef>
            </a:pPr>
            <a:r>
              <a:rPr lang="cs-CZ" sz="1600" dirty="0">
                <a:solidFill>
                  <a:schemeClr val="accent1"/>
                </a:solidFill>
              </a:rPr>
              <a:t>Podmínky</a:t>
            </a:r>
          </a:p>
          <a:p>
            <a:pPr marL="712788" lvl="2" indent="-171450" algn="just">
              <a:spcBef>
                <a:spcPts val="1200"/>
              </a:spcBef>
              <a:buFont typeface="Arial" panose="020B0604020202020204" pitchFamily="34" charset="0"/>
              <a:buChar char="•"/>
            </a:pPr>
            <a:r>
              <a:rPr lang="cs-CZ" sz="1600" dirty="0"/>
              <a:t>„</a:t>
            </a:r>
            <a:r>
              <a:rPr lang="en-US" sz="1600" dirty="0">
                <a:solidFill>
                  <a:srgbClr val="FF0000"/>
                </a:solidFill>
              </a:rPr>
              <a:t>[1]</a:t>
            </a:r>
            <a:r>
              <a:rPr lang="en-US" sz="1600" dirty="0"/>
              <a:t> </a:t>
            </a:r>
            <a:r>
              <a:rPr lang="cs-CZ" sz="1600" dirty="0"/>
              <a:t>Vyhlášené mezinárodní smlouvy, k jejichž </a:t>
            </a:r>
            <a:r>
              <a:rPr lang="en-US" sz="1600" dirty="0">
                <a:solidFill>
                  <a:srgbClr val="FF0000"/>
                </a:solidFill>
              </a:rPr>
              <a:t>[</a:t>
            </a:r>
            <a:r>
              <a:rPr lang="cs-CZ" sz="1600" dirty="0">
                <a:solidFill>
                  <a:srgbClr val="FF0000"/>
                </a:solidFill>
              </a:rPr>
              <a:t>2</a:t>
            </a:r>
            <a:r>
              <a:rPr lang="en-US" sz="1600" dirty="0">
                <a:solidFill>
                  <a:srgbClr val="FF0000"/>
                </a:solidFill>
              </a:rPr>
              <a:t>] </a:t>
            </a:r>
            <a:r>
              <a:rPr lang="cs-CZ" sz="1600" dirty="0"/>
              <a:t>ratifikaci dal </a:t>
            </a:r>
            <a:r>
              <a:rPr lang="en-US" sz="1600" dirty="0">
                <a:solidFill>
                  <a:srgbClr val="FF0000"/>
                </a:solidFill>
              </a:rPr>
              <a:t>[</a:t>
            </a:r>
            <a:r>
              <a:rPr lang="cs-CZ" sz="1600" dirty="0">
                <a:solidFill>
                  <a:srgbClr val="FF0000"/>
                </a:solidFill>
              </a:rPr>
              <a:t>3</a:t>
            </a:r>
            <a:r>
              <a:rPr lang="en-US" sz="1600" dirty="0">
                <a:solidFill>
                  <a:srgbClr val="FF0000"/>
                </a:solidFill>
              </a:rPr>
              <a:t>] </a:t>
            </a:r>
            <a:r>
              <a:rPr lang="cs-CZ" sz="1600" dirty="0"/>
              <a:t>Parlament souhlas a jimiž je Česká republika </a:t>
            </a:r>
            <a:r>
              <a:rPr lang="en-US" sz="1600" dirty="0">
                <a:solidFill>
                  <a:srgbClr val="FF0000"/>
                </a:solidFill>
              </a:rPr>
              <a:t>[</a:t>
            </a:r>
            <a:r>
              <a:rPr lang="cs-CZ" sz="1600" dirty="0">
                <a:solidFill>
                  <a:srgbClr val="FF0000"/>
                </a:solidFill>
              </a:rPr>
              <a:t>4</a:t>
            </a:r>
            <a:r>
              <a:rPr lang="en-US" sz="1600" dirty="0">
                <a:solidFill>
                  <a:srgbClr val="FF0000"/>
                </a:solidFill>
              </a:rPr>
              <a:t>] </a:t>
            </a:r>
            <a:r>
              <a:rPr lang="cs-CZ" sz="1600" dirty="0"/>
              <a:t>vázána, jsou součástí právního řádu</a:t>
            </a:r>
            <a:r>
              <a:rPr lang="cs-CZ" sz="1600" dirty="0">
                <a:solidFill>
                  <a:schemeClr val="bg1">
                    <a:lumMod val="75000"/>
                  </a:schemeClr>
                </a:solidFill>
              </a:rPr>
              <a:t>; stanoví-li mezinárodní smlouva něco jiného než zákon, použije se mezinárodní smlouva.“</a:t>
            </a:r>
          </a:p>
          <a:p>
            <a:pPr marL="712788" lvl="2" indent="-171450" algn="just">
              <a:spcBef>
                <a:spcPts val="1200"/>
              </a:spcBef>
              <a:buFont typeface="Arial" panose="020B0604020202020204" pitchFamily="34" charset="0"/>
              <a:buChar char="•"/>
            </a:pPr>
            <a:r>
              <a:rPr lang="cs-CZ" sz="1600" dirty="0"/>
              <a:t>Ve skutečnosti je podmínek ještě více:</a:t>
            </a:r>
          </a:p>
          <a:p>
            <a:pPr marL="874713" lvl="3" indent="-285750" algn="just" eaLnBrk="1" hangingPunct="1">
              <a:lnSpc>
                <a:spcPct val="90000"/>
              </a:lnSpc>
              <a:buFont typeface="+mj-lt"/>
              <a:buAutoNum type="arabicPeriod"/>
            </a:pPr>
            <a:r>
              <a:rPr lang="cs-CZ" sz="1600" dirty="0"/>
              <a:t>Souhlas obou komor parlamentu </a:t>
            </a:r>
            <a:r>
              <a:rPr lang="en-US" sz="1600" dirty="0"/>
              <a:t>[</a:t>
            </a:r>
            <a:r>
              <a:rPr lang="cs-CZ" sz="1600" dirty="0"/>
              <a:t>čl. 10 Úst</a:t>
            </a:r>
            <a:r>
              <a:rPr lang="en-US" sz="1600" dirty="0"/>
              <a:t>]</a:t>
            </a:r>
            <a:endParaRPr lang="cs-CZ" sz="1600" dirty="0"/>
          </a:p>
          <a:p>
            <a:pPr marL="874713" lvl="3" indent="-285750" algn="just" eaLnBrk="1" hangingPunct="1">
              <a:lnSpc>
                <a:spcPct val="90000"/>
              </a:lnSpc>
              <a:buFont typeface="+mj-lt"/>
              <a:buAutoNum type="arabicPeriod"/>
            </a:pPr>
            <a:r>
              <a:rPr lang="cs-CZ" sz="1600" dirty="0"/>
              <a:t>Ratifikace prezidentem republiky </a:t>
            </a:r>
            <a:r>
              <a:rPr lang="en-US" sz="1600" dirty="0"/>
              <a:t>[</a:t>
            </a:r>
            <a:r>
              <a:rPr lang="cs-CZ" sz="1600" dirty="0"/>
              <a:t>čl. 63(1)(b) Úst + nález Lisabon II, bod 116</a:t>
            </a:r>
            <a:r>
              <a:rPr lang="en-US" sz="1600" dirty="0"/>
              <a:t>]</a:t>
            </a:r>
            <a:endParaRPr lang="cs-CZ" sz="1600" dirty="0"/>
          </a:p>
          <a:p>
            <a:pPr marL="874713" lvl="3" indent="-285750" algn="just" eaLnBrk="1" hangingPunct="1">
              <a:lnSpc>
                <a:spcPct val="90000"/>
              </a:lnSpc>
              <a:buFont typeface="+mj-lt"/>
              <a:buAutoNum type="arabicPeriod"/>
            </a:pPr>
            <a:r>
              <a:rPr lang="cs-CZ" sz="1600" dirty="0"/>
              <a:t>Závaznost z hlediska mezinárodního práva (vstup v platnost, výhrady atd.)</a:t>
            </a:r>
          </a:p>
          <a:p>
            <a:pPr marL="874713" lvl="3" indent="-285750" algn="just" eaLnBrk="1" hangingPunct="1">
              <a:lnSpc>
                <a:spcPct val="90000"/>
              </a:lnSpc>
              <a:buFont typeface="+mj-lt"/>
              <a:buAutoNum type="arabicPeriod"/>
            </a:pPr>
            <a:r>
              <a:rPr lang="cs-CZ" sz="1600" dirty="0"/>
              <a:t>Vyhlášení ve Sb. m. s.</a:t>
            </a:r>
          </a:p>
          <a:p>
            <a:pPr marL="874713" lvl="3" indent="-285750" algn="just" eaLnBrk="1" hangingPunct="1">
              <a:lnSpc>
                <a:spcPct val="90000"/>
              </a:lnSpc>
              <a:buFont typeface="+mj-lt"/>
              <a:buAutoNum type="arabicPeriod"/>
            </a:pPr>
            <a:r>
              <a:rPr lang="cs-CZ" sz="1600" dirty="0"/>
              <a:t>Dotčené ustanovení MS musí být </a:t>
            </a:r>
            <a:r>
              <a:rPr lang="cs-CZ" sz="1600" dirty="0" err="1"/>
              <a:t>samovykonatelné</a:t>
            </a:r>
            <a:r>
              <a:rPr lang="cs-CZ" sz="1600" dirty="0"/>
              <a:t> (</a:t>
            </a:r>
            <a:r>
              <a:rPr lang="cs-CZ" sz="1600" dirty="0" err="1"/>
              <a:t>self-executing</a:t>
            </a:r>
            <a:r>
              <a:rPr lang="cs-CZ" sz="1600" dirty="0"/>
              <a:t>)</a:t>
            </a:r>
          </a:p>
          <a:p>
            <a:pPr lvl="1" algn="just">
              <a:spcBef>
                <a:spcPts val="1200"/>
              </a:spcBef>
            </a:pPr>
            <a:r>
              <a:rPr lang="cs-CZ" sz="1600" dirty="0">
                <a:solidFill>
                  <a:schemeClr val="tx2"/>
                </a:solidFill>
              </a:rPr>
              <a:t>Důsledky</a:t>
            </a:r>
          </a:p>
          <a:p>
            <a:pPr marL="712788" lvl="2" indent="-171450" algn="just">
              <a:spcBef>
                <a:spcPts val="1200"/>
              </a:spcBef>
              <a:buFont typeface="Arial" panose="020B0604020202020204" pitchFamily="34" charset="0"/>
              <a:buChar char="•"/>
            </a:pPr>
            <a:r>
              <a:rPr lang="cs-CZ" sz="1600" dirty="0"/>
              <a:t>„</a:t>
            </a:r>
            <a:r>
              <a:rPr lang="en-US" sz="1600" dirty="0">
                <a:solidFill>
                  <a:schemeClr val="bg1">
                    <a:lumMod val="75000"/>
                  </a:schemeClr>
                </a:solidFill>
              </a:rPr>
              <a:t>[1] </a:t>
            </a:r>
            <a:r>
              <a:rPr lang="cs-CZ" sz="1600" dirty="0">
                <a:solidFill>
                  <a:schemeClr val="bg1">
                    <a:lumMod val="75000"/>
                  </a:schemeClr>
                </a:solidFill>
              </a:rPr>
              <a:t>Vyhlášené mezinárodní smlouvy, k jejichž </a:t>
            </a:r>
            <a:r>
              <a:rPr lang="en-US" sz="1600" dirty="0">
                <a:solidFill>
                  <a:schemeClr val="bg1">
                    <a:lumMod val="75000"/>
                  </a:schemeClr>
                </a:solidFill>
              </a:rPr>
              <a:t>[</a:t>
            </a:r>
            <a:r>
              <a:rPr lang="cs-CZ" sz="1600" dirty="0">
                <a:solidFill>
                  <a:schemeClr val="bg1">
                    <a:lumMod val="75000"/>
                  </a:schemeClr>
                </a:solidFill>
              </a:rPr>
              <a:t>2</a:t>
            </a:r>
            <a:r>
              <a:rPr lang="en-US" sz="1600" dirty="0">
                <a:solidFill>
                  <a:schemeClr val="bg1">
                    <a:lumMod val="75000"/>
                  </a:schemeClr>
                </a:solidFill>
              </a:rPr>
              <a:t>] </a:t>
            </a:r>
            <a:r>
              <a:rPr lang="cs-CZ" sz="1600" dirty="0">
                <a:solidFill>
                  <a:schemeClr val="bg1">
                    <a:lumMod val="75000"/>
                  </a:schemeClr>
                </a:solidFill>
              </a:rPr>
              <a:t>ratifikaci dal </a:t>
            </a:r>
            <a:r>
              <a:rPr lang="en-US" sz="1600" dirty="0">
                <a:solidFill>
                  <a:schemeClr val="bg1">
                    <a:lumMod val="75000"/>
                  </a:schemeClr>
                </a:solidFill>
              </a:rPr>
              <a:t>[</a:t>
            </a:r>
            <a:r>
              <a:rPr lang="cs-CZ" sz="1600" dirty="0">
                <a:solidFill>
                  <a:schemeClr val="bg1">
                    <a:lumMod val="75000"/>
                  </a:schemeClr>
                </a:solidFill>
              </a:rPr>
              <a:t>3</a:t>
            </a:r>
            <a:r>
              <a:rPr lang="en-US" sz="1600" dirty="0">
                <a:solidFill>
                  <a:schemeClr val="bg1">
                    <a:lumMod val="75000"/>
                  </a:schemeClr>
                </a:solidFill>
              </a:rPr>
              <a:t>] </a:t>
            </a:r>
            <a:r>
              <a:rPr lang="cs-CZ" sz="1600" dirty="0">
                <a:solidFill>
                  <a:schemeClr val="bg1">
                    <a:lumMod val="75000"/>
                  </a:schemeClr>
                </a:solidFill>
              </a:rPr>
              <a:t>Parlament souhlas a jimiž je Česká republika </a:t>
            </a:r>
            <a:r>
              <a:rPr lang="en-US" sz="1600" dirty="0">
                <a:solidFill>
                  <a:schemeClr val="bg1">
                    <a:lumMod val="75000"/>
                  </a:schemeClr>
                </a:solidFill>
              </a:rPr>
              <a:t>[</a:t>
            </a:r>
            <a:r>
              <a:rPr lang="cs-CZ" sz="1600" dirty="0">
                <a:solidFill>
                  <a:schemeClr val="bg1">
                    <a:lumMod val="75000"/>
                  </a:schemeClr>
                </a:solidFill>
              </a:rPr>
              <a:t>4</a:t>
            </a:r>
            <a:r>
              <a:rPr lang="en-US" sz="1600" dirty="0">
                <a:solidFill>
                  <a:schemeClr val="bg1">
                    <a:lumMod val="75000"/>
                  </a:schemeClr>
                </a:solidFill>
              </a:rPr>
              <a:t>] </a:t>
            </a:r>
            <a:r>
              <a:rPr lang="cs-CZ" sz="1600" dirty="0">
                <a:solidFill>
                  <a:schemeClr val="bg1">
                    <a:lumMod val="75000"/>
                  </a:schemeClr>
                </a:solidFill>
              </a:rPr>
              <a:t>vázána, jsou součástí právního řádu; </a:t>
            </a:r>
            <a:r>
              <a:rPr lang="cs-CZ" sz="1600" dirty="0"/>
              <a:t>stanoví-li mezinárodní smlouva něco jiného než zákon, použije se mezinárodní smlouva.“</a:t>
            </a:r>
          </a:p>
          <a:p>
            <a:pPr marL="712788" lvl="2" indent="-171450" algn="just">
              <a:spcBef>
                <a:spcPts val="1200"/>
              </a:spcBef>
              <a:buFont typeface="Arial" panose="020B0604020202020204" pitchFamily="34" charset="0"/>
              <a:buChar char="•"/>
            </a:pPr>
            <a:r>
              <a:rPr lang="cs-CZ" altLang="cs-CZ" sz="1600" dirty="0">
                <a:solidFill>
                  <a:srgbClr val="FF0000"/>
                </a:solidFill>
              </a:rPr>
              <a:t>Obecně jen aplikační přednost</a:t>
            </a:r>
            <a:r>
              <a:rPr lang="cs-CZ" altLang="cs-CZ" sz="1600" dirty="0"/>
              <a:t>, nikoliv derogační účinky</a:t>
            </a:r>
          </a:p>
        </p:txBody>
      </p:sp>
    </p:spTree>
    <p:extLst>
      <p:ext uri="{BB962C8B-B14F-4D97-AF65-F5344CB8AC3E}">
        <p14:creationId xmlns:p14="http://schemas.microsoft.com/office/powerpoint/2010/main" val="30224654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71877B-4E9E-841E-9039-97CE1F691E0F}"/>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0BA21ED0-01E7-5A6D-920E-0EFBC752E3EE}"/>
              </a:ext>
            </a:extLst>
          </p:cNvPr>
          <p:cNvSpPr>
            <a:spLocks noGrp="1"/>
          </p:cNvSpPr>
          <p:nvPr>
            <p:ph type="title"/>
          </p:nvPr>
        </p:nvSpPr>
        <p:spPr>
          <a:xfrm>
            <a:off x="587141" y="720000"/>
            <a:ext cx="10972799" cy="451576"/>
          </a:xfrm>
        </p:spPr>
        <p:txBody>
          <a:bodyPr/>
          <a:lstStyle/>
          <a:p>
            <a:r>
              <a:rPr lang="cs-CZ" dirty="0"/>
              <a:t>Mezinárodní smlouvy IV. (praxe)</a:t>
            </a:r>
          </a:p>
        </p:txBody>
      </p:sp>
      <p:sp>
        <p:nvSpPr>
          <p:cNvPr id="3" name="Zástupný obsah 2">
            <a:extLst>
              <a:ext uri="{FF2B5EF4-FFF2-40B4-BE49-F238E27FC236}">
                <a16:creationId xmlns:a16="http://schemas.microsoft.com/office/drawing/2014/main" id="{2A17590D-358F-92CD-7C52-649BF4E633F0}"/>
              </a:ext>
            </a:extLst>
          </p:cNvPr>
          <p:cNvSpPr>
            <a:spLocks noGrp="1"/>
          </p:cNvSpPr>
          <p:nvPr>
            <p:ph idx="1"/>
          </p:nvPr>
        </p:nvSpPr>
        <p:spPr>
          <a:xfrm>
            <a:off x="720000" y="1692002"/>
            <a:ext cx="10753200" cy="4660672"/>
          </a:xfrm>
        </p:spPr>
        <p:txBody>
          <a:bodyPr/>
          <a:lstStyle/>
          <a:p>
            <a:pPr algn="just">
              <a:lnSpc>
                <a:spcPct val="100000"/>
              </a:lnSpc>
              <a:spcBef>
                <a:spcPts val="1200"/>
              </a:spcBef>
            </a:pPr>
            <a:r>
              <a:rPr lang="cs-CZ" sz="2400" dirty="0"/>
              <a:t>Kategorizace mezinárodních smluv podle ÚS (</a:t>
            </a:r>
            <a:r>
              <a:rPr lang="cs-CZ" sz="2400" dirty="0" err="1"/>
              <a:t>Pl</a:t>
            </a:r>
            <a:r>
              <a:rPr lang="cs-CZ" sz="2400" dirty="0"/>
              <a:t>. ÚS 36</a:t>
            </a:r>
            <a:r>
              <a:rPr lang="en-GB" sz="2400" dirty="0"/>
              <a:t>/</a:t>
            </a:r>
            <a:r>
              <a:rPr lang="cs-CZ" sz="2400" dirty="0"/>
              <a:t>01 </a:t>
            </a:r>
            <a:r>
              <a:rPr lang="cs-CZ" sz="2400" i="1" dirty="0"/>
              <a:t>Konkurzní nález</a:t>
            </a:r>
            <a:r>
              <a:rPr lang="cs-CZ" sz="2400" dirty="0"/>
              <a:t>)</a:t>
            </a:r>
          </a:p>
          <a:p>
            <a:pPr marL="666900" lvl="1" indent="-342900" algn="just">
              <a:spcBef>
                <a:spcPts val="1200"/>
              </a:spcBef>
              <a:buFont typeface="+mj-lt"/>
              <a:buAutoNum type="arabicPeriod"/>
            </a:pPr>
            <a:r>
              <a:rPr lang="cs-CZ" sz="1600" dirty="0"/>
              <a:t>Mezinárodní smlouvy podle čl. 10a Ústavy</a:t>
            </a:r>
          </a:p>
          <a:p>
            <a:pPr marL="666900" lvl="1" indent="-342900" algn="just">
              <a:spcBef>
                <a:spcPts val="1200"/>
              </a:spcBef>
              <a:buFont typeface="+mj-lt"/>
              <a:buAutoNum type="arabicPeriod"/>
            </a:pPr>
            <a:r>
              <a:rPr lang="cs-CZ" sz="1600" dirty="0">
                <a:solidFill>
                  <a:srgbClr val="FF0000"/>
                </a:solidFill>
              </a:rPr>
              <a:t>Mezinárodní smlouvy o lidských právech</a:t>
            </a:r>
          </a:p>
          <a:p>
            <a:pPr marL="666900" lvl="1" indent="-342900" algn="just">
              <a:spcBef>
                <a:spcPts val="1200"/>
              </a:spcBef>
              <a:buFont typeface="+mj-lt"/>
              <a:buAutoNum type="arabicPeriod"/>
            </a:pPr>
            <a:r>
              <a:rPr lang="cs-CZ" sz="1600" dirty="0"/>
              <a:t>Mezinárodní smlouvy podle čl. 10 Ústavy = tzv. prezidentské smlouvy </a:t>
            </a:r>
            <a:r>
              <a:rPr lang="cs-CZ" sz="1600" dirty="0">
                <a:solidFill>
                  <a:schemeClr val="tx2"/>
                </a:solidFill>
              </a:rPr>
              <a:t>čl. 49(1) Úst</a:t>
            </a:r>
          </a:p>
          <a:p>
            <a:pPr marL="666900" lvl="1" indent="-342900" algn="just">
              <a:spcBef>
                <a:spcPts val="1200"/>
              </a:spcBef>
              <a:buFont typeface="+mj-lt"/>
              <a:buAutoNum type="arabicPeriod"/>
            </a:pPr>
            <a:r>
              <a:rPr lang="cs-CZ" sz="1600" dirty="0"/>
              <a:t>Vládní mezinárodní smlouvy </a:t>
            </a:r>
            <a:r>
              <a:rPr lang="cs-CZ" sz="1600" dirty="0">
                <a:solidFill>
                  <a:schemeClr val="tx2"/>
                </a:solidFill>
              </a:rPr>
              <a:t>čl. 63(1)(b) Úst</a:t>
            </a:r>
          </a:p>
          <a:p>
            <a:pPr marL="666900" lvl="1" indent="-342900" algn="just">
              <a:spcBef>
                <a:spcPts val="1200"/>
              </a:spcBef>
              <a:buFont typeface="+mj-lt"/>
              <a:buAutoNum type="arabicPeriod"/>
            </a:pPr>
            <a:r>
              <a:rPr lang="cs-CZ" sz="1600" dirty="0"/>
              <a:t>Resortní mezinárodní smlouvy </a:t>
            </a:r>
            <a:r>
              <a:rPr lang="cs-CZ" sz="1600" dirty="0">
                <a:solidFill>
                  <a:schemeClr val="tx2"/>
                </a:solidFill>
              </a:rPr>
              <a:t>čl. 63(1)(b) Úst</a:t>
            </a:r>
          </a:p>
          <a:p>
            <a:pPr algn="just">
              <a:lnSpc>
                <a:spcPct val="100000"/>
              </a:lnSpc>
              <a:spcBef>
                <a:spcPts val="1200"/>
              </a:spcBef>
            </a:pPr>
            <a:r>
              <a:rPr lang="cs-CZ" sz="2400" dirty="0"/>
              <a:t>Mezinárodní smlouvy o lidských právech</a:t>
            </a:r>
            <a:r>
              <a:rPr lang="en-US" sz="2400" dirty="0"/>
              <a:t> (</a:t>
            </a:r>
            <a:r>
              <a:rPr lang="cs-CZ" sz="2400" dirty="0"/>
              <a:t>důsledky </a:t>
            </a:r>
            <a:r>
              <a:rPr lang="cs-CZ" sz="2400" i="1" dirty="0"/>
              <a:t>Konkurzního nálezu</a:t>
            </a:r>
            <a:r>
              <a:rPr lang="en-US" sz="2400" dirty="0"/>
              <a:t>)</a:t>
            </a:r>
            <a:endParaRPr lang="cs-CZ" sz="2400" dirty="0"/>
          </a:p>
          <a:p>
            <a:pPr marL="666900" lvl="1" indent="-342900" algn="just">
              <a:spcBef>
                <a:spcPts val="1200"/>
              </a:spcBef>
              <a:buFont typeface="+mj-lt"/>
              <a:buAutoNum type="arabicPeriod"/>
            </a:pPr>
            <a:r>
              <a:rPr lang="cs-CZ" sz="1600" dirty="0"/>
              <a:t>MSLP </a:t>
            </a:r>
            <a:r>
              <a:rPr lang="cs-CZ" sz="1600" dirty="0">
                <a:solidFill>
                  <a:srgbClr val="FF0000"/>
                </a:solidFill>
              </a:rPr>
              <a:t>jsou součástí </a:t>
            </a:r>
            <a:r>
              <a:rPr lang="cs-CZ" sz="1600" dirty="0"/>
              <a:t>ústavního pořádku </a:t>
            </a:r>
            <a:r>
              <a:rPr lang="cs-CZ" sz="1600" dirty="0">
                <a:solidFill>
                  <a:schemeClr val="tx2"/>
                </a:solidFill>
              </a:rPr>
              <a:t>čl. 112(1) Úst</a:t>
            </a:r>
            <a:endParaRPr lang="cs-CZ" sz="1600" dirty="0"/>
          </a:p>
          <a:p>
            <a:pPr marL="666900" lvl="1" indent="-342900" algn="just">
              <a:spcBef>
                <a:spcPts val="1200"/>
              </a:spcBef>
              <a:buFont typeface="+mj-lt"/>
              <a:buAutoNum type="arabicPeriod"/>
            </a:pPr>
            <a:r>
              <a:rPr lang="cs-CZ" sz="1600" dirty="0"/>
              <a:t>MSLP </a:t>
            </a:r>
            <a:r>
              <a:rPr lang="cs-CZ" sz="1600" dirty="0">
                <a:solidFill>
                  <a:srgbClr val="FF0000"/>
                </a:solidFill>
              </a:rPr>
              <a:t>mají vyšší právní sílu než zákony </a:t>
            </a:r>
            <a:r>
              <a:rPr lang="cs-CZ" sz="1600" dirty="0"/>
              <a:t>a jsou derogačním kritériem </a:t>
            </a:r>
            <a:r>
              <a:rPr lang="cs-CZ" sz="1600" dirty="0">
                <a:solidFill>
                  <a:schemeClr val="tx2"/>
                </a:solidFill>
              </a:rPr>
              <a:t>čl. 87(1)(a) Úst</a:t>
            </a:r>
            <a:endParaRPr lang="cs-CZ" sz="1600" dirty="0"/>
          </a:p>
          <a:p>
            <a:pPr marL="666900" lvl="1" indent="-342900" algn="just">
              <a:spcBef>
                <a:spcPts val="1200"/>
              </a:spcBef>
              <a:buFont typeface="+mj-lt"/>
              <a:buAutoNum type="arabicPeriod"/>
            </a:pPr>
            <a:r>
              <a:rPr lang="cs-CZ" sz="1600" dirty="0">
                <a:solidFill>
                  <a:srgbClr val="FF0000"/>
                </a:solidFill>
              </a:rPr>
              <a:t>ÚS má výkladový monopol </a:t>
            </a:r>
            <a:r>
              <a:rPr lang="cs-CZ" sz="1600" dirty="0"/>
              <a:t>na posuzovaní souladu českých zákonů s MSLP </a:t>
            </a:r>
            <a:r>
              <a:rPr lang="cs-CZ" sz="1600" dirty="0">
                <a:solidFill>
                  <a:schemeClr val="tx2"/>
                </a:solidFill>
              </a:rPr>
              <a:t>čl. 95(2) Úst</a:t>
            </a:r>
          </a:p>
        </p:txBody>
      </p:sp>
    </p:spTree>
    <p:extLst>
      <p:ext uri="{BB962C8B-B14F-4D97-AF65-F5344CB8AC3E}">
        <p14:creationId xmlns:p14="http://schemas.microsoft.com/office/powerpoint/2010/main" val="1137090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F0E68E-CD4D-A7F4-C3A4-E4387E6F938C}"/>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1D057155-ED0F-9673-3689-7B0AD3E94168}"/>
              </a:ext>
            </a:extLst>
          </p:cNvPr>
          <p:cNvSpPr>
            <a:spLocks noGrp="1"/>
          </p:cNvSpPr>
          <p:nvPr>
            <p:ph type="title"/>
          </p:nvPr>
        </p:nvSpPr>
        <p:spPr>
          <a:xfrm>
            <a:off x="587141" y="720000"/>
            <a:ext cx="10972799" cy="451576"/>
          </a:xfrm>
        </p:spPr>
        <p:txBody>
          <a:bodyPr/>
          <a:lstStyle/>
          <a:p>
            <a:r>
              <a:rPr lang="cs-CZ" dirty="0"/>
              <a:t>Právo EU I.</a:t>
            </a:r>
          </a:p>
        </p:txBody>
      </p:sp>
      <p:sp>
        <p:nvSpPr>
          <p:cNvPr id="3" name="Zástupný obsah 2">
            <a:extLst>
              <a:ext uri="{FF2B5EF4-FFF2-40B4-BE49-F238E27FC236}">
                <a16:creationId xmlns:a16="http://schemas.microsoft.com/office/drawing/2014/main" id="{9D1B5447-6BF8-35C6-2434-856DC4C70315}"/>
              </a:ext>
            </a:extLst>
          </p:cNvPr>
          <p:cNvSpPr>
            <a:spLocks noGrp="1"/>
          </p:cNvSpPr>
          <p:nvPr>
            <p:ph idx="1"/>
          </p:nvPr>
        </p:nvSpPr>
        <p:spPr>
          <a:xfrm>
            <a:off x="720000" y="1692002"/>
            <a:ext cx="10753200" cy="4660672"/>
          </a:xfrm>
        </p:spPr>
        <p:txBody>
          <a:bodyPr/>
          <a:lstStyle/>
          <a:p>
            <a:pPr algn="just">
              <a:lnSpc>
                <a:spcPct val="100000"/>
              </a:lnSpc>
              <a:spcBef>
                <a:spcPts val="1200"/>
              </a:spcBef>
            </a:pPr>
            <a:r>
              <a:rPr lang="cs-CZ" sz="2400" dirty="0"/>
              <a:t>Výchozí bod</a:t>
            </a:r>
          </a:p>
          <a:p>
            <a:pPr lvl="1" algn="just">
              <a:spcBef>
                <a:spcPts val="1200"/>
              </a:spcBef>
            </a:pPr>
            <a:r>
              <a:rPr lang="cs-CZ" sz="1600" dirty="0"/>
              <a:t>Čl.10a(1) Úst: „Mezinárodní smlouvou mohou být </a:t>
            </a:r>
            <a:r>
              <a:rPr lang="cs-CZ" sz="1600" dirty="0">
                <a:solidFill>
                  <a:srgbClr val="FF0000"/>
                </a:solidFill>
              </a:rPr>
              <a:t>některé pravomoci </a:t>
            </a:r>
            <a:r>
              <a:rPr lang="cs-CZ" sz="1600" dirty="0"/>
              <a:t>orgánů České republiky přeneseny na mezinárodní organizaci nebo instituci.“</a:t>
            </a:r>
          </a:p>
          <a:p>
            <a:pPr algn="just">
              <a:lnSpc>
                <a:spcPct val="100000"/>
              </a:lnSpc>
              <a:spcBef>
                <a:spcPts val="1200"/>
              </a:spcBef>
            </a:pPr>
            <a:r>
              <a:rPr lang="cs-CZ" sz="2400" dirty="0"/>
              <a:t>Postavení v hierarchii právního řádu nejasné</a:t>
            </a:r>
          </a:p>
          <a:p>
            <a:pPr marL="666900" lvl="1" indent="-342900" algn="just">
              <a:spcBef>
                <a:spcPts val="1200"/>
              </a:spcBef>
              <a:buFont typeface="+mj-lt"/>
              <a:buAutoNum type="arabicPeriod"/>
            </a:pPr>
            <a:r>
              <a:rPr lang="cs-CZ" altLang="cs-CZ" sz="1600" dirty="0"/>
              <a:t>Právo EU </a:t>
            </a:r>
            <a:r>
              <a:rPr lang="cs-CZ" altLang="cs-CZ" sz="1600" dirty="0">
                <a:solidFill>
                  <a:srgbClr val="00B0F0"/>
                </a:solidFill>
              </a:rPr>
              <a:t>posouvá materiální jádro Ústavy</a:t>
            </a:r>
            <a:endParaRPr lang="cs-CZ" altLang="cs-CZ" sz="1600" dirty="0"/>
          </a:p>
          <a:p>
            <a:pPr marL="666900" lvl="1" indent="-342900" algn="just">
              <a:spcBef>
                <a:spcPts val="1200"/>
              </a:spcBef>
              <a:buFont typeface="+mj-lt"/>
              <a:buAutoNum type="arabicPeriod"/>
            </a:pPr>
            <a:r>
              <a:rPr lang="cs-CZ" altLang="cs-CZ" sz="1600" dirty="0"/>
              <a:t>Právo EU (či jeho část jako např. LZPEU) </a:t>
            </a:r>
            <a:r>
              <a:rPr lang="cs-CZ" altLang="cs-CZ" sz="1600" dirty="0">
                <a:solidFill>
                  <a:srgbClr val="00B0F0"/>
                </a:solidFill>
              </a:rPr>
              <a:t>je součástí ústavního pořádku</a:t>
            </a:r>
            <a:endParaRPr lang="cs-CZ" altLang="cs-CZ" sz="1600" dirty="0"/>
          </a:p>
          <a:p>
            <a:pPr marL="666900" lvl="1" indent="-342900" algn="just">
              <a:spcBef>
                <a:spcPts val="1200"/>
              </a:spcBef>
              <a:buFont typeface="+mj-lt"/>
              <a:buAutoNum type="arabicPeriod"/>
            </a:pPr>
            <a:r>
              <a:rPr lang="cs-CZ" altLang="cs-CZ" sz="1600" dirty="0"/>
              <a:t>Právo EU </a:t>
            </a:r>
            <a:r>
              <a:rPr lang="cs-CZ" altLang="cs-CZ" sz="1600" dirty="0">
                <a:solidFill>
                  <a:srgbClr val="00B0F0"/>
                </a:solidFill>
              </a:rPr>
              <a:t>má aplikační přednost před ústavním pořádkem</a:t>
            </a:r>
            <a:r>
              <a:rPr lang="cs-CZ" altLang="cs-CZ" sz="1600" dirty="0"/>
              <a:t> (Malenovský + Lisabon II?</a:t>
            </a:r>
          </a:p>
          <a:p>
            <a:pPr marL="666900" lvl="1" indent="-342900" algn="just">
              <a:spcBef>
                <a:spcPts val="1200"/>
              </a:spcBef>
              <a:buFont typeface="+mj-lt"/>
              <a:buAutoNum type="arabicPeriod"/>
            </a:pPr>
            <a:r>
              <a:rPr lang="cs-CZ" altLang="cs-CZ" sz="1600" dirty="0"/>
              <a:t>Právo EU </a:t>
            </a:r>
            <a:r>
              <a:rPr lang="cs-CZ" altLang="cs-CZ" sz="1600" dirty="0">
                <a:solidFill>
                  <a:srgbClr val="00B0F0"/>
                </a:solidFill>
              </a:rPr>
              <a:t>má aplikační přednost před ústavním pořádkem, ale výjimky </a:t>
            </a:r>
            <a:r>
              <a:rPr lang="cs-CZ" altLang="cs-CZ" sz="1600" dirty="0"/>
              <a:t>(Cukerné kvóty III, Lisabon I)</a:t>
            </a:r>
          </a:p>
          <a:p>
            <a:pPr marL="666900" lvl="1" indent="-342900" algn="just">
              <a:spcBef>
                <a:spcPts val="1200"/>
              </a:spcBef>
              <a:buFont typeface="+mj-lt"/>
              <a:buAutoNum type="arabicPeriod"/>
            </a:pPr>
            <a:r>
              <a:rPr lang="cs-CZ" altLang="cs-CZ" sz="1600" dirty="0"/>
              <a:t>Právo EU </a:t>
            </a:r>
            <a:r>
              <a:rPr lang="cs-CZ" altLang="cs-CZ" sz="1600" dirty="0">
                <a:solidFill>
                  <a:srgbClr val="00B0F0"/>
                </a:solidFill>
              </a:rPr>
              <a:t>má aplikační přednost jen</a:t>
            </a:r>
            <a:r>
              <a:rPr lang="en-US" altLang="cs-CZ" sz="1600" dirty="0">
                <a:solidFill>
                  <a:srgbClr val="00B0F0"/>
                </a:solidFill>
              </a:rPr>
              <a:t> </a:t>
            </a:r>
            <a:r>
              <a:rPr lang="cs-CZ" altLang="cs-CZ" sz="1600" dirty="0">
                <a:solidFill>
                  <a:srgbClr val="00B0F0"/>
                </a:solidFill>
              </a:rPr>
              <a:t>před obyčejnými zákony</a:t>
            </a:r>
          </a:p>
          <a:p>
            <a:pPr algn="just">
              <a:lnSpc>
                <a:spcPct val="100000"/>
              </a:lnSpc>
              <a:spcBef>
                <a:spcPts val="1200"/>
              </a:spcBef>
            </a:pPr>
            <a:r>
              <a:rPr lang="cs-CZ" sz="2400" dirty="0"/>
              <a:t>Judikatura ÚS protichůdná</a:t>
            </a:r>
          </a:p>
        </p:txBody>
      </p:sp>
    </p:spTree>
    <p:extLst>
      <p:ext uri="{BB962C8B-B14F-4D97-AF65-F5344CB8AC3E}">
        <p14:creationId xmlns:p14="http://schemas.microsoft.com/office/powerpoint/2010/main" val="19576224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BF7E7E-8A81-B5A4-E9C5-EE2785FE83A0}"/>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02C52D68-3802-279D-8EFA-24EA19FC3AFC}"/>
              </a:ext>
            </a:extLst>
          </p:cNvPr>
          <p:cNvSpPr>
            <a:spLocks noGrp="1"/>
          </p:cNvSpPr>
          <p:nvPr>
            <p:ph type="title"/>
          </p:nvPr>
        </p:nvSpPr>
        <p:spPr>
          <a:xfrm>
            <a:off x="587141" y="720000"/>
            <a:ext cx="10972799" cy="451576"/>
          </a:xfrm>
        </p:spPr>
        <p:txBody>
          <a:bodyPr/>
          <a:lstStyle/>
          <a:p>
            <a:r>
              <a:rPr lang="cs-CZ" dirty="0"/>
              <a:t>Právo EU II.</a:t>
            </a:r>
          </a:p>
        </p:txBody>
      </p:sp>
      <p:sp>
        <p:nvSpPr>
          <p:cNvPr id="3" name="Zástupný obsah 2">
            <a:extLst>
              <a:ext uri="{FF2B5EF4-FFF2-40B4-BE49-F238E27FC236}">
                <a16:creationId xmlns:a16="http://schemas.microsoft.com/office/drawing/2014/main" id="{35AEB37E-329B-10A5-6B29-44F0A4926967}"/>
              </a:ext>
            </a:extLst>
          </p:cNvPr>
          <p:cNvSpPr>
            <a:spLocks noGrp="1"/>
          </p:cNvSpPr>
          <p:nvPr>
            <p:ph idx="1"/>
          </p:nvPr>
        </p:nvSpPr>
        <p:spPr>
          <a:xfrm>
            <a:off x="720000" y="1692002"/>
            <a:ext cx="10753200" cy="4660672"/>
          </a:xfrm>
        </p:spPr>
        <p:txBody>
          <a:bodyPr/>
          <a:lstStyle/>
          <a:p>
            <a:pPr algn="just">
              <a:lnSpc>
                <a:spcPct val="100000"/>
              </a:lnSpc>
              <a:spcBef>
                <a:spcPts val="1200"/>
              </a:spcBef>
            </a:pPr>
            <a:r>
              <a:rPr lang="cs-CZ" sz="2400" dirty="0"/>
              <a:t>Nález II. ÚS 1854/20</a:t>
            </a:r>
          </a:p>
          <a:p>
            <a:pPr lvl="1" algn="just">
              <a:spcBef>
                <a:spcPts val="1200"/>
              </a:spcBef>
            </a:pPr>
            <a:r>
              <a:rPr lang="cs-CZ" sz="1600" dirty="0"/>
              <a:t>Bod 43: „Jelikož má </a:t>
            </a:r>
            <a:r>
              <a:rPr lang="cs-CZ" sz="1600" dirty="0" err="1"/>
              <a:t>podústavní</a:t>
            </a:r>
            <a:r>
              <a:rPr lang="cs-CZ" sz="1600" dirty="0"/>
              <a:t> právní úprava upravující situaci stěžovatele svůj původ v unijním právu, je pro její správnou interpretaci a aplikaci relevantní judikatura Soudního dvora, který dle čl. 19 Smlouvy o Evropské unii zajišťuje dodržování práva při výkladu a provádění Smluv. Měl-li Soudní dvůr již příležitost vyložit ve své judikatuře pojmy obsažené ve směrnici, které jsou zároveň přítomny ve vnitrostátních právních řádech, </a:t>
            </a:r>
            <a:r>
              <a:rPr lang="cs-CZ" sz="1600" dirty="0">
                <a:solidFill>
                  <a:srgbClr val="FF0000"/>
                </a:solidFill>
              </a:rPr>
              <a:t>je nutno i ve vnitrostátní interpretaci a aplikaci těchto pojmů volit jejich </a:t>
            </a:r>
            <a:r>
              <a:rPr lang="cs-CZ" sz="1600" dirty="0" err="1">
                <a:solidFill>
                  <a:srgbClr val="FF0000"/>
                </a:solidFill>
              </a:rPr>
              <a:t>eurokonformní</a:t>
            </a:r>
            <a:r>
              <a:rPr lang="cs-CZ" sz="1600" dirty="0">
                <a:solidFill>
                  <a:srgbClr val="FF0000"/>
                </a:solidFill>
              </a:rPr>
              <a:t> výklad</a:t>
            </a:r>
            <a:r>
              <a:rPr lang="cs-CZ" sz="1600" dirty="0"/>
              <a:t>. Ustanovení čl. 4 Ústavy je totiž třeba vykládat ve světle čl. 1 odst. 2 Ústavy a čl. 10a Ústavy tak, že </a:t>
            </a:r>
            <a:r>
              <a:rPr lang="cs-CZ" sz="1600" dirty="0">
                <a:solidFill>
                  <a:srgbClr val="FF0000"/>
                </a:solidFill>
              </a:rPr>
              <a:t>povinností soudní moci (včetně Ústavního soudu) je v rámci poskytování ochrany základním právům a svobodám dbát na dodržování závazků, které pro Českou republiku vyplývají z práva EU; zvláště významné je to v případě závazků plynoucích z Listiny základních práv Evropské unie</a:t>
            </a:r>
            <a:r>
              <a:rPr lang="cs-CZ" sz="1600" dirty="0"/>
              <a:t>, která je lidskoprávním katalogem a Ústavní soud ji považuje – samozřejmě za předpokladu její vlastní aplikovatelnosti podle jejího čl. 51 – za součást referenčního rámce přezkumu v řízení o ústavních stížnostech [viz nález </a:t>
            </a:r>
            <a:r>
              <a:rPr lang="cs-CZ" sz="1600" dirty="0" err="1"/>
              <a:t>sp</a:t>
            </a:r>
            <a:r>
              <a:rPr lang="cs-CZ" sz="1600" dirty="0"/>
              <a:t>. zn. I. ÚS 945/20 ze dne 16. 12. 2020, bod 33; nález </a:t>
            </a:r>
            <a:r>
              <a:rPr lang="cs-CZ" sz="1600" dirty="0" err="1"/>
              <a:t>sp</a:t>
            </a:r>
            <a:r>
              <a:rPr lang="cs-CZ" sz="1600" dirty="0"/>
              <a:t>. zn. I. ÚS 387/20 ze dne 26. 5. 2020, bod 46; či nález </a:t>
            </a:r>
            <a:r>
              <a:rPr lang="cs-CZ" sz="1600" dirty="0" err="1"/>
              <a:t>sp</a:t>
            </a:r>
            <a:r>
              <a:rPr lang="cs-CZ" sz="1600" dirty="0"/>
              <a:t>. zn. II. ÚS 78/19 ze dne 24. 1. 2020, bod 11]. Soudní moc má proto </a:t>
            </a:r>
            <a:r>
              <a:rPr lang="cs-CZ" sz="1600" dirty="0">
                <a:solidFill>
                  <a:srgbClr val="FF0000"/>
                </a:solidFill>
              </a:rPr>
              <a:t>povinnost interpretovat a aplikovat vnitrostátní právo </a:t>
            </a:r>
            <a:r>
              <a:rPr lang="cs-CZ" sz="1600" dirty="0" err="1">
                <a:solidFill>
                  <a:srgbClr val="FF0000"/>
                </a:solidFill>
              </a:rPr>
              <a:t>eurokonformním</a:t>
            </a:r>
            <a:r>
              <a:rPr lang="cs-CZ" sz="1600" dirty="0">
                <a:solidFill>
                  <a:srgbClr val="FF0000"/>
                </a:solidFill>
              </a:rPr>
              <a:t> způsobem</a:t>
            </a:r>
            <a:r>
              <a:rPr lang="cs-CZ" sz="1600" dirty="0"/>
              <a:t>; nečiní-li tak, dopouští se porušení práva na spravedlivý proces garantovaného v čl. 36 odst. 1 Listiny (viz výše citovaný nález </a:t>
            </a:r>
            <a:r>
              <a:rPr lang="cs-CZ" sz="1600" dirty="0" err="1"/>
              <a:t>sp</a:t>
            </a:r>
            <a:r>
              <a:rPr lang="cs-CZ" sz="1600" dirty="0"/>
              <a:t>. zn. I. ÚS 615/17, bod 71; či nález </a:t>
            </a:r>
            <a:r>
              <a:rPr lang="cs-CZ" sz="1600" dirty="0" err="1"/>
              <a:t>sp</a:t>
            </a:r>
            <a:r>
              <a:rPr lang="cs-CZ" sz="1600" dirty="0"/>
              <a:t>. zn. II. ÚS 2778/19 ze dne 5. 11. 2019, bod 18 a judikatura tam citovaná). “</a:t>
            </a:r>
            <a:endParaRPr lang="cs-CZ" sz="2400" dirty="0"/>
          </a:p>
        </p:txBody>
      </p:sp>
    </p:spTree>
    <p:extLst>
      <p:ext uri="{BB962C8B-B14F-4D97-AF65-F5344CB8AC3E}">
        <p14:creationId xmlns:p14="http://schemas.microsoft.com/office/powerpoint/2010/main" val="35847782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A25468-BBCA-094E-52BC-1CDF9C5BA467}"/>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A7330611-3BA6-8AA4-01B1-73A713A079BA}"/>
              </a:ext>
            </a:extLst>
          </p:cNvPr>
          <p:cNvSpPr>
            <a:spLocks noGrp="1"/>
          </p:cNvSpPr>
          <p:nvPr>
            <p:ph type="title"/>
          </p:nvPr>
        </p:nvSpPr>
        <p:spPr>
          <a:xfrm>
            <a:off x="587141" y="720000"/>
            <a:ext cx="10972799" cy="451576"/>
          </a:xfrm>
        </p:spPr>
        <p:txBody>
          <a:bodyPr/>
          <a:lstStyle/>
          <a:p>
            <a:r>
              <a:rPr lang="cs-CZ" dirty="0"/>
              <a:t>Právo EU III.</a:t>
            </a:r>
          </a:p>
        </p:txBody>
      </p:sp>
      <p:sp>
        <p:nvSpPr>
          <p:cNvPr id="3" name="Zástupný obsah 2">
            <a:extLst>
              <a:ext uri="{FF2B5EF4-FFF2-40B4-BE49-F238E27FC236}">
                <a16:creationId xmlns:a16="http://schemas.microsoft.com/office/drawing/2014/main" id="{80048979-01C2-E37A-E898-7CCDA11E8D6F}"/>
              </a:ext>
            </a:extLst>
          </p:cNvPr>
          <p:cNvSpPr>
            <a:spLocks noGrp="1"/>
          </p:cNvSpPr>
          <p:nvPr>
            <p:ph idx="1"/>
          </p:nvPr>
        </p:nvSpPr>
        <p:spPr>
          <a:xfrm>
            <a:off x="720000" y="1692002"/>
            <a:ext cx="10753200" cy="4660672"/>
          </a:xfrm>
        </p:spPr>
        <p:txBody>
          <a:bodyPr/>
          <a:lstStyle/>
          <a:p>
            <a:pPr algn="just">
              <a:lnSpc>
                <a:spcPct val="100000"/>
              </a:lnSpc>
              <a:spcBef>
                <a:spcPts val="1200"/>
              </a:spcBef>
            </a:pPr>
            <a:r>
              <a:rPr lang="cs-CZ" sz="2400" dirty="0"/>
              <a:t>Nález II.ÚS 2778/19</a:t>
            </a:r>
          </a:p>
          <a:p>
            <a:pPr marL="72000" indent="0" algn="just">
              <a:lnSpc>
                <a:spcPct val="100000"/>
              </a:lnSpc>
              <a:spcBef>
                <a:spcPts val="1200"/>
              </a:spcBef>
              <a:buNone/>
            </a:pPr>
            <a:r>
              <a:rPr lang="cs-CZ" sz="1400" dirty="0"/>
              <a:t>16. S ohledem na členství České republiky v Evropské unii došlo v souladu s </a:t>
            </a:r>
            <a:r>
              <a:rPr lang="cs-CZ" sz="1400" dirty="0">
                <a:solidFill>
                  <a:srgbClr val="FF0000"/>
                </a:solidFill>
              </a:rPr>
              <a:t>čl. 10a Ústavy </a:t>
            </a:r>
            <a:r>
              <a:rPr lang="cs-CZ" sz="1400" dirty="0"/>
              <a:t>k přenosu některých pravomocí orgánů České republiky na Evropskou unii. Podle ustálené judikatury Ústavního soudu toto ustanovení zároveň </a:t>
            </a:r>
            <a:r>
              <a:rPr lang="cs-CZ" sz="1400" dirty="0">
                <a:solidFill>
                  <a:srgbClr val="FF0000"/>
                </a:solidFill>
              </a:rPr>
              <a:t>"otevírá vnitrostátní právní řád pro působení [unijního] práva včetně pravidel týkajících se jeho účinků uvnitř právního řádu České republiky</a:t>
            </a:r>
            <a:r>
              <a:rPr lang="cs-CZ" sz="1400" dirty="0"/>
              <a:t>" [nález </a:t>
            </a:r>
            <a:r>
              <a:rPr lang="cs-CZ" sz="1400" dirty="0" err="1">
                <a:hlinkClick r:id="rId2"/>
              </a:rPr>
              <a:t>sp</a:t>
            </a:r>
            <a:r>
              <a:rPr lang="cs-CZ" sz="1400" dirty="0">
                <a:hlinkClick r:id="rId2"/>
              </a:rPr>
              <a:t>. zn. </a:t>
            </a:r>
            <a:r>
              <a:rPr lang="cs-CZ" sz="1400" dirty="0" err="1">
                <a:hlinkClick r:id="rId2"/>
              </a:rPr>
              <a:t>Pl</a:t>
            </a:r>
            <a:r>
              <a:rPr lang="cs-CZ" sz="1400" dirty="0">
                <a:hlinkClick r:id="rId2"/>
              </a:rPr>
              <a:t>. ÚS 50/04</a:t>
            </a:r>
            <a:r>
              <a:rPr lang="cs-CZ" sz="1400" dirty="0"/>
              <a:t> ze dne 8. 3. 2006 (N 50/40 SbNU 443; 154/2006 Sb.)]; jinak vyjádřeno, tedy platí, že "[u]</a:t>
            </a:r>
            <a:r>
              <a:rPr lang="cs-CZ" sz="1400" dirty="0" err="1"/>
              <a:t>nijní</a:t>
            </a:r>
            <a:r>
              <a:rPr lang="cs-CZ" sz="1400" dirty="0"/>
              <a:t> právo proniká do českého právního řádu prostřednictvím čl. 10a Ústavy" [nález </a:t>
            </a:r>
            <a:r>
              <a:rPr lang="cs-CZ" sz="1400" dirty="0" err="1">
                <a:hlinkClick r:id="rId3"/>
              </a:rPr>
              <a:t>sp</a:t>
            </a:r>
            <a:r>
              <a:rPr lang="cs-CZ" sz="1400" dirty="0">
                <a:hlinkClick r:id="rId3"/>
              </a:rPr>
              <a:t>. zn. </a:t>
            </a:r>
            <a:r>
              <a:rPr lang="cs-CZ" sz="1400" dirty="0" err="1">
                <a:hlinkClick r:id="rId3"/>
              </a:rPr>
              <a:t>Pl</a:t>
            </a:r>
            <a:r>
              <a:rPr lang="cs-CZ" sz="1400" dirty="0">
                <a:hlinkClick r:id="rId3"/>
              </a:rPr>
              <a:t>. ÚS 45/17</a:t>
            </a:r>
            <a:r>
              <a:rPr lang="cs-CZ" sz="1400" dirty="0"/>
              <a:t> ze dne 14. 5. 2019 (N 76/94 SbNU 19; 161/2019 Sb.), bod 53].</a:t>
            </a:r>
          </a:p>
          <a:p>
            <a:pPr marL="72000" indent="0" algn="just">
              <a:lnSpc>
                <a:spcPct val="100000"/>
              </a:lnSpc>
              <a:spcBef>
                <a:spcPts val="1200"/>
              </a:spcBef>
              <a:buNone/>
            </a:pPr>
            <a:r>
              <a:rPr lang="cs-CZ" sz="1400" dirty="0"/>
              <a:t>17. Z čl. 1 odst. 2 Ústavy, podle něhož "Česká republika dodržuje závazky, které pro ni vyplývají z mezinárodního práva", Ústavní soud současně dovodil </a:t>
            </a:r>
            <a:r>
              <a:rPr lang="cs-CZ" sz="1400" dirty="0">
                <a:solidFill>
                  <a:srgbClr val="FF0000"/>
                </a:solidFill>
              </a:rPr>
              <a:t>požadavek na </a:t>
            </a:r>
            <a:r>
              <a:rPr lang="cs-CZ" sz="1400" dirty="0" err="1">
                <a:solidFill>
                  <a:srgbClr val="FF0000"/>
                </a:solidFill>
              </a:rPr>
              <a:t>eurokonformní</a:t>
            </a:r>
            <a:r>
              <a:rPr lang="cs-CZ" sz="1400" dirty="0">
                <a:solidFill>
                  <a:srgbClr val="FF0000"/>
                </a:solidFill>
              </a:rPr>
              <a:t> výklad národních právních předpisů včetně ústavních</a:t>
            </a:r>
            <a:r>
              <a:rPr lang="cs-CZ" sz="1400" dirty="0"/>
              <a:t>, tedy povinnost při více výkladových variantách volit tu, která je v souladu s právem Evropské unie [viz již nález </a:t>
            </a:r>
            <a:r>
              <a:rPr lang="cs-CZ" sz="1400" dirty="0" err="1">
                <a:hlinkClick r:id="rId4"/>
              </a:rPr>
              <a:t>sp</a:t>
            </a:r>
            <a:r>
              <a:rPr lang="cs-CZ" sz="1400" dirty="0">
                <a:hlinkClick r:id="rId4"/>
              </a:rPr>
              <a:t>. zn. </a:t>
            </a:r>
            <a:r>
              <a:rPr lang="cs-CZ" sz="1400" dirty="0" err="1">
                <a:hlinkClick r:id="rId4"/>
              </a:rPr>
              <a:t>Pl</a:t>
            </a:r>
            <a:r>
              <a:rPr lang="cs-CZ" sz="1400" dirty="0">
                <a:hlinkClick r:id="rId4"/>
              </a:rPr>
              <a:t>. ÚS 66/04</a:t>
            </a:r>
            <a:r>
              <a:rPr lang="cs-CZ" sz="1400" dirty="0"/>
              <a:t> ze dne 3. 5. 2006 (N 93/41 SbNU 195; 434/2006 Sb.), body 79-83; srov. shodně např. nález </a:t>
            </a:r>
            <a:r>
              <a:rPr lang="cs-CZ" sz="1400" dirty="0" err="1">
                <a:hlinkClick r:id="rId3"/>
              </a:rPr>
              <a:t>sp</a:t>
            </a:r>
            <a:r>
              <a:rPr lang="cs-CZ" sz="1400" dirty="0">
                <a:hlinkClick r:id="rId3"/>
              </a:rPr>
              <a:t>. zn. </a:t>
            </a:r>
            <a:r>
              <a:rPr lang="cs-CZ" sz="1400" dirty="0" err="1">
                <a:hlinkClick r:id="rId3"/>
              </a:rPr>
              <a:t>Pl</a:t>
            </a:r>
            <a:r>
              <a:rPr lang="cs-CZ" sz="1400" dirty="0">
                <a:hlinkClick r:id="rId3"/>
              </a:rPr>
              <a:t>. ÚS 45/17</a:t>
            </a:r>
            <a:r>
              <a:rPr lang="cs-CZ" sz="1400" dirty="0"/>
              <a:t> ze dne 14. 5. 2019 (N 76/94 SbNU 19; 161/2019 Sb.), bod 54]. Z hlediska unijního práva je tím naplňována zásada loajální spolupráce dle čl. 4 odst. 3 Smlouvy o Evropské unii.</a:t>
            </a:r>
            <a:br>
              <a:rPr lang="cs-CZ" sz="1400" dirty="0"/>
            </a:br>
            <a:br>
              <a:rPr lang="cs-CZ" sz="1400" dirty="0"/>
            </a:br>
            <a:r>
              <a:rPr lang="cs-CZ" sz="1400" dirty="0"/>
              <a:t>20. Mezi prameny práva Evropské unie má pro činnost Ústavního soudu zvláštní význam </a:t>
            </a:r>
            <a:r>
              <a:rPr lang="cs-CZ" sz="1400" dirty="0">
                <a:solidFill>
                  <a:srgbClr val="FF0000"/>
                </a:solidFill>
              </a:rPr>
              <a:t>Listina EU, kterou Ústavní soud ve své dosavadní judikatuře označil za součást referenčního rámce přezkumu</a:t>
            </a:r>
            <a:r>
              <a:rPr lang="cs-CZ" sz="1400" dirty="0"/>
              <a:t> [nález </a:t>
            </a:r>
            <a:r>
              <a:rPr lang="cs-CZ" sz="1400" dirty="0" err="1">
                <a:hlinkClick r:id="rId5"/>
              </a:rPr>
              <a:t>sp</a:t>
            </a:r>
            <a:r>
              <a:rPr lang="cs-CZ" sz="1400" dirty="0">
                <a:hlinkClick r:id="rId5"/>
              </a:rPr>
              <a:t>. zn. I. ÚS 2063/17</a:t>
            </a:r>
            <a:r>
              <a:rPr lang="cs-CZ" sz="1400" dirty="0"/>
              <a:t> ze dne 23. 11. 2017 (N 217/87 SbNU 493), bod 21; nález </a:t>
            </a:r>
            <a:r>
              <a:rPr lang="cs-CZ" sz="1400" dirty="0" err="1">
                <a:hlinkClick r:id="rId6"/>
              </a:rPr>
              <a:t>sp</a:t>
            </a:r>
            <a:r>
              <a:rPr lang="cs-CZ" sz="1400" dirty="0">
                <a:hlinkClick r:id="rId6"/>
              </a:rPr>
              <a:t>. zn. IV. ÚS 3009/17</a:t>
            </a:r>
            <a:r>
              <a:rPr lang="cs-CZ" sz="1400" dirty="0"/>
              <a:t> ze dne 9. 10. 2018 (N 167/91 SbNU 107), bod 13], za </a:t>
            </a:r>
            <a:r>
              <a:rPr lang="cs-CZ" sz="1400" dirty="0">
                <a:solidFill>
                  <a:srgbClr val="FF0000"/>
                </a:solidFill>
              </a:rPr>
              <a:t>kritérium přezkumu </a:t>
            </a:r>
            <a:r>
              <a:rPr lang="cs-CZ" sz="1400" dirty="0"/>
              <a:t>[nález </a:t>
            </a:r>
            <a:r>
              <a:rPr lang="cs-CZ" sz="1400" dirty="0" err="1">
                <a:hlinkClick r:id="rId7"/>
              </a:rPr>
              <a:t>sp</a:t>
            </a:r>
            <a:r>
              <a:rPr lang="cs-CZ" sz="1400" dirty="0">
                <a:hlinkClick r:id="rId7"/>
              </a:rPr>
              <a:t>. zn. II. ÚS 3505/18</a:t>
            </a:r>
            <a:r>
              <a:rPr lang="cs-CZ" sz="1400" dirty="0"/>
              <a:t> ze dne 3. 6. 2019 (N 103/94 SbNU 256), bod 45], případně </a:t>
            </a:r>
            <a:r>
              <a:rPr lang="cs-CZ" sz="1400" dirty="0">
                <a:solidFill>
                  <a:srgbClr val="FF0000"/>
                </a:solidFill>
              </a:rPr>
              <a:t>zdůraznil nutnost nahlížet na věc také z hlediska Listiny EU</a:t>
            </a:r>
            <a:r>
              <a:rPr lang="cs-CZ" sz="1400" dirty="0"/>
              <a:t> [nález </a:t>
            </a:r>
            <a:r>
              <a:rPr lang="cs-CZ" sz="1400" dirty="0" err="1">
                <a:hlinkClick r:id="rId8"/>
              </a:rPr>
              <a:t>sp</a:t>
            </a:r>
            <a:r>
              <a:rPr lang="cs-CZ" sz="1400" dirty="0">
                <a:hlinkClick r:id="rId8"/>
              </a:rPr>
              <a:t>. zn. II. ÚS 443/16</a:t>
            </a:r>
            <a:r>
              <a:rPr lang="cs-CZ" sz="1400" dirty="0"/>
              <a:t> ze dne 25. 10. 2016 (N 200/83 SbNU 209), body 30-36; nález </a:t>
            </a:r>
            <a:r>
              <a:rPr lang="cs-CZ" sz="1400" dirty="0" err="1">
                <a:hlinkClick r:id="rId7"/>
              </a:rPr>
              <a:t>sp</a:t>
            </a:r>
            <a:r>
              <a:rPr lang="cs-CZ" sz="1400" dirty="0">
                <a:hlinkClick r:id="rId7"/>
              </a:rPr>
              <a:t>. zn. II. ÚS 3505/18</a:t>
            </a:r>
            <a:r>
              <a:rPr lang="cs-CZ" sz="1400" dirty="0"/>
              <a:t> ze dne 3. 6. 2019, bod 13].</a:t>
            </a:r>
            <a:br>
              <a:rPr lang="cs-CZ" sz="1400" dirty="0"/>
            </a:br>
            <a:br>
              <a:rPr lang="cs-CZ" sz="1400" dirty="0"/>
            </a:br>
            <a:endParaRPr lang="cs-CZ" sz="2400" dirty="0"/>
          </a:p>
        </p:txBody>
      </p:sp>
    </p:spTree>
    <p:extLst>
      <p:ext uri="{BB962C8B-B14F-4D97-AF65-F5344CB8AC3E}">
        <p14:creationId xmlns:p14="http://schemas.microsoft.com/office/powerpoint/2010/main" val="12446256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C01105-929E-DBF4-755F-EB1D60E7B733}"/>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159D7D1A-F40A-A9E3-B3CD-49E980BAB66B}"/>
              </a:ext>
            </a:extLst>
          </p:cNvPr>
          <p:cNvSpPr>
            <a:spLocks noGrp="1"/>
          </p:cNvSpPr>
          <p:nvPr>
            <p:ph type="title"/>
          </p:nvPr>
        </p:nvSpPr>
        <p:spPr>
          <a:xfrm>
            <a:off x="587141" y="720000"/>
            <a:ext cx="10972799" cy="451576"/>
          </a:xfrm>
        </p:spPr>
        <p:txBody>
          <a:bodyPr/>
          <a:lstStyle/>
          <a:p>
            <a:r>
              <a:rPr lang="cs-CZ" dirty="0"/>
              <a:t>Právo EU III.</a:t>
            </a:r>
          </a:p>
        </p:txBody>
      </p:sp>
      <p:sp>
        <p:nvSpPr>
          <p:cNvPr id="3" name="Zástupný obsah 2">
            <a:extLst>
              <a:ext uri="{FF2B5EF4-FFF2-40B4-BE49-F238E27FC236}">
                <a16:creationId xmlns:a16="http://schemas.microsoft.com/office/drawing/2014/main" id="{83702CF8-5C33-45E4-20C9-0FD07EE406B7}"/>
              </a:ext>
            </a:extLst>
          </p:cNvPr>
          <p:cNvSpPr>
            <a:spLocks noGrp="1"/>
          </p:cNvSpPr>
          <p:nvPr>
            <p:ph idx="1"/>
          </p:nvPr>
        </p:nvSpPr>
        <p:spPr>
          <a:xfrm>
            <a:off x="720000" y="1266092"/>
            <a:ext cx="10753200" cy="5086582"/>
          </a:xfrm>
        </p:spPr>
        <p:txBody>
          <a:bodyPr/>
          <a:lstStyle/>
          <a:p>
            <a:pPr algn="just">
              <a:lnSpc>
                <a:spcPct val="100000"/>
              </a:lnSpc>
              <a:spcBef>
                <a:spcPts val="1200"/>
              </a:spcBef>
            </a:pPr>
            <a:r>
              <a:rPr lang="cs-CZ" sz="2400" dirty="0"/>
              <a:t>Nález II.ÚS 2778/19</a:t>
            </a:r>
          </a:p>
          <a:p>
            <a:pPr marL="72000" indent="0" algn="just">
              <a:lnSpc>
                <a:spcPct val="100000"/>
              </a:lnSpc>
              <a:spcBef>
                <a:spcPts val="1200"/>
              </a:spcBef>
              <a:buNone/>
            </a:pPr>
            <a:r>
              <a:rPr lang="cs-CZ" sz="1400" dirty="0"/>
              <a:t>21. Tato </a:t>
            </a:r>
            <a:r>
              <a:rPr lang="cs-CZ" sz="1400" dirty="0">
                <a:solidFill>
                  <a:srgbClr val="FF0000"/>
                </a:solidFill>
              </a:rPr>
              <a:t>specifická role Listiny EU je důsledkem skutečnosti, že se jedná o katalog základních práv, který je - pokud jde o obsah - po všech stránkách srovnatelný s Listinou základních práv a svobod i s mezinárodními smlouvami o lidských právech, zejména pak Úmluvou o ochraně lidských práv a základních svobod</a:t>
            </a:r>
            <a:r>
              <a:rPr lang="cs-CZ" sz="1400" dirty="0"/>
              <a:t>, jež Ústavní soud ve své judikatuře zahrnuje do rámce ústavního pořádku od vydání nálezu </a:t>
            </a:r>
            <a:r>
              <a:rPr lang="cs-CZ" sz="1400" dirty="0" err="1">
                <a:hlinkClick r:id="rId2"/>
              </a:rPr>
              <a:t>sp</a:t>
            </a:r>
            <a:r>
              <a:rPr lang="cs-CZ" sz="1400" dirty="0">
                <a:hlinkClick r:id="rId2"/>
              </a:rPr>
              <a:t>. zn. </a:t>
            </a:r>
            <a:r>
              <a:rPr lang="cs-CZ" sz="1400" dirty="0" err="1">
                <a:hlinkClick r:id="rId2"/>
              </a:rPr>
              <a:t>Pl</a:t>
            </a:r>
            <a:r>
              <a:rPr lang="cs-CZ" sz="1400" dirty="0">
                <a:hlinkClick r:id="rId2"/>
              </a:rPr>
              <a:t>. ÚS 36/01</a:t>
            </a:r>
            <a:r>
              <a:rPr lang="cs-CZ" sz="1400" dirty="0"/>
              <a:t> … Provázanost s ochranou lidských práv na ústavní úrovni i mezinárodní úrovni, a to s výslovným odkazem na Úmluvu o ochraně lidských práv a základních svobod, ostatně přímo zmiňuje i čl. 53 Listiny EU.</a:t>
            </a:r>
          </a:p>
          <a:p>
            <a:pPr marL="72000" indent="0" algn="just">
              <a:lnSpc>
                <a:spcPct val="100000"/>
              </a:lnSpc>
              <a:spcBef>
                <a:spcPts val="1200"/>
              </a:spcBef>
              <a:buNone/>
            </a:pPr>
            <a:r>
              <a:rPr lang="cs-CZ" sz="1400" dirty="0"/>
              <a:t>22. Současně je třeba připomenout, že Listina EU se stala součástí primárního práva Evropské unie na základě tzv. Lisabonské smlouvy, jíž byl změněn čl. 6 Smlouvy o Evropské unii tak, že </a:t>
            </a:r>
            <a:r>
              <a:rPr lang="cs-CZ" sz="1400" dirty="0">
                <a:solidFill>
                  <a:srgbClr val="FF0000"/>
                </a:solidFill>
              </a:rPr>
              <a:t>přiznal Listině EU stejnou právní sílu jako zakládajícím smlouvám </a:t>
            </a:r>
            <a:r>
              <a:rPr lang="cs-CZ" sz="1400" dirty="0"/>
              <a:t>[podrobněji viz nález </a:t>
            </a:r>
            <a:r>
              <a:rPr lang="cs-CZ" sz="1400" dirty="0" err="1">
                <a:hlinkClick r:id="rId3"/>
              </a:rPr>
              <a:t>sp</a:t>
            </a:r>
            <a:r>
              <a:rPr lang="cs-CZ" sz="1400" dirty="0">
                <a:hlinkClick r:id="rId3"/>
              </a:rPr>
              <a:t>. zn. </a:t>
            </a:r>
            <a:r>
              <a:rPr lang="cs-CZ" sz="1400" dirty="0" err="1">
                <a:hlinkClick r:id="rId3"/>
              </a:rPr>
              <a:t>Pl</a:t>
            </a:r>
            <a:r>
              <a:rPr lang="cs-CZ" sz="1400" dirty="0">
                <a:hlinkClick r:id="rId3"/>
              </a:rPr>
              <a:t>. ÚS 19/08</a:t>
            </a:r>
            <a:r>
              <a:rPr lang="cs-CZ" sz="1400" dirty="0"/>
              <a:t> ze dne 26. 11. 2008 (N 201/51 SbNU 445; 446/2008 Sb.), bod 190 a násl.]. Lisabonská smlouva je mezinárodní smlouvou ve smyslu čl. 10a Ústavy. </a:t>
            </a:r>
            <a:r>
              <a:rPr lang="cs-CZ" sz="1400" dirty="0">
                <a:solidFill>
                  <a:srgbClr val="FF0000"/>
                </a:solidFill>
              </a:rPr>
              <a:t>Pro její ratifikaci tak bylo třeba souhlasu třípětinové většiny všech poslanců a třípětinové většiny přítomných senátorů dle čl. 39 odst. 4 Ústavy, který stanoví totožné požadavky i pro přijetí ústavního zákona. </a:t>
            </a:r>
            <a:r>
              <a:rPr lang="cs-CZ" sz="1400" dirty="0"/>
              <a:t>Souhlas s ratifikací Lisabonské smlouvy pak v sobě zahrnoval i souhlas s tím, že se na jejím základě stane Listina EU součástí primárního práva EU a na základě čl. 10a Ústavy bude takto působit i ve vnitrostátním právu. Procedura, na jejímž základě se Listina EU stala v této podobě z mezinárodního i vnitrostátního hlediska závaznou pro Českou republiku, tak byla v tomto ohledu srovnatelná s procedurou, jíž musí projít ústavní zákony (čl. 39 odst. 4 Ústavy) a jíž procházely mezinárodní smlouvy o lidských právech před tzv. </a:t>
            </a:r>
            <a:r>
              <a:rPr lang="cs-CZ" sz="1400" dirty="0" err="1"/>
              <a:t>euronovelou</a:t>
            </a:r>
            <a:r>
              <a:rPr lang="cs-CZ" sz="1400" dirty="0"/>
              <a:t> Ústavy provedenou ústavním zákonem č. 395/2001 Sb. (viz čl. 10 ve spojení s čl. 39 odst. 4 Ústavy …).</a:t>
            </a:r>
            <a:br>
              <a:rPr lang="cs-CZ" sz="1400" dirty="0"/>
            </a:br>
            <a:br>
              <a:rPr lang="cs-CZ" sz="1400" dirty="0"/>
            </a:br>
            <a:r>
              <a:rPr lang="cs-CZ" sz="1400" dirty="0"/>
              <a:t>23. Zvláštní význam Listiny EU pro svou přezkumnou činnost Ústavní soud ostatně předestřel již v nálezu </a:t>
            </a:r>
            <a:r>
              <a:rPr lang="cs-CZ" sz="1400" dirty="0" err="1">
                <a:hlinkClick r:id="rId3"/>
              </a:rPr>
              <a:t>sp</a:t>
            </a:r>
            <a:r>
              <a:rPr lang="cs-CZ" sz="1400" dirty="0">
                <a:hlinkClick r:id="rId3"/>
              </a:rPr>
              <a:t>. zn. </a:t>
            </a:r>
            <a:r>
              <a:rPr lang="cs-CZ" sz="1400" dirty="0" err="1">
                <a:hlinkClick r:id="rId3"/>
              </a:rPr>
              <a:t>Pl</a:t>
            </a:r>
            <a:r>
              <a:rPr lang="cs-CZ" sz="1400" dirty="0">
                <a:hlinkClick r:id="rId3"/>
              </a:rPr>
              <a:t>. ÚS 19/08</a:t>
            </a:r>
            <a:r>
              <a:rPr lang="cs-CZ" sz="1400" dirty="0"/>
              <a:t>  … Ústavní soud se totiž </a:t>
            </a:r>
            <a:r>
              <a:rPr lang="cs-CZ" sz="1400" dirty="0">
                <a:solidFill>
                  <a:srgbClr val="FF0000"/>
                </a:solidFill>
              </a:rPr>
              <a:t>vyjádřil o Listině EU jako o jednom z "pramenů základních lidských práv a svobod", přičemž zdůraznil, že v "případě kolize pramenů upravujících práva a svobody jednotlivců [ústavní soudy] postupují podle toho z nich, který přiznává jednotlivci vyšší standard ochrany</a:t>
            </a:r>
            <a:r>
              <a:rPr lang="cs-CZ" sz="1400" dirty="0"/>
              <a:t>" (bod 202 nálezu </a:t>
            </a:r>
            <a:r>
              <a:rPr lang="cs-CZ" sz="1400" dirty="0" err="1">
                <a:hlinkClick r:id="rId3"/>
              </a:rPr>
              <a:t>sp</a:t>
            </a:r>
            <a:r>
              <a:rPr lang="cs-CZ" sz="1400" dirty="0">
                <a:hlinkClick r:id="rId3"/>
              </a:rPr>
              <a:t>. zn. </a:t>
            </a:r>
            <a:r>
              <a:rPr lang="cs-CZ" sz="1400" dirty="0" err="1">
                <a:hlinkClick r:id="rId3"/>
              </a:rPr>
              <a:t>Pl</a:t>
            </a:r>
            <a:r>
              <a:rPr lang="cs-CZ" sz="1400" dirty="0">
                <a:hlinkClick r:id="rId3"/>
              </a:rPr>
              <a:t>. ÚS 19/08</a:t>
            </a:r>
            <a:r>
              <a:rPr lang="cs-CZ" sz="1400" dirty="0"/>
              <a:t>).</a:t>
            </a:r>
          </a:p>
          <a:p>
            <a:pPr marL="72000" indent="0" algn="just">
              <a:lnSpc>
                <a:spcPct val="100000"/>
              </a:lnSpc>
              <a:spcBef>
                <a:spcPts val="1200"/>
              </a:spcBef>
              <a:buNone/>
            </a:pPr>
            <a:br>
              <a:rPr lang="cs-CZ" sz="1400" dirty="0"/>
            </a:br>
            <a:br>
              <a:rPr lang="cs-CZ" sz="1400" dirty="0"/>
            </a:br>
            <a:endParaRPr lang="cs-CZ" sz="2400" dirty="0"/>
          </a:p>
        </p:txBody>
      </p:sp>
    </p:spTree>
    <p:extLst>
      <p:ext uri="{BB962C8B-B14F-4D97-AF65-F5344CB8AC3E}">
        <p14:creationId xmlns:p14="http://schemas.microsoft.com/office/powerpoint/2010/main" val="6709263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4E7367-64AB-CFAF-694D-F5EA7E77F535}"/>
              </a:ext>
            </a:extLst>
          </p:cNvPr>
          <p:cNvSpPr>
            <a:spLocks noGrp="1"/>
          </p:cNvSpPr>
          <p:nvPr>
            <p:ph type="title"/>
          </p:nvPr>
        </p:nvSpPr>
        <p:spPr/>
        <p:txBody>
          <a:bodyPr/>
          <a:lstStyle/>
          <a:p>
            <a:r>
              <a:rPr lang="cs-CZ" sz="4000" dirty="0">
                <a:effectLst/>
                <a:latin typeface="Calibri" panose="020F0502020204030204" pitchFamily="34" charset="0"/>
                <a:ea typeface="Calibri" panose="020F0502020204030204" pitchFamily="34" charset="0"/>
                <a:cs typeface="Times New Roman" panose="02020603050405020304" pitchFamily="18" charset="0"/>
              </a:rPr>
              <a:t>Rozhodnutí ÚS jako pramen ústavního práva?</a:t>
            </a:r>
            <a:endParaRPr lang="cs-CZ" dirty="0"/>
          </a:p>
        </p:txBody>
      </p:sp>
      <p:sp>
        <p:nvSpPr>
          <p:cNvPr id="3" name="Zástupný obsah 2">
            <a:extLst>
              <a:ext uri="{FF2B5EF4-FFF2-40B4-BE49-F238E27FC236}">
                <a16:creationId xmlns:a16="http://schemas.microsoft.com/office/drawing/2014/main" id="{54C46A08-CA3F-5DDD-844A-679D1CCB8BFF}"/>
              </a:ext>
            </a:extLst>
          </p:cNvPr>
          <p:cNvSpPr>
            <a:spLocks noGrp="1"/>
          </p:cNvSpPr>
          <p:nvPr>
            <p:ph idx="1"/>
          </p:nvPr>
        </p:nvSpPr>
        <p:spPr>
          <a:xfrm>
            <a:off x="720000" y="1692002"/>
            <a:ext cx="10753200" cy="4139998"/>
          </a:xfrm>
        </p:spPr>
        <p:txBody>
          <a:bodyPr/>
          <a:lstStyle/>
          <a:p>
            <a:pPr algn="just">
              <a:lnSpc>
                <a:spcPct val="100000"/>
              </a:lnSpc>
              <a:spcBef>
                <a:spcPts val="1200"/>
              </a:spcBef>
            </a:pPr>
            <a:r>
              <a:rPr lang="cs-CZ" sz="2400" dirty="0"/>
              <a:t>Otázka, zda má v ČR judikatura </a:t>
            </a:r>
            <a:r>
              <a:rPr lang="cs-CZ" sz="2400" b="1" dirty="0"/>
              <a:t>normativní význam</a:t>
            </a:r>
            <a:r>
              <a:rPr lang="cs-CZ" sz="2400" dirty="0"/>
              <a:t>, resp. v jakém rozsahu ho má (závaznost judikatury je spíše otázkou míry než „buď</a:t>
            </a:r>
            <a:r>
              <a:rPr lang="en-GB" sz="2400" dirty="0"/>
              <a:t>/</a:t>
            </a:r>
            <a:r>
              <a:rPr lang="cs-CZ" sz="2400" dirty="0"/>
              <a:t>anebo“)</a:t>
            </a:r>
          </a:p>
          <a:p>
            <a:pPr algn="just">
              <a:lnSpc>
                <a:spcPct val="100000"/>
              </a:lnSpc>
              <a:spcBef>
                <a:spcPts val="1200"/>
              </a:spcBef>
            </a:pPr>
            <a:r>
              <a:rPr lang="cs-CZ" sz="2400" dirty="0"/>
              <a:t>Proti sobě stojí dogmatické pohledy opírající se o „zásady kontinentálního práva“ na straně </a:t>
            </a:r>
            <a:r>
              <a:rPr lang="cs-CZ" sz="2400" dirty="0" err="1"/>
              <a:t>jední</a:t>
            </a:r>
            <a:r>
              <a:rPr lang="cs-CZ" sz="2400" dirty="0"/>
              <a:t> a potřeby praxe, ale i čl. 89 odst. 2 Úst na straně druhé.</a:t>
            </a:r>
          </a:p>
          <a:p>
            <a:pPr algn="just">
              <a:lnSpc>
                <a:spcPct val="100000"/>
              </a:lnSpc>
              <a:spcBef>
                <a:spcPts val="1200"/>
              </a:spcBef>
            </a:pPr>
            <a:r>
              <a:rPr lang="cs-CZ" sz="2400" dirty="0"/>
              <a:t>Podle čl. 89 odst. 2 Úst „</a:t>
            </a:r>
            <a:r>
              <a:rPr lang="cs-CZ" sz="2400" b="1" i="0" dirty="0">
                <a:solidFill>
                  <a:srgbClr val="000000"/>
                </a:solidFill>
                <a:effectLst/>
                <a:latin typeface="Arial" panose="020B0604020202020204" pitchFamily="34" charset="0"/>
              </a:rPr>
              <a:t>Vykonatelná rozhodnutí Ústavního soudu jsou závazná pro všechny orgány i osoby</a:t>
            </a:r>
            <a:r>
              <a:rPr lang="cs-CZ" sz="2400" b="0" i="0" dirty="0">
                <a:solidFill>
                  <a:srgbClr val="000000"/>
                </a:solidFill>
                <a:effectLst/>
                <a:latin typeface="Arial" panose="020B0604020202020204" pitchFamily="34" charset="0"/>
              </a:rPr>
              <a:t>.“</a:t>
            </a:r>
          </a:p>
          <a:p>
            <a:pPr algn="just">
              <a:lnSpc>
                <a:spcPct val="100000"/>
              </a:lnSpc>
              <a:spcBef>
                <a:spcPts val="1200"/>
              </a:spcBef>
            </a:pPr>
            <a:r>
              <a:rPr lang="cs-CZ" sz="2400" dirty="0">
                <a:solidFill>
                  <a:srgbClr val="000000"/>
                </a:solidFill>
                <a:latin typeface="Arial" panose="020B0604020202020204" pitchFamily="34" charset="0"/>
              </a:rPr>
              <a:t>Co to ale znamená? Která rozhodnutí závazná? A která jejich část – výrok odůvodnění, či určitá jeho část? A jaké důsledky má závaznost pro ony „orgány a osoby“?</a:t>
            </a:r>
            <a:endParaRPr lang="cs-CZ" sz="2400" dirty="0"/>
          </a:p>
          <a:p>
            <a:pPr algn="just">
              <a:lnSpc>
                <a:spcPct val="100000"/>
              </a:lnSpc>
              <a:spcBef>
                <a:spcPts val="1200"/>
              </a:spcBef>
            </a:pPr>
            <a:endParaRPr lang="cs-CZ" sz="2400" dirty="0"/>
          </a:p>
        </p:txBody>
      </p:sp>
    </p:spTree>
    <p:extLst>
      <p:ext uri="{BB962C8B-B14F-4D97-AF65-F5344CB8AC3E}">
        <p14:creationId xmlns:p14="http://schemas.microsoft.com/office/powerpoint/2010/main" val="22945558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A4253B-C849-3238-CAA3-B702762AEB9A}"/>
              </a:ext>
            </a:extLst>
          </p:cNvPr>
          <p:cNvSpPr>
            <a:spLocks noGrp="1"/>
          </p:cNvSpPr>
          <p:nvPr>
            <p:ph type="title"/>
          </p:nvPr>
        </p:nvSpPr>
        <p:spPr>
          <a:xfrm>
            <a:off x="548640" y="720000"/>
            <a:ext cx="11126804" cy="451576"/>
          </a:xfrm>
        </p:spPr>
        <p:txBody>
          <a:bodyPr/>
          <a:lstStyle/>
          <a:p>
            <a:pPr algn="ctr"/>
            <a:r>
              <a:rPr lang="cs-CZ" sz="4000" dirty="0">
                <a:effectLst/>
                <a:latin typeface="Calibri" panose="020F0502020204030204" pitchFamily="34" charset="0"/>
                <a:ea typeface="Calibri" panose="020F0502020204030204" pitchFamily="34" charset="0"/>
                <a:cs typeface="Times New Roman" panose="02020603050405020304" pitchFamily="18" charset="0"/>
              </a:rPr>
              <a:t>Rozhodnutí ÚS jako pramen ústavního práva (praxe)</a:t>
            </a:r>
            <a:endParaRPr lang="cs-CZ" dirty="0"/>
          </a:p>
        </p:txBody>
      </p:sp>
      <p:sp>
        <p:nvSpPr>
          <p:cNvPr id="3" name="Zástupný obsah 2">
            <a:extLst>
              <a:ext uri="{FF2B5EF4-FFF2-40B4-BE49-F238E27FC236}">
                <a16:creationId xmlns:a16="http://schemas.microsoft.com/office/drawing/2014/main" id="{C83369BA-A318-6927-CF42-C9E0FF442EF7}"/>
              </a:ext>
            </a:extLst>
          </p:cNvPr>
          <p:cNvSpPr>
            <a:spLocks noGrp="1"/>
          </p:cNvSpPr>
          <p:nvPr>
            <p:ph idx="1"/>
          </p:nvPr>
        </p:nvSpPr>
        <p:spPr>
          <a:xfrm>
            <a:off x="720000" y="1386038"/>
            <a:ext cx="10753200" cy="4445962"/>
          </a:xfrm>
        </p:spPr>
        <p:txBody>
          <a:bodyPr/>
          <a:lstStyle/>
          <a:p>
            <a:pPr algn="just">
              <a:lnSpc>
                <a:spcPct val="100000"/>
              </a:lnSpc>
              <a:spcBef>
                <a:spcPts val="1200"/>
              </a:spcBef>
            </a:pPr>
            <a:r>
              <a:rPr lang="cs-CZ" sz="2400" dirty="0"/>
              <a:t>Ústavní soud tyto otázky řešil ve své judikatuře. Věnovala se jim i doktrína a vyslovily se k nim i obecné soudy (nakonec názor ÚS v zásadě akceptovaly).</a:t>
            </a:r>
          </a:p>
          <a:p>
            <a:pPr algn="just">
              <a:lnSpc>
                <a:spcPct val="100000"/>
              </a:lnSpc>
              <a:spcBef>
                <a:spcPts val="1200"/>
              </a:spcBef>
            </a:pPr>
            <a:r>
              <a:rPr lang="cs-CZ" sz="2400" dirty="0"/>
              <a:t>Ústavní soud nakonec formuloval závěr, že „precedenční“ závaznost se týká </a:t>
            </a:r>
            <a:r>
              <a:rPr lang="cs-CZ" sz="2400" b="1" dirty="0"/>
              <a:t>nálezů Ústavního soudu </a:t>
            </a:r>
            <a:r>
              <a:rPr lang="cs-CZ" sz="2400" dirty="0"/>
              <a:t>(tj. „rozhodnutí ve věci samé“), a to nejen jejich </a:t>
            </a:r>
            <a:r>
              <a:rPr lang="cs-CZ" sz="2400" b="1" dirty="0"/>
              <a:t>výroků, ale i tzv. nosných důvodů </a:t>
            </a:r>
            <a:r>
              <a:rPr lang="cs-CZ" sz="2400" dirty="0"/>
              <a:t>(tj. klíčových částí odůvodnění, o které se rozhodnutí opírá). Srov. např. nález IV. ÚS 301</a:t>
            </a:r>
            <a:r>
              <a:rPr lang="en-GB" sz="2400" dirty="0"/>
              <a:t>/</a:t>
            </a:r>
            <a:r>
              <a:rPr lang="cs-CZ" sz="2400" dirty="0"/>
              <a:t>05 (</a:t>
            </a:r>
            <a:r>
              <a:rPr lang="cs-CZ" sz="2400" i="1" dirty="0"/>
              <a:t>Slovenské důchody</a:t>
            </a:r>
            <a:r>
              <a:rPr lang="en-GB" sz="2400" i="1" dirty="0"/>
              <a:t> 6</a:t>
            </a:r>
            <a:r>
              <a:rPr lang="cs-CZ" sz="2400" dirty="0"/>
              <a:t>)</a:t>
            </a:r>
            <a:r>
              <a:rPr lang="en-GB" sz="2400" dirty="0"/>
              <a:t>.</a:t>
            </a:r>
          </a:p>
          <a:p>
            <a:pPr algn="just">
              <a:lnSpc>
                <a:spcPct val="100000"/>
              </a:lnSpc>
              <a:spcBef>
                <a:spcPts val="1200"/>
              </a:spcBef>
            </a:pPr>
            <a:r>
              <a:rPr lang="en-GB" sz="2400" dirty="0"/>
              <a:t>V</a:t>
            </a:r>
            <a:r>
              <a:rPr lang="cs-CZ" sz="2400" dirty="0" err="1"/>
              <a:t>ázanost</a:t>
            </a:r>
            <a:r>
              <a:rPr lang="cs-CZ" sz="2400" dirty="0"/>
              <a:t> ale není absolutní: „</a:t>
            </a:r>
            <a:r>
              <a:rPr lang="cs-CZ" sz="2400" i="1" dirty="0"/>
              <a:t>A</a:t>
            </a:r>
            <a:r>
              <a:rPr lang="cs-CZ" sz="2400" b="0" i="1" dirty="0">
                <a:solidFill>
                  <a:srgbClr val="000000"/>
                </a:solidFill>
                <a:effectLst/>
                <a:latin typeface="Arial" panose="020B0604020202020204" pitchFamily="34" charset="0"/>
              </a:rPr>
              <a:t>čkoliv mají nálezy Ústavního soudu precedenční účinky, není porušením čl. 89 odst. 2 Ústavy takový výjimečný postup obecného soudu, jenž právní názor v nálezu vyjádřený odmítne respektovat, pakliže je z opodstatněných a důkladně vysvětlených důvodů přesvědčen o tom, že je nutno právní závěry prezentované Ústavním soudem revidovat.</a:t>
            </a:r>
            <a:r>
              <a:rPr lang="cs-CZ" sz="2400" b="0" i="0" dirty="0">
                <a:solidFill>
                  <a:srgbClr val="000000"/>
                </a:solidFill>
                <a:effectLst/>
                <a:latin typeface="Arial" panose="020B0604020202020204" pitchFamily="34" charset="0"/>
              </a:rPr>
              <a:t>“ </a:t>
            </a:r>
            <a:r>
              <a:rPr lang="cs-CZ" sz="2400" dirty="0"/>
              <a:t>IV. ÚS 301</a:t>
            </a:r>
            <a:r>
              <a:rPr lang="en-GB" sz="2400" dirty="0"/>
              <a:t>/</a:t>
            </a:r>
            <a:r>
              <a:rPr lang="cs-CZ" sz="2400" dirty="0"/>
              <a:t>05, odst. 98.</a:t>
            </a:r>
          </a:p>
        </p:txBody>
      </p:sp>
    </p:spTree>
    <p:extLst>
      <p:ext uri="{BB962C8B-B14F-4D97-AF65-F5344CB8AC3E}">
        <p14:creationId xmlns:p14="http://schemas.microsoft.com/office/powerpoint/2010/main" val="9982890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6B3A7D-3E8F-8591-986F-B51210B69795}"/>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021556D9-5967-774B-D290-323ECF2D5970}"/>
              </a:ext>
            </a:extLst>
          </p:cNvPr>
          <p:cNvSpPr>
            <a:spLocks noGrp="1"/>
          </p:cNvSpPr>
          <p:nvPr>
            <p:ph type="title"/>
          </p:nvPr>
        </p:nvSpPr>
        <p:spPr>
          <a:xfrm>
            <a:off x="587141" y="720000"/>
            <a:ext cx="10972799" cy="451576"/>
          </a:xfrm>
        </p:spPr>
        <p:txBody>
          <a:bodyPr/>
          <a:lstStyle/>
          <a:p>
            <a:r>
              <a:rPr lang="cs-CZ" dirty="0"/>
              <a:t>Ústavní zvyklosti</a:t>
            </a:r>
          </a:p>
        </p:txBody>
      </p:sp>
      <p:sp>
        <p:nvSpPr>
          <p:cNvPr id="3" name="Zástupný obsah 2">
            <a:extLst>
              <a:ext uri="{FF2B5EF4-FFF2-40B4-BE49-F238E27FC236}">
                <a16:creationId xmlns:a16="http://schemas.microsoft.com/office/drawing/2014/main" id="{DA54B9B0-FA3A-EE0D-2689-946DA614A2CA}"/>
              </a:ext>
            </a:extLst>
          </p:cNvPr>
          <p:cNvSpPr>
            <a:spLocks noGrp="1"/>
          </p:cNvSpPr>
          <p:nvPr>
            <p:ph idx="1"/>
          </p:nvPr>
        </p:nvSpPr>
        <p:spPr>
          <a:xfrm>
            <a:off x="720000" y="1692002"/>
            <a:ext cx="10753200" cy="4660672"/>
          </a:xfrm>
        </p:spPr>
        <p:txBody>
          <a:bodyPr/>
          <a:lstStyle/>
          <a:p>
            <a:pPr marL="0" indent="0" algn="just" eaLnBrk="1" hangingPunct="1">
              <a:lnSpc>
                <a:spcPct val="90000"/>
              </a:lnSpc>
              <a:buNone/>
            </a:pPr>
            <a:r>
              <a:rPr lang="en-US" altLang="cs-CZ" sz="2400" b="1" dirty="0" err="1"/>
              <a:t>Obvykle</a:t>
            </a:r>
            <a:r>
              <a:rPr lang="en-US" altLang="cs-CZ" sz="2400" b="1" dirty="0"/>
              <a:t> </a:t>
            </a:r>
            <a:r>
              <a:rPr lang="cs-CZ" altLang="cs-CZ" sz="2400" b="1" dirty="0"/>
              <a:t>2 kritéria</a:t>
            </a:r>
            <a:endParaRPr lang="cs-CZ" altLang="cs-CZ" sz="1600" dirty="0"/>
          </a:p>
          <a:p>
            <a:pPr marL="457200" indent="-457200" algn="just" eaLnBrk="1" hangingPunct="1">
              <a:lnSpc>
                <a:spcPct val="90000"/>
              </a:lnSpc>
              <a:buFont typeface="+mj-lt"/>
              <a:buAutoNum type="arabicPeriod"/>
            </a:pPr>
            <a:r>
              <a:rPr lang="cs-CZ" altLang="cs-CZ" sz="2400" dirty="0">
                <a:solidFill>
                  <a:srgbClr val="FF0000"/>
                </a:solidFill>
              </a:rPr>
              <a:t>Usus </a:t>
            </a:r>
            <a:r>
              <a:rPr lang="cs-CZ" altLang="cs-CZ" sz="2400" dirty="0" err="1">
                <a:solidFill>
                  <a:srgbClr val="FF0000"/>
                </a:solidFill>
              </a:rPr>
              <a:t>longeus</a:t>
            </a:r>
            <a:r>
              <a:rPr lang="cs-CZ" altLang="cs-CZ" sz="2400" dirty="0">
                <a:solidFill>
                  <a:srgbClr val="FF0000"/>
                </a:solidFill>
              </a:rPr>
              <a:t> (objektivní prvek)</a:t>
            </a:r>
          </a:p>
          <a:p>
            <a:pPr marL="806450" lvl="1" indent="-457200" algn="just" eaLnBrk="1" hangingPunct="1">
              <a:lnSpc>
                <a:spcPct val="90000"/>
              </a:lnSpc>
            </a:pPr>
            <a:r>
              <a:rPr lang="cs-CZ" altLang="cs-CZ" sz="2000" dirty="0"/>
              <a:t>= (zjednodušeně) dlouhodobost</a:t>
            </a:r>
          </a:p>
          <a:p>
            <a:pPr marL="806450" lvl="1" indent="-457200" algn="just" eaLnBrk="1" hangingPunct="1">
              <a:lnSpc>
                <a:spcPct val="90000"/>
              </a:lnSpc>
            </a:pPr>
            <a:r>
              <a:rPr lang="cs-CZ" altLang="cs-CZ" sz="2000" dirty="0"/>
              <a:t>Ve skutečnosti vícero aspektů</a:t>
            </a:r>
          </a:p>
          <a:p>
            <a:pPr marL="1162050" lvl="1" indent="-457200" algn="just" eaLnBrk="1" hangingPunct="1">
              <a:lnSpc>
                <a:spcPct val="90000"/>
              </a:lnSpc>
              <a:buFont typeface="+mj-lt"/>
              <a:buAutoNum type="arabicPeriod"/>
            </a:pPr>
            <a:r>
              <a:rPr lang="cs-CZ" altLang="cs-CZ" sz="2000" dirty="0"/>
              <a:t>Dlouhodobost</a:t>
            </a:r>
          </a:p>
          <a:p>
            <a:pPr marL="1162050" lvl="1" indent="-457200" algn="just" eaLnBrk="1" hangingPunct="1">
              <a:lnSpc>
                <a:spcPct val="90000"/>
              </a:lnSpc>
              <a:buFont typeface="+mj-lt"/>
              <a:buAutoNum type="arabicPeriod"/>
            </a:pPr>
            <a:r>
              <a:rPr lang="cs-CZ" altLang="cs-CZ" sz="2000" dirty="0"/>
              <a:t>Opakovanost</a:t>
            </a:r>
          </a:p>
          <a:p>
            <a:pPr marL="1162050" lvl="1" indent="-457200" algn="just" eaLnBrk="1" hangingPunct="1">
              <a:lnSpc>
                <a:spcPct val="90000"/>
              </a:lnSpc>
              <a:buFont typeface="+mj-lt"/>
              <a:buAutoNum type="arabicPeriod"/>
            </a:pPr>
            <a:r>
              <a:rPr lang="cs-CZ" altLang="cs-CZ" sz="2000" dirty="0"/>
              <a:t>Nepřetržitost</a:t>
            </a:r>
          </a:p>
          <a:p>
            <a:pPr marL="1162050" lvl="1" indent="-457200" algn="just" eaLnBrk="1" hangingPunct="1">
              <a:lnSpc>
                <a:spcPct val="90000"/>
              </a:lnSpc>
              <a:buFont typeface="+mj-lt"/>
              <a:buAutoNum type="arabicPeriod"/>
            </a:pPr>
            <a:r>
              <a:rPr lang="cs-CZ" altLang="cs-CZ" sz="2000" dirty="0"/>
              <a:t>Jednotnost</a:t>
            </a:r>
          </a:p>
          <a:p>
            <a:pPr marL="457200" indent="-457200" algn="just" eaLnBrk="1" hangingPunct="1">
              <a:lnSpc>
                <a:spcPct val="90000"/>
              </a:lnSpc>
              <a:buFont typeface="+mj-lt"/>
              <a:buAutoNum type="arabicPeriod"/>
            </a:pPr>
            <a:r>
              <a:rPr lang="cs-CZ" altLang="cs-CZ" sz="2400" dirty="0" err="1">
                <a:solidFill>
                  <a:srgbClr val="FF0000"/>
                </a:solidFill>
              </a:rPr>
              <a:t>Opinion</a:t>
            </a:r>
            <a:r>
              <a:rPr lang="cs-CZ" altLang="cs-CZ" sz="2400" dirty="0">
                <a:solidFill>
                  <a:srgbClr val="FF0000"/>
                </a:solidFill>
              </a:rPr>
              <a:t> </a:t>
            </a:r>
            <a:r>
              <a:rPr lang="cs-CZ" altLang="cs-CZ" sz="2400" dirty="0" err="1">
                <a:solidFill>
                  <a:srgbClr val="FF0000"/>
                </a:solidFill>
              </a:rPr>
              <a:t>iuris</a:t>
            </a:r>
            <a:r>
              <a:rPr lang="cs-CZ" altLang="cs-CZ" sz="2400" dirty="0">
                <a:solidFill>
                  <a:srgbClr val="FF0000"/>
                </a:solidFill>
              </a:rPr>
              <a:t> (subjektivní prvek) </a:t>
            </a:r>
          </a:p>
          <a:p>
            <a:pPr marL="806450" lvl="1" indent="-457200" algn="just" eaLnBrk="1" hangingPunct="1">
              <a:lnSpc>
                <a:spcPct val="90000"/>
              </a:lnSpc>
            </a:pPr>
            <a:r>
              <a:rPr lang="cs-CZ" altLang="cs-CZ" sz="2000" dirty="0"/>
              <a:t>= přesvědčení o právní závaznosti pravidla</a:t>
            </a:r>
          </a:p>
          <a:p>
            <a:pPr marL="0" lvl="1" indent="0" algn="just" eaLnBrk="1" hangingPunct="1">
              <a:lnSpc>
                <a:spcPct val="90000"/>
              </a:lnSpc>
              <a:buNone/>
            </a:pPr>
            <a:r>
              <a:rPr lang="cs-CZ" altLang="cs-CZ" sz="2000" dirty="0">
                <a:solidFill>
                  <a:srgbClr val="00B0F0"/>
                </a:solidFill>
              </a:rPr>
              <a:t>Detailněji viz</a:t>
            </a:r>
            <a:endParaRPr lang="cs-CZ" altLang="cs-CZ" sz="1700" dirty="0">
              <a:solidFill>
                <a:srgbClr val="00B0F0"/>
              </a:solidFill>
            </a:endParaRPr>
          </a:p>
          <a:p>
            <a:pPr marL="723900" lvl="1" indent="-457200" algn="just" eaLnBrk="1" hangingPunct="1">
              <a:lnSpc>
                <a:spcPct val="90000"/>
              </a:lnSpc>
              <a:buFont typeface="+mj-lt"/>
              <a:buAutoNum type="arabicPeriod"/>
            </a:pPr>
            <a:r>
              <a:rPr lang="cs-CZ" sz="1800" dirty="0"/>
              <a:t>Nález </a:t>
            </a:r>
            <a:r>
              <a:rPr lang="cs-CZ" sz="1800" dirty="0" err="1"/>
              <a:t>Pl</a:t>
            </a:r>
            <a:r>
              <a:rPr lang="cs-CZ" sz="1800" dirty="0"/>
              <a:t>. ÚS 14/01 </a:t>
            </a:r>
            <a:r>
              <a:rPr lang="cs-CZ" sz="1800" i="1" dirty="0"/>
              <a:t>Jmenování guvernéra a viceguvernéra ČNB</a:t>
            </a:r>
          </a:p>
          <a:p>
            <a:pPr marL="723900" lvl="1" indent="-457200" algn="just" eaLnBrk="1" hangingPunct="1">
              <a:lnSpc>
                <a:spcPct val="90000"/>
              </a:lnSpc>
              <a:buFont typeface="+mj-lt"/>
              <a:buAutoNum type="arabicPeriod"/>
            </a:pPr>
            <a:r>
              <a:rPr lang="cs-CZ" sz="1800" dirty="0"/>
              <a:t>Rozsudek NSS ze dne 21. 5. 2008, </a:t>
            </a:r>
            <a:r>
              <a:rPr lang="cs-CZ" sz="1800" dirty="0" err="1"/>
              <a:t>sp</a:t>
            </a:r>
            <a:r>
              <a:rPr lang="cs-CZ" sz="1800" dirty="0"/>
              <a:t>. zn. 4 </a:t>
            </a:r>
            <a:r>
              <a:rPr lang="cs-CZ" sz="1800" dirty="0" err="1"/>
              <a:t>Ans</a:t>
            </a:r>
            <a:r>
              <a:rPr lang="cs-CZ" sz="1800" dirty="0"/>
              <a:t> 9/2007 </a:t>
            </a:r>
            <a:r>
              <a:rPr lang="cs-CZ" sz="1800" i="1" dirty="0"/>
              <a:t>Langer</a:t>
            </a:r>
          </a:p>
          <a:p>
            <a:pPr marL="723900" lvl="1" indent="-457200" algn="just" eaLnBrk="1" hangingPunct="1">
              <a:lnSpc>
                <a:spcPct val="90000"/>
              </a:lnSpc>
              <a:buFont typeface="+mj-lt"/>
              <a:buAutoNum type="arabicPeriod"/>
            </a:pPr>
            <a:r>
              <a:rPr lang="cs-CZ" sz="1800" i="1" dirty="0"/>
              <a:t>Kindlová, M. </a:t>
            </a:r>
            <a:r>
              <a:rPr lang="cs-CZ" sz="1800" dirty="0"/>
              <a:t>Ústavní zvyklosti jako součást Ústavy In: </a:t>
            </a:r>
            <a:r>
              <a:rPr lang="cs-CZ" sz="1800" i="1" dirty="0"/>
              <a:t>Klíma, K., Jirásek, J. (</a:t>
            </a:r>
            <a:r>
              <a:rPr lang="cs-CZ" sz="1800" i="1" dirty="0" err="1"/>
              <a:t>eds</a:t>
            </a:r>
            <a:r>
              <a:rPr lang="cs-CZ" sz="1800" i="1" dirty="0"/>
              <a:t>.), </a:t>
            </a:r>
            <a:r>
              <a:rPr lang="cs-CZ" sz="1800" dirty="0"/>
              <a:t>Pocta Jánu Grónskému. Plzeň: Aleš Čeněk, 2008, s. 300 – 317</a:t>
            </a:r>
            <a:endParaRPr lang="cs-CZ" sz="2400" dirty="0">
              <a:highlight>
                <a:srgbClr val="FFFF00"/>
              </a:highlight>
            </a:endParaRPr>
          </a:p>
        </p:txBody>
      </p:sp>
    </p:spTree>
    <p:extLst>
      <p:ext uri="{BB962C8B-B14F-4D97-AF65-F5344CB8AC3E}">
        <p14:creationId xmlns:p14="http://schemas.microsoft.com/office/powerpoint/2010/main" val="6436886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69F1A833-A39C-4295-BC81-3AD0045031DE}"/>
              </a:ext>
            </a:extLst>
          </p:cNvPr>
          <p:cNvSpPr>
            <a:spLocks noGrp="1"/>
          </p:cNvSpPr>
          <p:nvPr>
            <p:ph type="title"/>
          </p:nvPr>
        </p:nvSpPr>
        <p:spPr/>
        <p:txBody>
          <a:bodyPr/>
          <a:lstStyle/>
          <a:p>
            <a:r>
              <a:rPr lang="cs-CZ" dirty="0"/>
              <a:t>Co je to ústavní zvyklost – české soudy</a:t>
            </a:r>
          </a:p>
        </p:txBody>
      </p:sp>
      <p:sp>
        <p:nvSpPr>
          <p:cNvPr id="4" name="Zástupný obsah 3">
            <a:extLst>
              <a:ext uri="{FF2B5EF4-FFF2-40B4-BE49-F238E27FC236}">
                <a16:creationId xmlns:a16="http://schemas.microsoft.com/office/drawing/2014/main" id="{D43F97FA-6DD5-4AE2-9F3E-DD7EA57FC9A0}"/>
              </a:ext>
            </a:extLst>
          </p:cNvPr>
          <p:cNvSpPr>
            <a:spLocks noGrp="1"/>
          </p:cNvSpPr>
          <p:nvPr>
            <p:ph idx="1"/>
          </p:nvPr>
        </p:nvSpPr>
        <p:spPr>
          <a:xfrm>
            <a:off x="720000" y="1460720"/>
            <a:ext cx="10968508" cy="4824750"/>
          </a:xfrm>
        </p:spPr>
        <p:txBody>
          <a:bodyPr vert="horz" lIns="0" tIns="0" rIns="0" bIns="0" rtlCol="0" anchor="t">
            <a:noAutofit/>
          </a:bodyPr>
          <a:lstStyle/>
          <a:p>
            <a:pPr marL="251460" indent="-179705"/>
            <a:r>
              <a:rPr lang="cs-CZ" sz="2400" dirty="0">
                <a:solidFill>
                  <a:srgbClr val="0000DC"/>
                </a:solidFill>
                <a:latin typeface="+mj-lt"/>
              </a:rPr>
              <a:t>ÚZ jsou pramenem práva</a:t>
            </a:r>
          </a:p>
          <a:p>
            <a:pPr marL="503460" lvl="1" indent="-179705"/>
            <a:r>
              <a:rPr lang="en-US" sz="1800" dirty="0">
                <a:solidFill>
                  <a:schemeClr val="accent6">
                    <a:lumMod val="60000"/>
                    <a:lumOff val="40000"/>
                  </a:schemeClr>
                </a:solidFill>
                <a:latin typeface="+mj-lt"/>
              </a:rPr>
              <a:t>Pl. </a:t>
            </a:r>
            <a:r>
              <a:rPr lang="cs-CZ" sz="1800" dirty="0">
                <a:solidFill>
                  <a:schemeClr val="accent6">
                    <a:lumMod val="60000"/>
                    <a:lumOff val="40000"/>
                  </a:schemeClr>
                </a:solidFill>
                <a:latin typeface="+mj-lt"/>
              </a:rPr>
              <a:t>ÚS 33/97</a:t>
            </a:r>
            <a:r>
              <a:rPr lang="en-US" sz="1800" dirty="0">
                <a:solidFill>
                  <a:schemeClr val="accent6">
                    <a:lumMod val="60000"/>
                    <a:lumOff val="40000"/>
                  </a:schemeClr>
                </a:solidFill>
                <a:latin typeface="+mj-lt"/>
              </a:rPr>
              <a:t>:</a:t>
            </a:r>
            <a:r>
              <a:rPr lang="cs-CZ" sz="1800" dirty="0">
                <a:solidFill>
                  <a:schemeClr val="accent6">
                    <a:lumMod val="60000"/>
                    <a:lumOff val="40000"/>
                  </a:schemeClr>
                </a:solidFill>
                <a:latin typeface="+mj-lt"/>
              </a:rPr>
              <a:t> </a:t>
            </a:r>
            <a:r>
              <a:rPr lang="cs-CZ" sz="1800" dirty="0"/>
              <a:t>„Pro oblast práva z toho plyne závěr, že </a:t>
            </a:r>
            <a:r>
              <a:rPr lang="cs-CZ" sz="1800" dirty="0">
                <a:solidFill>
                  <a:srgbClr val="00B050"/>
                </a:solidFill>
              </a:rPr>
              <a:t>pramenem práva obecně</a:t>
            </a:r>
            <a:r>
              <a:rPr lang="cs-CZ" sz="1800" dirty="0"/>
              <a:t>, jakož i pramenem práva ústavního, a to i v systému psaného práva, </a:t>
            </a:r>
            <a:r>
              <a:rPr lang="cs-CZ" sz="1800" dirty="0">
                <a:solidFill>
                  <a:srgbClr val="00B050"/>
                </a:solidFill>
              </a:rPr>
              <a:t>jsou rovněž </a:t>
            </a:r>
            <a:r>
              <a:rPr lang="cs-CZ" sz="1800" dirty="0"/>
              <a:t>základní právní principy a </a:t>
            </a:r>
            <a:r>
              <a:rPr lang="cs-CZ" sz="1800" dirty="0">
                <a:solidFill>
                  <a:srgbClr val="00B050"/>
                </a:solidFill>
              </a:rPr>
              <a:t>zvyklosti</a:t>
            </a:r>
            <a:r>
              <a:rPr lang="cs-CZ" sz="1800" dirty="0"/>
              <a:t>.“</a:t>
            </a:r>
            <a:endParaRPr lang="en-US" sz="1800" dirty="0"/>
          </a:p>
          <a:p>
            <a:pPr marL="503460" lvl="1" indent="-179705"/>
            <a:r>
              <a:rPr lang="en-US" sz="1800" dirty="0"/>
              <a:t>2 </a:t>
            </a:r>
            <a:r>
              <a:rPr lang="en-US" sz="1800" dirty="0" err="1">
                <a:solidFill>
                  <a:schemeClr val="accent6">
                    <a:lumMod val="60000"/>
                    <a:lumOff val="40000"/>
                  </a:schemeClr>
                </a:solidFill>
              </a:rPr>
              <a:t>disent</a:t>
            </a:r>
            <a:r>
              <a:rPr lang="cs-CZ" sz="1800" dirty="0">
                <a:solidFill>
                  <a:schemeClr val="accent6">
                    <a:lumMod val="60000"/>
                    <a:lumOff val="40000"/>
                  </a:schemeClr>
                </a:solidFill>
              </a:rPr>
              <a:t>y</a:t>
            </a:r>
            <a:r>
              <a:rPr lang="en-US" sz="1800" dirty="0">
                <a:solidFill>
                  <a:schemeClr val="accent6">
                    <a:lumMod val="60000"/>
                    <a:lumOff val="40000"/>
                  </a:schemeClr>
                </a:solidFill>
              </a:rPr>
              <a:t> </a:t>
            </a:r>
            <a:r>
              <a:rPr lang="en-US" sz="1800" dirty="0">
                <a:solidFill>
                  <a:schemeClr val="accent6">
                    <a:lumMod val="60000"/>
                    <a:lumOff val="40000"/>
                  </a:schemeClr>
                </a:solidFill>
                <a:latin typeface="+mj-lt"/>
              </a:rPr>
              <a:t>Pl. </a:t>
            </a:r>
            <a:r>
              <a:rPr lang="cs-CZ" sz="1800" dirty="0">
                <a:solidFill>
                  <a:schemeClr val="accent6">
                    <a:lumMod val="60000"/>
                    <a:lumOff val="40000"/>
                  </a:schemeClr>
                </a:solidFill>
                <a:latin typeface="+mj-lt"/>
              </a:rPr>
              <a:t>ÚS 14/01</a:t>
            </a:r>
            <a:r>
              <a:rPr lang="en-US" sz="1800" dirty="0">
                <a:solidFill>
                  <a:schemeClr val="accent6">
                    <a:lumMod val="60000"/>
                    <a:lumOff val="40000"/>
                  </a:schemeClr>
                </a:solidFill>
                <a:latin typeface="+mj-lt"/>
              </a:rPr>
              <a:t>: </a:t>
            </a:r>
            <a:r>
              <a:rPr lang="cs-CZ" sz="1800" dirty="0">
                <a:solidFill>
                  <a:srgbClr val="0000DC"/>
                </a:solidFill>
                <a:latin typeface="+mj-lt"/>
              </a:rPr>
              <a:t>2 znaky: (1)</a:t>
            </a:r>
            <a:r>
              <a:rPr lang="cs-CZ" sz="1800" dirty="0">
                <a:latin typeface="+mj-lt"/>
              </a:rPr>
              <a:t> longo </a:t>
            </a:r>
            <a:r>
              <a:rPr lang="cs-CZ" sz="1800" dirty="0" err="1">
                <a:latin typeface="+mj-lt"/>
              </a:rPr>
              <a:t>consuetudo</a:t>
            </a:r>
            <a:r>
              <a:rPr lang="cs-CZ" sz="1800" dirty="0">
                <a:latin typeface="+mj-lt"/>
              </a:rPr>
              <a:t> a </a:t>
            </a:r>
            <a:r>
              <a:rPr lang="cs-CZ" sz="1800" dirty="0">
                <a:solidFill>
                  <a:srgbClr val="0000DC"/>
                </a:solidFill>
                <a:latin typeface="+mj-lt"/>
              </a:rPr>
              <a:t>(2)</a:t>
            </a:r>
            <a:r>
              <a:rPr lang="cs-CZ" sz="1800" dirty="0">
                <a:latin typeface="+mj-lt"/>
              </a:rPr>
              <a:t> </a:t>
            </a:r>
            <a:r>
              <a:rPr lang="cs-CZ" sz="1800" dirty="0" err="1">
                <a:latin typeface="+mj-lt"/>
              </a:rPr>
              <a:t>opinio</a:t>
            </a:r>
            <a:r>
              <a:rPr lang="cs-CZ" sz="1800" dirty="0">
                <a:latin typeface="+mj-lt"/>
              </a:rPr>
              <a:t> </a:t>
            </a:r>
            <a:r>
              <a:rPr lang="cs-CZ" sz="1800" dirty="0" err="1">
                <a:latin typeface="+mj-lt"/>
              </a:rPr>
              <a:t>necessitatis</a:t>
            </a:r>
            <a:r>
              <a:rPr lang="cs-CZ" sz="1800" dirty="0">
                <a:latin typeface="+mj-lt"/>
              </a:rPr>
              <a:t> </a:t>
            </a:r>
            <a:r>
              <a:rPr lang="cs-CZ" sz="1800" dirty="0"/>
              <a:t>(</a:t>
            </a:r>
            <a:r>
              <a:rPr lang="cs-CZ" sz="1800" dirty="0">
                <a:solidFill>
                  <a:srgbClr val="00B050"/>
                </a:solidFill>
              </a:rPr>
              <a:t>ne/naplněny</a:t>
            </a:r>
            <a:r>
              <a:rPr lang="cs-CZ" sz="1800" dirty="0"/>
              <a:t>)</a:t>
            </a:r>
            <a:endParaRPr lang="cs-CZ" sz="1800" dirty="0">
              <a:latin typeface="+mj-lt"/>
            </a:endParaRPr>
          </a:p>
          <a:p>
            <a:pPr marL="251460" indent="-179705"/>
            <a:r>
              <a:rPr lang="cs-CZ" sz="2400" dirty="0">
                <a:solidFill>
                  <a:srgbClr val="0000DC"/>
                </a:solidFill>
                <a:latin typeface="+mj-lt"/>
              </a:rPr>
              <a:t>ÚZ jsou interpretativním vodítkem</a:t>
            </a:r>
            <a:endParaRPr lang="en-US" sz="2400" dirty="0">
              <a:solidFill>
                <a:srgbClr val="0000DC"/>
              </a:solidFill>
              <a:latin typeface="+mj-lt"/>
            </a:endParaRPr>
          </a:p>
          <a:p>
            <a:pPr marL="503460" lvl="1" indent="-179705"/>
            <a:r>
              <a:rPr lang="en-US" sz="1800" dirty="0">
                <a:solidFill>
                  <a:schemeClr val="accent6">
                    <a:lumMod val="60000"/>
                    <a:lumOff val="40000"/>
                  </a:schemeClr>
                </a:solidFill>
                <a:latin typeface="+mj-lt"/>
              </a:rPr>
              <a:t>Pl. </a:t>
            </a:r>
            <a:r>
              <a:rPr lang="cs-CZ" sz="1800" dirty="0">
                <a:solidFill>
                  <a:schemeClr val="accent6">
                    <a:lumMod val="60000"/>
                    <a:lumOff val="40000"/>
                  </a:schemeClr>
                </a:solidFill>
                <a:latin typeface="+mj-lt"/>
              </a:rPr>
              <a:t>ÚS 14/01 (většina)</a:t>
            </a:r>
            <a:endParaRPr lang="en-US" sz="1800" dirty="0">
              <a:solidFill>
                <a:schemeClr val="accent6">
                  <a:lumMod val="60000"/>
                  <a:lumOff val="40000"/>
                </a:schemeClr>
              </a:solidFill>
              <a:latin typeface="+mj-lt"/>
            </a:endParaRPr>
          </a:p>
          <a:p>
            <a:pPr marL="251460" indent="-179705"/>
            <a:r>
              <a:rPr lang="cs-CZ" sz="2400" dirty="0">
                <a:solidFill>
                  <a:srgbClr val="0000DC"/>
                </a:solidFill>
                <a:latin typeface="+mj-lt"/>
              </a:rPr>
              <a:t>Následující vývoj</a:t>
            </a:r>
            <a:endParaRPr lang="cs-CZ" sz="2400" dirty="0">
              <a:solidFill>
                <a:schemeClr val="accent6">
                  <a:lumMod val="60000"/>
                  <a:lumOff val="40000"/>
                </a:schemeClr>
              </a:solidFill>
              <a:latin typeface="+mj-lt"/>
            </a:endParaRPr>
          </a:p>
          <a:p>
            <a:pPr marL="503460" lvl="1" indent="-179705"/>
            <a:r>
              <a:rPr lang="cs-CZ" dirty="0"/>
              <a:t>Náznaky </a:t>
            </a:r>
            <a:r>
              <a:rPr lang="cs-CZ" dirty="0">
                <a:solidFill>
                  <a:srgbClr val="00B050"/>
                </a:solidFill>
              </a:rPr>
              <a:t>přímé vynutitelnosti</a:t>
            </a:r>
            <a:r>
              <a:rPr lang="cs-CZ" dirty="0"/>
              <a:t> ÚZ (</a:t>
            </a:r>
            <a:r>
              <a:rPr lang="en-US" dirty="0">
                <a:solidFill>
                  <a:schemeClr val="accent6">
                    <a:lumMod val="60000"/>
                    <a:lumOff val="40000"/>
                  </a:schemeClr>
                </a:solidFill>
                <a:latin typeface="+mj-lt"/>
              </a:rPr>
              <a:t>Pl. </a:t>
            </a:r>
            <a:r>
              <a:rPr lang="cs-CZ" dirty="0">
                <a:solidFill>
                  <a:schemeClr val="accent6">
                    <a:lumMod val="60000"/>
                    <a:lumOff val="40000"/>
                  </a:schemeClr>
                </a:solidFill>
                <a:latin typeface="+mj-lt"/>
              </a:rPr>
              <a:t>ÚS 6/07, </a:t>
            </a:r>
            <a:r>
              <a:rPr lang="en-US" dirty="0">
                <a:solidFill>
                  <a:schemeClr val="accent6">
                    <a:lumMod val="60000"/>
                    <a:lumOff val="40000"/>
                  </a:schemeClr>
                </a:solidFill>
                <a:latin typeface="+mj-lt"/>
              </a:rPr>
              <a:t>Pl. </a:t>
            </a:r>
            <a:r>
              <a:rPr lang="cs-CZ" dirty="0">
                <a:solidFill>
                  <a:schemeClr val="accent6">
                    <a:lumMod val="60000"/>
                    <a:lumOff val="40000"/>
                  </a:schemeClr>
                </a:solidFill>
                <a:latin typeface="+mj-lt"/>
              </a:rPr>
              <a:t>ÚS 24/07, </a:t>
            </a:r>
            <a:r>
              <a:rPr lang="en-US" dirty="0">
                <a:solidFill>
                  <a:schemeClr val="accent6">
                    <a:lumMod val="60000"/>
                    <a:lumOff val="40000"/>
                  </a:schemeClr>
                </a:solidFill>
                <a:latin typeface="+mj-lt"/>
              </a:rPr>
              <a:t>Pl. </a:t>
            </a:r>
            <a:r>
              <a:rPr lang="cs-CZ" dirty="0">
                <a:solidFill>
                  <a:schemeClr val="accent6">
                    <a:lumMod val="60000"/>
                    <a:lumOff val="40000"/>
                  </a:schemeClr>
                </a:solidFill>
                <a:latin typeface="+mj-lt"/>
              </a:rPr>
              <a:t>ÚS 13/05 zákon o střetu zájmů, disent EW k </a:t>
            </a:r>
            <a:r>
              <a:rPr lang="cs-CZ" dirty="0" err="1">
                <a:solidFill>
                  <a:schemeClr val="accent6">
                    <a:lumMod val="60000"/>
                    <a:lumOff val="40000"/>
                  </a:schemeClr>
                </a:solidFill>
                <a:latin typeface="+mj-lt"/>
              </a:rPr>
              <a:t>Pl</a:t>
            </a:r>
            <a:r>
              <a:rPr lang="cs-CZ" dirty="0">
                <a:solidFill>
                  <a:schemeClr val="accent6">
                    <a:lumMod val="60000"/>
                    <a:lumOff val="40000"/>
                  </a:schemeClr>
                </a:solidFill>
                <a:latin typeface="+mj-lt"/>
              </a:rPr>
              <a:t>. ÚS 87/06 Brožová v. Klaus IV, disent </a:t>
            </a:r>
            <a:r>
              <a:rPr lang="cs-CZ" dirty="0" err="1">
                <a:solidFill>
                  <a:schemeClr val="accent6">
                    <a:lumMod val="60000"/>
                    <a:lumOff val="40000"/>
                  </a:schemeClr>
                </a:solidFill>
                <a:latin typeface="+mj-lt"/>
              </a:rPr>
              <a:t>JMus</a:t>
            </a:r>
            <a:r>
              <a:rPr lang="en-US" dirty="0">
                <a:solidFill>
                  <a:schemeClr val="accent6">
                    <a:lumMod val="60000"/>
                    <a:lumOff val="40000"/>
                  </a:schemeClr>
                </a:solidFill>
                <a:latin typeface="+mj-lt"/>
              </a:rPr>
              <a:t>&amp;PR k Pl. ÚS 24/0</a:t>
            </a:r>
            <a:r>
              <a:rPr lang="cs-CZ" dirty="0">
                <a:solidFill>
                  <a:schemeClr val="accent6">
                    <a:lumMod val="60000"/>
                    <a:lumOff val="40000"/>
                  </a:schemeClr>
                </a:solidFill>
                <a:latin typeface="+mj-lt"/>
              </a:rPr>
              <a:t>7, § 12</a:t>
            </a:r>
            <a:r>
              <a:rPr lang="cs-CZ" dirty="0"/>
              <a:t>)</a:t>
            </a:r>
          </a:p>
          <a:p>
            <a:pPr marL="503460" lvl="1" indent="-179705"/>
            <a:r>
              <a:rPr lang="cs-CZ" dirty="0"/>
              <a:t>ÚZ spíše jako </a:t>
            </a:r>
            <a:r>
              <a:rPr lang="cs-CZ" dirty="0">
                <a:solidFill>
                  <a:srgbClr val="00B050"/>
                </a:solidFill>
              </a:rPr>
              <a:t>výkladové vodítko </a:t>
            </a:r>
            <a:r>
              <a:rPr lang="cs-CZ" dirty="0"/>
              <a:t>(</a:t>
            </a:r>
            <a:r>
              <a:rPr lang="cs-CZ" dirty="0" err="1">
                <a:solidFill>
                  <a:schemeClr val="accent6">
                    <a:lumMod val="60000"/>
                    <a:lumOff val="40000"/>
                  </a:schemeClr>
                </a:solidFill>
                <a:latin typeface="+mj-lt"/>
              </a:rPr>
              <a:t>Pl</a:t>
            </a:r>
            <a:r>
              <a:rPr lang="cs-CZ" dirty="0">
                <a:solidFill>
                  <a:schemeClr val="accent6">
                    <a:lumMod val="60000"/>
                    <a:lumOff val="40000"/>
                  </a:schemeClr>
                </a:solidFill>
                <a:latin typeface="+mj-lt"/>
              </a:rPr>
              <a:t>. ÚS 87/06 Brožová v. Klaus IV;</a:t>
            </a:r>
            <a:r>
              <a:rPr lang="en-US" dirty="0">
                <a:solidFill>
                  <a:schemeClr val="accent6">
                    <a:lumMod val="60000"/>
                    <a:lumOff val="40000"/>
                  </a:schemeClr>
                </a:solidFill>
                <a:latin typeface="+mj-lt"/>
              </a:rPr>
              <a:t> Pl. ÚS 36/17 </a:t>
            </a:r>
            <a:r>
              <a:rPr lang="en-US" dirty="0" err="1">
                <a:solidFill>
                  <a:schemeClr val="accent6">
                    <a:lumMod val="60000"/>
                    <a:lumOff val="40000"/>
                  </a:schemeClr>
                </a:solidFill>
                <a:latin typeface="+mj-lt"/>
              </a:rPr>
              <a:t>Návrh</a:t>
            </a:r>
            <a:r>
              <a:rPr lang="en-US" dirty="0">
                <a:solidFill>
                  <a:schemeClr val="accent6">
                    <a:lumMod val="60000"/>
                    <a:lumOff val="40000"/>
                  </a:schemeClr>
                </a:solidFill>
                <a:latin typeface="+mj-lt"/>
              </a:rPr>
              <a:t> </a:t>
            </a:r>
            <a:r>
              <a:rPr lang="en-US" dirty="0" err="1">
                <a:solidFill>
                  <a:schemeClr val="accent6">
                    <a:lumMod val="60000"/>
                    <a:lumOff val="40000"/>
                  </a:schemeClr>
                </a:solidFill>
                <a:latin typeface="+mj-lt"/>
              </a:rPr>
              <a:t>na</a:t>
            </a:r>
            <a:r>
              <a:rPr lang="en-US" dirty="0">
                <a:solidFill>
                  <a:schemeClr val="accent6">
                    <a:lumMod val="60000"/>
                    <a:lumOff val="40000"/>
                  </a:schemeClr>
                </a:solidFill>
                <a:latin typeface="+mj-lt"/>
              </a:rPr>
              <a:t> </a:t>
            </a:r>
            <a:r>
              <a:rPr lang="en-US" dirty="0" err="1">
                <a:solidFill>
                  <a:schemeClr val="accent6">
                    <a:lumMod val="60000"/>
                    <a:lumOff val="40000"/>
                  </a:schemeClr>
                </a:solidFill>
                <a:latin typeface="+mj-lt"/>
              </a:rPr>
              <a:t>zrušení</a:t>
            </a:r>
            <a:r>
              <a:rPr lang="en-US" dirty="0">
                <a:solidFill>
                  <a:schemeClr val="accent6">
                    <a:lumMod val="60000"/>
                    <a:lumOff val="40000"/>
                  </a:schemeClr>
                </a:solidFill>
                <a:latin typeface="+mj-lt"/>
              </a:rPr>
              <a:t> </a:t>
            </a:r>
            <a:r>
              <a:rPr lang="en-US" dirty="0" err="1">
                <a:solidFill>
                  <a:schemeClr val="accent6">
                    <a:lumMod val="60000"/>
                    <a:lumOff val="40000"/>
                  </a:schemeClr>
                </a:solidFill>
                <a:latin typeface="+mj-lt"/>
              </a:rPr>
              <a:t>amnestie</a:t>
            </a:r>
            <a:r>
              <a:rPr lang="en-US" dirty="0">
                <a:solidFill>
                  <a:schemeClr val="accent6">
                    <a:lumMod val="60000"/>
                    <a:lumOff val="40000"/>
                  </a:schemeClr>
                </a:solidFill>
                <a:latin typeface="+mj-lt"/>
              </a:rPr>
              <a:t> 2013, </a:t>
            </a:r>
            <a:r>
              <a:rPr lang="cs-CZ" dirty="0">
                <a:solidFill>
                  <a:schemeClr val="accent6">
                    <a:lumMod val="60000"/>
                    <a:lumOff val="40000"/>
                  </a:schemeClr>
                </a:solidFill>
                <a:latin typeface="+mj-lt"/>
              </a:rPr>
              <a:t>§ 34 a 36; </a:t>
            </a:r>
            <a:r>
              <a:rPr lang="cs-CZ" dirty="0" err="1">
                <a:solidFill>
                  <a:schemeClr val="accent6">
                    <a:lumMod val="60000"/>
                    <a:lumOff val="40000"/>
                  </a:schemeClr>
                </a:solidFill>
                <a:latin typeface="+mj-lt"/>
              </a:rPr>
              <a:t>Pl</a:t>
            </a:r>
            <a:r>
              <a:rPr lang="cs-CZ" dirty="0">
                <a:solidFill>
                  <a:schemeClr val="accent6">
                    <a:lumMod val="60000"/>
                    <a:lumOff val="40000"/>
                  </a:schemeClr>
                </a:solidFill>
                <a:latin typeface="+mj-lt"/>
              </a:rPr>
              <a:t>. ÚS 6/21 Veto, § 59</a:t>
            </a:r>
            <a:r>
              <a:rPr lang="cs-CZ" dirty="0"/>
              <a:t>)</a:t>
            </a:r>
          </a:p>
          <a:p>
            <a:pPr marL="503460" lvl="1" indent="-179705"/>
            <a:r>
              <a:rPr lang="cs-CZ" dirty="0"/>
              <a:t>Namítaná ÚZ </a:t>
            </a:r>
            <a:r>
              <a:rPr lang="cs-CZ" dirty="0">
                <a:solidFill>
                  <a:srgbClr val="00B050"/>
                </a:solidFill>
              </a:rPr>
              <a:t>neexistuje</a:t>
            </a:r>
            <a:r>
              <a:rPr lang="cs-CZ" dirty="0"/>
              <a:t> – kritéria? (</a:t>
            </a:r>
            <a:r>
              <a:rPr lang="en-US" dirty="0">
                <a:solidFill>
                  <a:schemeClr val="accent6">
                    <a:lumMod val="60000"/>
                    <a:lumOff val="40000"/>
                  </a:schemeClr>
                </a:solidFill>
                <a:latin typeface="+mj-lt"/>
              </a:rPr>
              <a:t>Pl. ÚS 24/07</a:t>
            </a:r>
            <a:r>
              <a:rPr lang="cs-CZ" dirty="0"/>
              <a:t>)</a:t>
            </a:r>
          </a:p>
          <a:p>
            <a:pPr marL="251460" indent="-179705"/>
            <a:r>
              <a:rPr lang="en-US" sz="2400" dirty="0">
                <a:solidFill>
                  <a:srgbClr val="0000DC"/>
                </a:solidFill>
                <a:latin typeface="+mj-lt"/>
              </a:rPr>
              <a:t>NSS </a:t>
            </a:r>
            <a:r>
              <a:rPr lang="cs-CZ" sz="2000" dirty="0">
                <a:solidFill>
                  <a:schemeClr val="accent6">
                    <a:lumMod val="60000"/>
                    <a:lumOff val="40000"/>
                  </a:schemeClr>
                </a:solidFill>
                <a:latin typeface="+mj-lt"/>
              </a:rPr>
              <a:t>4 </a:t>
            </a:r>
            <a:r>
              <a:rPr lang="cs-CZ" sz="2000" dirty="0" err="1">
                <a:solidFill>
                  <a:schemeClr val="accent6">
                    <a:lumMod val="60000"/>
                    <a:lumOff val="40000"/>
                  </a:schemeClr>
                </a:solidFill>
                <a:latin typeface="+mj-lt"/>
              </a:rPr>
              <a:t>Ans</a:t>
            </a:r>
            <a:r>
              <a:rPr lang="cs-CZ" sz="2000" dirty="0">
                <a:solidFill>
                  <a:schemeClr val="accent6">
                    <a:lumMod val="60000"/>
                    <a:lumOff val="40000"/>
                  </a:schemeClr>
                </a:solidFill>
                <a:latin typeface="+mj-lt"/>
              </a:rPr>
              <a:t> 9/2007–197</a:t>
            </a:r>
            <a:r>
              <a:rPr lang="en-US" sz="2000" dirty="0">
                <a:solidFill>
                  <a:schemeClr val="accent6">
                    <a:lumMod val="60000"/>
                    <a:lumOff val="40000"/>
                  </a:schemeClr>
                </a:solidFill>
                <a:latin typeface="+mj-lt"/>
              </a:rPr>
              <a:t>, </a:t>
            </a:r>
            <a:r>
              <a:rPr lang="cs-CZ" sz="2000" dirty="0">
                <a:solidFill>
                  <a:schemeClr val="accent6">
                    <a:lumMod val="60000"/>
                    <a:lumOff val="40000"/>
                  </a:schemeClr>
                </a:solidFill>
                <a:latin typeface="+mj-lt"/>
              </a:rPr>
              <a:t>Vol 84/2017–175</a:t>
            </a:r>
            <a:r>
              <a:rPr lang="en-US" sz="2000" dirty="0">
                <a:solidFill>
                  <a:schemeClr val="accent6">
                    <a:lumMod val="60000"/>
                    <a:lumOff val="40000"/>
                  </a:schemeClr>
                </a:solidFill>
                <a:latin typeface="+mj-lt"/>
              </a:rPr>
              <a:t>, dissent in </a:t>
            </a:r>
            <a:r>
              <a:rPr lang="cs-CZ" sz="2000" dirty="0">
                <a:solidFill>
                  <a:schemeClr val="accent6">
                    <a:lumMod val="60000"/>
                    <a:lumOff val="40000"/>
                  </a:schemeClr>
                </a:solidFill>
              </a:rPr>
              <a:t>Vol 16/2014–78</a:t>
            </a:r>
            <a:endParaRPr lang="en-US" sz="2000" dirty="0">
              <a:solidFill>
                <a:schemeClr val="accent6">
                  <a:lumMod val="60000"/>
                  <a:lumOff val="40000"/>
                </a:schemeClr>
              </a:solidFill>
            </a:endParaRPr>
          </a:p>
          <a:p>
            <a:pPr marL="251460" indent="-179705"/>
            <a:r>
              <a:rPr lang="cs-CZ" sz="2400" dirty="0">
                <a:solidFill>
                  <a:srgbClr val="0000DC"/>
                </a:solidFill>
                <a:latin typeface="+mj-lt"/>
              </a:rPr>
              <a:t>Civilní soudy</a:t>
            </a:r>
            <a:r>
              <a:rPr lang="en-US" sz="2400" dirty="0">
                <a:solidFill>
                  <a:srgbClr val="0000DC"/>
                </a:solidFill>
                <a:latin typeface="+mj-lt"/>
              </a:rPr>
              <a:t> </a:t>
            </a:r>
            <a:r>
              <a:rPr lang="cs-CZ" sz="2000" dirty="0">
                <a:solidFill>
                  <a:schemeClr val="accent6">
                    <a:lumMod val="60000"/>
                    <a:lumOff val="40000"/>
                  </a:schemeClr>
                </a:solidFill>
              </a:rPr>
              <a:t>NS 30 </a:t>
            </a:r>
            <a:r>
              <a:rPr lang="cs-CZ" sz="2000" dirty="0" err="1">
                <a:solidFill>
                  <a:schemeClr val="accent6">
                    <a:lumMod val="60000"/>
                    <a:lumOff val="40000"/>
                  </a:schemeClr>
                </a:solidFill>
              </a:rPr>
              <a:t>Cdo</a:t>
            </a:r>
            <a:r>
              <a:rPr lang="cs-CZ" sz="2000" dirty="0">
                <a:solidFill>
                  <a:schemeClr val="accent6">
                    <a:lumMod val="60000"/>
                    <a:lumOff val="40000"/>
                  </a:schemeClr>
                </a:solidFill>
              </a:rPr>
              <a:t> 3889/2020; MS Praha 12 Co 324/2021-212</a:t>
            </a:r>
          </a:p>
        </p:txBody>
      </p:sp>
    </p:spTree>
    <p:extLst>
      <p:ext uri="{BB962C8B-B14F-4D97-AF65-F5344CB8AC3E}">
        <p14:creationId xmlns:p14="http://schemas.microsoft.com/office/powerpoint/2010/main" val="321441338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A7D3C6EC-BAFE-484F-B30F-5F814EB02F7A}"/>
              </a:ext>
            </a:extLst>
          </p:cNvPr>
          <p:cNvSpPr txBox="1"/>
          <p:nvPr/>
        </p:nvSpPr>
        <p:spPr>
          <a:xfrm>
            <a:off x="621323" y="852527"/>
            <a:ext cx="10996246" cy="5139869"/>
          </a:xfrm>
          <a:prstGeom prst="rect">
            <a:avLst/>
          </a:prstGeom>
          <a:solidFill>
            <a:srgbClr val="0000DC"/>
          </a:solidFill>
        </p:spPr>
        <p:txBody>
          <a:bodyPr wrap="square" rtlCol="0">
            <a:spAutoFit/>
          </a:bodyPr>
          <a:lstStyle/>
          <a:p>
            <a:endParaRPr lang="cs-CZ" sz="2000" dirty="0">
              <a:latin typeface="+mn-lt"/>
            </a:endParaRPr>
          </a:p>
          <a:p>
            <a:endParaRPr lang="en-US" sz="2000" dirty="0">
              <a:latin typeface="+mn-lt"/>
            </a:endParaRPr>
          </a:p>
          <a:p>
            <a:endParaRPr lang="cs-CZ" sz="2000" dirty="0">
              <a:latin typeface="+mn-lt"/>
            </a:endParaRPr>
          </a:p>
          <a:p>
            <a:endParaRPr lang="en-US" sz="2000" dirty="0">
              <a:latin typeface="+mn-lt"/>
            </a:endParaRPr>
          </a:p>
          <a:p>
            <a:pPr algn="ctr"/>
            <a:r>
              <a:rPr lang="cs-CZ" sz="4000" dirty="0">
                <a:latin typeface="+mn-lt"/>
              </a:rPr>
              <a:t>„ústavní zvyklosti </a:t>
            </a:r>
            <a:r>
              <a:rPr lang="cs-CZ" sz="4000" dirty="0">
                <a:solidFill>
                  <a:schemeClr val="accent6">
                    <a:lumMod val="60000"/>
                    <a:lumOff val="40000"/>
                  </a:schemeClr>
                </a:solidFill>
                <a:latin typeface="+mn-lt"/>
              </a:rPr>
              <a:t>jsou jako manželka inspektora Columba</a:t>
            </a:r>
            <a:r>
              <a:rPr lang="cs-CZ" sz="4000" dirty="0">
                <a:latin typeface="+mn-lt"/>
              </a:rPr>
              <a:t>, stále je hledáme“</a:t>
            </a:r>
          </a:p>
          <a:p>
            <a:pPr algn="r"/>
            <a:endParaRPr lang="en-US" sz="4000" i="1" dirty="0">
              <a:solidFill>
                <a:schemeClr val="accent6">
                  <a:lumMod val="60000"/>
                  <a:lumOff val="40000"/>
                </a:schemeClr>
              </a:solidFill>
              <a:latin typeface="+mn-lt"/>
            </a:endParaRPr>
          </a:p>
          <a:p>
            <a:pPr algn="r"/>
            <a:r>
              <a:rPr lang="cs-CZ" sz="4000" i="1" dirty="0">
                <a:solidFill>
                  <a:schemeClr val="accent6">
                    <a:lumMod val="60000"/>
                    <a:lumOff val="40000"/>
                  </a:schemeClr>
                </a:solidFill>
                <a:latin typeface="+mn-lt"/>
              </a:rPr>
              <a:t>Pavel Rychetský (2013)</a:t>
            </a:r>
          </a:p>
          <a:p>
            <a:pPr algn="ctr"/>
            <a:endParaRPr lang="cs-CZ" sz="8000" dirty="0">
              <a:latin typeface="+mn-lt"/>
            </a:endParaRPr>
          </a:p>
        </p:txBody>
      </p:sp>
    </p:spTree>
    <p:extLst>
      <p:ext uri="{BB962C8B-B14F-4D97-AF65-F5344CB8AC3E}">
        <p14:creationId xmlns:p14="http://schemas.microsoft.com/office/powerpoint/2010/main" val="378495149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69F1A833-A39C-4295-BC81-3AD0045031DE}"/>
              </a:ext>
            </a:extLst>
          </p:cNvPr>
          <p:cNvSpPr>
            <a:spLocks noGrp="1"/>
          </p:cNvSpPr>
          <p:nvPr>
            <p:ph type="title"/>
          </p:nvPr>
        </p:nvSpPr>
        <p:spPr/>
        <p:txBody>
          <a:bodyPr/>
          <a:lstStyle/>
          <a:p>
            <a:r>
              <a:rPr lang="cs-CZ" dirty="0"/>
              <a:t>Co je to ústavní zvyklost – můj pohled I.</a:t>
            </a:r>
          </a:p>
        </p:txBody>
      </p:sp>
      <p:sp>
        <p:nvSpPr>
          <p:cNvPr id="4" name="Zástupný obsah 3">
            <a:extLst>
              <a:ext uri="{FF2B5EF4-FFF2-40B4-BE49-F238E27FC236}">
                <a16:creationId xmlns:a16="http://schemas.microsoft.com/office/drawing/2014/main" id="{D43F97FA-6DD5-4AE2-9F3E-DD7EA57FC9A0}"/>
              </a:ext>
            </a:extLst>
          </p:cNvPr>
          <p:cNvSpPr>
            <a:spLocks noGrp="1"/>
          </p:cNvSpPr>
          <p:nvPr>
            <p:ph idx="1"/>
          </p:nvPr>
        </p:nvSpPr>
        <p:spPr>
          <a:xfrm>
            <a:off x="719400" y="1485434"/>
            <a:ext cx="11052470" cy="4652566"/>
          </a:xfrm>
        </p:spPr>
        <p:txBody>
          <a:bodyPr vert="horz" lIns="0" tIns="0" rIns="0" bIns="0" rtlCol="0" anchor="t">
            <a:noAutofit/>
          </a:bodyPr>
          <a:lstStyle/>
          <a:p>
            <a:pPr marL="0" lvl="1" indent="0">
              <a:buNone/>
            </a:pPr>
            <a:r>
              <a:rPr lang="cs-CZ" sz="3200" dirty="0">
                <a:solidFill>
                  <a:schemeClr val="accent6">
                    <a:lumMod val="60000"/>
                    <a:lumOff val="40000"/>
                  </a:schemeClr>
                </a:solidFill>
                <a:cs typeface="Arial"/>
              </a:rPr>
              <a:t>„Ú“ </a:t>
            </a:r>
            <a:r>
              <a:rPr lang="cs-CZ" sz="3200" dirty="0">
                <a:cs typeface="Arial"/>
              </a:rPr>
              <a:t>= reguluje vztahy ústavních aktérů</a:t>
            </a:r>
          </a:p>
          <a:p>
            <a:pPr marL="0" lvl="1" indent="0">
              <a:buNone/>
            </a:pPr>
            <a:endParaRPr lang="cs-CZ" dirty="0">
              <a:cs typeface="Arial"/>
            </a:endParaRPr>
          </a:p>
          <a:p>
            <a:pPr marL="0" lvl="1" indent="0">
              <a:buNone/>
            </a:pPr>
            <a:r>
              <a:rPr lang="cs-CZ" sz="3200" dirty="0">
                <a:solidFill>
                  <a:schemeClr val="accent6">
                    <a:lumMod val="60000"/>
                    <a:lumOff val="40000"/>
                  </a:schemeClr>
                </a:solidFill>
                <a:cs typeface="Arial"/>
              </a:rPr>
              <a:t>„Z“ </a:t>
            </a:r>
            <a:r>
              <a:rPr lang="cs-CZ" sz="3200" dirty="0">
                <a:cs typeface="Arial"/>
              </a:rPr>
              <a:t>= 3 vzájemně propojené prvky</a:t>
            </a:r>
          </a:p>
          <a:p>
            <a:pPr marL="0" lvl="1" indent="0">
              <a:buNone/>
            </a:pPr>
            <a:endParaRPr lang="en-US" dirty="0">
              <a:solidFill>
                <a:srgbClr val="0000DC"/>
              </a:solidFill>
              <a:cs typeface="Arial"/>
            </a:endParaRPr>
          </a:p>
          <a:p>
            <a:pPr marL="457200" lvl="1" indent="-457200">
              <a:buFont typeface="+mj-lt"/>
              <a:buAutoNum type="arabicPeriod"/>
            </a:pPr>
            <a:r>
              <a:rPr lang="cs-CZ" sz="2800" dirty="0">
                <a:cs typeface="Arial"/>
              </a:rPr>
              <a:t>Existuje </a:t>
            </a:r>
            <a:r>
              <a:rPr lang="cs-CZ" sz="2800" dirty="0">
                <a:solidFill>
                  <a:schemeClr val="accent3"/>
                </a:solidFill>
                <a:cs typeface="Arial"/>
              </a:rPr>
              <a:t>dostatek</a:t>
            </a:r>
            <a:r>
              <a:rPr lang="en-US" sz="2800" dirty="0">
                <a:cs typeface="Arial"/>
              </a:rPr>
              <a:t> </a:t>
            </a:r>
            <a:r>
              <a:rPr lang="en-US" sz="2800" dirty="0" err="1">
                <a:solidFill>
                  <a:schemeClr val="accent6">
                    <a:lumMod val="60000"/>
                    <a:lumOff val="40000"/>
                  </a:schemeClr>
                </a:solidFill>
                <a:cs typeface="Arial"/>
              </a:rPr>
              <a:t>preceden</a:t>
            </a:r>
            <a:r>
              <a:rPr lang="cs-CZ" sz="2800" dirty="0" err="1">
                <a:solidFill>
                  <a:schemeClr val="accent6">
                    <a:lumMod val="60000"/>
                    <a:lumOff val="40000"/>
                  </a:schemeClr>
                </a:solidFill>
                <a:cs typeface="Arial"/>
              </a:rPr>
              <a:t>tů</a:t>
            </a:r>
            <a:r>
              <a:rPr lang="cs-CZ" sz="2800" dirty="0">
                <a:solidFill>
                  <a:schemeClr val="accent6">
                    <a:lumMod val="60000"/>
                    <a:lumOff val="40000"/>
                  </a:schemeClr>
                </a:solidFill>
                <a:cs typeface="Arial"/>
              </a:rPr>
              <a:t> (příkladů)</a:t>
            </a:r>
            <a:r>
              <a:rPr lang="cs-CZ" sz="2800" dirty="0">
                <a:cs typeface="Arial"/>
              </a:rPr>
              <a:t>, že ústavní aktér A dělá B</a:t>
            </a:r>
            <a:r>
              <a:rPr lang="en-US" sz="2800" dirty="0">
                <a:cs typeface="Arial"/>
              </a:rPr>
              <a:t>? </a:t>
            </a:r>
            <a:r>
              <a:rPr lang="cs-CZ" sz="2800" dirty="0">
                <a:cs typeface="Arial"/>
              </a:rPr>
              <a:t>(behaviorální prvek</a:t>
            </a:r>
            <a:r>
              <a:rPr lang="en-US" sz="2800" dirty="0">
                <a:cs typeface="Arial"/>
              </a:rPr>
              <a:t> = </a:t>
            </a:r>
            <a:r>
              <a:rPr lang="cs-CZ" sz="2800" dirty="0">
                <a:cs typeface="Arial"/>
              </a:rPr>
              <a:t>jednání či </a:t>
            </a:r>
            <a:r>
              <a:rPr lang="cs-CZ" sz="2800" dirty="0" err="1">
                <a:cs typeface="Arial"/>
              </a:rPr>
              <a:t>acquiescence</a:t>
            </a:r>
            <a:r>
              <a:rPr lang="cs-CZ" sz="2800" dirty="0">
                <a:cs typeface="Arial"/>
              </a:rPr>
              <a:t>)</a:t>
            </a:r>
            <a:endParaRPr lang="cs-CZ" sz="2400" dirty="0">
              <a:solidFill>
                <a:schemeClr val="tx2"/>
              </a:solidFill>
              <a:cs typeface="Arial"/>
            </a:endParaRPr>
          </a:p>
          <a:p>
            <a:pPr marL="457200" lvl="1" indent="-457200">
              <a:buFont typeface="+mj-lt"/>
              <a:buAutoNum type="arabicPeriod"/>
            </a:pPr>
            <a:r>
              <a:rPr lang="cs-CZ" sz="2800" dirty="0">
                <a:solidFill>
                  <a:schemeClr val="accent6">
                    <a:lumMod val="60000"/>
                    <a:lumOff val="40000"/>
                  </a:schemeClr>
                </a:solidFill>
                <a:cs typeface="Arial"/>
              </a:rPr>
              <a:t>Akceptuje</a:t>
            </a:r>
            <a:r>
              <a:rPr lang="en-US" sz="2800" dirty="0">
                <a:cs typeface="Arial"/>
              </a:rPr>
              <a:t> </a:t>
            </a:r>
            <a:r>
              <a:rPr lang="cs-CZ" sz="2800" dirty="0">
                <a:solidFill>
                  <a:schemeClr val="accent3"/>
                </a:solidFill>
                <a:cs typeface="Arial"/>
              </a:rPr>
              <a:t>dostatek</a:t>
            </a:r>
            <a:r>
              <a:rPr lang="en-US" sz="2800" dirty="0">
                <a:cs typeface="Arial"/>
              </a:rPr>
              <a:t> </a:t>
            </a:r>
            <a:r>
              <a:rPr lang="cs-CZ" sz="2800" dirty="0">
                <a:cs typeface="Arial"/>
              </a:rPr>
              <a:t>ústavních aktérů, že ústavní aktér A má dělat B</a:t>
            </a:r>
            <a:r>
              <a:rPr lang="en-US" sz="2800" dirty="0">
                <a:cs typeface="Arial"/>
              </a:rPr>
              <a:t>? </a:t>
            </a:r>
            <a:r>
              <a:rPr lang="cs-CZ" sz="2800" dirty="0">
                <a:cs typeface="Arial"/>
              </a:rPr>
              <a:t>(postojový prvek</a:t>
            </a:r>
            <a:r>
              <a:rPr lang="en-US" sz="2800" dirty="0">
                <a:cs typeface="Arial"/>
              </a:rPr>
              <a:t> = </a:t>
            </a:r>
            <a:r>
              <a:rPr lang="cs-CZ" sz="2800" dirty="0">
                <a:cs typeface="Arial"/>
              </a:rPr>
              <a:t>uznání)</a:t>
            </a:r>
          </a:p>
          <a:p>
            <a:pPr marL="457200" lvl="1" indent="-457200">
              <a:buFont typeface="+mj-lt"/>
              <a:buAutoNum type="arabicPeriod"/>
            </a:pPr>
            <a:r>
              <a:rPr lang="cs-CZ" sz="2800" dirty="0">
                <a:cs typeface="Arial"/>
              </a:rPr>
              <a:t>Existuje</a:t>
            </a:r>
            <a:r>
              <a:rPr lang="en-US" sz="2800" dirty="0">
                <a:cs typeface="Arial"/>
              </a:rPr>
              <a:t> </a:t>
            </a:r>
            <a:r>
              <a:rPr lang="cs-CZ" sz="2800" dirty="0">
                <a:solidFill>
                  <a:schemeClr val="accent3"/>
                </a:solidFill>
                <a:cs typeface="Arial"/>
              </a:rPr>
              <a:t>dobrý</a:t>
            </a:r>
            <a:r>
              <a:rPr lang="cs-CZ" sz="2800" dirty="0">
                <a:cs typeface="Arial"/>
              </a:rPr>
              <a:t> ústavní</a:t>
            </a:r>
            <a:r>
              <a:rPr lang="en-US" sz="2800" dirty="0">
                <a:cs typeface="Arial"/>
              </a:rPr>
              <a:t> </a:t>
            </a:r>
            <a:r>
              <a:rPr lang="cs-CZ" sz="2800" dirty="0">
                <a:solidFill>
                  <a:schemeClr val="accent6">
                    <a:lumMod val="60000"/>
                    <a:lumOff val="40000"/>
                  </a:schemeClr>
                </a:solidFill>
                <a:cs typeface="Arial"/>
              </a:rPr>
              <a:t>důvod</a:t>
            </a:r>
            <a:r>
              <a:rPr lang="en-US" sz="2800" dirty="0">
                <a:cs typeface="Arial"/>
              </a:rPr>
              <a:t> </a:t>
            </a:r>
            <a:r>
              <a:rPr lang="cs-CZ" sz="2800" dirty="0">
                <a:cs typeface="Arial"/>
              </a:rPr>
              <a:t>pro toto pravidlo</a:t>
            </a:r>
            <a:r>
              <a:rPr lang="en-US" sz="2800" dirty="0">
                <a:cs typeface="Arial"/>
              </a:rPr>
              <a:t>?</a:t>
            </a:r>
            <a:r>
              <a:rPr lang="cs-CZ" sz="2800" dirty="0">
                <a:cs typeface="Arial"/>
              </a:rPr>
              <a:t> (legitimizační prvek = opodstatněnost)</a:t>
            </a:r>
          </a:p>
          <a:p>
            <a:pPr marL="457200" lvl="1" indent="-457200">
              <a:buFont typeface="+mj-lt"/>
              <a:buAutoNum type="arabicPeriod"/>
            </a:pPr>
            <a:endParaRPr lang="cs-CZ" sz="1200" dirty="0">
              <a:cs typeface="Arial"/>
            </a:endParaRPr>
          </a:p>
          <a:p>
            <a:pPr marL="0" lvl="1" indent="0">
              <a:buNone/>
            </a:pPr>
            <a:endParaRPr lang="cs-CZ" dirty="0">
              <a:cs typeface="Arial"/>
            </a:endParaRPr>
          </a:p>
        </p:txBody>
      </p:sp>
    </p:spTree>
    <p:extLst>
      <p:ext uri="{BB962C8B-B14F-4D97-AF65-F5344CB8AC3E}">
        <p14:creationId xmlns:p14="http://schemas.microsoft.com/office/powerpoint/2010/main" val="134860744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69F1A833-A39C-4295-BC81-3AD0045031DE}"/>
              </a:ext>
            </a:extLst>
          </p:cNvPr>
          <p:cNvSpPr>
            <a:spLocks noGrp="1"/>
          </p:cNvSpPr>
          <p:nvPr>
            <p:ph type="title"/>
          </p:nvPr>
        </p:nvSpPr>
        <p:spPr/>
        <p:txBody>
          <a:bodyPr/>
          <a:lstStyle/>
          <a:p>
            <a:r>
              <a:rPr lang="cs-CZ" dirty="0"/>
              <a:t>Co je to ústavní zvyklost – můj pohled II.</a:t>
            </a:r>
          </a:p>
        </p:txBody>
      </p:sp>
      <p:sp>
        <p:nvSpPr>
          <p:cNvPr id="4" name="Zástupný obsah 3">
            <a:extLst>
              <a:ext uri="{FF2B5EF4-FFF2-40B4-BE49-F238E27FC236}">
                <a16:creationId xmlns:a16="http://schemas.microsoft.com/office/drawing/2014/main" id="{D43F97FA-6DD5-4AE2-9F3E-DD7EA57FC9A0}"/>
              </a:ext>
            </a:extLst>
          </p:cNvPr>
          <p:cNvSpPr>
            <a:spLocks noGrp="1"/>
          </p:cNvSpPr>
          <p:nvPr>
            <p:ph idx="1"/>
          </p:nvPr>
        </p:nvSpPr>
        <p:spPr>
          <a:xfrm>
            <a:off x="719400" y="1485434"/>
            <a:ext cx="11118373" cy="4652566"/>
          </a:xfrm>
        </p:spPr>
        <p:txBody>
          <a:bodyPr vert="horz" lIns="0" tIns="0" rIns="0" bIns="0" rtlCol="0" anchor="t">
            <a:noAutofit/>
          </a:bodyPr>
          <a:lstStyle/>
          <a:p>
            <a:pPr marL="457200" lvl="1" indent="-457200">
              <a:buFont typeface="+mj-lt"/>
              <a:buAutoNum type="arabicPeriod"/>
            </a:pPr>
            <a:endParaRPr lang="cs-CZ" sz="1200" dirty="0">
              <a:cs typeface="Arial"/>
            </a:endParaRPr>
          </a:p>
          <a:p>
            <a:pPr marL="457200" lvl="1" indent="-457200">
              <a:buFont typeface="Wingdings" panose="05000000000000000000" pitchFamily="2" charset="2"/>
              <a:buChar char="§"/>
            </a:pPr>
            <a:r>
              <a:rPr lang="cs-CZ" sz="2400" dirty="0">
                <a:cs typeface="Arial"/>
              </a:rPr>
              <a:t>Jestli jsou ÚZ </a:t>
            </a:r>
            <a:r>
              <a:rPr lang="cs-CZ" sz="2400" dirty="0">
                <a:solidFill>
                  <a:schemeClr val="accent6">
                    <a:lumMod val="60000"/>
                    <a:lumOff val="40000"/>
                  </a:schemeClr>
                </a:solidFill>
                <a:cs typeface="Arial"/>
              </a:rPr>
              <a:t>právně závazné</a:t>
            </a:r>
            <a:r>
              <a:rPr lang="cs-CZ" sz="2400" dirty="0">
                <a:cs typeface="Arial"/>
              </a:rPr>
              <a:t>, rozhodne </a:t>
            </a:r>
            <a:r>
              <a:rPr lang="cs-CZ" sz="2400" dirty="0">
                <a:solidFill>
                  <a:srgbClr val="0000DC"/>
                </a:solidFill>
                <a:cs typeface="Arial"/>
              </a:rPr>
              <a:t>Hartovo „rule of </a:t>
            </a:r>
            <a:r>
              <a:rPr lang="cs-CZ" sz="2400" dirty="0" err="1">
                <a:solidFill>
                  <a:srgbClr val="0000DC"/>
                </a:solidFill>
                <a:cs typeface="Arial"/>
              </a:rPr>
              <a:t>recognition</a:t>
            </a:r>
            <a:r>
              <a:rPr lang="cs-CZ" sz="2400" dirty="0">
                <a:solidFill>
                  <a:srgbClr val="0000DC"/>
                </a:solidFill>
                <a:cs typeface="Arial"/>
              </a:rPr>
              <a:t>“</a:t>
            </a:r>
          </a:p>
          <a:p>
            <a:pPr marL="867600" lvl="2" indent="-457200">
              <a:buFont typeface="Wingdings" panose="05000000000000000000" pitchFamily="2" charset="2"/>
              <a:buChar char="§"/>
            </a:pPr>
            <a:r>
              <a:rPr lang="cs-CZ" sz="2400" dirty="0">
                <a:cs typeface="Arial"/>
              </a:rPr>
              <a:t>= shoda úředních osob, veřejných činitelů, zejména soudců </a:t>
            </a:r>
            <a:r>
              <a:rPr lang="en-US" sz="2400" dirty="0">
                <a:cs typeface="Arial"/>
              </a:rPr>
              <a:t>+ </a:t>
            </a:r>
            <a:r>
              <a:rPr lang="cs-CZ" sz="2400" dirty="0">
                <a:cs typeface="Arial"/>
              </a:rPr>
              <a:t>souhlasný postoj občanů </a:t>
            </a:r>
            <a:r>
              <a:rPr lang="cs-CZ" sz="2400" dirty="0">
                <a:solidFill>
                  <a:srgbClr val="00B050"/>
                </a:solidFill>
                <a:cs typeface="Arial"/>
              </a:rPr>
              <a:t>=</a:t>
            </a:r>
            <a:r>
              <a:rPr lang="en-US" sz="2400" dirty="0">
                <a:solidFill>
                  <a:srgbClr val="00B050"/>
                </a:solidFill>
                <a:cs typeface="Arial"/>
              </a:rPr>
              <a:t>&gt;</a:t>
            </a:r>
            <a:r>
              <a:rPr lang="cs-CZ" sz="2400" dirty="0">
                <a:cs typeface="Arial"/>
              </a:rPr>
              <a:t> uznají/neuznají ÚZ jako právně závazné normy </a:t>
            </a:r>
          </a:p>
          <a:p>
            <a:pPr marL="867600" lvl="2" indent="-457200">
              <a:buFont typeface="Wingdings" panose="05000000000000000000" pitchFamily="2" charset="2"/>
              <a:buChar char="§"/>
            </a:pPr>
            <a:endParaRPr lang="cs-CZ" sz="1200" dirty="0">
              <a:cs typeface="Arial"/>
            </a:endParaRPr>
          </a:p>
          <a:p>
            <a:r>
              <a:rPr lang="cs-CZ" sz="2400" dirty="0">
                <a:cs typeface="Arial"/>
              </a:rPr>
              <a:t>V abstraktní rovině ÚZ </a:t>
            </a:r>
            <a:r>
              <a:rPr lang="cs-CZ" sz="2400" dirty="0">
                <a:solidFill>
                  <a:schemeClr val="accent6">
                    <a:lumMod val="60000"/>
                    <a:lumOff val="40000"/>
                  </a:schemeClr>
                </a:solidFill>
                <a:cs typeface="Arial"/>
              </a:rPr>
              <a:t>jsou pramenem práva, pokud</a:t>
            </a:r>
            <a:r>
              <a:rPr lang="cs-CZ" sz="2400" dirty="0">
                <a:solidFill>
                  <a:srgbClr val="FF0000"/>
                </a:solidFill>
                <a:cs typeface="Arial"/>
              </a:rPr>
              <a:t> </a:t>
            </a:r>
          </a:p>
          <a:p>
            <a:pPr marL="781200" lvl="1" indent="-457200">
              <a:buFont typeface="+mj-lt"/>
              <a:buAutoNum type="arabicPeriod"/>
            </a:pPr>
            <a:r>
              <a:rPr lang="cs-CZ" sz="2400" dirty="0">
                <a:effectLst/>
              </a:rPr>
              <a:t>Soudci v zásadě vynucují ústavní zvyklosti kritikou jejich porušování (</a:t>
            </a:r>
            <a:r>
              <a:rPr lang="cs-CZ" sz="2400" dirty="0">
                <a:solidFill>
                  <a:srgbClr val="00B050"/>
                </a:solidFill>
                <a:effectLst/>
              </a:rPr>
              <a:t>kritika 1. řádu</a:t>
            </a:r>
            <a:r>
              <a:rPr lang="cs-CZ" sz="2400" dirty="0">
                <a:effectLst/>
              </a:rPr>
              <a:t>)</a:t>
            </a:r>
          </a:p>
          <a:p>
            <a:pPr marL="781200" lvl="1" indent="-457200">
              <a:buFont typeface="+mj-lt"/>
              <a:buAutoNum type="arabicPeriod"/>
            </a:pPr>
            <a:r>
              <a:rPr lang="cs-CZ" sz="2400" dirty="0"/>
              <a:t>Soudci jsou (alespoň mezi „law-</a:t>
            </a:r>
            <a:r>
              <a:rPr lang="cs-CZ" sz="2400" dirty="0" err="1"/>
              <a:t>applying</a:t>
            </a:r>
            <a:r>
              <a:rPr lang="cs-CZ" sz="2400" dirty="0"/>
              <a:t> </a:t>
            </a:r>
            <a:r>
              <a:rPr lang="cs-CZ" sz="2400" dirty="0" err="1"/>
              <a:t>officials</a:t>
            </a:r>
            <a:r>
              <a:rPr lang="cs-CZ" sz="2400" dirty="0"/>
              <a:t>“) kritizováni, když to neudělají (</a:t>
            </a:r>
            <a:r>
              <a:rPr lang="cs-CZ" sz="2400" dirty="0">
                <a:solidFill>
                  <a:srgbClr val="00B050"/>
                </a:solidFill>
              </a:rPr>
              <a:t>kritika 2. řádu</a:t>
            </a:r>
            <a:r>
              <a:rPr lang="cs-CZ" sz="2400" dirty="0"/>
              <a:t>)</a:t>
            </a:r>
          </a:p>
          <a:p>
            <a:pPr marL="781200" lvl="1" indent="-457200">
              <a:buFont typeface="+mj-lt"/>
              <a:buAutoNum type="arabicPeriod"/>
            </a:pPr>
            <a:endParaRPr lang="cs-CZ" sz="900" dirty="0">
              <a:cs typeface="Arial"/>
            </a:endParaRPr>
          </a:p>
          <a:p>
            <a:pPr>
              <a:lnSpc>
                <a:spcPct val="100000"/>
              </a:lnSpc>
            </a:pPr>
            <a:r>
              <a:rPr lang="cs-CZ" sz="2400" dirty="0">
                <a:cs typeface="Arial"/>
              </a:rPr>
              <a:t>ÚZ poté </a:t>
            </a:r>
            <a:r>
              <a:rPr lang="cs-CZ" sz="2400" dirty="0">
                <a:solidFill>
                  <a:schemeClr val="accent6">
                    <a:lumMod val="60000"/>
                    <a:lumOff val="40000"/>
                  </a:schemeClr>
                </a:solidFill>
                <a:cs typeface="Arial"/>
              </a:rPr>
              <a:t>neztrácejí povahu ÚZ, pokud jsou kodifikovány </a:t>
            </a:r>
            <a:r>
              <a:rPr lang="cs-CZ" sz="2400" dirty="0">
                <a:cs typeface="Arial"/>
              </a:rPr>
              <a:t>(existují paralelně vedle kodifikovaného pravidla podobně jako obyčej vedle mezinárodních smluv, byť jsou ovlivňovány psaným ústavním právem)</a:t>
            </a:r>
            <a:endParaRPr lang="cs-CZ" sz="2800" dirty="0">
              <a:cs typeface="Arial"/>
            </a:endParaRPr>
          </a:p>
          <a:p>
            <a:pPr marL="0" lvl="1" indent="0">
              <a:buNone/>
            </a:pPr>
            <a:endParaRPr lang="cs-CZ" dirty="0">
              <a:cs typeface="Arial"/>
            </a:endParaRPr>
          </a:p>
        </p:txBody>
      </p:sp>
    </p:spTree>
    <p:extLst>
      <p:ext uri="{BB962C8B-B14F-4D97-AF65-F5344CB8AC3E}">
        <p14:creationId xmlns:p14="http://schemas.microsoft.com/office/powerpoint/2010/main" val="21614802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F4EE3E-1DC1-800C-064E-372532383C47}"/>
            </a:ext>
          </a:extLst>
        </p:cNvPr>
        <p:cNvGrpSpPr/>
        <p:nvPr/>
      </p:nvGrpSpPr>
      <p:grpSpPr>
        <a:xfrm>
          <a:off x="0" y="0"/>
          <a:ext cx="0" cy="0"/>
          <a:chOff x="0" y="0"/>
          <a:chExt cx="0" cy="0"/>
        </a:xfrm>
      </p:grpSpPr>
      <p:sp>
        <p:nvSpPr>
          <p:cNvPr id="2" name="TextovéPole 1">
            <a:extLst>
              <a:ext uri="{FF2B5EF4-FFF2-40B4-BE49-F238E27FC236}">
                <a16:creationId xmlns:a16="http://schemas.microsoft.com/office/drawing/2014/main" id="{F0ED30F5-A3DC-433E-498F-D105DE3761A0}"/>
              </a:ext>
            </a:extLst>
          </p:cNvPr>
          <p:cNvSpPr txBox="1"/>
          <p:nvPr/>
        </p:nvSpPr>
        <p:spPr>
          <a:xfrm>
            <a:off x="0" y="1412990"/>
            <a:ext cx="12192000" cy="3570208"/>
          </a:xfrm>
          <a:prstGeom prst="rect">
            <a:avLst/>
          </a:prstGeom>
          <a:solidFill>
            <a:srgbClr val="0000DC"/>
          </a:solidFill>
        </p:spPr>
        <p:txBody>
          <a:bodyPr wrap="square" rtlCol="0">
            <a:spAutoFit/>
          </a:bodyPr>
          <a:lstStyle/>
          <a:p>
            <a:pPr algn="ctr"/>
            <a:endParaRPr lang="cs-CZ" sz="8000" dirty="0">
              <a:latin typeface="+mn-lt"/>
            </a:endParaRPr>
          </a:p>
          <a:p>
            <a:pPr algn="ctr"/>
            <a:r>
              <a:rPr lang="cs-CZ" sz="6600" dirty="0">
                <a:latin typeface="+mn-lt"/>
              </a:rPr>
              <a:t>Principy ústavního práva</a:t>
            </a:r>
          </a:p>
          <a:p>
            <a:pPr algn="ctr"/>
            <a:endParaRPr lang="cs-CZ" sz="8000" dirty="0">
              <a:latin typeface="+mn-lt"/>
            </a:endParaRPr>
          </a:p>
        </p:txBody>
      </p:sp>
    </p:spTree>
    <p:extLst>
      <p:ext uri="{BB962C8B-B14F-4D97-AF65-F5344CB8AC3E}">
        <p14:creationId xmlns:p14="http://schemas.microsoft.com/office/powerpoint/2010/main" val="135994217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648382-8D4D-B41A-ED45-DB1D3D1FDA05}"/>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BAFC710C-049A-5A8B-4CF1-962D128FDD83}"/>
              </a:ext>
            </a:extLst>
          </p:cNvPr>
          <p:cNvSpPr>
            <a:spLocks noGrp="1"/>
          </p:cNvSpPr>
          <p:nvPr>
            <p:ph type="title"/>
          </p:nvPr>
        </p:nvSpPr>
        <p:spPr>
          <a:xfrm>
            <a:off x="587141" y="720000"/>
            <a:ext cx="10972799" cy="451576"/>
          </a:xfrm>
        </p:spPr>
        <p:txBody>
          <a:bodyPr/>
          <a:lstStyle/>
          <a:p>
            <a:r>
              <a:rPr lang="cs-CZ" dirty="0"/>
              <a:t>Ústavní principy obecně</a:t>
            </a:r>
          </a:p>
        </p:txBody>
      </p:sp>
      <p:sp>
        <p:nvSpPr>
          <p:cNvPr id="3" name="Zástupný obsah 2">
            <a:extLst>
              <a:ext uri="{FF2B5EF4-FFF2-40B4-BE49-F238E27FC236}">
                <a16:creationId xmlns:a16="http://schemas.microsoft.com/office/drawing/2014/main" id="{C37B1DBD-3C1E-0368-FF79-B8CBB698459F}"/>
              </a:ext>
            </a:extLst>
          </p:cNvPr>
          <p:cNvSpPr>
            <a:spLocks noGrp="1"/>
          </p:cNvSpPr>
          <p:nvPr>
            <p:ph idx="1"/>
          </p:nvPr>
        </p:nvSpPr>
        <p:spPr>
          <a:xfrm>
            <a:off x="720000" y="1692002"/>
            <a:ext cx="10753200" cy="4660672"/>
          </a:xfrm>
        </p:spPr>
        <p:txBody>
          <a:bodyPr/>
          <a:lstStyle/>
          <a:p>
            <a:pPr algn="just">
              <a:lnSpc>
                <a:spcPct val="107000"/>
              </a:lnSpc>
              <a:spcAft>
                <a:spcPts val="800"/>
              </a:spcAft>
            </a:pPr>
            <a:r>
              <a:rPr lang="cs-CZ" sz="2400" kern="100" dirty="0">
                <a:effectLst/>
                <a:latin typeface="Aptos" panose="020B0004020202020204" pitchFamily="34" charset="0"/>
                <a:ea typeface="Aptos" panose="020B0004020202020204" pitchFamily="34" charset="0"/>
                <a:cs typeface="Times New Roman" panose="02020603050405020304" pitchFamily="18" charset="0"/>
              </a:rPr>
              <a:t>Pro identifikaci základních principů českého ústavního práva jsou klíčové preambule Ústavy a Listiny základních práv a svobod, stejně jako (zejména) čl. 1 Ústavy, resp. úvodní ustanovení Ústavy a Listiny, které odrážejí jakousi „</a:t>
            </a:r>
            <a:r>
              <a:rPr lang="cs-CZ" sz="2400" b="1" kern="100" dirty="0">
                <a:effectLst/>
                <a:latin typeface="Aptos" panose="020B0004020202020204" pitchFamily="34" charset="0"/>
                <a:ea typeface="Aptos" panose="020B0004020202020204" pitchFamily="34" charset="0"/>
                <a:cs typeface="Times New Roman" panose="02020603050405020304" pitchFamily="18" charset="0"/>
              </a:rPr>
              <a:t>ústavní identitu</a:t>
            </a:r>
            <a:r>
              <a:rPr lang="cs-CZ" sz="2400" kern="100" dirty="0">
                <a:effectLst/>
                <a:latin typeface="Aptos" panose="020B0004020202020204" pitchFamily="34" charset="0"/>
                <a:ea typeface="Aptos" panose="020B0004020202020204" pitchFamily="34" charset="0"/>
                <a:cs typeface="Times New Roman" panose="02020603050405020304" pitchFamily="18" charset="0"/>
              </a:rPr>
              <a:t>“, resp. </a:t>
            </a:r>
            <a:r>
              <a:rPr lang="cs-CZ" sz="2400" b="1" kern="100" dirty="0">
                <a:effectLst/>
                <a:latin typeface="Aptos" panose="020B0004020202020204" pitchFamily="34" charset="0"/>
                <a:ea typeface="Aptos" panose="020B0004020202020204" pitchFamily="34" charset="0"/>
                <a:cs typeface="Times New Roman" panose="02020603050405020304" pitchFamily="18" charset="0"/>
              </a:rPr>
              <a:t>materiální ohnisko ústavy</a:t>
            </a:r>
            <a:r>
              <a:rPr lang="cs-CZ" sz="2400" kern="100" dirty="0">
                <a:effectLst/>
                <a:latin typeface="Aptos" panose="020B0004020202020204" pitchFamily="34" charset="0"/>
                <a:ea typeface="Aptos" panose="020B0004020202020204" pitchFamily="34" charset="0"/>
                <a:cs typeface="Times New Roman" panose="02020603050405020304" pitchFamily="18" charset="0"/>
              </a:rPr>
              <a:t>.</a:t>
            </a:r>
          </a:p>
          <a:p>
            <a:pPr algn="just">
              <a:lnSpc>
                <a:spcPct val="107000"/>
              </a:lnSpc>
              <a:spcAft>
                <a:spcPts val="800"/>
              </a:spcAft>
            </a:pPr>
            <a:r>
              <a:rPr lang="cs-CZ" sz="2400" strike="noStrike" kern="100" dirty="0">
                <a:effectLst/>
                <a:latin typeface="Aptos" panose="020B0004020202020204" pitchFamily="34" charset="0"/>
                <a:ea typeface="Aptos" panose="020B0004020202020204" pitchFamily="34" charset="0"/>
                <a:cs typeface="Times New Roman" panose="02020603050405020304" pitchFamily="18" charset="0"/>
              </a:rPr>
              <a:t> </a:t>
            </a:r>
            <a:r>
              <a:rPr lang="cs-CZ" sz="2400" kern="100" dirty="0">
                <a:effectLst/>
                <a:latin typeface="Aptos" panose="020B0004020202020204" pitchFamily="34" charset="0"/>
                <a:ea typeface="Aptos" panose="020B0004020202020204" pitchFamily="34" charset="0"/>
                <a:cs typeface="Times New Roman" panose="02020603050405020304" pitchFamily="18" charset="0"/>
              </a:rPr>
              <a:t>Podle čl. 1 odst. 1 Ústavy je Česká republika </a:t>
            </a:r>
            <a:r>
              <a:rPr lang="cs-CZ" sz="2400" b="1" kern="100" dirty="0">
                <a:effectLst/>
                <a:latin typeface="Aptos" panose="020B0004020202020204" pitchFamily="34" charset="0"/>
                <a:ea typeface="Aptos" panose="020B0004020202020204" pitchFamily="34" charset="0"/>
                <a:cs typeface="Times New Roman" panose="02020603050405020304" pitchFamily="18" charset="0"/>
              </a:rPr>
              <a:t>svrchovaný</a:t>
            </a:r>
            <a:r>
              <a:rPr lang="cs-CZ" sz="2400" kern="100" dirty="0">
                <a:effectLst/>
                <a:latin typeface="Aptos" panose="020B0004020202020204" pitchFamily="34" charset="0"/>
                <a:ea typeface="Aptos" panose="020B0004020202020204" pitchFamily="34" charset="0"/>
                <a:cs typeface="Times New Roman" panose="02020603050405020304" pitchFamily="18" charset="0"/>
              </a:rPr>
              <a:t>, </a:t>
            </a:r>
            <a:r>
              <a:rPr lang="cs-CZ" sz="2400" b="1" kern="100" dirty="0">
                <a:effectLst/>
                <a:latin typeface="Aptos" panose="020B0004020202020204" pitchFamily="34" charset="0"/>
                <a:ea typeface="Aptos" panose="020B0004020202020204" pitchFamily="34" charset="0"/>
                <a:cs typeface="Times New Roman" panose="02020603050405020304" pitchFamily="18" charset="0"/>
              </a:rPr>
              <a:t>jednotný</a:t>
            </a:r>
            <a:r>
              <a:rPr lang="cs-CZ" sz="2400" kern="100" dirty="0">
                <a:effectLst/>
                <a:latin typeface="Aptos" panose="020B0004020202020204" pitchFamily="34" charset="0"/>
                <a:ea typeface="Aptos" panose="020B0004020202020204" pitchFamily="34" charset="0"/>
                <a:cs typeface="Times New Roman" panose="02020603050405020304" pitchFamily="18" charset="0"/>
              </a:rPr>
              <a:t> a </a:t>
            </a:r>
            <a:r>
              <a:rPr lang="cs-CZ" sz="2400" b="1" kern="100" dirty="0">
                <a:effectLst/>
                <a:latin typeface="Aptos" panose="020B0004020202020204" pitchFamily="34" charset="0"/>
                <a:ea typeface="Aptos" panose="020B0004020202020204" pitchFamily="34" charset="0"/>
                <a:cs typeface="Times New Roman" panose="02020603050405020304" pitchFamily="18" charset="0"/>
              </a:rPr>
              <a:t>demokratický právní </a:t>
            </a:r>
            <a:r>
              <a:rPr lang="cs-CZ" sz="2400" kern="100" dirty="0">
                <a:effectLst/>
                <a:latin typeface="Aptos" panose="020B0004020202020204" pitchFamily="34" charset="0"/>
                <a:ea typeface="Aptos" panose="020B0004020202020204" pitchFamily="34" charset="0"/>
                <a:cs typeface="Times New Roman" panose="02020603050405020304" pitchFamily="18" charset="0"/>
              </a:rPr>
              <a:t>stát založený na </a:t>
            </a:r>
            <a:r>
              <a:rPr lang="cs-CZ" sz="2400" b="1" kern="100" dirty="0">
                <a:effectLst/>
                <a:latin typeface="Aptos" panose="020B0004020202020204" pitchFamily="34" charset="0"/>
                <a:ea typeface="Aptos" panose="020B0004020202020204" pitchFamily="34" charset="0"/>
                <a:cs typeface="Times New Roman" panose="02020603050405020304" pitchFamily="18" charset="0"/>
              </a:rPr>
              <a:t>úctě k právům </a:t>
            </a:r>
            <a:r>
              <a:rPr lang="cs-CZ" sz="2400" kern="100" dirty="0">
                <a:effectLst/>
                <a:latin typeface="Aptos" panose="020B0004020202020204" pitchFamily="34" charset="0"/>
                <a:ea typeface="Aptos" panose="020B0004020202020204" pitchFamily="34" charset="0"/>
                <a:cs typeface="Times New Roman" panose="02020603050405020304" pitchFamily="18" charset="0"/>
              </a:rPr>
              <a:t>a svobodám člověka a občana. Čl. 2 odst. 1 Ústavy pak nepřímo zakotvuje princip </a:t>
            </a:r>
            <a:r>
              <a:rPr lang="cs-CZ" sz="2400" b="1" kern="100" dirty="0">
                <a:effectLst/>
                <a:latin typeface="Aptos" panose="020B0004020202020204" pitchFamily="34" charset="0"/>
                <a:ea typeface="Aptos" panose="020B0004020202020204" pitchFamily="34" charset="0"/>
                <a:cs typeface="Times New Roman" panose="02020603050405020304" pitchFamily="18" charset="0"/>
              </a:rPr>
              <a:t>dělby moci</a:t>
            </a:r>
            <a:r>
              <a:rPr lang="cs-CZ" sz="2400" kern="100" dirty="0">
                <a:effectLst/>
                <a:latin typeface="Aptos" panose="020B0004020202020204" pitchFamily="34" charset="0"/>
                <a:ea typeface="Aptos" panose="020B0004020202020204" pitchFamily="34" charset="0"/>
                <a:cs typeface="Times New Roman" panose="02020603050405020304" pitchFamily="18" charset="0"/>
              </a:rPr>
              <a:t>. Jde v podstatě o standardní model „liberálně demokratické ústavy“.</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en-US" sz="2400" kern="100" dirty="0">
                <a:latin typeface="Aptos" panose="020B0004020202020204" pitchFamily="34" charset="0"/>
                <a:ea typeface="Aptos" panose="020B0004020202020204" pitchFamily="34" charset="0"/>
                <a:cs typeface="Times New Roman" panose="02020603050405020304" pitchFamily="18" charset="0"/>
              </a:rPr>
              <a:t>Tyto </a:t>
            </a:r>
            <a:r>
              <a:rPr lang="cs-CZ" sz="2400" kern="100" dirty="0">
                <a:latin typeface="Aptos" panose="020B0004020202020204" pitchFamily="34" charset="0"/>
                <a:ea typeface="Aptos" panose="020B0004020202020204" pitchFamily="34" charset="0"/>
                <a:cs typeface="Times New Roman" panose="02020603050405020304" pitchFamily="18" charset="0"/>
              </a:rPr>
              <a:t>velmi obecné </a:t>
            </a:r>
            <a:r>
              <a:rPr lang="en-US" sz="2400" kern="100" dirty="0" err="1">
                <a:latin typeface="Aptos" panose="020B0004020202020204" pitchFamily="34" charset="0"/>
                <a:ea typeface="Aptos" panose="020B0004020202020204" pitchFamily="34" charset="0"/>
                <a:cs typeface="Times New Roman" panose="02020603050405020304" pitchFamily="18" charset="0"/>
              </a:rPr>
              <a:t>princip</a:t>
            </a:r>
            <a:r>
              <a:rPr lang="cs-CZ" sz="2400" kern="100" dirty="0">
                <a:latin typeface="Aptos" panose="020B0004020202020204" pitchFamily="34" charset="0"/>
                <a:ea typeface="Aptos" panose="020B0004020202020204" pitchFamily="34" charset="0"/>
                <a:cs typeface="Times New Roman" panose="02020603050405020304" pitchFamily="18" charset="0"/>
              </a:rPr>
              <a:t>y jsou dále rozvíjeny konkrétnějším ustanoveními ústavního pořádku a ovšem i judikaturou, doktrínou či ústavní praxí.</a:t>
            </a:r>
            <a:endParaRPr lang="cs-CZ"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0000"/>
              </a:lnSpc>
              <a:spcBef>
                <a:spcPts val="1200"/>
              </a:spcBef>
            </a:pPr>
            <a:endParaRPr lang="cs-CZ" sz="2400" dirty="0">
              <a:highlight>
                <a:srgbClr val="FFFF00"/>
              </a:highlight>
            </a:endParaRPr>
          </a:p>
        </p:txBody>
      </p:sp>
    </p:spTree>
    <p:extLst>
      <p:ext uri="{BB962C8B-B14F-4D97-AF65-F5344CB8AC3E}">
        <p14:creationId xmlns:p14="http://schemas.microsoft.com/office/powerpoint/2010/main" val="18215344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0B33ED-ED17-2001-A32B-CF433AF1DCED}"/>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BBB2072C-E36A-2A35-ACF2-3AFD58ADD738}"/>
              </a:ext>
            </a:extLst>
          </p:cNvPr>
          <p:cNvSpPr>
            <a:spLocks noGrp="1"/>
          </p:cNvSpPr>
          <p:nvPr>
            <p:ph type="title"/>
          </p:nvPr>
        </p:nvSpPr>
        <p:spPr/>
        <p:txBody>
          <a:bodyPr/>
          <a:lstStyle/>
          <a:p>
            <a:r>
              <a:rPr lang="cs-CZ" dirty="0"/>
              <a:t>Ústava ČR - Preambule</a:t>
            </a:r>
          </a:p>
        </p:txBody>
      </p:sp>
      <p:sp>
        <p:nvSpPr>
          <p:cNvPr id="3" name="Zástupný obsah 2">
            <a:extLst>
              <a:ext uri="{FF2B5EF4-FFF2-40B4-BE49-F238E27FC236}">
                <a16:creationId xmlns:a16="http://schemas.microsoft.com/office/drawing/2014/main" id="{2BA71C1B-4D80-5D3A-19A1-29A5E7323953}"/>
              </a:ext>
            </a:extLst>
          </p:cNvPr>
          <p:cNvSpPr>
            <a:spLocks noGrp="1"/>
          </p:cNvSpPr>
          <p:nvPr>
            <p:ph idx="1"/>
          </p:nvPr>
        </p:nvSpPr>
        <p:spPr>
          <a:xfrm>
            <a:off x="720000" y="1472665"/>
            <a:ext cx="10753200" cy="4976261"/>
          </a:xfrm>
        </p:spPr>
        <p:txBody>
          <a:bodyPr/>
          <a:lstStyle/>
          <a:p>
            <a:pPr marL="0" indent="0" algn="ctr" fontAlgn="t">
              <a:lnSpc>
                <a:spcPct val="100000"/>
              </a:lnSpc>
              <a:buNone/>
            </a:pPr>
            <a:r>
              <a:rPr lang="en-US" sz="2200" dirty="0">
                <a:solidFill>
                  <a:srgbClr val="0070C0"/>
                </a:solidFill>
              </a:rPr>
              <a:t>“</a:t>
            </a:r>
            <a:r>
              <a:rPr lang="cs-CZ" sz="2200" dirty="0"/>
              <a:t>My, občané České republiky v Čechách, na Moravě a ve Slezsku,</a:t>
            </a:r>
            <a:r>
              <a:rPr lang="en-US" sz="2200" dirty="0"/>
              <a:t> </a:t>
            </a:r>
          </a:p>
          <a:p>
            <a:pPr marL="0" indent="0" algn="ctr" fontAlgn="t">
              <a:lnSpc>
                <a:spcPct val="100000"/>
              </a:lnSpc>
              <a:buNone/>
            </a:pPr>
            <a:r>
              <a:rPr lang="cs-CZ" sz="2200" dirty="0"/>
              <a:t>v čase </a:t>
            </a:r>
            <a:r>
              <a:rPr lang="cs-CZ" sz="2200" dirty="0">
                <a:solidFill>
                  <a:srgbClr val="FF0000"/>
                </a:solidFill>
              </a:rPr>
              <a:t>obnovy</a:t>
            </a:r>
            <a:r>
              <a:rPr lang="cs-CZ" sz="2200" dirty="0"/>
              <a:t> samostatného českého státu, </a:t>
            </a:r>
            <a:endParaRPr lang="en-US" sz="2200" dirty="0"/>
          </a:p>
          <a:p>
            <a:pPr marL="0" indent="0" algn="ctr" fontAlgn="t">
              <a:lnSpc>
                <a:spcPct val="100000"/>
              </a:lnSpc>
              <a:buNone/>
            </a:pPr>
            <a:r>
              <a:rPr lang="cs-CZ" sz="2200" dirty="0"/>
              <a:t>věrni všem dobrým tradicím </a:t>
            </a:r>
            <a:r>
              <a:rPr lang="cs-CZ" sz="2200" dirty="0">
                <a:solidFill>
                  <a:srgbClr val="FF0000"/>
                </a:solidFill>
              </a:rPr>
              <a:t>dávné státnosti</a:t>
            </a:r>
            <a:r>
              <a:rPr lang="cs-CZ" sz="2200" dirty="0"/>
              <a:t> zemí Koruny české i státnosti československé,</a:t>
            </a:r>
            <a:r>
              <a:rPr lang="en-US" sz="2200" dirty="0"/>
              <a:t> </a:t>
            </a:r>
          </a:p>
          <a:p>
            <a:pPr marL="0" indent="0" algn="ctr" fontAlgn="t">
              <a:lnSpc>
                <a:spcPct val="100000"/>
              </a:lnSpc>
              <a:buNone/>
            </a:pPr>
            <a:r>
              <a:rPr lang="cs-CZ" sz="2200" dirty="0"/>
              <a:t>odhodláni budovat, chránit a rozvíjet Českou republiku v duchu nedotknutelných hodnot lidské důstojnosti a svobody jako vlast rovnoprávných, svobodných občanů, kteří jsou si vědomi svých povinností vůči druhým a zodpovědnosti vůči celku, jako svobodný a demokratický stát, založený na úctě k lidským právům a na zásadách občanské společnosti, jako </a:t>
            </a:r>
            <a:r>
              <a:rPr lang="cs-CZ" sz="2200" dirty="0">
                <a:solidFill>
                  <a:srgbClr val="FF0000"/>
                </a:solidFill>
              </a:rPr>
              <a:t>součást rodiny evropských a světových demokracií</a:t>
            </a:r>
            <a:r>
              <a:rPr lang="cs-CZ" sz="2200" dirty="0"/>
              <a:t>,</a:t>
            </a:r>
          </a:p>
          <a:p>
            <a:pPr marL="0" indent="0" algn="ctr" fontAlgn="t">
              <a:lnSpc>
                <a:spcPct val="100000"/>
              </a:lnSpc>
              <a:buNone/>
            </a:pPr>
            <a:r>
              <a:rPr lang="cs-CZ" sz="2200" dirty="0"/>
              <a:t>odhodláni společně střežit a rozvíjet zděděné přírodní a kulturní, hmotné a duchovní bohatství,</a:t>
            </a:r>
          </a:p>
          <a:p>
            <a:pPr marL="0" indent="0" algn="ctr" fontAlgn="t">
              <a:lnSpc>
                <a:spcPct val="100000"/>
              </a:lnSpc>
              <a:buNone/>
            </a:pPr>
            <a:r>
              <a:rPr lang="cs-CZ" sz="2200" dirty="0"/>
              <a:t>odhodláni řídit se všemi osvědčenými principy právního státu,</a:t>
            </a:r>
          </a:p>
          <a:p>
            <a:pPr marL="0" indent="0" algn="ctr">
              <a:lnSpc>
                <a:spcPct val="100000"/>
              </a:lnSpc>
              <a:buNone/>
            </a:pPr>
            <a:r>
              <a:rPr lang="cs-CZ" sz="2200" dirty="0">
                <a:solidFill>
                  <a:srgbClr val="FF0000"/>
                </a:solidFill>
              </a:rPr>
              <a:t>prostřednictvím svých svobodně zvolených zástupců</a:t>
            </a:r>
            <a:r>
              <a:rPr lang="cs-CZ" sz="2200" dirty="0"/>
              <a:t> přijímáme tuto</a:t>
            </a:r>
            <a:r>
              <a:rPr lang="en-US" sz="2200" dirty="0"/>
              <a:t> </a:t>
            </a:r>
            <a:r>
              <a:rPr lang="cs-CZ" sz="2200" dirty="0"/>
              <a:t>Ústavu České republiky</a:t>
            </a:r>
            <a:r>
              <a:rPr lang="en-US" sz="2200" dirty="0">
                <a:solidFill>
                  <a:srgbClr val="0070C0"/>
                </a:solidFill>
              </a:rPr>
              <a:t>”</a:t>
            </a:r>
            <a:endParaRPr lang="cs-CZ" sz="2200" dirty="0"/>
          </a:p>
        </p:txBody>
      </p:sp>
    </p:spTree>
    <p:extLst>
      <p:ext uri="{BB962C8B-B14F-4D97-AF65-F5344CB8AC3E}">
        <p14:creationId xmlns:p14="http://schemas.microsoft.com/office/powerpoint/2010/main" val="31182376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BA065C-68CA-EAA5-D3C1-AF795B40E8EE}"/>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A7E4444B-BA5B-F7C1-AB32-5169DFE6DBBE}"/>
              </a:ext>
            </a:extLst>
          </p:cNvPr>
          <p:cNvSpPr>
            <a:spLocks noGrp="1"/>
          </p:cNvSpPr>
          <p:nvPr>
            <p:ph type="title"/>
          </p:nvPr>
        </p:nvSpPr>
        <p:spPr/>
        <p:txBody>
          <a:bodyPr/>
          <a:lstStyle/>
          <a:p>
            <a:r>
              <a:rPr lang="cs-CZ" dirty="0"/>
              <a:t>LZPS - Preambule</a:t>
            </a:r>
          </a:p>
        </p:txBody>
      </p:sp>
      <p:sp>
        <p:nvSpPr>
          <p:cNvPr id="3" name="Zástupný obsah 2">
            <a:extLst>
              <a:ext uri="{FF2B5EF4-FFF2-40B4-BE49-F238E27FC236}">
                <a16:creationId xmlns:a16="http://schemas.microsoft.com/office/drawing/2014/main" id="{4ADDEC8C-2241-B84C-B948-281D08CA7BCF}"/>
              </a:ext>
            </a:extLst>
          </p:cNvPr>
          <p:cNvSpPr>
            <a:spLocks noGrp="1"/>
          </p:cNvSpPr>
          <p:nvPr>
            <p:ph idx="1"/>
          </p:nvPr>
        </p:nvSpPr>
        <p:spPr>
          <a:xfrm>
            <a:off x="720000" y="1472665"/>
            <a:ext cx="10753200" cy="4976261"/>
          </a:xfrm>
        </p:spPr>
        <p:txBody>
          <a:bodyPr/>
          <a:lstStyle/>
          <a:p>
            <a:pPr marL="0" indent="0" algn="ctr" fontAlgn="t">
              <a:lnSpc>
                <a:spcPct val="100000"/>
              </a:lnSpc>
              <a:buNone/>
            </a:pPr>
            <a:endParaRPr lang="cs-CZ" sz="2400" dirty="0">
              <a:solidFill>
                <a:srgbClr val="0070C0"/>
              </a:solidFill>
            </a:endParaRPr>
          </a:p>
          <a:p>
            <a:pPr marL="0" indent="0" algn="ctr" fontAlgn="t">
              <a:lnSpc>
                <a:spcPct val="100000"/>
              </a:lnSpc>
              <a:buNone/>
            </a:pPr>
            <a:r>
              <a:rPr lang="en-US" sz="2400" dirty="0">
                <a:solidFill>
                  <a:srgbClr val="0070C0"/>
                </a:solidFill>
              </a:rPr>
              <a:t>“</a:t>
            </a:r>
            <a:r>
              <a:rPr lang="cs-CZ" sz="2400" dirty="0">
                <a:solidFill>
                  <a:schemeClr val="bg1">
                    <a:lumMod val="75000"/>
                  </a:schemeClr>
                </a:solidFill>
              </a:rPr>
              <a:t>Federální shromáždění na základě návrhů České národní rady a Slovenské národní rady</a:t>
            </a:r>
            <a:r>
              <a:rPr lang="cs-CZ" sz="2400" dirty="0"/>
              <a:t>, uznávajíc neporušitelnost přirozených práv člověka, práv občana a svrchovanost zákona, navazujíc na </a:t>
            </a:r>
            <a:r>
              <a:rPr lang="cs-CZ" sz="2400" dirty="0">
                <a:solidFill>
                  <a:srgbClr val="FF0000"/>
                </a:solidFill>
              </a:rPr>
              <a:t>obecně sdílené hodnoty lidství</a:t>
            </a:r>
            <a:r>
              <a:rPr lang="cs-CZ" sz="2400" dirty="0"/>
              <a:t> a na </a:t>
            </a:r>
            <a:r>
              <a:rPr lang="cs-CZ" sz="2400" dirty="0">
                <a:solidFill>
                  <a:srgbClr val="FF0000"/>
                </a:solidFill>
              </a:rPr>
              <a:t>demokratické a samosprávné tradice</a:t>
            </a:r>
            <a:r>
              <a:rPr lang="cs-CZ" sz="2400" dirty="0"/>
              <a:t> našich národů, </a:t>
            </a:r>
            <a:r>
              <a:rPr lang="cs-CZ" sz="2400" dirty="0" err="1">
                <a:solidFill>
                  <a:srgbClr val="FF0000"/>
                </a:solidFill>
              </a:rPr>
              <a:t>pamětlivo</a:t>
            </a:r>
            <a:r>
              <a:rPr lang="cs-CZ" sz="2400" dirty="0">
                <a:solidFill>
                  <a:srgbClr val="FF0000"/>
                </a:solidFill>
              </a:rPr>
              <a:t> trpkých zkušeností z dob</a:t>
            </a:r>
            <a:r>
              <a:rPr lang="cs-CZ" sz="2400" dirty="0"/>
              <a:t>, kdy lidská práva a základní svobody byly v naší vlasti potlačovány, vkládajíc naděje do zabezpečení těchto práv </a:t>
            </a:r>
            <a:r>
              <a:rPr lang="cs-CZ" sz="2400" dirty="0">
                <a:solidFill>
                  <a:srgbClr val="FF0000"/>
                </a:solidFill>
              </a:rPr>
              <a:t>společným úsilím všech svobodných národů</a:t>
            </a:r>
            <a:r>
              <a:rPr lang="cs-CZ" sz="2400" dirty="0"/>
              <a:t>, vycházejíc z práva českého národa </a:t>
            </a:r>
            <a:r>
              <a:rPr lang="cs-CZ" sz="2400" dirty="0">
                <a:solidFill>
                  <a:schemeClr val="bg1">
                    <a:lumMod val="75000"/>
                  </a:schemeClr>
                </a:solidFill>
              </a:rPr>
              <a:t>a slovenského národa </a:t>
            </a:r>
            <a:r>
              <a:rPr lang="cs-CZ" sz="2400" dirty="0">
                <a:solidFill>
                  <a:srgbClr val="FF0000"/>
                </a:solidFill>
              </a:rPr>
              <a:t>na sebeurčení</a:t>
            </a:r>
            <a:r>
              <a:rPr lang="cs-CZ" sz="2400" dirty="0"/>
              <a:t>, připomínajíc si </a:t>
            </a:r>
            <a:r>
              <a:rPr lang="cs-CZ" sz="2400" dirty="0">
                <a:solidFill>
                  <a:srgbClr val="FF0000"/>
                </a:solidFill>
              </a:rPr>
              <a:t>svůj díl odpovědnosti vůči budoucím generacím</a:t>
            </a:r>
            <a:r>
              <a:rPr lang="cs-CZ" sz="2400" dirty="0"/>
              <a:t> za osud veškerého života na Zemi a vyjadřujíc vůli, aby se Česká a Slovenská Federativní Republika důstojně </a:t>
            </a:r>
            <a:r>
              <a:rPr lang="cs-CZ" sz="2400" dirty="0">
                <a:solidFill>
                  <a:srgbClr val="FF0000"/>
                </a:solidFill>
              </a:rPr>
              <a:t>zařadila mezi státy, jež tyto hodnoty ctí</a:t>
            </a:r>
            <a:r>
              <a:rPr lang="cs-CZ" sz="2400" dirty="0"/>
              <a:t>, usneslo se na této Listině základních práv a svobod:</a:t>
            </a:r>
            <a:r>
              <a:rPr lang="en-US" sz="2400" dirty="0">
                <a:solidFill>
                  <a:srgbClr val="0070C0"/>
                </a:solidFill>
              </a:rPr>
              <a:t>”</a:t>
            </a:r>
            <a:endParaRPr lang="cs-CZ" sz="2400" dirty="0"/>
          </a:p>
        </p:txBody>
      </p:sp>
    </p:spTree>
    <p:extLst>
      <p:ext uri="{BB962C8B-B14F-4D97-AF65-F5344CB8AC3E}">
        <p14:creationId xmlns:p14="http://schemas.microsoft.com/office/powerpoint/2010/main" val="42649298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5EAC05-291D-FEAB-ACCD-26492C776D8A}"/>
              </a:ext>
            </a:extLst>
          </p:cNvPr>
          <p:cNvSpPr>
            <a:spLocks noGrp="1"/>
          </p:cNvSpPr>
          <p:nvPr>
            <p:ph type="title"/>
          </p:nvPr>
        </p:nvSpPr>
        <p:spPr/>
        <p:txBody>
          <a:bodyPr/>
          <a:lstStyle/>
          <a:p>
            <a:r>
              <a:rPr lang="cs-CZ" dirty="0"/>
              <a:t>Svrchovanost státu a lidu (a demokracie)</a:t>
            </a:r>
          </a:p>
        </p:txBody>
      </p:sp>
      <p:sp>
        <p:nvSpPr>
          <p:cNvPr id="3" name="Zástupný obsah 2">
            <a:extLst>
              <a:ext uri="{FF2B5EF4-FFF2-40B4-BE49-F238E27FC236}">
                <a16:creationId xmlns:a16="http://schemas.microsoft.com/office/drawing/2014/main" id="{BE76FC7B-D914-AC24-EED2-039F2A907330}"/>
              </a:ext>
            </a:extLst>
          </p:cNvPr>
          <p:cNvSpPr>
            <a:spLocks noGrp="1"/>
          </p:cNvSpPr>
          <p:nvPr>
            <p:ph idx="1"/>
          </p:nvPr>
        </p:nvSpPr>
        <p:spPr>
          <a:xfrm>
            <a:off x="720000" y="1472665"/>
            <a:ext cx="10753200" cy="4976261"/>
          </a:xfrm>
        </p:spPr>
        <p:txBody>
          <a:bodyPr/>
          <a:lstStyle/>
          <a:p>
            <a:pPr algn="just">
              <a:lnSpc>
                <a:spcPct val="100000"/>
              </a:lnSpc>
              <a:spcBef>
                <a:spcPts val="1200"/>
              </a:spcBef>
            </a:pPr>
            <a:r>
              <a:rPr lang="cs-CZ" sz="2400" dirty="0"/>
              <a:t>Česká republika je dle ústavy „</a:t>
            </a:r>
            <a:r>
              <a:rPr lang="cs-CZ" sz="2400" b="1" dirty="0"/>
              <a:t>svrchovaný stát</a:t>
            </a:r>
            <a:r>
              <a:rPr lang="cs-CZ" sz="2400" dirty="0"/>
              <a:t>“</a:t>
            </a:r>
            <a:r>
              <a:rPr lang="en-GB" sz="2400" dirty="0"/>
              <a:t>;</a:t>
            </a:r>
            <a:r>
              <a:rPr lang="cs-CZ" sz="2400" dirty="0"/>
              <a:t> zároveň je ústavní systém ČR založen na „</a:t>
            </a:r>
            <a:r>
              <a:rPr lang="cs-CZ" sz="2400" b="1" dirty="0"/>
              <a:t>svrchovanosti lidu</a:t>
            </a:r>
            <a:r>
              <a:rPr lang="cs-CZ" sz="2400" dirty="0"/>
              <a:t>“ (který je úzce propojen s demokracií).</a:t>
            </a:r>
          </a:p>
          <a:p>
            <a:pPr algn="just">
              <a:lnSpc>
                <a:spcPct val="100000"/>
              </a:lnSpc>
              <a:spcBef>
                <a:spcPts val="1200"/>
              </a:spcBef>
            </a:pPr>
            <a:r>
              <a:rPr lang="cs-CZ" sz="2400" dirty="0"/>
              <a:t>Co tyto pojmy znamenají, co je spojuje jaký je mezi nimi rozdíl?</a:t>
            </a:r>
          </a:p>
          <a:p>
            <a:pPr algn="just">
              <a:lnSpc>
                <a:spcPct val="100000"/>
              </a:lnSpc>
              <a:spcBef>
                <a:spcPts val="1200"/>
              </a:spcBef>
            </a:pPr>
            <a:r>
              <a:rPr lang="cs-CZ" sz="2400" dirty="0"/>
              <a:t>Svrchovanost státu značí nezávislost státní moci na externím zdroji moci (kromě lidu) a to, že ústavní orgány státu mají (opět s výjimkou lidu) „poslední slovo“.</a:t>
            </a:r>
          </a:p>
          <a:p>
            <a:pPr algn="just">
              <a:lnSpc>
                <a:spcPct val="100000"/>
              </a:lnSpc>
              <a:spcBef>
                <a:spcPts val="1200"/>
              </a:spcBef>
            </a:pPr>
            <a:r>
              <a:rPr lang="cs-CZ" sz="2400" dirty="0"/>
              <a:t>Význam svrchovanosti státu ve vztahu k Evropské unii a právu EU (srov. i nálezy Lisabon I a Lisabon II): Právo EU sice může mít přednost před právem ČR (včetně ústavního), ale ČR jako svrchovaný stát se stále může této přednosti vzepřít. Buď odkazem na nedotknutelnost materiálního ohniska ústavy (což je kontroverzní) anebo vystoupením z EU jako ultimátní možností (co bylo na EU přeneseno, může být vzato zpět).</a:t>
            </a:r>
          </a:p>
        </p:txBody>
      </p:sp>
    </p:spTree>
    <p:extLst>
      <p:ext uri="{BB962C8B-B14F-4D97-AF65-F5344CB8AC3E}">
        <p14:creationId xmlns:p14="http://schemas.microsoft.com/office/powerpoint/2010/main" val="9618025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C89F7B-11D6-F800-26CC-860F89591757}"/>
              </a:ext>
            </a:extLst>
          </p:cNvPr>
          <p:cNvSpPr>
            <a:spLocks noGrp="1"/>
          </p:cNvSpPr>
          <p:nvPr>
            <p:ph type="title"/>
          </p:nvPr>
        </p:nvSpPr>
        <p:spPr/>
        <p:txBody>
          <a:bodyPr/>
          <a:lstStyle/>
          <a:p>
            <a:pPr algn="just"/>
            <a:r>
              <a:rPr lang="cs-CZ" dirty="0"/>
              <a:t>Svrchovanost lidu</a:t>
            </a:r>
          </a:p>
        </p:txBody>
      </p:sp>
      <p:sp>
        <p:nvSpPr>
          <p:cNvPr id="3" name="Zástupný obsah 2">
            <a:extLst>
              <a:ext uri="{FF2B5EF4-FFF2-40B4-BE49-F238E27FC236}">
                <a16:creationId xmlns:a16="http://schemas.microsoft.com/office/drawing/2014/main" id="{9DF11F4C-781D-2B2A-544E-630DF1BD8C3E}"/>
              </a:ext>
            </a:extLst>
          </p:cNvPr>
          <p:cNvSpPr>
            <a:spLocks noGrp="1"/>
          </p:cNvSpPr>
          <p:nvPr>
            <p:ph idx="1"/>
          </p:nvPr>
        </p:nvSpPr>
        <p:spPr>
          <a:xfrm>
            <a:off x="720000" y="1578543"/>
            <a:ext cx="10753200" cy="4793381"/>
          </a:xfrm>
        </p:spPr>
        <p:txBody>
          <a:bodyPr/>
          <a:lstStyle/>
          <a:p>
            <a:pPr algn="just">
              <a:lnSpc>
                <a:spcPct val="100000"/>
              </a:lnSpc>
              <a:spcBef>
                <a:spcPts val="1200"/>
              </a:spcBef>
            </a:pPr>
            <a:r>
              <a:rPr lang="cs-CZ" sz="2400" dirty="0"/>
              <a:t>Moc pochází od lidu, tj. od samotných „ovládaných“ a ne od nějakého externího zdroje, ať již reálného či metafyzického.</a:t>
            </a:r>
          </a:p>
          <a:p>
            <a:pPr algn="just">
              <a:lnSpc>
                <a:spcPct val="100000"/>
              </a:lnSpc>
              <a:spcBef>
                <a:spcPts val="1200"/>
              </a:spcBef>
            </a:pPr>
            <a:r>
              <a:rPr lang="cs-CZ" sz="2400" dirty="0"/>
              <a:t>Od svrchovanosti lidu a idey politické rovnosti se odvozuje princip </a:t>
            </a:r>
            <a:r>
              <a:rPr lang="cs-CZ" sz="2400" b="1" dirty="0"/>
              <a:t>demokracie</a:t>
            </a:r>
            <a:r>
              <a:rPr lang="cs-CZ" sz="2400" dirty="0"/>
              <a:t>. Nejde jen o to, že lid je zdrojem veškeré státní moci, ale i o její výkon (je však rozdíl mezi pojetím lidu jako „moci ustavující“ a lidu v rámci již ustaveného ústavního systému).</a:t>
            </a:r>
          </a:p>
          <a:p>
            <a:pPr algn="just">
              <a:lnSpc>
                <a:spcPct val="100000"/>
              </a:lnSpc>
              <a:spcBef>
                <a:spcPts val="1200"/>
              </a:spcBef>
            </a:pPr>
            <a:r>
              <a:rPr lang="cs-CZ" sz="2400" dirty="0"/>
              <a:t>Česká republika je zastupitelskou demokracií (čl. 2 odst. 1 Úst, ale Ústava připouští ve svém čl. 2 odst. 2 i přímý výkon státní moci lidem).</a:t>
            </a:r>
          </a:p>
          <a:p>
            <a:pPr algn="just">
              <a:lnSpc>
                <a:spcPct val="100000"/>
              </a:lnSpc>
              <a:spcBef>
                <a:spcPts val="1200"/>
              </a:spcBef>
            </a:pPr>
            <a:r>
              <a:rPr lang="cs-CZ" sz="2400" dirty="0"/>
              <a:t>Všechny orgány vykonávající moc se musí odvozovat od lidu, ať již přímo nebo nepřímo (tzv. legitimační řetěz).</a:t>
            </a:r>
          </a:p>
          <a:p>
            <a:pPr algn="just">
              <a:lnSpc>
                <a:spcPct val="100000"/>
              </a:lnSpc>
              <a:spcBef>
                <a:spcPts val="1200"/>
              </a:spcBef>
            </a:pPr>
            <a:endParaRPr lang="cs-CZ" sz="2400" dirty="0"/>
          </a:p>
        </p:txBody>
      </p:sp>
    </p:spTree>
    <p:extLst>
      <p:ext uri="{BB962C8B-B14F-4D97-AF65-F5344CB8AC3E}">
        <p14:creationId xmlns:p14="http://schemas.microsoft.com/office/powerpoint/2010/main" val="5447735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C4D763-EB26-C928-F896-80BD4938217C}"/>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B00B5978-6805-0AB5-5642-17F1CB104A3D}"/>
              </a:ext>
            </a:extLst>
          </p:cNvPr>
          <p:cNvSpPr>
            <a:spLocks noGrp="1"/>
          </p:cNvSpPr>
          <p:nvPr>
            <p:ph type="title"/>
          </p:nvPr>
        </p:nvSpPr>
        <p:spPr/>
        <p:txBody>
          <a:bodyPr/>
          <a:lstStyle/>
          <a:p>
            <a:r>
              <a:rPr lang="cs-CZ" dirty="0"/>
              <a:t>Právní stát I.</a:t>
            </a:r>
          </a:p>
        </p:txBody>
      </p:sp>
      <p:sp>
        <p:nvSpPr>
          <p:cNvPr id="3" name="Zástupný obsah 2">
            <a:extLst>
              <a:ext uri="{FF2B5EF4-FFF2-40B4-BE49-F238E27FC236}">
                <a16:creationId xmlns:a16="http://schemas.microsoft.com/office/drawing/2014/main" id="{8EA4F485-0989-286B-DB43-50C68D862487}"/>
              </a:ext>
            </a:extLst>
          </p:cNvPr>
          <p:cNvSpPr>
            <a:spLocks noGrp="1"/>
          </p:cNvSpPr>
          <p:nvPr>
            <p:ph idx="1"/>
          </p:nvPr>
        </p:nvSpPr>
        <p:spPr>
          <a:xfrm>
            <a:off x="720000" y="1463040"/>
            <a:ext cx="10753200" cy="5053263"/>
          </a:xfrm>
        </p:spPr>
        <p:txBody>
          <a:bodyPr/>
          <a:lstStyle/>
          <a:p>
            <a:pPr algn="just">
              <a:lnSpc>
                <a:spcPct val="100000"/>
              </a:lnSpc>
              <a:spcBef>
                <a:spcPts val="1200"/>
              </a:spcBef>
            </a:pPr>
            <a:r>
              <a:rPr lang="cs-CZ" sz="2400" dirty="0"/>
              <a:t>Rozdíl mezi pojmy </a:t>
            </a:r>
            <a:r>
              <a:rPr lang="cs-CZ" sz="2400" b="1" dirty="0"/>
              <a:t>f</a:t>
            </a:r>
            <a:r>
              <a:rPr lang="cs-CZ" sz="2400" b="1" kern="100" dirty="0">
                <a:effectLst/>
                <a:latin typeface="Aptos" panose="020B0004020202020204" pitchFamily="34" charset="0"/>
                <a:ea typeface="Aptos" panose="020B0004020202020204" pitchFamily="34" charset="0"/>
                <a:cs typeface="Times New Roman" panose="02020603050405020304" pitchFamily="18" charset="0"/>
              </a:rPr>
              <a:t>ormální právní stát </a:t>
            </a:r>
            <a:r>
              <a:rPr lang="cs-CZ" sz="2400" kern="100" dirty="0">
                <a:effectLst/>
                <a:latin typeface="Aptos" panose="020B0004020202020204" pitchFamily="34" charset="0"/>
                <a:ea typeface="Aptos" panose="020B0004020202020204" pitchFamily="34" charset="0"/>
                <a:cs typeface="Times New Roman" panose="02020603050405020304" pitchFamily="18" charset="0"/>
              </a:rPr>
              <a:t>(spíše důraz na „technickou“ kvalitu práva) a </a:t>
            </a:r>
            <a:r>
              <a:rPr lang="cs-CZ" sz="2400" b="1" kern="100" dirty="0">
                <a:effectLst/>
                <a:latin typeface="Aptos" panose="020B0004020202020204" pitchFamily="34" charset="0"/>
                <a:ea typeface="Aptos" panose="020B0004020202020204" pitchFamily="34" charset="0"/>
                <a:cs typeface="Times New Roman" panose="02020603050405020304" pitchFamily="18" charset="0"/>
              </a:rPr>
              <a:t>materiální právní stát </a:t>
            </a:r>
            <a:r>
              <a:rPr lang="cs-CZ" sz="2400" kern="100" dirty="0">
                <a:effectLst/>
                <a:latin typeface="Aptos" panose="020B0004020202020204" pitchFamily="34" charset="0"/>
                <a:ea typeface="Aptos" panose="020B0004020202020204" pitchFamily="34" charset="0"/>
                <a:cs typeface="Times New Roman" panose="02020603050405020304" pitchFamily="18" charset="0"/>
              </a:rPr>
              <a:t>(zohlednění obsahu práva – např. spravedlnost, úcta k lidským právům apod.). </a:t>
            </a:r>
          </a:p>
          <a:p>
            <a:pPr algn="just">
              <a:lnSpc>
                <a:spcPct val="100000"/>
              </a:lnSpc>
              <a:spcBef>
                <a:spcPts val="1200"/>
              </a:spcBef>
            </a:pPr>
            <a:r>
              <a:rPr lang="cs-CZ" sz="2400" kern="100" dirty="0">
                <a:effectLst/>
                <a:latin typeface="Aptos" panose="020B0004020202020204" pitchFamily="34" charset="0"/>
                <a:ea typeface="Aptos" panose="020B0004020202020204" pitchFamily="34" charset="0"/>
                <a:cs typeface="Times New Roman" panose="02020603050405020304" pitchFamily="18" charset="0"/>
              </a:rPr>
              <a:t>U formálního právního státu jde o </a:t>
            </a:r>
            <a:r>
              <a:rPr lang="cs-CZ" sz="2400" i="1" kern="100" dirty="0">
                <a:effectLst/>
                <a:latin typeface="Aptos" panose="020B0004020202020204" pitchFamily="34" charset="0"/>
                <a:ea typeface="Aptos" panose="020B0004020202020204" pitchFamily="34" charset="0"/>
                <a:cs typeface="Times New Roman" panose="02020603050405020304" pitchFamily="18" charset="0"/>
              </a:rPr>
              <a:t>usměrnění </a:t>
            </a:r>
            <a:r>
              <a:rPr lang="cs-CZ" sz="2400" kern="100" dirty="0">
                <a:effectLst/>
                <a:latin typeface="Aptos" panose="020B0004020202020204" pitchFamily="34" charset="0"/>
                <a:ea typeface="Aptos" panose="020B0004020202020204" pitchFamily="34" charset="0"/>
                <a:cs typeface="Times New Roman" panose="02020603050405020304" pitchFamily="18" charset="0"/>
              </a:rPr>
              <a:t>výkonu státní moci. V našem ústavním systému platí klíčová dvojice komplementárních principů, podle nichž Klíčový princip, podle něhož 1) Státní moc slouží všem občanům a lze ji uplatňovat jen v případech, v mezích a způsoby, které stanoví zákon a 2) Každý občan může činit, co není zákonem zakázáno, a nikdo nesmí být nucen činit, co zákon neukládá (čl. 2 odst. 3 a 4 Ústavy).</a:t>
            </a:r>
          </a:p>
          <a:p>
            <a:pPr algn="just">
              <a:lnSpc>
                <a:spcPct val="100000"/>
              </a:lnSpc>
              <a:spcBef>
                <a:spcPts val="1200"/>
              </a:spcBef>
            </a:pPr>
            <a:r>
              <a:rPr lang="cs-CZ" sz="2400" kern="100" dirty="0">
                <a:latin typeface="Aptos" panose="020B0004020202020204" pitchFamily="34" charset="0"/>
                <a:ea typeface="Aptos" panose="020B0004020202020204" pitchFamily="34" charset="0"/>
                <a:cs typeface="Times New Roman" panose="02020603050405020304" pitchFamily="18" charset="0"/>
              </a:rPr>
              <a:t>Mnoho </a:t>
            </a:r>
            <a:r>
              <a:rPr lang="cs-CZ" sz="2400" kern="100" dirty="0" err="1">
                <a:latin typeface="Aptos" panose="020B0004020202020204" pitchFamily="34" charset="0"/>
                <a:ea typeface="Aptos" panose="020B0004020202020204" pitchFamily="34" charset="0"/>
                <a:cs typeface="Times New Roman" panose="02020603050405020304" pitchFamily="18" charset="0"/>
              </a:rPr>
              <a:t>subprincipů</a:t>
            </a:r>
            <a:r>
              <a:rPr lang="cs-CZ" sz="2400" kern="100" dirty="0">
                <a:latin typeface="Aptos" panose="020B0004020202020204" pitchFamily="34" charset="0"/>
                <a:ea typeface="Aptos" panose="020B0004020202020204" pitchFamily="34" charset="0"/>
                <a:cs typeface="Times New Roman" panose="02020603050405020304" pitchFamily="18" charset="0"/>
              </a:rPr>
              <a:t> formální právního státu propojuje požadavek </a:t>
            </a:r>
            <a:r>
              <a:rPr lang="cs-CZ" sz="2400" b="1" kern="100" dirty="0">
                <a:latin typeface="Aptos" panose="020B0004020202020204" pitchFamily="34" charset="0"/>
                <a:ea typeface="Aptos" panose="020B0004020202020204" pitchFamily="34" charset="0"/>
                <a:cs typeface="Times New Roman" panose="02020603050405020304" pitchFamily="18" charset="0"/>
              </a:rPr>
              <a:t>právní jistoty, </a:t>
            </a:r>
            <a:r>
              <a:rPr lang="cs-CZ" sz="2400" kern="100" dirty="0">
                <a:latin typeface="Aptos" panose="020B0004020202020204" pitchFamily="34" charset="0"/>
                <a:ea typeface="Aptos" panose="020B0004020202020204" pitchFamily="34" charset="0"/>
                <a:cs typeface="Times New Roman" panose="02020603050405020304" pitchFamily="18" charset="0"/>
              </a:rPr>
              <a:t> a to v tom smyslu, že jednotlivec (adresát práva) by měl být schopen zjistit, jaká jsou jeho práva a povinnosti a uzpůsobit tomu své chování (srov. další slide)</a:t>
            </a:r>
            <a:endParaRPr lang="cs-CZ" sz="2400" b="1" kern="100" dirty="0">
              <a:latin typeface="Aptos" panose="020B0004020202020204" pitchFamily="34" charset="0"/>
              <a:ea typeface="Aptos" panose="020B0004020202020204" pitchFamily="34" charset="0"/>
              <a:cs typeface="Times New Roman" panose="02020603050405020304" pitchFamily="18" charset="0"/>
            </a:endParaRPr>
          </a:p>
          <a:p>
            <a:pPr algn="just">
              <a:lnSpc>
                <a:spcPct val="100000"/>
              </a:lnSpc>
              <a:spcBef>
                <a:spcPts val="1200"/>
              </a:spcBef>
            </a:pPr>
            <a:endParaRPr lang="cs-CZ"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0000"/>
              </a:lnSpc>
              <a:spcBef>
                <a:spcPts val="1200"/>
              </a:spcBef>
            </a:pPr>
            <a:endParaRPr lang="cs-CZ" sz="24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0000"/>
              </a:lnSpc>
              <a:spcBef>
                <a:spcPts val="1200"/>
              </a:spcBef>
            </a:pPr>
            <a:endParaRPr lang="cs-CZ" sz="2400" dirty="0"/>
          </a:p>
        </p:txBody>
      </p:sp>
    </p:spTree>
    <p:extLst>
      <p:ext uri="{BB962C8B-B14F-4D97-AF65-F5344CB8AC3E}">
        <p14:creationId xmlns:p14="http://schemas.microsoft.com/office/powerpoint/2010/main" val="1092119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130988-7680-B1E5-7C49-DED28B9B5506}"/>
              </a:ext>
            </a:extLst>
          </p:cNvPr>
          <p:cNvSpPr>
            <a:spLocks noGrp="1"/>
          </p:cNvSpPr>
          <p:nvPr>
            <p:ph type="title"/>
          </p:nvPr>
        </p:nvSpPr>
        <p:spPr/>
        <p:txBody>
          <a:bodyPr/>
          <a:lstStyle/>
          <a:p>
            <a:r>
              <a:rPr lang="cs-CZ" dirty="0"/>
              <a:t>Právní stát II.</a:t>
            </a:r>
          </a:p>
        </p:txBody>
      </p:sp>
      <p:sp>
        <p:nvSpPr>
          <p:cNvPr id="3" name="Zástupný obsah 2">
            <a:extLst>
              <a:ext uri="{FF2B5EF4-FFF2-40B4-BE49-F238E27FC236}">
                <a16:creationId xmlns:a16="http://schemas.microsoft.com/office/drawing/2014/main" id="{CC7BC050-7155-CD54-3607-D7F5E25D437A}"/>
              </a:ext>
            </a:extLst>
          </p:cNvPr>
          <p:cNvSpPr>
            <a:spLocks noGrp="1"/>
          </p:cNvSpPr>
          <p:nvPr>
            <p:ph idx="1"/>
          </p:nvPr>
        </p:nvSpPr>
        <p:spPr/>
        <p:txBody>
          <a:bodyPr/>
          <a:lstStyle/>
          <a:p>
            <a:r>
              <a:rPr lang="cs-CZ" sz="2400" dirty="0"/>
              <a:t>S požadavkem právní jistoty tak souvisí konkrétnější </a:t>
            </a:r>
            <a:r>
              <a:rPr lang="cs-CZ" sz="2400" dirty="0" err="1"/>
              <a:t>subprincipy</a:t>
            </a:r>
            <a:r>
              <a:rPr lang="cs-CZ" sz="2400" dirty="0"/>
              <a:t> jako zákaz retroaktivity; dostupnost práva (publikace); srozumitelnost; bezrozpornost (vnitřní konzistenci); stabilita práva</a:t>
            </a:r>
            <a:r>
              <a:rPr lang="en-US" sz="2400" dirty="0"/>
              <a:t>;</a:t>
            </a:r>
            <a:r>
              <a:rPr lang="cs-CZ" sz="2400" dirty="0"/>
              <a:t> kongruence (soulad mezi právem „v knihách“ a právní praxí)</a:t>
            </a:r>
          </a:p>
          <a:p>
            <a:r>
              <a:rPr lang="cs-CZ" sz="2400" dirty="0"/>
              <a:t>Další klíčové problémy: obecnost zákona či proveditelnost (tj. právo nesmí stanovit povinnost učinit něco, co je nemožné).</a:t>
            </a:r>
          </a:p>
          <a:p>
            <a:r>
              <a:rPr lang="cs-CZ" sz="2400" dirty="0"/>
              <a:t>Princip obecnosti (zákona) je úzce propojen s dělbou moci ; někdo jiný pravidla tvoří a někdo jiný je aplikuje (např. nález </a:t>
            </a:r>
            <a:r>
              <a:rPr lang="cs-CZ" sz="2400" i="1" dirty="0"/>
              <a:t>Jezy na Labi</a:t>
            </a:r>
            <a:r>
              <a:rPr lang="cs-CZ" sz="2400" dirty="0"/>
              <a:t>) </a:t>
            </a:r>
          </a:p>
        </p:txBody>
      </p:sp>
    </p:spTree>
    <p:extLst>
      <p:ext uri="{BB962C8B-B14F-4D97-AF65-F5344CB8AC3E}">
        <p14:creationId xmlns:p14="http://schemas.microsoft.com/office/powerpoint/2010/main" val="2644718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DCFE859-2D51-F5ED-D234-F4A55A59189A}"/>
              </a:ext>
            </a:extLst>
          </p:cNvPr>
          <p:cNvSpPr>
            <a:spLocks noGrp="1"/>
          </p:cNvSpPr>
          <p:nvPr>
            <p:ph type="title"/>
          </p:nvPr>
        </p:nvSpPr>
        <p:spPr/>
        <p:txBody>
          <a:bodyPr/>
          <a:lstStyle/>
          <a:p>
            <a:pPr algn="ctr"/>
            <a:r>
              <a:rPr lang="cs-CZ" dirty="0"/>
              <a:t>Prameny ústavního práva v ČR a jeho základní principy</a:t>
            </a:r>
          </a:p>
        </p:txBody>
      </p:sp>
      <p:sp>
        <p:nvSpPr>
          <p:cNvPr id="3" name="Podnadpis 2">
            <a:extLst>
              <a:ext uri="{FF2B5EF4-FFF2-40B4-BE49-F238E27FC236}">
                <a16:creationId xmlns:a16="http://schemas.microsoft.com/office/drawing/2014/main" id="{D2B619B4-E7B6-DE03-F082-1DD2C212C7C7}"/>
              </a:ext>
            </a:extLst>
          </p:cNvPr>
          <p:cNvSpPr>
            <a:spLocks noGrp="1"/>
          </p:cNvSpPr>
          <p:nvPr>
            <p:ph type="subTitle" idx="1"/>
          </p:nvPr>
        </p:nvSpPr>
        <p:spPr/>
        <p:txBody>
          <a:bodyPr/>
          <a:lstStyle/>
          <a:p>
            <a:endParaRPr lang="cs-CZ" dirty="0"/>
          </a:p>
          <a:p>
            <a:endParaRPr lang="cs-CZ" dirty="0"/>
          </a:p>
          <a:p>
            <a:endParaRPr lang="cs-CZ" dirty="0"/>
          </a:p>
          <a:p>
            <a:r>
              <a:rPr lang="cs-CZ" dirty="0"/>
              <a:t>Ústavní právo I, jaro 2024 (28. 2. 2024)                 David Kosař a Ladislav Vyhnánek</a:t>
            </a:r>
          </a:p>
          <a:p>
            <a:endParaRPr lang="cs-CZ" dirty="0"/>
          </a:p>
        </p:txBody>
      </p:sp>
    </p:spTree>
    <p:extLst>
      <p:ext uri="{BB962C8B-B14F-4D97-AF65-F5344CB8AC3E}">
        <p14:creationId xmlns:p14="http://schemas.microsoft.com/office/powerpoint/2010/main" val="13452620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8F8B61-1059-BAAA-015F-623724862D1F}"/>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C966E9F9-310E-EE07-6292-128008C48066}"/>
              </a:ext>
            </a:extLst>
          </p:cNvPr>
          <p:cNvSpPr>
            <a:spLocks noGrp="1"/>
          </p:cNvSpPr>
          <p:nvPr>
            <p:ph type="title"/>
          </p:nvPr>
        </p:nvSpPr>
        <p:spPr/>
        <p:txBody>
          <a:bodyPr/>
          <a:lstStyle/>
          <a:p>
            <a:r>
              <a:rPr lang="cs-CZ" dirty="0"/>
              <a:t>Dělba moci</a:t>
            </a:r>
          </a:p>
        </p:txBody>
      </p:sp>
      <p:sp>
        <p:nvSpPr>
          <p:cNvPr id="3" name="Zástupný obsah 2">
            <a:extLst>
              <a:ext uri="{FF2B5EF4-FFF2-40B4-BE49-F238E27FC236}">
                <a16:creationId xmlns:a16="http://schemas.microsoft.com/office/drawing/2014/main" id="{BA1FBD2E-FB62-F4D7-1416-9EA09F06AAC8}"/>
              </a:ext>
            </a:extLst>
          </p:cNvPr>
          <p:cNvSpPr>
            <a:spLocks noGrp="1"/>
          </p:cNvSpPr>
          <p:nvPr>
            <p:ph idx="1"/>
          </p:nvPr>
        </p:nvSpPr>
        <p:spPr>
          <a:xfrm>
            <a:off x="719400" y="1463040"/>
            <a:ext cx="10753200" cy="5053263"/>
          </a:xfrm>
        </p:spPr>
        <p:txBody>
          <a:bodyPr/>
          <a:lstStyle/>
          <a:p>
            <a:pPr algn="just">
              <a:lnSpc>
                <a:spcPct val="100000"/>
              </a:lnSpc>
              <a:spcBef>
                <a:spcPts val="1200"/>
              </a:spcBef>
            </a:pPr>
            <a:r>
              <a:rPr lang="cs-CZ" sz="2400" dirty="0">
                <a:latin typeface="+mj-lt"/>
              </a:rPr>
              <a:t>D</a:t>
            </a:r>
            <a:r>
              <a:rPr lang="cs-CZ" sz="2400" b="0" i="0" dirty="0">
                <a:effectLst/>
                <a:latin typeface="+mj-lt"/>
              </a:rPr>
              <a:t>ělba moci brání </a:t>
            </a:r>
            <a:r>
              <a:rPr lang="cs-CZ" sz="2400" b="1" i="0" u="sng" dirty="0">
                <a:effectLst/>
                <a:latin typeface="+mj-lt"/>
              </a:rPr>
              <a:t>koncentraci moci</a:t>
            </a:r>
            <a:r>
              <a:rPr lang="cs-CZ" sz="2400" b="1" i="0" dirty="0">
                <a:effectLst/>
                <a:latin typeface="+mj-lt"/>
              </a:rPr>
              <a:t>.</a:t>
            </a:r>
            <a:r>
              <a:rPr lang="cs-CZ" sz="2400" b="0" i="0" dirty="0">
                <a:effectLst/>
                <a:latin typeface="+mj-lt"/>
              </a:rPr>
              <a:t> Může však odrážet i zájem na jejím efektivním (či „správném“) výkonu (např. odbornost a specializace)</a:t>
            </a:r>
          </a:p>
          <a:p>
            <a:pPr algn="just">
              <a:lnSpc>
                <a:spcPct val="100000"/>
              </a:lnSpc>
              <a:spcBef>
                <a:spcPts val="1200"/>
              </a:spcBef>
            </a:pPr>
            <a:r>
              <a:rPr lang="cs-CZ" sz="2400" b="0" i="0" dirty="0">
                <a:effectLst/>
                <a:latin typeface="+mj-lt"/>
              </a:rPr>
              <a:t>V moderním státě je státní moc vykonávána prostřednictvím státních orgánů (a šířeji veřejná moc je vykonávána prostřednictvím orgánů veřejné moci), které jsou zřízeny právem a mají určitou pravomoc a působnost.</a:t>
            </a:r>
          </a:p>
          <a:p>
            <a:pPr algn="just">
              <a:lnSpc>
                <a:spcPct val="100000"/>
              </a:lnSpc>
              <a:spcBef>
                <a:spcPts val="1200"/>
              </a:spcBef>
            </a:pPr>
            <a:r>
              <a:rPr lang="cs-CZ" sz="2400" b="1" i="0" dirty="0">
                <a:effectLst/>
                <a:latin typeface="+mj-lt"/>
              </a:rPr>
              <a:t>Princip dělby moci</a:t>
            </a:r>
            <a:r>
              <a:rPr lang="cs-CZ" sz="2400" b="0" i="0" dirty="0">
                <a:effectLst/>
                <a:latin typeface="+mj-lt"/>
              </a:rPr>
              <a:t> (a příbuzný </a:t>
            </a:r>
            <a:r>
              <a:rPr lang="cs-CZ" sz="2400" b="1" i="0" dirty="0">
                <a:effectLst/>
                <a:latin typeface="+mj-lt"/>
              </a:rPr>
              <a:t>pojem brzd a protivah</a:t>
            </a:r>
            <a:r>
              <a:rPr lang="cs-CZ" sz="2400" b="0" i="0" dirty="0">
                <a:effectLst/>
                <a:latin typeface="+mj-lt"/>
              </a:rPr>
              <a:t>) pak zaručuje, že pro zásah do svobody (resp. zásah do práv jednotlivce, zejména do základních práv) nepostačuje vůle jednoho orgán. Takový zásah je možný až tehdy, pokud - každý svým dílem - se na něm podílí orgánů více (s velkou dávkou zjednodušení je třeba vytvořit obecně závazná pravidla, ta pravidla pak aplikovat, přičemž „právnost</a:t>
            </a:r>
            <a:r>
              <a:rPr lang="cs-CZ" sz="2400" dirty="0">
                <a:latin typeface="+mj-lt"/>
              </a:rPr>
              <a:t>“</a:t>
            </a:r>
            <a:r>
              <a:rPr lang="cs-CZ" sz="2400" b="0" i="0" dirty="0">
                <a:effectLst/>
                <a:latin typeface="+mj-lt"/>
              </a:rPr>
              <a:t> aplikace může být přezkoumána soudem a samotné soudní rozhodnutí musí pak být vykonáno.</a:t>
            </a:r>
          </a:p>
          <a:p>
            <a:pPr algn="just">
              <a:lnSpc>
                <a:spcPct val="100000"/>
              </a:lnSpc>
              <a:spcBef>
                <a:spcPts val="1200"/>
              </a:spcBef>
            </a:pPr>
            <a:endParaRPr lang="cs-CZ" sz="2400" dirty="0">
              <a:latin typeface="+mj-lt"/>
            </a:endParaRPr>
          </a:p>
        </p:txBody>
      </p:sp>
    </p:spTree>
    <p:extLst>
      <p:ext uri="{BB962C8B-B14F-4D97-AF65-F5344CB8AC3E}">
        <p14:creationId xmlns:p14="http://schemas.microsoft.com/office/powerpoint/2010/main" val="4289393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E3BC1B-95AA-4B10-AF42-E40CFF742547}"/>
              </a:ext>
            </a:extLst>
          </p:cNvPr>
          <p:cNvSpPr>
            <a:spLocks noGrp="1"/>
          </p:cNvSpPr>
          <p:nvPr>
            <p:ph type="title"/>
          </p:nvPr>
        </p:nvSpPr>
        <p:spPr/>
        <p:txBody>
          <a:bodyPr/>
          <a:lstStyle/>
          <a:p>
            <a:r>
              <a:rPr lang="cs-CZ" dirty="0"/>
              <a:t>Dělba moci II</a:t>
            </a:r>
          </a:p>
        </p:txBody>
      </p:sp>
      <p:sp>
        <p:nvSpPr>
          <p:cNvPr id="3" name="Zástupný obsah 2">
            <a:extLst>
              <a:ext uri="{FF2B5EF4-FFF2-40B4-BE49-F238E27FC236}">
                <a16:creationId xmlns:a16="http://schemas.microsoft.com/office/drawing/2014/main" id="{2798091E-2334-8B59-71E9-B3181D5A14C3}"/>
              </a:ext>
            </a:extLst>
          </p:cNvPr>
          <p:cNvSpPr>
            <a:spLocks noGrp="1"/>
          </p:cNvSpPr>
          <p:nvPr>
            <p:ph idx="1"/>
          </p:nvPr>
        </p:nvSpPr>
        <p:spPr/>
        <p:txBody>
          <a:bodyPr/>
          <a:lstStyle/>
          <a:p>
            <a:r>
              <a:rPr lang="cs-CZ" sz="2400" dirty="0"/>
              <a:t>Podle čl. 2 odst. 1 Ústavy vykonává lid moc „prostřednictvím orgánů moci </a:t>
            </a:r>
            <a:r>
              <a:rPr lang="cs-CZ" sz="2400" b="1" dirty="0"/>
              <a:t>zákonodárné, výkonné a soudní</a:t>
            </a:r>
            <a:r>
              <a:rPr lang="cs-CZ" sz="2400" dirty="0"/>
              <a:t>.“</a:t>
            </a:r>
          </a:p>
          <a:p>
            <a:r>
              <a:rPr lang="cs-CZ" sz="2400" dirty="0"/>
              <a:t>Existují však i další orgány (</a:t>
            </a:r>
            <a:r>
              <a:rPr lang="cs-CZ" sz="2400" b="1" dirty="0"/>
              <a:t>ČNB a NKÚ</a:t>
            </a:r>
            <a:r>
              <a:rPr lang="cs-CZ" sz="2400" dirty="0"/>
              <a:t>), které mají nezávislé postavení</a:t>
            </a:r>
            <a:r>
              <a:rPr lang="en-US" sz="2400" dirty="0"/>
              <a:t>;</a:t>
            </a:r>
            <a:r>
              <a:rPr lang="cs-CZ" sz="2400" dirty="0"/>
              <a:t> nejde tedy o „čistou triádu“.</a:t>
            </a:r>
          </a:p>
          <a:p>
            <a:r>
              <a:rPr lang="cs-CZ" sz="2400" dirty="0"/>
              <a:t>V těchto případech jde o tzv. </a:t>
            </a:r>
            <a:r>
              <a:rPr lang="cs-CZ" sz="2400" b="1" dirty="0"/>
              <a:t>horizontální dělbu moci </a:t>
            </a:r>
            <a:r>
              <a:rPr lang="cs-CZ" sz="2400" dirty="0"/>
              <a:t>(ústavní orgány České republiky</a:t>
            </a:r>
            <a:r>
              <a:rPr lang="en-US" sz="2400" dirty="0"/>
              <a:t>; </a:t>
            </a:r>
            <a:r>
              <a:rPr lang="en-US" sz="2400" dirty="0" err="1"/>
              <a:t>stoj</a:t>
            </a:r>
            <a:r>
              <a:rPr lang="cs-CZ" sz="2400" dirty="0"/>
              <a:t>í na stejné, tj. státní úrovni).</a:t>
            </a:r>
          </a:p>
          <a:p>
            <a:r>
              <a:rPr lang="cs-CZ" sz="2400" b="1" dirty="0"/>
              <a:t>Vertikální dělba moci </a:t>
            </a:r>
            <a:r>
              <a:rPr lang="cs-CZ" sz="2400" dirty="0"/>
              <a:t>značí rozdělení kompetencí mezi stát a samosprávu (zejména územní).</a:t>
            </a:r>
          </a:p>
        </p:txBody>
      </p:sp>
    </p:spTree>
    <p:extLst>
      <p:ext uri="{BB962C8B-B14F-4D97-AF65-F5344CB8AC3E}">
        <p14:creationId xmlns:p14="http://schemas.microsoft.com/office/powerpoint/2010/main" val="16309589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01FC03-0A5F-0F92-B4A7-60A4A5476C22}"/>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8AA905C8-B074-891A-42E7-BD57DE451E31}"/>
              </a:ext>
            </a:extLst>
          </p:cNvPr>
          <p:cNvSpPr>
            <a:spLocks noGrp="1"/>
          </p:cNvSpPr>
          <p:nvPr>
            <p:ph type="title"/>
          </p:nvPr>
        </p:nvSpPr>
        <p:spPr/>
        <p:txBody>
          <a:bodyPr/>
          <a:lstStyle/>
          <a:p>
            <a:r>
              <a:rPr lang="cs-CZ" dirty="0"/>
              <a:t>Úcta k lidským právům</a:t>
            </a:r>
          </a:p>
        </p:txBody>
      </p:sp>
      <p:sp>
        <p:nvSpPr>
          <p:cNvPr id="3" name="Zástupný obsah 2">
            <a:extLst>
              <a:ext uri="{FF2B5EF4-FFF2-40B4-BE49-F238E27FC236}">
                <a16:creationId xmlns:a16="http://schemas.microsoft.com/office/drawing/2014/main" id="{A6DED543-4A2F-B832-C317-8A57E1A8D248}"/>
              </a:ext>
            </a:extLst>
          </p:cNvPr>
          <p:cNvSpPr>
            <a:spLocks noGrp="1"/>
          </p:cNvSpPr>
          <p:nvPr>
            <p:ph idx="1"/>
          </p:nvPr>
        </p:nvSpPr>
        <p:spPr>
          <a:xfrm>
            <a:off x="720000" y="1463040"/>
            <a:ext cx="10753200" cy="5053263"/>
          </a:xfrm>
        </p:spPr>
        <p:txBody>
          <a:bodyPr/>
          <a:lstStyle/>
          <a:p>
            <a:pPr algn="just">
              <a:lnSpc>
                <a:spcPct val="100000"/>
              </a:lnSpc>
              <a:spcBef>
                <a:spcPts val="1200"/>
              </a:spcBef>
            </a:pPr>
            <a:r>
              <a:rPr lang="cs-CZ" sz="2400" dirty="0"/>
              <a:t>Tento princip prostupuje celým právním řádem a je odrazem idey „primátu jednotlivce před státem“.</a:t>
            </a:r>
          </a:p>
          <a:p>
            <a:pPr algn="just">
              <a:lnSpc>
                <a:spcPct val="100000"/>
              </a:lnSpc>
              <a:spcBef>
                <a:spcPts val="1200"/>
              </a:spcBef>
            </a:pPr>
            <a:r>
              <a:rPr lang="cs-CZ" sz="2400" dirty="0"/>
              <a:t>Úcta k lidským právům jako normativní princip má mnoho podob a důsledků, ale jde zejména o:</a:t>
            </a:r>
          </a:p>
          <a:p>
            <a:pPr algn="just">
              <a:lnSpc>
                <a:spcPct val="100000"/>
              </a:lnSpc>
              <a:spcBef>
                <a:spcPts val="1200"/>
              </a:spcBef>
            </a:pPr>
            <a:r>
              <a:rPr lang="cs-CZ" sz="2400" b="1" dirty="0"/>
              <a:t>Zakotvení základních práv</a:t>
            </a:r>
            <a:r>
              <a:rPr lang="cs-CZ" sz="2400" dirty="0"/>
              <a:t> v katalozích s vyšší právní silou, ať již vnitrostátních (Listina základních práv a svobod) či mezinárodních (mezinárodní smlouvy o lidských právech)</a:t>
            </a:r>
          </a:p>
          <a:p>
            <a:pPr algn="just">
              <a:lnSpc>
                <a:spcPct val="100000"/>
              </a:lnSpc>
              <a:spcBef>
                <a:spcPts val="1200"/>
              </a:spcBef>
            </a:pPr>
            <a:r>
              <a:rPr lang="cs-CZ" sz="2400" b="1" dirty="0"/>
              <a:t>Institucionální ochrana základních práv</a:t>
            </a:r>
            <a:r>
              <a:rPr lang="cs-CZ" sz="2400" dirty="0"/>
              <a:t>: 1) základní práva jsou pod ochranou soudní moci (čl. 4 Ústavy)</a:t>
            </a:r>
            <a:r>
              <a:rPr lang="en-GB" sz="2400" dirty="0"/>
              <a:t>;</a:t>
            </a:r>
            <a:r>
              <a:rPr lang="cs-CZ" sz="2400" dirty="0"/>
              <a:t> 2) ochrana základních práv je jedním ze základních úkolů Ústavního soudu</a:t>
            </a:r>
            <a:r>
              <a:rPr lang="en-GB" sz="2400" dirty="0"/>
              <a:t>;</a:t>
            </a:r>
            <a:r>
              <a:rPr lang="cs-CZ" sz="2400" dirty="0"/>
              <a:t> 3) ČR se přistoupením k Úmluvě podřídila pravomoci ESLP a 4) ochrana základních práv a respekt k nim je však obecnou povinností veškeré veřejné moci.</a:t>
            </a:r>
          </a:p>
        </p:txBody>
      </p:sp>
    </p:spTree>
    <p:extLst>
      <p:ext uri="{BB962C8B-B14F-4D97-AF65-F5344CB8AC3E}">
        <p14:creationId xmlns:p14="http://schemas.microsoft.com/office/powerpoint/2010/main" val="24001708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026EAA7-2244-76EA-6776-E1EA0D82C224}"/>
              </a:ext>
            </a:extLst>
          </p:cNvPr>
          <p:cNvSpPr>
            <a:spLocks noGrp="1"/>
          </p:cNvSpPr>
          <p:nvPr>
            <p:ph type="title"/>
          </p:nvPr>
        </p:nvSpPr>
        <p:spPr/>
        <p:txBody>
          <a:bodyPr/>
          <a:lstStyle/>
          <a:p>
            <a:r>
              <a:rPr lang="cs-CZ" dirty="0"/>
              <a:t>Princip demokracie</a:t>
            </a:r>
          </a:p>
        </p:txBody>
      </p:sp>
      <p:sp>
        <p:nvSpPr>
          <p:cNvPr id="3" name="Zástupný obsah 2">
            <a:extLst>
              <a:ext uri="{FF2B5EF4-FFF2-40B4-BE49-F238E27FC236}">
                <a16:creationId xmlns:a16="http://schemas.microsoft.com/office/drawing/2014/main" id="{20D93451-67DC-BCFE-75AF-3B6641CCDBDD}"/>
              </a:ext>
            </a:extLst>
          </p:cNvPr>
          <p:cNvSpPr>
            <a:spLocks noGrp="1"/>
          </p:cNvSpPr>
          <p:nvPr>
            <p:ph idx="1"/>
          </p:nvPr>
        </p:nvSpPr>
        <p:spPr>
          <a:xfrm>
            <a:off x="720000" y="1472666"/>
            <a:ext cx="10753200" cy="4841508"/>
          </a:xfrm>
        </p:spPr>
        <p:txBody>
          <a:bodyPr/>
          <a:lstStyle/>
          <a:p>
            <a:pPr algn="just">
              <a:lnSpc>
                <a:spcPct val="100000"/>
              </a:lnSpc>
              <a:spcBef>
                <a:spcPts val="1200"/>
              </a:spcBef>
            </a:pPr>
            <a:r>
              <a:rPr lang="cs-CZ" sz="2400" dirty="0"/>
              <a:t>Princip demokracie v ústavním systému ČR je spojen s těmito konkrétnějšími principy:</a:t>
            </a:r>
          </a:p>
          <a:p>
            <a:pPr algn="just">
              <a:lnSpc>
                <a:spcPct val="100000"/>
              </a:lnSpc>
              <a:spcBef>
                <a:spcPts val="1200"/>
              </a:spcBef>
            </a:pPr>
            <a:r>
              <a:rPr lang="cs-CZ" sz="2400" dirty="0"/>
              <a:t>Politická rozhodnutí vycházejí z vůle většiny vyjádřené svobodným hlasováním. Rozhodování většiny dbá ochrany menšin. (</a:t>
            </a:r>
            <a:r>
              <a:rPr lang="cs-CZ" sz="2400" b="1" dirty="0"/>
              <a:t>čl. 6 Úst</a:t>
            </a:r>
            <a:r>
              <a:rPr lang="cs-CZ" sz="2400" dirty="0"/>
              <a:t>).</a:t>
            </a:r>
          </a:p>
          <a:p>
            <a:pPr algn="just">
              <a:lnSpc>
                <a:spcPct val="100000"/>
              </a:lnSpc>
              <a:spcBef>
                <a:spcPts val="1200"/>
              </a:spcBef>
            </a:pPr>
            <a:r>
              <a:rPr lang="cs-CZ" sz="2400" dirty="0"/>
              <a:t>Politický systém je založen na svobodném a dobrovolném vzniku a volné soutěži politických stran respektujících základní demokratické principy a odmítajících násilí jako prostředek k prosazování svých zájmů. (</a:t>
            </a:r>
            <a:r>
              <a:rPr lang="cs-CZ" sz="2400" b="1" dirty="0"/>
              <a:t>čl. 5 Úst</a:t>
            </a:r>
            <a:r>
              <a:rPr lang="cs-CZ" sz="2400" dirty="0"/>
              <a:t>).</a:t>
            </a:r>
          </a:p>
          <a:p>
            <a:pPr algn="just">
              <a:lnSpc>
                <a:spcPct val="100000"/>
              </a:lnSpc>
              <a:spcBef>
                <a:spcPts val="1200"/>
              </a:spcBef>
            </a:pPr>
            <a:r>
              <a:rPr lang="cs-CZ" sz="2400" dirty="0"/>
              <a:t>Je zaručena </a:t>
            </a:r>
            <a:r>
              <a:rPr lang="cs-CZ" sz="2400" b="1" dirty="0"/>
              <a:t>široká paleta politických práv</a:t>
            </a:r>
            <a:r>
              <a:rPr lang="cs-CZ" sz="2400" dirty="0"/>
              <a:t>, od svobody projevu a práva na informace (čl. 17 Listiny) po právo sdružovat se v politických stranách (čl. 20 Listiny), v</a:t>
            </a:r>
            <a:r>
              <a:rPr lang="cs-CZ" sz="2400" b="0" i="0" dirty="0">
                <a:solidFill>
                  <a:srgbClr val="000000"/>
                </a:solidFill>
                <a:effectLst/>
                <a:latin typeface="Arial" panose="020B0604020202020204" pitchFamily="34" charset="0"/>
              </a:rPr>
              <a:t>šeobecné a rovné volební právo (čl. 21 odst. 3 Listiny) a právo na rovný přístup k voleným a jiným veřejným funkcím (čl. 21 odst. </a:t>
            </a:r>
            <a:r>
              <a:rPr lang="cs-CZ" sz="2400" dirty="0">
                <a:solidFill>
                  <a:srgbClr val="000000"/>
                </a:solidFill>
                <a:latin typeface="Arial" panose="020B0604020202020204" pitchFamily="34" charset="0"/>
              </a:rPr>
              <a:t>4 Listiny).</a:t>
            </a:r>
            <a:endParaRPr lang="cs-CZ" sz="2400" dirty="0"/>
          </a:p>
        </p:txBody>
      </p:sp>
    </p:spTree>
    <p:extLst>
      <p:ext uri="{BB962C8B-B14F-4D97-AF65-F5344CB8AC3E}">
        <p14:creationId xmlns:p14="http://schemas.microsoft.com/office/powerpoint/2010/main" val="380077386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93F5E8-8F0D-C850-DD90-6FB5C2A1C7FB}"/>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0D5184EE-FF92-8DA1-A131-0D8890CF65BE}"/>
              </a:ext>
            </a:extLst>
          </p:cNvPr>
          <p:cNvSpPr>
            <a:spLocks noGrp="1"/>
          </p:cNvSpPr>
          <p:nvPr>
            <p:ph type="title"/>
          </p:nvPr>
        </p:nvSpPr>
        <p:spPr/>
        <p:txBody>
          <a:bodyPr/>
          <a:lstStyle/>
          <a:p>
            <a:r>
              <a:rPr lang="cs-CZ" dirty="0"/>
              <a:t>Unitární stát</a:t>
            </a:r>
          </a:p>
        </p:txBody>
      </p:sp>
      <p:sp>
        <p:nvSpPr>
          <p:cNvPr id="3" name="Zástupný obsah 2">
            <a:extLst>
              <a:ext uri="{FF2B5EF4-FFF2-40B4-BE49-F238E27FC236}">
                <a16:creationId xmlns:a16="http://schemas.microsoft.com/office/drawing/2014/main" id="{39197170-7FAA-1D28-7CC3-41CFFF47A4AA}"/>
              </a:ext>
            </a:extLst>
          </p:cNvPr>
          <p:cNvSpPr>
            <a:spLocks noGrp="1"/>
          </p:cNvSpPr>
          <p:nvPr>
            <p:ph idx="1"/>
          </p:nvPr>
        </p:nvSpPr>
        <p:spPr>
          <a:xfrm>
            <a:off x="720000" y="1463040"/>
            <a:ext cx="10753200" cy="5053263"/>
          </a:xfrm>
        </p:spPr>
        <p:txBody>
          <a:bodyPr/>
          <a:lstStyle/>
          <a:p>
            <a:pPr algn="just">
              <a:lnSpc>
                <a:spcPct val="100000"/>
              </a:lnSpc>
              <a:spcBef>
                <a:spcPts val="1200"/>
              </a:spcBef>
            </a:pPr>
            <a:r>
              <a:rPr lang="cs-CZ" sz="2400" dirty="0"/>
              <a:t>ČR není federací</a:t>
            </a:r>
          </a:p>
          <a:p>
            <a:pPr algn="just">
              <a:lnSpc>
                <a:spcPct val="100000"/>
              </a:lnSpc>
              <a:spcBef>
                <a:spcPts val="1200"/>
              </a:spcBef>
            </a:pPr>
            <a:r>
              <a:rPr lang="cs-CZ" sz="2400" dirty="0"/>
              <a:t>Máme ale územní samosprávu =</a:t>
            </a:r>
            <a:r>
              <a:rPr lang="en-US" sz="2400" dirty="0"/>
              <a:t>&gt; </a:t>
            </a:r>
            <a:r>
              <a:rPr lang="cs-CZ" sz="2400" dirty="0"/>
              <a:t>vertikální dělba moci</a:t>
            </a:r>
          </a:p>
          <a:p>
            <a:pPr algn="just">
              <a:lnSpc>
                <a:spcPct val="100000"/>
              </a:lnSpc>
              <a:spcBef>
                <a:spcPts val="1200"/>
              </a:spcBef>
            </a:pPr>
            <a:r>
              <a:rPr lang="cs-CZ" sz="2400" dirty="0"/>
              <a:t>Územní samosprávné subjekty však nevykazují charakteristiky státu (nemají vlastní ústavu, soudnictví, práva a povinnosti mohou regulovat pouze ve velmi omezeném rozsahu</a:t>
            </a:r>
            <a:r>
              <a:rPr lang="en-US" sz="2400" dirty="0"/>
              <a:t>;</a:t>
            </a:r>
            <a:r>
              <a:rPr lang="cs-CZ" sz="2400" dirty="0"/>
              <a:t> srov. </a:t>
            </a:r>
            <a:r>
              <a:rPr lang="en-US" sz="2400" dirty="0"/>
              <a:t>v</a:t>
            </a:r>
            <a:r>
              <a:rPr lang="cs-CZ" sz="2400" dirty="0" err="1"/>
              <a:t>ýčet</a:t>
            </a:r>
            <a:r>
              <a:rPr lang="cs-CZ" sz="2400" dirty="0"/>
              <a:t> v § 10 zákona o obcích: z</a:t>
            </a:r>
            <a:r>
              <a:rPr lang="cs-CZ" sz="2400" b="0" i="0" dirty="0">
                <a:solidFill>
                  <a:srgbClr val="000000"/>
                </a:solidFill>
                <a:effectLst/>
                <a:latin typeface="Arial" panose="020B0604020202020204" pitchFamily="34" charset="0"/>
              </a:rPr>
              <a:t>abezpečení místních záležitostí veřejného pořádku</a:t>
            </a:r>
            <a:r>
              <a:rPr lang="en-US" sz="2400" b="0" i="0" dirty="0">
                <a:solidFill>
                  <a:srgbClr val="000000"/>
                </a:solidFill>
                <a:effectLst/>
                <a:latin typeface="Arial" panose="020B0604020202020204" pitchFamily="34" charset="0"/>
              </a:rPr>
              <a:t>;</a:t>
            </a:r>
            <a:r>
              <a:rPr lang="cs-CZ" sz="2400" b="0" i="0" dirty="0">
                <a:solidFill>
                  <a:srgbClr val="000000"/>
                </a:solidFill>
                <a:effectLst/>
                <a:latin typeface="Arial" panose="020B0604020202020204" pitchFamily="34" charset="0"/>
              </a:rPr>
              <a:t> pořádání, průběh a ukončení veřejnosti přístupných sportovních a kulturních podniků</a:t>
            </a:r>
            <a:r>
              <a:rPr lang="en-US" sz="2400" b="0" i="0" dirty="0">
                <a:solidFill>
                  <a:srgbClr val="000000"/>
                </a:solidFill>
                <a:effectLst/>
                <a:latin typeface="Arial" panose="020B0604020202020204" pitchFamily="34" charset="0"/>
              </a:rPr>
              <a:t>; </a:t>
            </a:r>
            <a:r>
              <a:rPr lang="cs-CZ" sz="2400" b="0" i="0" dirty="0">
                <a:solidFill>
                  <a:srgbClr val="000000"/>
                </a:solidFill>
                <a:effectLst/>
                <a:latin typeface="Arial" panose="020B0604020202020204" pitchFamily="34" charset="0"/>
              </a:rPr>
              <a:t>udržování čistoty ulic a jiných veřejných prostranství, ochrana životního prostředí a zeleně)</a:t>
            </a:r>
            <a:endParaRPr lang="cs-CZ" sz="2400" dirty="0"/>
          </a:p>
          <a:p>
            <a:pPr algn="just">
              <a:lnSpc>
                <a:spcPct val="100000"/>
              </a:lnSpc>
              <a:spcBef>
                <a:spcPts val="1200"/>
              </a:spcBef>
            </a:pPr>
            <a:r>
              <a:rPr lang="cs-CZ" sz="2400" dirty="0"/>
              <a:t>Meze působnosti a pravomoci obcí (k vydání obecně závazných vyhlášek) jsou častým předmětem řízení před Ústavním soudem a tvoří jakousi „unitární“ obdobu sporů o pojetí federalismu, které známe z federálních států.</a:t>
            </a:r>
          </a:p>
        </p:txBody>
      </p:sp>
    </p:spTree>
    <p:extLst>
      <p:ext uri="{BB962C8B-B14F-4D97-AF65-F5344CB8AC3E}">
        <p14:creationId xmlns:p14="http://schemas.microsoft.com/office/powerpoint/2010/main" val="42086333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A7D3C6EC-BAFE-484F-B30F-5F814EB02F7A}"/>
              </a:ext>
            </a:extLst>
          </p:cNvPr>
          <p:cNvSpPr txBox="1"/>
          <p:nvPr/>
        </p:nvSpPr>
        <p:spPr>
          <a:xfrm>
            <a:off x="0" y="1412990"/>
            <a:ext cx="12192000" cy="3570208"/>
          </a:xfrm>
          <a:prstGeom prst="rect">
            <a:avLst/>
          </a:prstGeom>
          <a:solidFill>
            <a:srgbClr val="0000DC"/>
          </a:solidFill>
        </p:spPr>
        <p:txBody>
          <a:bodyPr wrap="square" rtlCol="0">
            <a:spAutoFit/>
          </a:bodyPr>
          <a:lstStyle/>
          <a:p>
            <a:pPr algn="ctr"/>
            <a:endParaRPr lang="cs-CZ" sz="8000" dirty="0">
              <a:latin typeface="+mn-lt"/>
            </a:endParaRPr>
          </a:p>
          <a:p>
            <a:pPr algn="ctr"/>
            <a:r>
              <a:rPr lang="cs-CZ" sz="6600" dirty="0">
                <a:latin typeface="+mn-lt"/>
              </a:rPr>
              <a:t>Děkujeme za pozornost!</a:t>
            </a:r>
          </a:p>
          <a:p>
            <a:pPr algn="ctr"/>
            <a:endParaRPr lang="cs-CZ" sz="8000" dirty="0">
              <a:latin typeface="+mn-lt"/>
            </a:endParaRPr>
          </a:p>
        </p:txBody>
      </p:sp>
    </p:spTree>
    <p:extLst>
      <p:ext uri="{BB962C8B-B14F-4D97-AF65-F5344CB8AC3E}">
        <p14:creationId xmlns:p14="http://schemas.microsoft.com/office/powerpoint/2010/main" val="59514319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58129B-02D7-1229-7A91-EBCE8F4461D5}"/>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85C1E273-399B-E3F0-34CF-560A345F5CCF}"/>
              </a:ext>
            </a:extLst>
          </p:cNvPr>
          <p:cNvSpPr>
            <a:spLocks noGrp="1"/>
          </p:cNvSpPr>
          <p:nvPr>
            <p:ph type="title"/>
          </p:nvPr>
        </p:nvSpPr>
        <p:spPr/>
        <p:txBody>
          <a:bodyPr/>
          <a:lstStyle/>
          <a:p>
            <a:r>
              <a:rPr lang="cs-CZ" dirty="0"/>
              <a:t>Standardní hierarchie právního řádu I</a:t>
            </a:r>
            <a:r>
              <a:rPr lang="en-US" dirty="0"/>
              <a:t>I</a:t>
            </a:r>
            <a:r>
              <a:rPr lang="cs-CZ" dirty="0"/>
              <a:t>.</a:t>
            </a:r>
          </a:p>
        </p:txBody>
      </p:sp>
      <p:sp>
        <p:nvSpPr>
          <p:cNvPr id="4" name="Rectangle 3">
            <a:extLst>
              <a:ext uri="{FF2B5EF4-FFF2-40B4-BE49-F238E27FC236}">
                <a16:creationId xmlns:a16="http://schemas.microsoft.com/office/drawing/2014/main" id="{C60A7B91-0C32-BD7B-DE63-2DAEFED8DC06}"/>
              </a:ext>
            </a:extLst>
          </p:cNvPr>
          <p:cNvSpPr txBox="1">
            <a:spLocks noChangeArrowheads="1"/>
          </p:cNvSpPr>
          <p:nvPr/>
        </p:nvSpPr>
        <p:spPr>
          <a:xfrm>
            <a:off x="1774826" y="1340769"/>
            <a:ext cx="8569647" cy="5183857"/>
          </a:xfrm>
          <a:prstGeom prst="rect">
            <a:avLst/>
          </a:prstGeom>
        </p:spPr>
        <p:txBody>
          <a:bodyPr vert="horz" lIns="0" tIns="0" rIns="0" bIns="0" rtlCol="0">
            <a:noAutofit/>
          </a:bodyPr>
          <a:lstStyle>
            <a:lvl1pPr marL="252000" indent="-180000" algn="l" rtl="0" eaLnBrk="1" fontAlgn="base" hangingPunct="1">
              <a:lnSpc>
                <a:spcPct val="150000"/>
              </a:lnSpc>
              <a:spcBef>
                <a:spcPts val="0"/>
              </a:spcBef>
              <a:spcAft>
                <a:spcPct val="0"/>
              </a:spcAft>
              <a:buClr>
                <a:schemeClr val="tx2"/>
              </a:buClr>
              <a:buSzPct val="100000"/>
              <a:buFont typeface="Arial" panose="020B0604020202020204" pitchFamily="34" charset="0"/>
              <a:buChar char="̶"/>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marL="644525" lvl="2" algn="just">
              <a:defRPr/>
            </a:pPr>
            <a:endParaRPr lang="cs-CZ" kern="0" dirty="0"/>
          </a:p>
          <a:p>
            <a:pPr marL="1158875" lvl="2" indent="-514350" algn="just">
              <a:buFont typeface="+mj-lt"/>
              <a:buAutoNum type="arabicPeriod"/>
              <a:defRPr/>
            </a:pPr>
            <a:endParaRPr lang="cs-CZ" kern="0" dirty="0"/>
          </a:p>
          <a:p>
            <a:pPr marL="1158875" lvl="2" indent="-514350" algn="just">
              <a:buFont typeface="+mj-lt"/>
              <a:buAutoNum type="arabicPeriod"/>
              <a:defRPr/>
            </a:pPr>
            <a:endParaRPr lang="cs-CZ" kern="0" dirty="0"/>
          </a:p>
          <a:p>
            <a:pPr algn="just">
              <a:defRPr/>
            </a:pPr>
            <a:endParaRPr lang="en-US" kern="0" dirty="0">
              <a:solidFill>
                <a:srgbClr val="FF0000"/>
              </a:solidFill>
            </a:endParaRPr>
          </a:p>
          <a:p>
            <a:pPr algn="just">
              <a:defRPr/>
            </a:pPr>
            <a:endParaRPr lang="en-US" sz="2000" kern="0" dirty="0"/>
          </a:p>
          <a:p>
            <a:pPr algn="just">
              <a:defRPr/>
            </a:pPr>
            <a:endParaRPr lang="hu-HU" sz="2000" kern="0" dirty="0"/>
          </a:p>
        </p:txBody>
      </p:sp>
      <p:sp>
        <p:nvSpPr>
          <p:cNvPr id="7" name="Rectangle 3">
            <a:extLst>
              <a:ext uri="{FF2B5EF4-FFF2-40B4-BE49-F238E27FC236}">
                <a16:creationId xmlns:a16="http://schemas.microsoft.com/office/drawing/2014/main" id="{742C50DE-7123-EE49-7CB0-D6425D4DB478}"/>
              </a:ext>
            </a:extLst>
          </p:cNvPr>
          <p:cNvSpPr txBox="1">
            <a:spLocks noChangeArrowheads="1"/>
          </p:cNvSpPr>
          <p:nvPr/>
        </p:nvSpPr>
        <p:spPr>
          <a:xfrm>
            <a:off x="1927226" y="1493169"/>
            <a:ext cx="8569647" cy="5183857"/>
          </a:xfrm>
          <a:prstGeom prst="rect">
            <a:avLst/>
          </a:prstGeom>
        </p:spPr>
        <p:txBody>
          <a:bodyPr vert="horz" lIns="0" tIns="0" rIns="0" bIns="0" rtlCol="0">
            <a:noAutofit/>
          </a:bodyPr>
          <a:lstStyle>
            <a:lvl1pPr marL="252000" indent="-180000" algn="l" rtl="0" eaLnBrk="1" fontAlgn="base" hangingPunct="1">
              <a:lnSpc>
                <a:spcPct val="150000"/>
              </a:lnSpc>
              <a:spcBef>
                <a:spcPts val="0"/>
              </a:spcBef>
              <a:spcAft>
                <a:spcPct val="0"/>
              </a:spcAft>
              <a:buClr>
                <a:schemeClr val="tx2"/>
              </a:buClr>
              <a:buSzPct val="100000"/>
              <a:buFont typeface="Arial" panose="020B0604020202020204" pitchFamily="34" charset="0"/>
              <a:buChar char="̶"/>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marL="644525" lvl="2" algn="just">
              <a:defRPr/>
            </a:pPr>
            <a:endParaRPr lang="cs-CZ" kern="0" dirty="0"/>
          </a:p>
          <a:p>
            <a:pPr marL="1158875" lvl="2" indent="-514350" algn="just">
              <a:buFont typeface="+mj-lt"/>
              <a:buAutoNum type="arabicPeriod"/>
              <a:defRPr/>
            </a:pPr>
            <a:endParaRPr lang="cs-CZ" kern="0" dirty="0"/>
          </a:p>
          <a:p>
            <a:pPr marL="1158875" lvl="2" indent="-514350" algn="just">
              <a:buFont typeface="+mj-lt"/>
              <a:buAutoNum type="arabicPeriod"/>
              <a:defRPr/>
            </a:pPr>
            <a:endParaRPr lang="cs-CZ" kern="0" dirty="0"/>
          </a:p>
          <a:p>
            <a:pPr algn="just">
              <a:defRPr/>
            </a:pPr>
            <a:endParaRPr lang="en-US" kern="0" dirty="0">
              <a:solidFill>
                <a:srgbClr val="FF0000"/>
              </a:solidFill>
            </a:endParaRPr>
          </a:p>
          <a:p>
            <a:pPr algn="just">
              <a:defRPr/>
            </a:pPr>
            <a:endParaRPr lang="en-US" sz="2000" kern="0" dirty="0"/>
          </a:p>
          <a:p>
            <a:pPr algn="just">
              <a:defRPr/>
            </a:pPr>
            <a:endParaRPr lang="hu-HU" sz="2000" kern="0" dirty="0"/>
          </a:p>
        </p:txBody>
      </p:sp>
      <p:graphicFrame>
        <p:nvGraphicFramePr>
          <p:cNvPr id="10" name="Objekt 9">
            <a:extLst>
              <a:ext uri="{FF2B5EF4-FFF2-40B4-BE49-F238E27FC236}">
                <a16:creationId xmlns:a16="http://schemas.microsoft.com/office/drawing/2014/main" id="{FD4871BC-DECD-4AD1-3D71-E91242B8A1D7}"/>
              </a:ext>
            </a:extLst>
          </p:cNvPr>
          <p:cNvGraphicFramePr>
            <a:graphicFrameLocks noChangeAspect="1"/>
          </p:cNvGraphicFramePr>
          <p:nvPr>
            <p:extLst>
              <p:ext uri="{D42A27DB-BD31-4B8C-83A1-F6EECF244321}">
                <p14:modId xmlns:p14="http://schemas.microsoft.com/office/powerpoint/2010/main" val="2636338502"/>
              </p:ext>
            </p:extLst>
          </p:nvPr>
        </p:nvGraphicFramePr>
        <p:xfrm>
          <a:off x="1301547" y="1446808"/>
          <a:ext cx="7272610" cy="5112301"/>
        </p:xfrm>
        <a:graphic>
          <a:graphicData uri="http://schemas.openxmlformats.org/presentationml/2006/ole">
            <mc:AlternateContent xmlns:mc="http://schemas.openxmlformats.org/markup-compatibility/2006">
              <mc:Choice xmlns:v="urn:schemas-microsoft-com:vml" Requires="v">
                <p:oleObj name="Organization Chart" r:id="rId3" imgW="4114800" imgH="3155760" progId="OrgPlusWOPX.4">
                  <p:embed followColorScheme="full"/>
                </p:oleObj>
              </mc:Choice>
              <mc:Fallback>
                <p:oleObj name="Organization Chart" r:id="rId3" imgW="4114800" imgH="3155760" progId="OrgPlusWOPX.4">
                  <p:embed followColorScheme="full"/>
                  <p:pic>
                    <p:nvPicPr>
                      <p:cNvPr id="10" name="Objekt 9">
                        <a:extLst>
                          <a:ext uri="{FF2B5EF4-FFF2-40B4-BE49-F238E27FC236}">
                            <a16:creationId xmlns:a16="http://schemas.microsoft.com/office/drawing/2014/main" id="{FD4871BC-DECD-4AD1-3D71-E91242B8A1D7}"/>
                          </a:ext>
                        </a:extLst>
                      </p:cNvPr>
                      <p:cNvPicPr>
                        <a:picLocks noChangeAspect="1" noChangeArrowheads="1"/>
                      </p:cNvPicPr>
                      <p:nvPr/>
                    </p:nvPicPr>
                    <p:blipFill>
                      <a:blip r:embed="rId4"/>
                      <a:srcRect/>
                      <a:stretch>
                        <a:fillRect/>
                      </a:stretch>
                    </p:blipFill>
                    <p:spPr bwMode="auto">
                      <a:xfrm>
                        <a:off x="1301547" y="1446808"/>
                        <a:ext cx="7272610" cy="5112301"/>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1294475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4A7C7A-0457-425D-CE33-DC4DE3A22C66}"/>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615C5F50-7400-64EA-CC9A-04E944AD45C5}"/>
              </a:ext>
            </a:extLst>
          </p:cNvPr>
          <p:cNvSpPr>
            <a:spLocks noGrp="1"/>
          </p:cNvSpPr>
          <p:nvPr>
            <p:ph type="title"/>
          </p:nvPr>
        </p:nvSpPr>
        <p:spPr/>
        <p:txBody>
          <a:bodyPr/>
          <a:lstStyle/>
          <a:p>
            <a:r>
              <a:rPr lang="cs-CZ" dirty="0"/>
              <a:t>Standardní hierarchie právního řádu I</a:t>
            </a:r>
            <a:r>
              <a:rPr lang="en-US" dirty="0"/>
              <a:t>I</a:t>
            </a:r>
            <a:r>
              <a:rPr lang="cs-CZ" dirty="0"/>
              <a:t>.</a:t>
            </a:r>
          </a:p>
        </p:txBody>
      </p:sp>
      <p:sp>
        <p:nvSpPr>
          <p:cNvPr id="4" name="Rectangle 3">
            <a:extLst>
              <a:ext uri="{FF2B5EF4-FFF2-40B4-BE49-F238E27FC236}">
                <a16:creationId xmlns:a16="http://schemas.microsoft.com/office/drawing/2014/main" id="{E483E38E-17DE-8351-3050-C5375E4DDB52}"/>
              </a:ext>
            </a:extLst>
          </p:cNvPr>
          <p:cNvSpPr txBox="1">
            <a:spLocks noChangeArrowheads="1"/>
          </p:cNvSpPr>
          <p:nvPr/>
        </p:nvSpPr>
        <p:spPr>
          <a:xfrm>
            <a:off x="1774826" y="1340769"/>
            <a:ext cx="8569647" cy="5183857"/>
          </a:xfrm>
          <a:prstGeom prst="rect">
            <a:avLst/>
          </a:prstGeom>
        </p:spPr>
        <p:txBody>
          <a:bodyPr vert="horz" lIns="0" tIns="0" rIns="0" bIns="0" rtlCol="0">
            <a:noAutofit/>
          </a:bodyPr>
          <a:lstStyle>
            <a:lvl1pPr marL="252000" indent="-180000" algn="l" rtl="0" eaLnBrk="1" fontAlgn="base" hangingPunct="1">
              <a:lnSpc>
                <a:spcPct val="150000"/>
              </a:lnSpc>
              <a:spcBef>
                <a:spcPts val="0"/>
              </a:spcBef>
              <a:spcAft>
                <a:spcPct val="0"/>
              </a:spcAft>
              <a:buClr>
                <a:schemeClr val="tx2"/>
              </a:buClr>
              <a:buSzPct val="100000"/>
              <a:buFont typeface="Arial" panose="020B0604020202020204" pitchFamily="34" charset="0"/>
              <a:buChar char="̶"/>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marL="644525" lvl="2" algn="just">
              <a:defRPr/>
            </a:pPr>
            <a:endParaRPr lang="cs-CZ" kern="0" dirty="0"/>
          </a:p>
          <a:p>
            <a:pPr marL="1158875" lvl="2" indent="-514350" algn="just">
              <a:buFont typeface="+mj-lt"/>
              <a:buAutoNum type="arabicPeriod"/>
              <a:defRPr/>
            </a:pPr>
            <a:endParaRPr lang="cs-CZ" kern="0" dirty="0"/>
          </a:p>
          <a:p>
            <a:pPr marL="1158875" lvl="2" indent="-514350" algn="just">
              <a:buFont typeface="+mj-lt"/>
              <a:buAutoNum type="arabicPeriod"/>
              <a:defRPr/>
            </a:pPr>
            <a:endParaRPr lang="cs-CZ" kern="0" dirty="0"/>
          </a:p>
          <a:p>
            <a:pPr algn="just">
              <a:defRPr/>
            </a:pPr>
            <a:endParaRPr lang="en-US" kern="0" dirty="0">
              <a:solidFill>
                <a:srgbClr val="FF0000"/>
              </a:solidFill>
            </a:endParaRPr>
          </a:p>
          <a:p>
            <a:pPr algn="just">
              <a:defRPr/>
            </a:pPr>
            <a:endParaRPr lang="en-US" sz="2000" kern="0" dirty="0"/>
          </a:p>
          <a:p>
            <a:pPr algn="just">
              <a:defRPr/>
            </a:pPr>
            <a:endParaRPr lang="hu-HU" sz="2000" kern="0" dirty="0"/>
          </a:p>
        </p:txBody>
      </p:sp>
      <p:sp>
        <p:nvSpPr>
          <p:cNvPr id="7" name="Rectangle 3">
            <a:extLst>
              <a:ext uri="{FF2B5EF4-FFF2-40B4-BE49-F238E27FC236}">
                <a16:creationId xmlns:a16="http://schemas.microsoft.com/office/drawing/2014/main" id="{1471B1E9-7B1D-5056-96AA-19509D67023D}"/>
              </a:ext>
            </a:extLst>
          </p:cNvPr>
          <p:cNvSpPr txBox="1">
            <a:spLocks noChangeArrowheads="1"/>
          </p:cNvSpPr>
          <p:nvPr/>
        </p:nvSpPr>
        <p:spPr>
          <a:xfrm>
            <a:off x="1927226" y="1493169"/>
            <a:ext cx="8569647" cy="5183857"/>
          </a:xfrm>
          <a:prstGeom prst="rect">
            <a:avLst/>
          </a:prstGeom>
        </p:spPr>
        <p:txBody>
          <a:bodyPr vert="horz" lIns="0" tIns="0" rIns="0" bIns="0" rtlCol="0">
            <a:noAutofit/>
          </a:bodyPr>
          <a:lstStyle>
            <a:lvl1pPr marL="252000" indent="-180000" algn="l" rtl="0" eaLnBrk="1" fontAlgn="base" hangingPunct="1">
              <a:lnSpc>
                <a:spcPct val="150000"/>
              </a:lnSpc>
              <a:spcBef>
                <a:spcPts val="0"/>
              </a:spcBef>
              <a:spcAft>
                <a:spcPct val="0"/>
              </a:spcAft>
              <a:buClr>
                <a:schemeClr val="tx2"/>
              </a:buClr>
              <a:buSzPct val="100000"/>
              <a:buFont typeface="Arial" panose="020B0604020202020204" pitchFamily="34" charset="0"/>
              <a:buChar char="̶"/>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marL="644525" lvl="2" algn="just">
              <a:defRPr/>
            </a:pPr>
            <a:endParaRPr lang="cs-CZ" kern="0" dirty="0"/>
          </a:p>
          <a:p>
            <a:pPr marL="1158875" lvl="2" indent="-514350" algn="just">
              <a:buFont typeface="+mj-lt"/>
              <a:buAutoNum type="arabicPeriod"/>
              <a:defRPr/>
            </a:pPr>
            <a:endParaRPr lang="cs-CZ" kern="0" dirty="0"/>
          </a:p>
          <a:p>
            <a:pPr marL="1158875" lvl="2" indent="-514350" algn="just">
              <a:buFont typeface="+mj-lt"/>
              <a:buAutoNum type="arabicPeriod"/>
              <a:defRPr/>
            </a:pPr>
            <a:endParaRPr lang="cs-CZ" kern="0" dirty="0"/>
          </a:p>
          <a:p>
            <a:pPr algn="just">
              <a:defRPr/>
            </a:pPr>
            <a:endParaRPr lang="en-US" kern="0" dirty="0">
              <a:solidFill>
                <a:srgbClr val="FF0000"/>
              </a:solidFill>
            </a:endParaRPr>
          </a:p>
          <a:p>
            <a:pPr algn="just">
              <a:defRPr/>
            </a:pPr>
            <a:endParaRPr lang="en-US" sz="2000" kern="0" dirty="0"/>
          </a:p>
          <a:p>
            <a:pPr algn="just">
              <a:defRPr/>
            </a:pPr>
            <a:endParaRPr lang="hu-HU" sz="2000" kern="0" dirty="0"/>
          </a:p>
        </p:txBody>
      </p:sp>
      <p:sp>
        <p:nvSpPr>
          <p:cNvPr id="3" name="TextovéPole 2">
            <a:extLst>
              <a:ext uri="{FF2B5EF4-FFF2-40B4-BE49-F238E27FC236}">
                <a16:creationId xmlns:a16="http://schemas.microsoft.com/office/drawing/2014/main" id="{01C97A01-6926-3C38-4BA3-B8C153F2CF91}"/>
              </a:ext>
            </a:extLst>
          </p:cNvPr>
          <p:cNvSpPr txBox="1"/>
          <p:nvPr/>
        </p:nvSpPr>
        <p:spPr>
          <a:xfrm>
            <a:off x="4007768" y="2315782"/>
            <a:ext cx="3600400" cy="461665"/>
          </a:xfrm>
          <a:prstGeom prst="rect">
            <a:avLst/>
          </a:prstGeom>
          <a:noFill/>
          <a:ln>
            <a:solidFill>
              <a:schemeClr val="tx1">
                <a:alpha val="56000"/>
              </a:schemeClr>
            </a:solidFill>
          </a:ln>
        </p:spPr>
        <p:txBody>
          <a:bodyPr wrap="square" rtlCol="0">
            <a:spAutoFit/>
          </a:bodyPr>
          <a:lstStyle/>
          <a:p>
            <a:pPr algn="ctr"/>
            <a:r>
              <a:rPr lang="cs-CZ" dirty="0"/>
              <a:t>Ústavní právní předpisy</a:t>
            </a:r>
          </a:p>
        </p:txBody>
      </p:sp>
      <p:sp>
        <p:nvSpPr>
          <p:cNvPr id="5" name="TextovéPole 4">
            <a:extLst>
              <a:ext uri="{FF2B5EF4-FFF2-40B4-BE49-F238E27FC236}">
                <a16:creationId xmlns:a16="http://schemas.microsoft.com/office/drawing/2014/main" id="{78D57B64-A102-A1F6-427D-12D44239001D}"/>
              </a:ext>
            </a:extLst>
          </p:cNvPr>
          <p:cNvSpPr txBox="1"/>
          <p:nvPr/>
        </p:nvSpPr>
        <p:spPr>
          <a:xfrm>
            <a:off x="3359696" y="3587825"/>
            <a:ext cx="4896544" cy="461665"/>
          </a:xfrm>
          <a:prstGeom prst="rect">
            <a:avLst/>
          </a:prstGeom>
          <a:noFill/>
          <a:ln>
            <a:solidFill>
              <a:schemeClr val="tx1">
                <a:alpha val="56000"/>
              </a:schemeClr>
            </a:solidFill>
          </a:ln>
        </p:spPr>
        <p:txBody>
          <a:bodyPr wrap="square" rtlCol="0">
            <a:spAutoFit/>
          </a:bodyPr>
          <a:lstStyle/>
          <a:p>
            <a:pPr algn="ctr"/>
            <a:r>
              <a:rPr lang="cs-CZ" dirty="0"/>
              <a:t>Zákonné právní předpisy</a:t>
            </a:r>
          </a:p>
        </p:txBody>
      </p:sp>
      <p:sp>
        <p:nvSpPr>
          <p:cNvPr id="6" name="TextovéPole 5">
            <a:extLst>
              <a:ext uri="{FF2B5EF4-FFF2-40B4-BE49-F238E27FC236}">
                <a16:creationId xmlns:a16="http://schemas.microsoft.com/office/drawing/2014/main" id="{0CB24142-C624-B8FC-9BD3-5156B6CBE669}"/>
              </a:ext>
            </a:extLst>
          </p:cNvPr>
          <p:cNvSpPr txBox="1"/>
          <p:nvPr/>
        </p:nvSpPr>
        <p:spPr>
          <a:xfrm>
            <a:off x="2567608" y="4742558"/>
            <a:ext cx="6624736" cy="461665"/>
          </a:xfrm>
          <a:prstGeom prst="rect">
            <a:avLst/>
          </a:prstGeom>
          <a:noFill/>
          <a:ln>
            <a:solidFill>
              <a:schemeClr val="tx1">
                <a:alpha val="56000"/>
              </a:schemeClr>
            </a:solidFill>
          </a:ln>
        </p:spPr>
        <p:txBody>
          <a:bodyPr wrap="square" rtlCol="0">
            <a:spAutoFit/>
          </a:bodyPr>
          <a:lstStyle/>
          <a:p>
            <a:pPr algn="ctr"/>
            <a:r>
              <a:rPr lang="cs-CZ" dirty="0"/>
              <a:t>Podzákonné právní předpisy</a:t>
            </a:r>
          </a:p>
        </p:txBody>
      </p:sp>
    </p:spTree>
    <p:extLst>
      <p:ext uri="{BB962C8B-B14F-4D97-AF65-F5344CB8AC3E}">
        <p14:creationId xmlns:p14="http://schemas.microsoft.com/office/powerpoint/2010/main" val="7710864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A58F26-53BE-8524-5107-36FD93B0F7F4}"/>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ECFCA2C4-D288-1B8A-9D1D-B4A7B0518CA2}"/>
              </a:ext>
            </a:extLst>
          </p:cNvPr>
          <p:cNvSpPr>
            <a:spLocks noGrp="1"/>
          </p:cNvSpPr>
          <p:nvPr>
            <p:ph type="title"/>
          </p:nvPr>
        </p:nvSpPr>
        <p:spPr/>
        <p:txBody>
          <a:bodyPr/>
          <a:lstStyle/>
          <a:p>
            <a:r>
              <a:rPr lang="cs-CZ" dirty="0"/>
              <a:t>Standardní hierarchie právního řádu I</a:t>
            </a:r>
            <a:r>
              <a:rPr lang="en-US" dirty="0"/>
              <a:t>II</a:t>
            </a:r>
            <a:r>
              <a:rPr lang="cs-CZ" dirty="0"/>
              <a:t>.</a:t>
            </a:r>
          </a:p>
        </p:txBody>
      </p:sp>
      <p:sp>
        <p:nvSpPr>
          <p:cNvPr id="4" name="Rectangle 3">
            <a:extLst>
              <a:ext uri="{FF2B5EF4-FFF2-40B4-BE49-F238E27FC236}">
                <a16:creationId xmlns:a16="http://schemas.microsoft.com/office/drawing/2014/main" id="{9D104A56-798A-E6AD-86CB-0C50A97FE4CD}"/>
              </a:ext>
            </a:extLst>
          </p:cNvPr>
          <p:cNvSpPr txBox="1">
            <a:spLocks noChangeArrowheads="1"/>
          </p:cNvSpPr>
          <p:nvPr/>
        </p:nvSpPr>
        <p:spPr>
          <a:xfrm>
            <a:off x="1774826" y="1340769"/>
            <a:ext cx="8569647" cy="5183857"/>
          </a:xfrm>
          <a:prstGeom prst="rect">
            <a:avLst/>
          </a:prstGeom>
        </p:spPr>
        <p:txBody>
          <a:bodyPr vert="horz" lIns="0" tIns="0" rIns="0" bIns="0" rtlCol="0">
            <a:noAutofit/>
          </a:bodyPr>
          <a:lstStyle>
            <a:lvl1pPr marL="252000" indent="-180000" algn="l" rtl="0" eaLnBrk="1" fontAlgn="base" hangingPunct="1">
              <a:lnSpc>
                <a:spcPct val="150000"/>
              </a:lnSpc>
              <a:spcBef>
                <a:spcPts val="0"/>
              </a:spcBef>
              <a:spcAft>
                <a:spcPct val="0"/>
              </a:spcAft>
              <a:buClr>
                <a:schemeClr val="tx2"/>
              </a:buClr>
              <a:buSzPct val="100000"/>
              <a:buFont typeface="Arial" panose="020B0604020202020204" pitchFamily="34" charset="0"/>
              <a:buChar char="̶"/>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marL="644525" lvl="2" algn="just">
              <a:defRPr/>
            </a:pPr>
            <a:endParaRPr lang="cs-CZ" kern="0" dirty="0"/>
          </a:p>
          <a:p>
            <a:pPr marL="1158875" lvl="2" indent="-514350" algn="just">
              <a:buFont typeface="+mj-lt"/>
              <a:buAutoNum type="arabicPeriod"/>
              <a:defRPr/>
            </a:pPr>
            <a:endParaRPr lang="cs-CZ" kern="0" dirty="0"/>
          </a:p>
          <a:p>
            <a:pPr marL="1158875" lvl="2" indent="-514350" algn="just">
              <a:buFont typeface="+mj-lt"/>
              <a:buAutoNum type="arabicPeriod"/>
              <a:defRPr/>
            </a:pPr>
            <a:endParaRPr lang="cs-CZ" kern="0" dirty="0"/>
          </a:p>
          <a:p>
            <a:pPr algn="just">
              <a:defRPr/>
            </a:pPr>
            <a:endParaRPr lang="en-US" kern="0" dirty="0">
              <a:solidFill>
                <a:srgbClr val="FF0000"/>
              </a:solidFill>
            </a:endParaRPr>
          </a:p>
          <a:p>
            <a:pPr algn="just">
              <a:defRPr/>
            </a:pPr>
            <a:endParaRPr lang="en-US" sz="2000" kern="0" dirty="0"/>
          </a:p>
          <a:p>
            <a:pPr algn="just">
              <a:defRPr/>
            </a:pPr>
            <a:endParaRPr lang="hu-HU" sz="2000" kern="0" dirty="0"/>
          </a:p>
        </p:txBody>
      </p:sp>
      <p:sp>
        <p:nvSpPr>
          <p:cNvPr id="7" name="Rectangle 3">
            <a:extLst>
              <a:ext uri="{FF2B5EF4-FFF2-40B4-BE49-F238E27FC236}">
                <a16:creationId xmlns:a16="http://schemas.microsoft.com/office/drawing/2014/main" id="{A3EC5598-1D2E-06E3-AAC1-830775513A33}"/>
              </a:ext>
            </a:extLst>
          </p:cNvPr>
          <p:cNvSpPr txBox="1">
            <a:spLocks noChangeArrowheads="1"/>
          </p:cNvSpPr>
          <p:nvPr/>
        </p:nvSpPr>
        <p:spPr>
          <a:xfrm>
            <a:off x="1927226" y="1493169"/>
            <a:ext cx="8569647" cy="5183857"/>
          </a:xfrm>
          <a:prstGeom prst="rect">
            <a:avLst/>
          </a:prstGeom>
        </p:spPr>
        <p:txBody>
          <a:bodyPr vert="horz" lIns="0" tIns="0" rIns="0" bIns="0" rtlCol="0">
            <a:noAutofit/>
          </a:bodyPr>
          <a:lstStyle>
            <a:lvl1pPr marL="252000" indent="-180000" algn="l" rtl="0" eaLnBrk="1" fontAlgn="base" hangingPunct="1">
              <a:lnSpc>
                <a:spcPct val="150000"/>
              </a:lnSpc>
              <a:spcBef>
                <a:spcPts val="0"/>
              </a:spcBef>
              <a:spcAft>
                <a:spcPct val="0"/>
              </a:spcAft>
              <a:buClr>
                <a:schemeClr val="tx2"/>
              </a:buClr>
              <a:buSzPct val="100000"/>
              <a:buFont typeface="Arial" panose="020B0604020202020204" pitchFamily="34" charset="0"/>
              <a:buChar char="̶"/>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marL="644525" lvl="2" algn="just">
              <a:defRPr/>
            </a:pPr>
            <a:endParaRPr lang="cs-CZ" kern="0" dirty="0"/>
          </a:p>
          <a:p>
            <a:pPr marL="1158875" lvl="2" indent="-514350" algn="just">
              <a:buFont typeface="+mj-lt"/>
              <a:buAutoNum type="arabicPeriod"/>
              <a:defRPr/>
            </a:pPr>
            <a:endParaRPr lang="cs-CZ" kern="0" dirty="0"/>
          </a:p>
          <a:p>
            <a:pPr marL="1158875" lvl="2" indent="-514350" algn="just">
              <a:buFont typeface="+mj-lt"/>
              <a:buAutoNum type="arabicPeriod"/>
              <a:defRPr/>
            </a:pPr>
            <a:endParaRPr lang="cs-CZ" kern="0" dirty="0"/>
          </a:p>
          <a:p>
            <a:pPr algn="just">
              <a:defRPr/>
            </a:pPr>
            <a:endParaRPr lang="en-US" kern="0" dirty="0">
              <a:solidFill>
                <a:srgbClr val="FF0000"/>
              </a:solidFill>
            </a:endParaRPr>
          </a:p>
          <a:p>
            <a:pPr algn="just">
              <a:defRPr/>
            </a:pPr>
            <a:endParaRPr lang="en-US" sz="2000" kern="0" dirty="0"/>
          </a:p>
          <a:p>
            <a:pPr algn="just">
              <a:defRPr/>
            </a:pPr>
            <a:endParaRPr lang="hu-HU" sz="2000" kern="0" dirty="0"/>
          </a:p>
        </p:txBody>
      </p:sp>
      <p:graphicFrame>
        <p:nvGraphicFramePr>
          <p:cNvPr id="3" name="Objekt 2">
            <a:extLst>
              <a:ext uri="{FF2B5EF4-FFF2-40B4-BE49-F238E27FC236}">
                <a16:creationId xmlns:a16="http://schemas.microsoft.com/office/drawing/2014/main" id="{794C76F3-A72B-61FB-F2B2-59514909AB13}"/>
              </a:ext>
            </a:extLst>
          </p:cNvPr>
          <p:cNvGraphicFramePr>
            <a:graphicFrameLocks noChangeAspect="1"/>
          </p:cNvGraphicFramePr>
          <p:nvPr>
            <p:extLst>
              <p:ext uri="{D42A27DB-BD31-4B8C-83A1-F6EECF244321}">
                <p14:modId xmlns:p14="http://schemas.microsoft.com/office/powerpoint/2010/main" val="3975144737"/>
              </p:ext>
            </p:extLst>
          </p:nvPr>
        </p:nvGraphicFramePr>
        <p:xfrm>
          <a:off x="1622427" y="1390810"/>
          <a:ext cx="8161834" cy="5081998"/>
        </p:xfrm>
        <a:graphic>
          <a:graphicData uri="http://schemas.openxmlformats.org/presentationml/2006/ole">
            <mc:AlternateContent xmlns:mc="http://schemas.openxmlformats.org/markup-compatibility/2006">
              <mc:Choice xmlns:v="urn:schemas-microsoft-com:vml" Requires="v">
                <p:oleObj name="Organization Chart" r:id="rId3" imgW="4120920" imgH="3168360" progId="OrgPlusWOPX.4">
                  <p:embed followColorScheme="full"/>
                </p:oleObj>
              </mc:Choice>
              <mc:Fallback>
                <p:oleObj name="Organization Chart" r:id="rId3" imgW="4120920" imgH="3168360" progId="OrgPlusWOPX.4">
                  <p:embed followColorScheme="full"/>
                  <p:pic>
                    <p:nvPicPr>
                      <p:cNvPr id="3" name="Objekt 2">
                        <a:extLst>
                          <a:ext uri="{FF2B5EF4-FFF2-40B4-BE49-F238E27FC236}">
                            <a16:creationId xmlns:a16="http://schemas.microsoft.com/office/drawing/2014/main" id="{794C76F3-A72B-61FB-F2B2-59514909AB13}"/>
                          </a:ext>
                        </a:extLst>
                      </p:cNvPr>
                      <p:cNvPicPr>
                        <a:picLocks noChangeAspect="1" noChangeArrowheads="1"/>
                      </p:cNvPicPr>
                      <p:nvPr/>
                    </p:nvPicPr>
                    <p:blipFill>
                      <a:blip r:embed="rId4"/>
                      <a:srcRect/>
                      <a:stretch>
                        <a:fillRect/>
                      </a:stretch>
                    </p:blipFill>
                    <p:spPr bwMode="auto">
                      <a:xfrm>
                        <a:off x="1622427" y="1390810"/>
                        <a:ext cx="8161834" cy="508199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631036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720000" y="619359"/>
            <a:ext cx="10753200" cy="451576"/>
          </a:xfrm>
        </p:spPr>
        <p:txBody>
          <a:bodyPr/>
          <a:lstStyle/>
          <a:p>
            <a:r>
              <a:rPr lang="cs-CZ" dirty="0"/>
              <a:t>Struktura</a:t>
            </a:r>
          </a:p>
        </p:txBody>
      </p:sp>
      <p:sp>
        <p:nvSpPr>
          <p:cNvPr id="7" name="Zástupný symbol pro obsah 6"/>
          <p:cNvSpPr>
            <a:spLocks noGrp="1"/>
          </p:cNvSpPr>
          <p:nvPr>
            <p:ph idx="1"/>
          </p:nvPr>
        </p:nvSpPr>
        <p:spPr/>
        <p:txBody>
          <a:bodyPr/>
          <a:lstStyle/>
          <a:p>
            <a:pPr marL="72000" indent="0">
              <a:buNone/>
            </a:pPr>
            <a:endParaRPr lang="cs-CZ" dirty="0"/>
          </a:p>
          <a:p>
            <a:endParaRPr lang="cs-CZ" dirty="0"/>
          </a:p>
          <a:p>
            <a:endParaRPr lang="cs-CZ" dirty="0"/>
          </a:p>
        </p:txBody>
      </p:sp>
      <p:sp>
        <p:nvSpPr>
          <p:cNvPr id="15" name="Zástupný symbol pro obsah 9"/>
          <p:cNvSpPr txBox="1">
            <a:spLocks/>
          </p:cNvSpPr>
          <p:nvPr/>
        </p:nvSpPr>
        <p:spPr>
          <a:xfrm>
            <a:off x="339968" y="1379102"/>
            <a:ext cx="4798099" cy="4139998"/>
          </a:xfrm>
          <a:prstGeom prst="rect">
            <a:avLst/>
          </a:prstGeom>
        </p:spPr>
        <p:txBody>
          <a:bodyPr lIns="91440" tIns="45720" rIns="91440" bIns="45720" anchor="t"/>
          <a:lstStyle>
            <a:lvl1pPr marL="0" indent="0" algn="l" rtl="0" eaLnBrk="1" fontAlgn="base" hangingPunct="1">
              <a:lnSpc>
                <a:spcPct val="114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3"/>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marL="609600" lvl="1" indent="-285750">
              <a:lnSpc>
                <a:spcPct val="110000"/>
              </a:lnSpc>
              <a:spcAft>
                <a:spcPts val="400"/>
              </a:spcAft>
              <a:buFont typeface="Arial" panose="020B0604020202020204" pitchFamily="34" charset="0"/>
              <a:buChar char="•"/>
            </a:pPr>
            <a:endParaRPr lang="cs-CZ" sz="2500" dirty="0">
              <a:cs typeface="Arial"/>
            </a:endParaRPr>
          </a:p>
          <a:p>
            <a:pPr marL="781050" lvl="1" indent="-457200">
              <a:lnSpc>
                <a:spcPct val="110000"/>
              </a:lnSpc>
              <a:spcAft>
                <a:spcPts val="400"/>
              </a:spcAft>
              <a:buFont typeface="+mj-lt"/>
              <a:buAutoNum type="arabicPeriod"/>
            </a:pPr>
            <a:r>
              <a:rPr lang="cs-CZ" sz="2500" dirty="0">
                <a:cs typeface="Arial"/>
              </a:rPr>
              <a:t>Představení „faceliftu“ předmětu</a:t>
            </a:r>
          </a:p>
          <a:p>
            <a:pPr marL="781050" lvl="1" indent="-457200">
              <a:lnSpc>
                <a:spcPct val="110000"/>
              </a:lnSpc>
              <a:spcAft>
                <a:spcPts val="400"/>
              </a:spcAft>
              <a:buFont typeface="+mj-lt"/>
              <a:buAutoNum type="arabicPeriod"/>
            </a:pPr>
            <a:r>
              <a:rPr lang="cs-CZ" sz="2500" dirty="0">
                <a:cs typeface="Arial"/>
              </a:rPr>
              <a:t>Prameny ústavního práva</a:t>
            </a:r>
          </a:p>
          <a:p>
            <a:pPr marL="781050" lvl="1" indent="-457200">
              <a:lnSpc>
                <a:spcPct val="110000"/>
              </a:lnSpc>
              <a:spcAft>
                <a:spcPts val="400"/>
              </a:spcAft>
              <a:buFont typeface="+mj-lt"/>
              <a:buAutoNum type="arabicPeriod"/>
            </a:pPr>
            <a:r>
              <a:rPr lang="cs-CZ" sz="2500" dirty="0">
                <a:cs typeface="Arial"/>
              </a:rPr>
              <a:t>Principy ústavního práva</a:t>
            </a:r>
            <a:endParaRPr lang="en-US" sz="2500" dirty="0">
              <a:cs typeface="Arial"/>
            </a:endParaRPr>
          </a:p>
          <a:p>
            <a:pPr marL="781050" lvl="1" indent="-457200">
              <a:lnSpc>
                <a:spcPct val="110000"/>
              </a:lnSpc>
              <a:spcAft>
                <a:spcPts val="400"/>
              </a:spcAft>
              <a:buFont typeface="+mj-lt"/>
              <a:buAutoNum type="arabicPeriod"/>
            </a:pPr>
            <a:endParaRPr lang="cs-CZ" sz="2500" dirty="0">
              <a:cs typeface="Arial"/>
            </a:endParaRPr>
          </a:p>
        </p:txBody>
      </p:sp>
      <p:pic>
        <p:nvPicPr>
          <p:cNvPr id="16" name="Obrázek 15">
            <a:extLst>
              <a:ext uri="{FF2B5EF4-FFF2-40B4-BE49-F238E27FC236}">
                <a16:creationId xmlns:a16="http://schemas.microsoft.com/office/drawing/2014/main" id="{F37C0D51-D850-490D-B93B-929E52FE5C54}"/>
              </a:ext>
            </a:extLst>
          </p:cNvPr>
          <p:cNvPicPr>
            <a:picLocks noChangeAspect="1"/>
          </p:cNvPicPr>
          <p:nvPr/>
        </p:nvPicPr>
        <p:blipFill>
          <a:blip r:embed="rId4"/>
          <a:stretch>
            <a:fillRect/>
          </a:stretch>
        </p:blipFill>
        <p:spPr>
          <a:xfrm>
            <a:off x="5413660" y="130793"/>
            <a:ext cx="6642540" cy="6642540"/>
          </a:xfrm>
          <a:prstGeom prst="rect">
            <a:avLst/>
          </a:prstGeom>
        </p:spPr>
      </p:pic>
    </p:spTree>
    <p:extLst>
      <p:ext uri="{BB962C8B-B14F-4D97-AF65-F5344CB8AC3E}">
        <p14:creationId xmlns:p14="http://schemas.microsoft.com/office/powerpoint/2010/main" val="70723941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A7D3C6EC-BAFE-484F-B30F-5F814EB02F7A}"/>
              </a:ext>
            </a:extLst>
          </p:cNvPr>
          <p:cNvSpPr txBox="1"/>
          <p:nvPr/>
        </p:nvSpPr>
        <p:spPr>
          <a:xfrm>
            <a:off x="0" y="1412990"/>
            <a:ext cx="12192000" cy="3570208"/>
          </a:xfrm>
          <a:prstGeom prst="rect">
            <a:avLst/>
          </a:prstGeom>
          <a:solidFill>
            <a:srgbClr val="0000DC"/>
          </a:solidFill>
        </p:spPr>
        <p:txBody>
          <a:bodyPr wrap="square" rtlCol="0">
            <a:spAutoFit/>
          </a:bodyPr>
          <a:lstStyle/>
          <a:p>
            <a:pPr algn="ctr"/>
            <a:endParaRPr lang="cs-CZ" sz="8000" dirty="0">
              <a:latin typeface="+mn-lt"/>
            </a:endParaRPr>
          </a:p>
          <a:p>
            <a:pPr algn="ctr"/>
            <a:r>
              <a:rPr lang="cs-CZ" sz="6600" dirty="0">
                <a:latin typeface="+mn-lt"/>
              </a:rPr>
              <a:t>Prameny ústavního práva</a:t>
            </a:r>
          </a:p>
          <a:p>
            <a:pPr algn="ctr"/>
            <a:endParaRPr lang="cs-CZ" sz="8000" dirty="0">
              <a:latin typeface="+mn-lt"/>
            </a:endParaRPr>
          </a:p>
        </p:txBody>
      </p:sp>
    </p:spTree>
    <p:extLst>
      <p:ext uri="{BB962C8B-B14F-4D97-AF65-F5344CB8AC3E}">
        <p14:creationId xmlns:p14="http://schemas.microsoft.com/office/powerpoint/2010/main" val="317312437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FC7020-C491-DD0A-269D-C1A8525C8604}"/>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AD42AE79-8EC4-DE65-A6B2-B52273153BF4}"/>
              </a:ext>
            </a:extLst>
          </p:cNvPr>
          <p:cNvSpPr>
            <a:spLocks noGrp="1"/>
          </p:cNvSpPr>
          <p:nvPr>
            <p:ph type="title"/>
          </p:nvPr>
        </p:nvSpPr>
        <p:spPr>
          <a:xfrm>
            <a:off x="587141" y="720000"/>
            <a:ext cx="11381339" cy="451576"/>
          </a:xfrm>
        </p:spPr>
        <p:txBody>
          <a:bodyPr/>
          <a:lstStyle/>
          <a:p>
            <a:r>
              <a:rPr lang="cs-CZ" sz="3200" dirty="0"/>
              <a:t>Ústavní právo ve formálním a materiálním slova smyslu I.</a:t>
            </a:r>
          </a:p>
        </p:txBody>
      </p:sp>
      <p:sp>
        <p:nvSpPr>
          <p:cNvPr id="3" name="Zástupný obsah 2">
            <a:extLst>
              <a:ext uri="{FF2B5EF4-FFF2-40B4-BE49-F238E27FC236}">
                <a16:creationId xmlns:a16="http://schemas.microsoft.com/office/drawing/2014/main" id="{9A54A8CA-2EE1-267B-0ECF-E73BE80977E7}"/>
              </a:ext>
            </a:extLst>
          </p:cNvPr>
          <p:cNvSpPr>
            <a:spLocks noGrp="1"/>
          </p:cNvSpPr>
          <p:nvPr>
            <p:ph idx="1"/>
          </p:nvPr>
        </p:nvSpPr>
        <p:spPr>
          <a:xfrm>
            <a:off x="719400" y="1702162"/>
            <a:ext cx="10753200" cy="4660672"/>
          </a:xfrm>
        </p:spPr>
        <p:txBody>
          <a:bodyPr/>
          <a:lstStyle/>
          <a:p>
            <a:pPr algn="just">
              <a:lnSpc>
                <a:spcPct val="100000"/>
              </a:lnSpc>
              <a:spcBef>
                <a:spcPts val="1200"/>
              </a:spcBef>
            </a:pPr>
            <a:r>
              <a:rPr lang="cs-CZ" altLang="cs-CZ" sz="2400" b="1" dirty="0">
                <a:solidFill>
                  <a:schemeClr val="hlink"/>
                </a:solidFill>
              </a:rPr>
              <a:t>Ústava ve formálním slova smyslu </a:t>
            </a:r>
            <a:r>
              <a:rPr lang="cs-CZ" altLang="cs-CZ" sz="2400" dirty="0"/>
              <a:t>= ústavní pořádek </a:t>
            </a:r>
          </a:p>
          <a:p>
            <a:pPr algn="just">
              <a:lnSpc>
                <a:spcPct val="100000"/>
              </a:lnSpc>
              <a:spcBef>
                <a:spcPts val="1200"/>
              </a:spcBef>
            </a:pPr>
            <a:r>
              <a:rPr lang="cs-CZ" altLang="cs-CZ" sz="2400" b="1" dirty="0">
                <a:solidFill>
                  <a:schemeClr val="hlink"/>
                </a:solidFill>
              </a:rPr>
              <a:t>Ústava v materiálním pojetí</a:t>
            </a:r>
          </a:p>
          <a:p>
            <a:pPr lvl="1" algn="just">
              <a:spcBef>
                <a:spcPts val="1200"/>
              </a:spcBef>
            </a:pPr>
            <a:r>
              <a:rPr lang="cs-CZ" altLang="cs-CZ" sz="2400" dirty="0"/>
              <a:t>Včetně </a:t>
            </a:r>
            <a:r>
              <a:rPr lang="cs-CZ" altLang="cs-CZ" sz="2400" dirty="0">
                <a:solidFill>
                  <a:srgbClr val="FF0000"/>
                </a:solidFill>
              </a:rPr>
              <a:t>mezinárodních smluv o lidských právech</a:t>
            </a:r>
            <a:r>
              <a:rPr lang="cs-CZ" altLang="cs-CZ" sz="2400" dirty="0"/>
              <a:t> (Konkurzní nález)</a:t>
            </a:r>
          </a:p>
          <a:p>
            <a:pPr lvl="1" algn="just">
              <a:spcBef>
                <a:spcPts val="1200"/>
              </a:spcBef>
            </a:pPr>
            <a:r>
              <a:rPr lang="cs-CZ" altLang="cs-CZ" sz="2400" dirty="0"/>
              <a:t>Včetně „</a:t>
            </a:r>
            <a:r>
              <a:rPr lang="cs-CZ" altLang="cs-CZ" sz="2400" dirty="0">
                <a:solidFill>
                  <a:srgbClr val="FF0000"/>
                </a:solidFill>
              </a:rPr>
              <a:t>obyčejných“ zákonů</a:t>
            </a:r>
            <a:r>
              <a:rPr lang="cs-CZ" altLang="cs-CZ" sz="2400" dirty="0"/>
              <a:t> upravujících ústavní materii (volební zákony, „stykový“ zákon, jednací řády PS a Senátu, shromažďovací zákon, zákony definující rozsah sociálních práv, výhrada zákona)</a:t>
            </a:r>
          </a:p>
          <a:p>
            <a:pPr lvl="1" algn="just">
              <a:spcBef>
                <a:spcPts val="1200"/>
              </a:spcBef>
            </a:pPr>
            <a:r>
              <a:rPr lang="cs-CZ" altLang="cs-CZ" sz="2400" dirty="0"/>
              <a:t>Včetně </a:t>
            </a:r>
            <a:r>
              <a:rPr lang="cs-CZ" altLang="cs-CZ" sz="2400" dirty="0">
                <a:solidFill>
                  <a:srgbClr val="FF0000"/>
                </a:solidFill>
              </a:rPr>
              <a:t>preambule</a:t>
            </a:r>
            <a:r>
              <a:rPr lang="cs-CZ" altLang="cs-CZ" sz="2400" dirty="0"/>
              <a:t> k Ústavě a Listině (ideová východiska)</a:t>
            </a:r>
          </a:p>
          <a:p>
            <a:pPr lvl="1" algn="just">
              <a:spcBef>
                <a:spcPts val="1200"/>
              </a:spcBef>
            </a:pPr>
            <a:r>
              <a:rPr lang="cs-CZ" altLang="cs-CZ" sz="2400" dirty="0"/>
              <a:t>Včetně </a:t>
            </a:r>
            <a:r>
              <a:rPr lang="cs-CZ" altLang="cs-CZ" sz="2400" dirty="0">
                <a:solidFill>
                  <a:srgbClr val="FF0000"/>
                </a:solidFill>
              </a:rPr>
              <a:t>nepsaného</a:t>
            </a:r>
            <a:r>
              <a:rPr lang="cs-CZ" altLang="cs-CZ" sz="2400" dirty="0"/>
              <a:t> ústavního práva (ústavní zvyklosti, ústavní principy)</a:t>
            </a:r>
          </a:p>
          <a:p>
            <a:pPr lvl="1" algn="just">
              <a:spcBef>
                <a:spcPts val="1200"/>
              </a:spcBef>
            </a:pPr>
            <a:r>
              <a:rPr lang="cs-CZ" altLang="cs-CZ" sz="2400" dirty="0"/>
              <a:t>Včetně </a:t>
            </a:r>
            <a:r>
              <a:rPr lang="cs-CZ" altLang="cs-CZ" sz="2400" dirty="0">
                <a:solidFill>
                  <a:srgbClr val="FF0000"/>
                </a:solidFill>
              </a:rPr>
              <a:t>LZPEU</a:t>
            </a:r>
            <a:r>
              <a:rPr lang="cs-CZ" altLang="cs-CZ" sz="2400" dirty="0"/>
              <a:t>??? </a:t>
            </a:r>
          </a:p>
          <a:p>
            <a:pPr lvl="1" algn="just">
              <a:spcBef>
                <a:spcPts val="1200"/>
              </a:spcBef>
            </a:pPr>
            <a:r>
              <a:rPr lang="cs-CZ" altLang="cs-CZ" sz="2400" dirty="0"/>
              <a:t>Ústava ČR neobsahuje taxativní výčet formálních pramenů práva…</a:t>
            </a:r>
          </a:p>
        </p:txBody>
      </p:sp>
    </p:spTree>
    <p:extLst>
      <p:ext uri="{BB962C8B-B14F-4D97-AF65-F5344CB8AC3E}">
        <p14:creationId xmlns:p14="http://schemas.microsoft.com/office/powerpoint/2010/main" val="36307319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691207-6712-32CE-2FB5-8544E5E6E48A}"/>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6AD28705-AF52-63FE-1959-ECB634045BBB}"/>
              </a:ext>
            </a:extLst>
          </p:cNvPr>
          <p:cNvSpPr>
            <a:spLocks noGrp="1"/>
          </p:cNvSpPr>
          <p:nvPr>
            <p:ph type="title"/>
          </p:nvPr>
        </p:nvSpPr>
        <p:spPr>
          <a:xfrm>
            <a:off x="587141" y="720000"/>
            <a:ext cx="11381339" cy="451576"/>
          </a:xfrm>
        </p:spPr>
        <p:txBody>
          <a:bodyPr/>
          <a:lstStyle/>
          <a:p>
            <a:r>
              <a:rPr lang="cs-CZ" sz="3200" dirty="0"/>
              <a:t>Ústavní právo ve formálním a materiálním slova smyslu II.</a:t>
            </a:r>
          </a:p>
        </p:txBody>
      </p:sp>
      <p:sp>
        <p:nvSpPr>
          <p:cNvPr id="3" name="Zástupný obsah 2">
            <a:extLst>
              <a:ext uri="{FF2B5EF4-FFF2-40B4-BE49-F238E27FC236}">
                <a16:creationId xmlns:a16="http://schemas.microsoft.com/office/drawing/2014/main" id="{6AAA1FC5-C442-7188-4A82-25B7C53BD8CD}"/>
              </a:ext>
            </a:extLst>
          </p:cNvPr>
          <p:cNvSpPr>
            <a:spLocks noGrp="1"/>
          </p:cNvSpPr>
          <p:nvPr>
            <p:ph idx="1"/>
          </p:nvPr>
        </p:nvSpPr>
        <p:spPr>
          <a:xfrm>
            <a:off x="719400" y="1702162"/>
            <a:ext cx="10753200" cy="4660672"/>
          </a:xfrm>
        </p:spPr>
        <p:txBody>
          <a:bodyPr/>
          <a:lstStyle/>
          <a:p>
            <a:pPr algn="just">
              <a:lnSpc>
                <a:spcPct val="100000"/>
              </a:lnSpc>
              <a:spcBef>
                <a:spcPts val="1200"/>
              </a:spcBef>
            </a:pPr>
            <a:r>
              <a:rPr lang="cs-CZ" altLang="cs-CZ" sz="2400" b="1" dirty="0">
                <a:solidFill>
                  <a:schemeClr val="hlink"/>
                </a:solidFill>
              </a:rPr>
              <a:t>Několik pojmů</a:t>
            </a:r>
          </a:p>
          <a:p>
            <a:pPr lvl="1" eaLnBrk="1" hangingPunct="1">
              <a:lnSpc>
                <a:spcPct val="90000"/>
              </a:lnSpc>
            </a:pPr>
            <a:endParaRPr lang="cs-CZ" altLang="cs-CZ" sz="2400" dirty="0">
              <a:solidFill>
                <a:schemeClr val="hlink"/>
              </a:solidFill>
            </a:endParaRPr>
          </a:p>
          <a:p>
            <a:pPr lvl="1" eaLnBrk="1" hangingPunct="1">
              <a:lnSpc>
                <a:spcPct val="90000"/>
              </a:lnSpc>
            </a:pPr>
            <a:r>
              <a:rPr lang="cs-CZ" altLang="cs-CZ" sz="2400" b="1" u="sng" dirty="0"/>
              <a:t>ú</a:t>
            </a:r>
            <a:r>
              <a:rPr lang="cs-CZ" altLang="cs-CZ" sz="2400" dirty="0"/>
              <a:t>stava (množství významů z hlediska typologie)</a:t>
            </a:r>
          </a:p>
          <a:p>
            <a:pPr lvl="1" eaLnBrk="1" hangingPunct="1">
              <a:lnSpc>
                <a:spcPct val="90000"/>
              </a:lnSpc>
            </a:pPr>
            <a:r>
              <a:rPr lang="cs-CZ" altLang="cs-CZ" sz="2400" dirty="0"/>
              <a:t>ústavní pořádek (ústavní právo u užším smyslu)</a:t>
            </a:r>
            <a:endParaRPr lang="cs-CZ" altLang="cs-CZ" sz="2400" dirty="0">
              <a:latin typeface="Arial" charset="0"/>
            </a:endParaRPr>
          </a:p>
          <a:p>
            <a:pPr lvl="1" eaLnBrk="1" hangingPunct="1">
              <a:lnSpc>
                <a:spcPct val="90000"/>
              </a:lnSpc>
            </a:pPr>
            <a:r>
              <a:rPr lang="cs-CZ" altLang="cs-CZ" sz="2400" dirty="0">
                <a:latin typeface="Arial" charset="0"/>
              </a:rPr>
              <a:t>součásti ústavního pořádku</a:t>
            </a:r>
          </a:p>
          <a:p>
            <a:pPr lvl="1" eaLnBrk="1" hangingPunct="1">
              <a:lnSpc>
                <a:spcPct val="90000"/>
              </a:lnSpc>
            </a:pPr>
            <a:r>
              <a:rPr lang="cs-CZ" altLang="cs-CZ" sz="2400" dirty="0"/>
              <a:t>ústavní zákony (navíc podle čl. 112/3!)</a:t>
            </a:r>
          </a:p>
          <a:p>
            <a:pPr lvl="1" eaLnBrk="1" hangingPunct="1">
              <a:lnSpc>
                <a:spcPct val="90000"/>
              </a:lnSpc>
            </a:pPr>
            <a:r>
              <a:rPr lang="cs-CZ" altLang="cs-CZ" sz="2400" b="1" u="sng" dirty="0"/>
              <a:t>Ú</a:t>
            </a:r>
            <a:r>
              <a:rPr lang="cs-CZ" altLang="cs-CZ" sz="2400" dirty="0"/>
              <a:t>stava ČR</a:t>
            </a:r>
          </a:p>
          <a:p>
            <a:pPr lvl="1" eaLnBrk="1" hangingPunct="1">
              <a:lnSpc>
                <a:spcPct val="90000"/>
              </a:lnSpc>
            </a:pPr>
            <a:r>
              <a:rPr lang="cs-CZ" altLang="cs-CZ" sz="2400" dirty="0"/>
              <a:t>Listina základních práv a svobod</a:t>
            </a:r>
          </a:p>
          <a:p>
            <a:pPr lvl="1" eaLnBrk="1" hangingPunct="1">
              <a:lnSpc>
                <a:spcPct val="90000"/>
              </a:lnSpc>
            </a:pPr>
            <a:r>
              <a:rPr lang="cs-CZ" altLang="cs-CZ" sz="2400" dirty="0"/>
              <a:t>zástupné (konkretizované, specifické) „zákonné“ ústavní právo</a:t>
            </a:r>
          </a:p>
          <a:p>
            <a:pPr algn="just">
              <a:lnSpc>
                <a:spcPct val="100000"/>
              </a:lnSpc>
              <a:spcBef>
                <a:spcPts val="1200"/>
              </a:spcBef>
            </a:pPr>
            <a:r>
              <a:rPr lang="cs-CZ" altLang="cs-CZ" sz="2400" b="1" dirty="0">
                <a:solidFill>
                  <a:schemeClr val="hlink"/>
                </a:solidFill>
              </a:rPr>
              <a:t>Tyto pojmy se prolínají, ale nekryjí se</a:t>
            </a:r>
          </a:p>
        </p:txBody>
      </p:sp>
    </p:spTree>
    <p:extLst>
      <p:ext uri="{BB962C8B-B14F-4D97-AF65-F5344CB8AC3E}">
        <p14:creationId xmlns:p14="http://schemas.microsoft.com/office/powerpoint/2010/main" val="3172736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F51D4C-5E7D-9CC0-B5A1-C80015393F66}"/>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1EFA9F1F-EAFB-192F-91E6-CFABD5598554}"/>
              </a:ext>
            </a:extLst>
          </p:cNvPr>
          <p:cNvSpPr>
            <a:spLocks noGrp="1"/>
          </p:cNvSpPr>
          <p:nvPr>
            <p:ph type="title"/>
          </p:nvPr>
        </p:nvSpPr>
        <p:spPr>
          <a:xfrm>
            <a:off x="587141" y="720000"/>
            <a:ext cx="10972799" cy="451576"/>
          </a:xfrm>
        </p:spPr>
        <p:txBody>
          <a:bodyPr/>
          <a:lstStyle/>
          <a:p>
            <a:r>
              <a:rPr lang="cs-CZ" u="sng" dirty="0"/>
              <a:t>Ú</a:t>
            </a:r>
            <a:r>
              <a:rPr lang="cs-CZ" dirty="0"/>
              <a:t>stava vs. </a:t>
            </a:r>
            <a:r>
              <a:rPr lang="cs-CZ" u="sng" dirty="0"/>
              <a:t>ú</a:t>
            </a:r>
            <a:r>
              <a:rPr lang="cs-CZ" dirty="0"/>
              <a:t>stava I.</a:t>
            </a:r>
          </a:p>
        </p:txBody>
      </p:sp>
      <p:sp>
        <p:nvSpPr>
          <p:cNvPr id="3" name="Zástupný obsah 2">
            <a:extLst>
              <a:ext uri="{FF2B5EF4-FFF2-40B4-BE49-F238E27FC236}">
                <a16:creationId xmlns:a16="http://schemas.microsoft.com/office/drawing/2014/main" id="{6E82E23E-403F-82C1-6E05-CB906165120A}"/>
              </a:ext>
            </a:extLst>
          </p:cNvPr>
          <p:cNvSpPr>
            <a:spLocks noGrp="1"/>
          </p:cNvSpPr>
          <p:nvPr>
            <p:ph idx="1"/>
          </p:nvPr>
        </p:nvSpPr>
        <p:spPr>
          <a:xfrm>
            <a:off x="720000" y="1692002"/>
            <a:ext cx="10753200" cy="4660672"/>
          </a:xfrm>
        </p:spPr>
        <p:txBody>
          <a:bodyPr/>
          <a:lstStyle/>
          <a:p>
            <a:pPr algn="just">
              <a:lnSpc>
                <a:spcPct val="100000"/>
              </a:lnSpc>
              <a:spcBef>
                <a:spcPts val="1200"/>
              </a:spcBef>
            </a:pPr>
            <a:r>
              <a:rPr lang="cs-CZ" altLang="cs-CZ" sz="2400" b="1" dirty="0">
                <a:solidFill>
                  <a:schemeClr val="hlink"/>
                </a:solidFill>
              </a:rPr>
              <a:t>Ústava s velkým „Ú“ </a:t>
            </a:r>
            <a:r>
              <a:rPr lang="cs-CZ" altLang="cs-CZ" sz="2400" dirty="0"/>
              <a:t>= jediný ústavní zákon (ústavní zákon ČNR č. 1/1993 Sb., Ústava ČR) </a:t>
            </a:r>
          </a:p>
          <a:p>
            <a:pPr marL="72000" indent="0" algn="just">
              <a:lnSpc>
                <a:spcPct val="100000"/>
              </a:lnSpc>
              <a:spcBef>
                <a:spcPts val="1200"/>
              </a:spcBef>
              <a:buNone/>
            </a:pPr>
            <a:r>
              <a:rPr lang="cs-CZ" altLang="cs-CZ" sz="2400" dirty="0">
                <a:solidFill>
                  <a:srgbClr val="FF0000"/>
                </a:solidFill>
              </a:rPr>
              <a:t>vs.</a:t>
            </a:r>
          </a:p>
          <a:p>
            <a:pPr algn="just">
              <a:lnSpc>
                <a:spcPct val="100000"/>
              </a:lnSpc>
              <a:spcBef>
                <a:spcPts val="1200"/>
              </a:spcBef>
            </a:pPr>
            <a:r>
              <a:rPr lang="cs-CZ" altLang="cs-CZ" sz="2400" b="1" dirty="0">
                <a:solidFill>
                  <a:schemeClr val="hlink"/>
                </a:solidFill>
              </a:rPr>
              <a:t>ústava s malým „ú“ </a:t>
            </a:r>
            <a:r>
              <a:rPr lang="cs-CZ" altLang="cs-CZ" sz="2400" dirty="0">
                <a:solidFill>
                  <a:srgbClr val="000000"/>
                </a:solidFill>
              </a:rPr>
              <a:t>= </a:t>
            </a:r>
            <a:r>
              <a:rPr lang="cs-CZ" altLang="cs-CZ" sz="2400" dirty="0"/>
              <a:t>množina všech předpisů ústavní síly</a:t>
            </a:r>
          </a:p>
          <a:p>
            <a:pPr marL="1547813" lvl="3" indent="-609600" eaLnBrk="1" hangingPunct="1">
              <a:lnSpc>
                <a:spcPct val="80000"/>
              </a:lnSpc>
            </a:pPr>
            <a:r>
              <a:rPr lang="cs-CZ" altLang="cs-CZ" sz="2400" dirty="0">
                <a:solidFill>
                  <a:srgbClr val="FF0000"/>
                </a:solidFill>
              </a:rPr>
              <a:t>= ±</a:t>
            </a:r>
            <a:r>
              <a:rPr lang="cs-CZ" altLang="cs-CZ" sz="2400" dirty="0"/>
              <a:t> ústavní pořádek (viz čl. 112 Úst) </a:t>
            </a:r>
          </a:p>
          <a:p>
            <a:pPr marL="1547813" lvl="3" indent="-609600" eaLnBrk="1" hangingPunct="1">
              <a:lnSpc>
                <a:spcPct val="80000"/>
              </a:lnSpc>
            </a:pPr>
            <a:r>
              <a:rPr lang="cs-CZ" altLang="cs-CZ" sz="2400" dirty="0"/>
              <a:t>Ale pozor na další modifikace (mezinárodní smlouvy o LP)</a:t>
            </a:r>
          </a:p>
          <a:p>
            <a:pPr marL="1547813" lvl="3" indent="-609600" eaLnBrk="1" hangingPunct="1">
              <a:lnSpc>
                <a:spcPct val="80000"/>
              </a:lnSpc>
            </a:pPr>
            <a:r>
              <a:rPr lang="cs-CZ" altLang="cs-CZ" sz="2400" dirty="0"/>
              <a:t>Problém s výkladem čl. 9/1 Úst</a:t>
            </a:r>
          </a:p>
          <a:p>
            <a:pPr marL="2322513" lvl="5" indent="-609600">
              <a:lnSpc>
                <a:spcPct val="80000"/>
              </a:lnSpc>
            </a:pPr>
            <a:r>
              <a:rPr lang="cs-CZ" altLang="cs-CZ" sz="2400" dirty="0"/>
              <a:t>„</a:t>
            </a:r>
            <a:r>
              <a:rPr lang="cs-CZ" altLang="cs-CZ" sz="2400" b="1" u="sng" dirty="0">
                <a:solidFill>
                  <a:srgbClr val="FF0000"/>
                </a:solidFill>
              </a:rPr>
              <a:t>Ú</a:t>
            </a:r>
            <a:r>
              <a:rPr lang="cs-CZ" altLang="cs-CZ" sz="2400" dirty="0"/>
              <a:t>stava [či </a:t>
            </a:r>
            <a:r>
              <a:rPr lang="cs-CZ" altLang="cs-CZ" sz="2400" b="1" u="sng" dirty="0">
                <a:solidFill>
                  <a:srgbClr val="FF0000"/>
                </a:solidFill>
              </a:rPr>
              <a:t>ú</a:t>
            </a:r>
            <a:r>
              <a:rPr lang="cs-CZ" altLang="cs-CZ" sz="2400" dirty="0"/>
              <a:t>stava] může být doplňována či měněna pouze ústavními zákony.”</a:t>
            </a:r>
          </a:p>
          <a:p>
            <a:pPr algn="just">
              <a:lnSpc>
                <a:spcPct val="100000"/>
              </a:lnSpc>
              <a:spcBef>
                <a:spcPts val="1200"/>
              </a:spcBef>
            </a:pPr>
            <a:endParaRPr lang="cs-CZ" sz="2400" dirty="0">
              <a:highlight>
                <a:srgbClr val="FFFF00"/>
              </a:highlight>
            </a:endParaRPr>
          </a:p>
        </p:txBody>
      </p:sp>
    </p:spTree>
    <p:extLst>
      <p:ext uri="{BB962C8B-B14F-4D97-AF65-F5344CB8AC3E}">
        <p14:creationId xmlns:p14="http://schemas.microsoft.com/office/powerpoint/2010/main" val="3867852795"/>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20A1B037DD1A0E489BA25F0DCD0C6D93" ma:contentTypeVersion="16" ma:contentTypeDescription="Vytvoří nový dokument" ma:contentTypeScope="" ma:versionID="f3edfc34bfcb1cce5436928bfffb56d7">
  <xsd:schema xmlns:xsd="http://www.w3.org/2001/XMLSchema" xmlns:xs="http://www.w3.org/2001/XMLSchema" xmlns:p="http://schemas.microsoft.com/office/2006/metadata/properties" xmlns:ns3="d64b5fb5-c9db-4617-9a62-64f49fae5538" xmlns:ns4="0a4d777f-aadb-4192-819a-6dd8ba01e105" targetNamespace="http://schemas.microsoft.com/office/2006/metadata/properties" ma:root="true" ma:fieldsID="12a93e4e8cf180567b674e2cbd713f54" ns3:_="" ns4:_="">
    <xsd:import namespace="d64b5fb5-c9db-4617-9a62-64f49fae5538"/>
    <xsd:import namespace="0a4d777f-aadb-4192-819a-6dd8ba01e105"/>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DateTaken" minOccurs="0"/>
                <xsd:element ref="ns3:MediaServiceAutoTags" minOccurs="0"/>
                <xsd:element ref="ns3:MediaServiceGenerationTime" minOccurs="0"/>
                <xsd:element ref="ns3:MediaServiceEventHashCode"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64b5fb5-c9db-4617-9a62-64f49fae553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_activity" ma:index="20" nillable="true" ma:displayName="_activity" ma:hidden="true" ma:internalName="_activity">
      <xsd:simpleType>
        <xsd:restriction base="dms:Note"/>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a4d777f-aadb-4192-819a-6dd8ba01e105" elementFormDefault="qualified">
    <xsd:import namespace="http://schemas.microsoft.com/office/2006/documentManagement/types"/>
    <xsd:import namespace="http://schemas.microsoft.com/office/infopath/2007/PartnerControls"/>
    <xsd:element name="SharedWithUsers" ma:index="12"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dílené s podrobnostmi" ma:internalName="SharedWithDetails" ma:readOnly="true">
      <xsd:simpleType>
        <xsd:restriction base="dms:Note">
          <xsd:maxLength value="255"/>
        </xsd:restriction>
      </xsd:simpleType>
    </xsd:element>
    <xsd:element name="SharingHintHash" ma:index="14" nillable="true" ma:displayName="Hodnota hash upozornění na sdílení"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d64b5fb5-c9db-4617-9a62-64f49fae5538" xsi:nil="true"/>
  </documentManagement>
</p:properties>
</file>

<file path=customXml/itemProps1.xml><?xml version="1.0" encoding="utf-8"?>
<ds:datastoreItem xmlns:ds="http://schemas.openxmlformats.org/officeDocument/2006/customXml" ds:itemID="{F207A57B-23D1-4FEF-BF16-D4B5B3C01BB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64b5fb5-c9db-4617-9a62-64f49fae5538"/>
    <ds:schemaRef ds:uri="0a4d777f-aadb-4192-819a-6dd8ba01e10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D34B165-52DE-4A49-9A1A-8C8EBE7F8FF2}">
  <ds:schemaRefs>
    <ds:schemaRef ds:uri="http://schemas.microsoft.com/sharepoint/v3/contenttype/forms"/>
  </ds:schemaRefs>
</ds:datastoreItem>
</file>

<file path=customXml/itemProps3.xml><?xml version="1.0" encoding="utf-8"?>
<ds:datastoreItem xmlns:ds="http://schemas.openxmlformats.org/officeDocument/2006/customXml" ds:itemID="{4C8508A8-6664-45FB-BB9B-56621D74979A}">
  <ds:schemaRefs>
    <ds:schemaRef ds:uri="http://purl.org/dc/terms/"/>
    <ds:schemaRef ds:uri="http://purl.org/dc/dcmitype/"/>
    <ds:schemaRef ds:uri="http://schemas.microsoft.com/office/2006/metadata/properties"/>
    <ds:schemaRef ds:uri="http://purl.org/dc/elements/1.1/"/>
    <ds:schemaRef ds:uri="http://schemas.microsoft.com/office/infopath/2007/PartnerControls"/>
    <ds:schemaRef ds:uri="http://schemas.microsoft.com/office/2006/documentManagement/types"/>
    <ds:schemaRef ds:uri="http://schemas.openxmlformats.org/package/2006/metadata/core-properties"/>
    <ds:schemaRef ds:uri="0a4d777f-aadb-4192-819a-6dd8ba01e105"/>
    <ds:schemaRef ds:uri="d64b5fb5-c9db-4617-9a62-64f49fae5538"/>
    <ds:schemaRef ds:uri="http://www.w3.org/XML/1998/namespace"/>
  </ds:schemaRefs>
</ds:datastoreItem>
</file>

<file path=docMetadata/LabelInfo.xml><?xml version="1.0" encoding="utf-8"?>
<clbl:labelList xmlns:clbl="http://schemas.microsoft.com/office/2020/mipLabelMetadata">
  <clbl:label id="{11904f23-f0db-4cdc-96f7-390bd55fcee8}" enabled="0" method="" siteId="{11904f23-f0db-4cdc-96f7-390bd55fcee8}" removed="1"/>
</clbl:labelList>
</file>

<file path=docProps/app.xml><?xml version="1.0" encoding="utf-8"?>
<Properties xmlns="http://schemas.openxmlformats.org/officeDocument/2006/extended-properties" xmlns:vt="http://schemas.openxmlformats.org/officeDocument/2006/docPropsVTypes">
  <Template>Sablona ppt cz</Template>
  <TotalTime>4088</TotalTime>
  <Words>5880</Words>
  <Application>Microsoft Office PowerPoint</Application>
  <PresentationFormat>Širokoúhlá obrazovka</PresentationFormat>
  <Paragraphs>344</Paragraphs>
  <Slides>48</Slides>
  <Notes>10</Notes>
  <HiddenSlides>0</HiddenSlides>
  <MMClips>0</MMClips>
  <ScaleCrop>false</ScaleCrop>
  <HeadingPairs>
    <vt:vector size="8" baseType="variant">
      <vt:variant>
        <vt:lpstr>Použitá písma</vt:lpstr>
      </vt:variant>
      <vt:variant>
        <vt:i4>5</vt:i4>
      </vt:variant>
      <vt:variant>
        <vt:lpstr>Motiv</vt:lpstr>
      </vt:variant>
      <vt:variant>
        <vt:i4>1</vt:i4>
      </vt:variant>
      <vt:variant>
        <vt:lpstr>Vložené servery OLE</vt:lpstr>
      </vt:variant>
      <vt:variant>
        <vt:i4>1</vt:i4>
      </vt:variant>
      <vt:variant>
        <vt:lpstr>Nadpisy snímků</vt:lpstr>
      </vt:variant>
      <vt:variant>
        <vt:i4>48</vt:i4>
      </vt:variant>
    </vt:vector>
  </HeadingPairs>
  <TitlesOfParts>
    <vt:vector size="55" baseType="lpstr">
      <vt:lpstr>Aptos</vt:lpstr>
      <vt:lpstr>Arial</vt:lpstr>
      <vt:lpstr>Calibri</vt:lpstr>
      <vt:lpstr>Tahoma</vt:lpstr>
      <vt:lpstr>Wingdings</vt:lpstr>
      <vt:lpstr>Prezentace_MU_CZ</vt:lpstr>
      <vt:lpstr>Organization Chart</vt:lpstr>
      <vt:lpstr>Prezentace aplikace PowerPoint</vt:lpstr>
      <vt:lpstr>Prezentace aplikace PowerPoint</vt:lpstr>
      <vt:lpstr>Prezentace aplikace PowerPoint</vt:lpstr>
      <vt:lpstr>Prameny ústavního práva v ČR a jeho základní principy</vt:lpstr>
      <vt:lpstr>Struktura</vt:lpstr>
      <vt:lpstr>Prezentace aplikace PowerPoint</vt:lpstr>
      <vt:lpstr>Ústavní právo ve formálním a materiálním slova smyslu I.</vt:lpstr>
      <vt:lpstr>Ústavní právo ve formálním a materiálním slova smyslu II.</vt:lpstr>
      <vt:lpstr>Ústava vs. ústava I.</vt:lpstr>
      <vt:lpstr>Ústava vs. ústava II.</vt:lpstr>
      <vt:lpstr>Ústavní pořádek I.</vt:lpstr>
      <vt:lpstr>Ústavní pořádek II.</vt:lpstr>
      <vt:lpstr>Ústavní pořádek III.</vt:lpstr>
      <vt:lpstr>Ústavní pořádek IV.</vt:lpstr>
      <vt:lpstr>Ústavní pořádek V.</vt:lpstr>
      <vt:lpstr>Hierarchie v rámci ústavního pořádku?</vt:lpstr>
      <vt:lpstr>Hierarchie v rámci ústavního pořádku (praxe)</vt:lpstr>
      <vt:lpstr>Mezinárodní smlouvy I.</vt:lpstr>
      <vt:lpstr>Mezinárodní smlouvy II.</vt:lpstr>
      <vt:lpstr>Mezinárodní smlouvy III.</vt:lpstr>
      <vt:lpstr>Mezinárodní smlouvy IV. (praxe)</vt:lpstr>
      <vt:lpstr>Právo EU I.</vt:lpstr>
      <vt:lpstr>Právo EU II.</vt:lpstr>
      <vt:lpstr>Právo EU III.</vt:lpstr>
      <vt:lpstr>Právo EU III.</vt:lpstr>
      <vt:lpstr>Rozhodnutí ÚS jako pramen ústavního práva?</vt:lpstr>
      <vt:lpstr>Rozhodnutí ÚS jako pramen ústavního práva (praxe)</vt:lpstr>
      <vt:lpstr>Ústavní zvyklosti</vt:lpstr>
      <vt:lpstr>Co je to ústavní zvyklost – české soudy</vt:lpstr>
      <vt:lpstr>Co je to ústavní zvyklost – můj pohled I.</vt:lpstr>
      <vt:lpstr>Co je to ústavní zvyklost – můj pohled II.</vt:lpstr>
      <vt:lpstr>Prezentace aplikace PowerPoint</vt:lpstr>
      <vt:lpstr>Ústavní principy obecně</vt:lpstr>
      <vt:lpstr>Ústava ČR - Preambule</vt:lpstr>
      <vt:lpstr>LZPS - Preambule</vt:lpstr>
      <vt:lpstr>Svrchovanost státu a lidu (a demokracie)</vt:lpstr>
      <vt:lpstr>Svrchovanost lidu</vt:lpstr>
      <vt:lpstr>Právní stát I.</vt:lpstr>
      <vt:lpstr>Právní stát II.</vt:lpstr>
      <vt:lpstr>Dělba moci</vt:lpstr>
      <vt:lpstr>Dělba moci II</vt:lpstr>
      <vt:lpstr>Úcta k lidským právům</vt:lpstr>
      <vt:lpstr>Princip demokracie</vt:lpstr>
      <vt:lpstr>Unitární stát</vt:lpstr>
      <vt:lpstr>Prezentace aplikace PowerPoint</vt:lpstr>
      <vt:lpstr>Standardní hierarchie právního řádu II.</vt:lpstr>
      <vt:lpstr>Standardní hierarchie právního řádu II.</vt:lpstr>
      <vt:lpstr>Standardní hierarchie právního řádu III.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Prameny ústavního práva v ČR a jeho základní principy</dc:title>
  <dc:creator>Ladislav Vyhnánek</dc:creator>
  <cp:lastModifiedBy>David Kosař</cp:lastModifiedBy>
  <cp:revision>8</cp:revision>
  <dcterms:created xsi:type="dcterms:W3CDTF">2024-02-25T12:50:59Z</dcterms:created>
  <dcterms:modified xsi:type="dcterms:W3CDTF">2024-02-28T12:56:33Z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0x01010020A1B037DD1A0E489BA25F0DCD0C6D93</vt:lpwstr>
  </property>
</Properties>
</file>