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8" r:id="rId4"/>
    <p:sldId id="289" r:id="rId5"/>
    <p:sldId id="290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6" r:id="rId20"/>
    <p:sldId id="305" r:id="rId21"/>
    <p:sldId id="307" r:id="rId22"/>
    <p:sldId id="308" r:id="rId23"/>
    <p:sldId id="269" r:id="rId24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67801" autoAdjust="0"/>
  </p:normalViewPr>
  <p:slideViewPr>
    <p:cSldViewPr snapToGrid="0">
      <p:cViewPr varScale="1">
        <p:scale>
          <a:sx n="45" d="100"/>
          <a:sy n="45" d="100"/>
        </p:scale>
        <p:origin x="196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046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1415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28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7489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483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31106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13710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96622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7658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08510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862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03415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6117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20590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8653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964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7488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870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7281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4726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4717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9928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7794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700000"/>
            <a:ext cx="8522680" cy="1171580"/>
          </a:xfrm>
        </p:spPr>
        <p:txBody>
          <a:bodyPr/>
          <a:lstStyle/>
          <a:p>
            <a:r>
              <a:rPr lang="cs-CZ" dirty="0"/>
              <a:t>Držba, její </a:t>
            </a:r>
            <a:r>
              <a:rPr lang="cs-CZ"/>
              <a:t>převod a ochrana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Pavel Koukal, Ph.D.</a:t>
            </a:r>
          </a:p>
          <a:p>
            <a:r>
              <a:rPr lang="cs-CZ" dirty="0"/>
              <a:t>Právnická fakulta Masarykovy univerzity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6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Práva a povinnosti nepoctivého držitele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733566"/>
            <a:ext cx="8066301" cy="4139998"/>
          </a:xfrm>
        </p:spPr>
        <p:txBody>
          <a:bodyPr/>
          <a:lstStyle/>
          <a:p>
            <a:r>
              <a:rPr lang="cs-CZ" dirty="0"/>
              <a:t>Náhrada jako jednateli bez příkazu</a:t>
            </a:r>
          </a:p>
          <a:p>
            <a:endParaRPr lang="cs-CZ" dirty="0"/>
          </a:p>
          <a:p>
            <a:r>
              <a:rPr lang="cs-CZ" dirty="0"/>
              <a:t>Nutné náklady (</a:t>
            </a:r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necessariae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Povinnost vydat užitky</a:t>
            </a:r>
          </a:p>
          <a:p>
            <a:r>
              <a:rPr lang="cs-CZ" dirty="0"/>
              <a:t>Povinnost nahradit ušlé užitky</a:t>
            </a:r>
          </a:p>
          <a:p>
            <a:r>
              <a:rPr lang="cs-CZ" dirty="0"/>
              <a:t>Povinnost k náhradě škody</a:t>
            </a:r>
          </a:p>
        </p:txBody>
      </p:sp>
    </p:spTree>
    <p:extLst>
      <p:ext uri="{BB962C8B-B14F-4D97-AF65-F5344CB8AC3E}">
        <p14:creationId xmlns:p14="http://schemas.microsoft.com/office/powerpoint/2010/main" val="1713624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Držba pravá a nepravá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 err="1"/>
              <a:t>Vi</a:t>
            </a:r>
            <a:r>
              <a:rPr lang="cs-CZ" i="1" dirty="0"/>
              <a:t> (násilí), </a:t>
            </a:r>
            <a:r>
              <a:rPr lang="cs-CZ" i="1" dirty="0" err="1"/>
              <a:t>clam</a:t>
            </a:r>
            <a:r>
              <a:rPr lang="cs-CZ" i="1" dirty="0"/>
              <a:t> (tajně, lstí), </a:t>
            </a:r>
            <a:r>
              <a:rPr lang="cs-CZ" i="1" dirty="0" err="1"/>
              <a:t>precario</a:t>
            </a:r>
            <a:r>
              <a:rPr lang="cs-CZ" i="1" dirty="0"/>
              <a:t> ab </a:t>
            </a:r>
            <a:r>
              <a:rPr lang="cs-CZ" i="1" dirty="0" err="1"/>
              <a:t>adversario</a:t>
            </a:r>
            <a:r>
              <a:rPr lang="cs-CZ" i="1" dirty="0"/>
              <a:t> (z výprosy chce udělat výpůjčku)</a:t>
            </a:r>
          </a:p>
          <a:p>
            <a:endParaRPr lang="cs-CZ" dirty="0"/>
          </a:p>
          <a:p>
            <a:r>
              <a:rPr lang="cs-CZ" dirty="0"/>
              <a:t>Držba nepravá je vždy i držbou neřádnou</a:t>
            </a:r>
          </a:p>
          <a:p>
            <a:endParaRPr lang="cs-CZ" dirty="0"/>
          </a:p>
          <a:p>
            <a:r>
              <a:rPr lang="cs-CZ" dirty="0"/>
              <a:t>Při vydržení se je nutné, aby držba byla pravou </a:t>
            </a:r>
          </a:p>
        </p:txBody>
      </p:sp>
    </p:spTree>
    <p:extLst>
      <p:ext uri="{BB962C8B-B14F-4D97-AF65-F5344CB8AC3E}">
        <p14:creationId xmlns:p14="http://schemas.microsoft.com/office/powerpoint/2010/main" val="2656905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409020"/>
            <a:ext cx="8066301" cy="451576"/>
          </a:xfrm>
        </p:spPr>
        <p:txBody>
          <a:bodyPr/>
          <a:lstStyle/>
          <a:p>
            <a:r>
              <a:rPr lang="cs-CZ" dirty="0"/>
              <a:t>Další druhy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Držba vedoucí k vydržení </a:t>
            </a:r>
            <a:r>
              <a:rPr lang="cs-CZ" i="1" dirty="0"/>
              <a:t>(</a:t>
            </a:r>
            <a:r>
              <a:rPr lang="cs-CZ" i="1" dirty="0" err="1"/>
              <a:t>possessio</a:t>
            </a:r>
            <a:r>
              <a:rPr lang="cs-CZ" i="1" dirty="0"/>
              <a:t> ad </a:t>
            </a:r>
            <a:r>
              <a:rPr lang="cs-CZ" i="1" dirty="0" err="1"/>
              <a:t>usucapionem</a:t>
            </a:r>
            <a:r>
              <a:rPr lang="cs-CZ" i="1" dirty="0"/>
              <a:t>)</a:t>
            </a:r>
          </a:p>
          <a:p>
            <a:pPr lvl="1"/>
            <a:r>
              <a:rPr lang="cs-CZ" dirty="0"/>
              <a:t>Řádné vydržení</a:t>
            </a:r>
          </a:p>
          <a:p>
            <a:pPr lvl="1"/>
            <a:r>
              <a:rPr lang="cs-CZ" dirty="0"/>
              <a:t>Mimořádné vydržení</a:t>
            </a:r>
          </a:p>
          <a:p>
            <a:pPr lvl="1"/>
            <a:endParaRPr lang="cs-CZ" dirty="0"/>
          </a:p>
          <a:p>
            <a:pPr lvl="1"/>
            <a:endParaRPr lang="cs-CZ" i="1" dirty="0"/>
          </a:p>
          <a:p>
            <a:r>
              <a:rPr lang="cs-CZ" dirty="0"/>
              <a:t>Tabulární držba </a:t>
            </a:r>
            <a:r>
              <a:rPr lang="cs-CZ" i="1" dirty="0"/>
              <a:t>(</a:t>
            </a:r>
            <a:r>
              <a:rPr lang="cs-CZ" i="1" dirty="0" err="1"/>
              <a:t>possessio</a:t>
            </a:r>
            <a:r>
              <a:rPr lang="cs-CZ" i="1" dirty="0"/>
              <a:t> </a:t>
            </a:r>
            <a:r>
              <a:rPr lang="cs-CZ" i="1" dirty="0" err="1"/>
              <a:t>tabularis</a:t>
            </a:r>
            <a:r>
              <a:rPr lang="cs-CZ" i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849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409020"/>
            <a:ext cx="8066301" cy="451576"/>
          </a:xfrm>
        </p:spPr>
        <p:txBody>
          <a:bodyPr/>
          <a:lstStyle/>
          <a:p>
            <a:r>
              <a:rPr lang="cs-CZ" dirty="0"/>
              <a:t>Nabytí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/>
              <a:t>Corpore et animo</a:t>
            </a:r>
          </a:p>
          <a:p>
            <a:endParaRPr lang="cs-CZ" dirty="0"/>
          </a:p>
          <a:p>
            <a:r>
              <a:rPr lang="cs-CZ" dirty="0"/>
              <a:t>Způsobilý předmět</a:t>
            </a:r>
          </a:p>
          <a:p>
            <a:endParaRPr lang="cs-CZ" dirty="0"/>
          </a:p>
          <a:p>
            <a:r>
              <a:rPr lang="cs-CZ" dirty="0"/>
              <a:t>Podmínkou nabytí držby není právní titul</a:t>
            </a:r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082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409020"/>
            <a:ext cx="8066301" cy="451576"/>
          </a:xfrm>
        </p:spPr>
        <p:txBody>
          <a:bodyPr/>
          <a:lstStyle/>
          <a:p>
            <a:r>
              <a:rPr lang="cs-CZ" dirty="0"/>
              <a:t>Jednostranné uchopení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054693"/>
            <a:ext cx="8066301" cy="4139998"/>
          </a:xfrm>
        </p:spPr>
        <p:txBody>
          <a:bodyPr/>
          <a:lstStyle/>
          <a:p>
            <a:r>
              <a:rPr lang="cs-CZ" i="1" dirty="0" err="1"/>
              <a:t>Apprehense</a:t>
            </a:r>
            <a:endParaRPr lang="cs-CZ" i="1" dirty="0"/>
          </a:p>
          <a:p>
            <a:r>
              <a:rPr lang="cs-CZ" dirty="0"/>
              <a:t>Hmotné věci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Přivlastnění odhozené věci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Krádež/loupež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err="1"/>
              <a:t>Zajmutí</a:t>
            </a:r>
            <a:r>
              <a:rPr lang="cs-CZ" sz="2800" dirty="0"/>
              <a:t> zvířete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Nález věci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Uchopení držby</a:t>
            </a:r>
          </a:p>
          <a:p>
            <a:pPr lvl="2"/>
            <a:endParaRPr lang="cs-CZ" dirty="0"/>
          </a:p>
          <a:p>
            <a:r>
              <a:rPr lang="cs-CZ" dirty="0"/>
              <a:t>Nehmotné věci (práva)</a:t>
            </a:r>
          </a:p>
          <a:p>
            <a:pPr lvl="2">
              <a:spcAft>
                <a:spcPts val="600"/>
              </a:spcAft>
            </a:pPr>
            <a:r>
              <a:rPr lang="cs-CZ" sz="2800" dirty="0"/>
              <a:t>Užívání</a:t>
            </a:r>
          </a:p>
          <a:p>
            <a:pPr lvl="2">
              <a:spcAft>
                <a:spcPts val="600"/>
              </a:spcAft>
            </a:pPr>
            <a:r>
              <a:rPr lang="cs-CZ" sz="2800" dirty="0"/>
              <a:t>Vykonávání domnělého práva</a:t>
            </a:r>
          </a:p>
          <a:p>
            <a:pPr lvl="2">
              <a:spcAft>
                <a:spcPts val="600"/>
              </a:spcAft>
            </a:pPr>
            <a:r>
              <a:rPr lang="cs-CZ" sz="2800" dirty="0"/>
              <a:t>Dobrovolné podrobení se povinnosti (právo, aby soused nezvýšil stavbu – </a:t>
            </a:r>
            <a:r>
              <a:rPr lang="cs-CZ" sz="2800" i="1" dirty="0" err="1"/>
              <a:t>servitus</a:t>
            </a:r>
            <a:r>
              <a:rPr lang="cs-CZ" sz="2800" i="1" dirty="0"/>
              <a:t> </a:t>
            </a:r>
            <a:r>
              <a:rPr lang="cs-CZ" sz="2800" i="1" dirty="0" err="1"/>
              <a:t>altius</a:t>
            </a:r>
            <a:r>
              <a:rPr lang="cs-CZ" sz="2800" i="1" dirty="0"/>
              <a:t> non </a:t>
            </a:r>
            <a:r>
              <a:rPr lang="cs-CZ" sz="2800" i="1" dirty="0" err="1"/>
              <a:t>tollendi</a:t>
            </a:r>
            <a:r>
              <a:rPr lang="cs-CZ" sz="2800" dirty="0"/>
              <a:t>)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752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Dvoustranné uchopení držby (tradice)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Rozsah držby (odvozený od předchozího držitele)</a:t>
            </a:r>
          </a:p>
          <a:p>
            <a:pPr lvl="1"/>
            <a:endParaRPr lang="cs-CZ" dirty="0"/>
          </a:p>
          <a:p>
            <a:pPr lvl="1"/>
            <a:r>
              <a:rPr lang="cs-CZ" sz="2400" dirty="0"/>
              <a:t>Hmotné odevzdání movitých věcí z ruky do ruky</a:t>
            </a:r>
          </a:p>
          <a:p>
            <a:pPr lvl="1"/>
            <a:r>
              <a:rPr lang="cs-CZ" sz="2400" i="1" dirty="0" err="1"/>
              <a:t>Traditio</a:t>
            </a:r>
            <a:r>
              <a:rPr lang="cs-CZ" sz="2400" i="1" dirty="0"/>
              <a:t> longa manu</a:t>
            </a:r>
          </a:p>
          <a:p>
            <a:pPr lvl="1"/>
            <a:r>
              <a:rPr lang="cs-CZ" sz="2400" dirty="0"/>
              <a:t>Odevzdání symbolické (znameními)</a:t>
            </a:r>
          </a:p>
          <a:p>
            <a:pPr lvl="1"/>
            <a:r>
              <a:rPr lang="cs-CZ" sz="2400" i="1" dirty="0" err="1"/>
              <a:t>Constitutum</a:t>
            </a:r>
            <a:r>
              <a:rPr lang="cs-CZ" sz="2400" i="1" dirty="0"/>
              <a:t> </a:t>
            </a:r>
            <a:r>
              <a:rPr lang="cs-CZ" sz="2400" i="1" dirty="0" err="1"/>
              <a:t>possessorium</a:t>
            </a:r>
            <a:endParaRPr lang="cs-CZ" sz="2400" i="1" dirty="0"/>
          </a:p>
          <a:p>
            <a:pPr lvl="1"/>
            <a:r>
              <a:rPr lang="cs-CZ" sz="2400" i="1" dirty="0" err="1"/>
              <a:t>Traditio</a:t>
            </a:r>
            <a:r>
              <a:rPr lang="cs-CZ" sz="2400" i="1" dirty="0"/>
              <a:t> </a:t>
            </a:r>
            <a:r>
              <a:rPr lang="cs-CZ" sz="2400" i="1" dirty="0" err="1"/>
              <a:t>brevi</a:t>
            </a:r>
            <a:r>
              <a:rPr lang="cs-CZ" sz="2400" i="1" dirty="0"/>
              <a:t> manu</a:t>
            </a:r>
          </a:p>
          <a:p>
            <a:pPr lvl="1"/>
            <a:r>
              <a:rPr lang="cs-CZ" sz="2400" dirty="0"/>
              <a:t>Nabytí držby zástupcem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912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Ochrana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Ochrana faktického stavu</a:t>
            </a:r>
          </a:p>
          <a:p>
            <a:r>
              <a:rPr lang="cs-CZ" i="1" dirty="0" err="1"/>
              <a:t>interdictum</a:t>
            </a:r>
            <a:r>
              <a:rPr lang="cs-CZ" i="1" dirty="0"/>
              <a:t> </a:t>
            </a:r>
            <a:r>
              <a:rPr lang="cs-CZ" i="1" dirty="0" err="1"/>
              <a:t>retinendae</a:t>
            </a:r>
            <a:r>
              <a:rPr lang="cs-CZ" dirty="0"/>
              <a:t> a </a:t>
            </a:r>
            <a:r>
              <a:rPr lang="cs-CZ" i="1" dirty="0" err="1"/>
              <a:t>interdictum</a:t>
            </a:r>
            <a:r>
              <a:rPr lang="cs-CZ" dirty="0"/>
              <a:t> </a:t>
            </a:r>
            <a:r>
              <a:rPr lang="cs-CZ" i="1" dirty="0" err="1"/>
              <a:t>recuperandae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endParaRPr lang="cs-CZ" i="1" dirty="0"/>
          </a:p>
          <a:p>
            <a:pPr marL="72000" indent="0">
              <a:buNone/>
            </a:pPr>
            <a:endParaRPr lang="cs-CZ" i="1" dirty="0"/>
          </a:p>
          <a:p>
            <a:pPr lvl="1"/>
            <a:r>
              <a:rPr lang="cs-CZ" sz="2400" dirty="0"/>
              <a:t>Žaloba z rušené držby (§ 1003 a 1004 </a:t>
            </a:r>
            <a:r>
              <a:rPr lang="cs-CZ" sz="2400" dirty="0" err="1"/>
              <a:t>o.z</a:t>
            </a:r>
            <a:r>
              <a:rPr lang="cs-CZ" sz="2400" dirty="0"/>
              <a:t>.)</a:t>
            </a:r>
          </a:p>
          <a:p>
            <a:pPr lvl="1"/>
            <a:r>
              <a:rPr lang="cs-CZ" sz="2400" dirty="0"/>
              <a:t>Žaloba na uchování držby (§ 1007 </a:t>
            </a:r>
            <a:r>
              <a:rPr lang="cs-CZ" sz="2400" dirty="0" err="1"/>
              <a:t>o.z</a:t>
            </a:r>
            <a:r>
              <a:rPr lang="cs-CZ" sz="2400" dirty="0"/>
              <a:t>.)</a:t>
            </a:r>
          </a:p>
          <a:p>
            <a:pPr lvl="1"/>
            <a:r>
              <a:rPr lang="cs-CZ" sz="2400" dirty="0"/>
              <a:t>Ochrana držby svépomocí (§ 1006 </a:t>
            </a:r>
            <a:r>
              <a:rPr lang="cs-CZ" sz="2400" dirty="0" err="1"/>
              <a:t>o.z</a:t>
            </a:r>
            <a:r>
              <a:rPr lang="cs-CZ" sz="2400" dirty="0"/>
              <a:t>.)</a:t>
            </a:r>
          </a:p>
          <a:p>
            <a:pPr lvl="1"/>
            <a:r>
              <a:rPr lang="cs-CZ" sz="2400" dirty="0" err="1"/>
              <a:t>Publiciánská</a:t>
            </a:r>
            <a:r>
              <a:rPr lang="cs-CZ" sz="2400" dirty="0"/>
              <a:t> žaloba (§ 1043 </a:t>
            </a:r>
            <a:r>
              <a:rPr lang="cs-CZ" sz="2400" dirty="0" err="1"/>
              <a:t>o.z</a:t>
            </a:r>
            <a:r>
              <a:rPr lang="cs-CZ" sz="24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770949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8195" y="426721"/>
            <a:ext cx="8565755" cy="459104"/>
          </a:xfrm>
        </p:spPr>
        <p:txBody>
          <a:bodyPr/>
          <a:lstStyle/>
          <a:p>
            <a:r>
              <a:rPr lang="cs-CZ" dirty="0"/>
              <a:t>Žaloba proti rušení držby (§ 1003 – 1005 </a:t>
            </a:r>
            <a:r>
              <a:rPr lang="cs-CZ" dirty="0" err="1"/>
              <a:t>o.z</a:t>
            </a:r>
            <a:r>
              <a:rPr lang="cs-CZ" dirty="0"/>
              <a:t>.)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 err="1"/>
              <a:t>remedium</a:t>
            </a:r>
            <a:r>
              <a:rPr lang="cs-CZ" i="1" dirty="0"/>
              <a:t> </a:t>
            </a:r>
            <a:r>
              <a:rPr lang="cs-CZ" i="1" dirty="0" err="1"/>
              <a:t>retinendae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endParaRPr lang="cs-CZ" i="1" dirty="0"/>
          </a:p>
          <a:p>
            <a:r>
              <a:rPr lang="cs-CZ" sz="2400" dirty="0"/>
              <a:t>Prekluzivní lhůta 6 týdnů</a:t>
            </a:r>
          </a:p>
          <a:p>
            <a:r>
              <a:rPr lang="cs-CZ" sz="2400" dirty="0"/>
              <a:t>Svémocné rušení</a:t>
            </a:r>
          </a:p>
          <a:p>
            <a:r>
              <a:rPr lang="cs-CZ" sz="2400" dirty="0"/>
              <a:t>Není nutné prokázat kvalifikovanou držbu</a:t>
            </a:r>
          </a:p>
          <a:p>
            <a:r>
              <a:rPr lang="cs-CZ" sz="2400" dirty="0"/>
              <a:t>Námitka nepravé držby</a:t>
            </a:r>
          </a:p>
          <a:p>
            <a:r>
              <a:rPr lang="cs-CZ" sz="2400" dirty="0"/>
              <a:t>Procesní úprava – § 176 – 180 OSŘ</a:t>
            </a:r>
          </a:p>
          <a:p>
            <a:endParaRPr lang="cs-CZ" sz="2400" dirty="0"/>
          </a:p>
          <a:p>
            <a:r>
              <a:rPr lang="cs-CZ" sz="2400" dirty="0"/>
              <a:t>Ochrana proti provádění stavby (§ 1004 </a:t>
            </a:r>
            <a:r>
              <a:rPr lang="cs-CZ" sz="2400" dirty="0" err="1"/>
              <a:t>o.z</a:t>
            </a:r>
            <a:r>
              <a:rPr lang="cs-CZ" sz="24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203319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543103" cy="419223"/>
          </a:xfrm>
        </p:spPr>
        <p:txBody>
          <a:bodyPr/>
          <a:lstStyle/>
          <a:p>
            <a:r>
              <a:rPr lang="cs-CZ" dirty="0"/>
              <a:t>Žaloba na uchování držby (§ 1006 – 1007 </a:t>
            </a:r>
            <a:r>
              <a:rPr lang="cs-CZ" dirty="0" err="1"/>
              <a:t>o.z</a:t>
            </a:r>
            <a:r>
              <a:rPr lang="cs-CZ" dirty="0"/>
              <a:t>.)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 err="1"/>
              <a:t>remedium</a:t>
            </a:r>
            <a:r>
              <a:rPr lang="cs-CZ" i="1" dirty="0"/>
              <a:t> </a:t>
            </a:r>
            <a:r>
              <a:rPr lang="cs-CZ" i="1" dirty="0" err="1"/>
              <a:t>recuperandae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endParaRPr lang="cs-CZ" i="1" dirty="0"/>
          </a:p>
          <a:p>
            <a:r>
              <a:rPr lang="cs-CZ" dirty="0"/>
              <a:t>Vypuzení z držby </a:t>
            </a:r>
            <a:r>
              <a:rPr lang="cs-CZ" i="1" dirty="0"/>
              <a:t>(</a:t>
            </a:r>
            <a:r>
              <a:rPr lang="cs-CZ" i="1" dirty="0" err="1"/>
              <a:t>dejekce</a:t>
            </a:r>
            <a:r>
              <a:rPr lang="cs-CZ" i="1" dirty="0"/>
              <a:t>)</a:t>
            </a:r>
          </a:p>
          <a:p>
            <a:endParaRPr lang="cs-CZ" i="1" dirty="0"/>
          </a:p>
          <a:p>
            <a:r>
              <a:rPr lang="cs-CZ" i="1" dirty="0" err="1"/>
              <a:t>exceptio</a:t>
            </a:r>
            <a:r>
              <a:rPr lang="cs-CZ" i="1" dirty="0"/>
              <a:t> </a:t>
            </a:r>
            <a:r>
              <a:rPr lang="cs-CZ" i="1" dirty="0" err="1"/>
              <a:t>vitiosae</a:t>
            </a:r>
            <a:r>
              <a:rPr lang="cs-CZ" i="1" dirty="0"/>
              <a:t> </a:t>
            </a:r>
            <a:r>
              <a:rPr lang="cs-CZ" i="1" dirty="0" err="1"/>
              <a:t>posessionis</a:t>
            </a:r>
            <a:r>
              <a:rPr lang="cs-CZ" i="1" dirty="0"/>
              <a:t> ab </a:t>
            </a:r>
            <a:r>
              <a:rPr lang="cs-CZ" i="1" dirty="0" err="1"/>
              <a:t>adversario</a:t>
            </a:r>
            <a:r>
              <a:rPr lang="cs-CZ" i="1" dirty="0"/>
              <a:t> </a:t>
            </a:r>
            <a:r>
              <a:rPr lang="cs-CZ" dirty="0"/>
              <a:t>(§ 1007 odst. 2 </a:t>
            </a:r>
            <a:r>
              <a:rPr lang="cs-CZ" dirty="0" err="1"/>
              <a:t>o.z</a:t>
            </a:r>
            <a:r>
              <a:rPr lang="cs-CZ" dirty="0"/>
              <a:t>.)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0074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Ochrana držby svépomocí (§ 1006)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Je zřejmé, že ochrana veřejné moci by přišla pozdě</a:t>
            </a:r>
          </a:p>
          <a:p>
            <a:endParaRPr lang="cs-CZ" dirty="0"/>
          </a:p>
          <a:p>
            <a:r>
              <a:rPr lang="cs-CZ" dirty="0"/>
              <a:t>Proporcionalita</a:t>
            </a:r>
          </a:p>
          <a:p>
            <a:endParaRPr lang="cs-CZ" dirty="0"/>
          </a:p>
          <a:p>
            <a:r>
              <a:rPr lang="cs-CZ" dirty="0"/>
              <a:t>Držitel není oprávněn věc, která mu již byla odcizena a kterou nalezl u třetí osoby, této osobě svépomocně odejmout</a:t>
            </a:r>
          </a:p>
        </p:txBody>
      </p:sp>
    </p:spTree>
    <p:extLst>
      <p:ext uri="{BB962C8B-B14F-4D97-AF65-F5344CB8AC3E}">
        <p14:creationId xmlns:p14="http://schemas.microsoft.com/office/powerpoint/2010/main" val="890693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Držba jako právem chráněný faktický stav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Subjektivní právo vs. faktický stav</a:t>
            </a:r>
          </a:p>
          <a:p>
            <a:endParaRPr lang="cs-CZ" dirty="0"/>
          </a:p>
          <a:p>
            <a:r>
              <a:rPr lang="cs-CZ" dirty="0"/>
              <a:t>Držba je právní institut</a:t>
            </a:r>
          </a:p>
          <a:p>
            <a:endParaRPr lang="cs-CZ" dirty="0"/>
          </a:p>
          <a:p>
            <a:r>
              <a:rPr lang="cs-CZ" dirty="0"/>
              <a:t>Posesorní ochrana je poskytována i osobě, která nemůže být v právu</a:t>
            </a:r>
          </a:p>
        </p:txBody>
      </p:sp>
    </p:spTree>
    <p:extLst>
      <p:ext uri="{BB962C8B-B14F-4D97-AF65-F5344CB8AC3E}">
        <p14:creationId xmlns:p14="http://schemas.microsoft.com/office/powerpoint/2010/main" val="199680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 err="1"/>
              <a:t>Publiciánská</a:t>
            </a:r>
            <a:r>
              <a:rPr lang="cs-CZ" dirty="0"/>
              <a:t> žaloba (§ 1043 </a:t>
            </a:r>
            <a:r>
              <a:rPr lang="cs-CZ" sz="4000" dirty="0" err="1"/>
              <a:t>o.z</a:t>
            </a:r>
            <a:r>
              <a:rPr lang="cs-CZ" sz="4000" dirty="0"/>
              <a:t>.</a:t>
            </a:r>
            <a:r>
              <a:rPr lang="cs-CZ" dirty="0"/>
              <a:t>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/>
              <a:t>petitorní ochrana </a:t>
            </a:r>
          </a:p>
          <a:p>
            <a:r>
              <a:rPr lang="cs-CZ" i="1" dirty="0" err="1"/>
              <a:t>possessorium</a:t>
            </a:r>
            <a:r>
              <a:rPr lang="cs-CZ" i="1" dirty="0"/>
              <a:t> ad </a:t>
            </a:r>
            <a:r>
              <a:rPr lang="cs-CZ" i="1" dirty="0" err="1"/>
              <a:t>usucapionem</a:t>
            </a:r>
            <a:endParaRPr lang="cs-CZ" i="1" dirty="0"/>
          </a:p>
          <a:p>
            <a:endParaRPr lang="cs-CZ" dirty="0"/>
          </a:p>
          <a:p>
            <a:r>
              <a:rPr lang="cs-CZ" dirty="0"/>
              <a:t>Žaloba na zdržení i na odstranění</a:t>
            </a:r>
          </a:p>
          <a:p>
            <a:endParaRPr lang="cs-CZ" dirty="0"/>
          </a:p>
          <a:p>
            <a:r>
              <a:rPr lang="cs-CZ" dirty="0"/>
              <a:t>Srovnávání (síla) držebních titulů</a:t>
            </a:r>
          </a:p>
          <a:p>
            <a:endParaRPr lang="cs-CZ" dirty="0"/>
          </a:p>
          <a:p>
            <a:r>
              <a:rPr lang="cs-CZ" dirty="0"/>
              <a:t>Nejsou prekluzívní lhůty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503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81311"/>
            <a:ext cx="8066301" cy="451576"/>
          </a:xfrm>
        </p:spPr>
        <p:txBody>
          <a:bodyPr/>
          <a:lstStyle/>
          <a:p>
            <a:r>
              <a:rPr lang="cs-CZ" dirty="0"/>
              <a:t>Zánik držby (§ 1009 </a:t>
            </a:r>
            <a:r>
              <a:rPr lang="cs-CZ" sz="4000" dirty="0" err="1"/>
              <a:t>o.z</a:t>
            </a:r>
            <a:r>
              <a:rPr lang="cs-CZ" sz="4000" dirty="0"/>
              <a:t>.</a:t>
            </a:r>
            <a:r>
              <a:rPr lang="cs-CZ" dirty="0"/>
              <a:t>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832887"/>
            <a:ext cx="8066301" cy="4139998"/>
          </a:xfrm>
        </p:spPr>
        <p:txBody>
          <a:bodyPr/>
          <a:lstStyle/>
          <a:p>
            <a:r>
              <a:rPr lang="cs-CZ" i="1" dirty="0"/>
              <a:t>I. Corpore</a:t>
            </a:r>
          </a:p>
          <a:p>
            <a:r>
              <a:rPr lang="cs-CZ" dirty="0"/>
              <a:t>Držba vlastnického práva</a:t>
            </a:r>
          </a:p>
          <a:p>
            <a:pPr lvl="1"/>
            <a:r>
              <a:rPr lang="cs-CZ" dirty="0"/>
              <a:t>Zničení věci</a:t>
            </a:r>
          </a:p>
          <a:p>
            <a:pPr lvl="1"/>
            <a:r>
              <a:rPr lang="cs-CZ" dirty="0"/>
              <a:t>Ztráta věci</a:t>
            </a:r>
          </a:p>
          <a:p>
            <a:pPr lvl="1"/>
            <a:r>
              <a:rPr lang="cs-CZ" dirty="0"/>
              <a:t>Převod/přechod do držby jiné osoby</a:t>
            </a:r>
          </a:p>
          <a:p>
            <a:pPr lvl="1"/>
            <a:r>
              <a:rPr lang="cs-CZ" dirty="0"/>
              <a:t>Vypuzení z držby</a:t>
            </a:r>
          </a:p>
          <a:p>
            <a:r>
              <a:rPr lang="cs-CZ" dirty="0"/>
              <a:t>Držba jiných práv</a:t>
            </a:r>
          </a:p>
          <a:p>
            <a:pPr lvl="1"/>
            <a:r>
              <a:rPr lang="cs-CZ" dirty="0"/>
              <a:t>Zničení užívané věci</a:t>
            </a:r>
          </a:p>
          <a:p>
            <a:pPr lvl="1"/>
            <a:r>
              <a:rPr lang="cs-CZ" dirty="0"/>
              <a:t>Prohlášení oprávněného (u reálných břemen), že nechce, aby bylo plněno</a:t>
            </a:r>
          </a:p>
          <a:p>
            <a:pPr lvl="1"/>
            <a:r>
              <a:rPr lang="cs-CZ" dirty="0"/>
              <a:t>U služebností negativních (</a:t>
            </a:r>
            <a:r>
              <a:rPr lang="cs-CZ" i="1" dirty="0" err="1"/>
              <a:t>servitutes</a:t>
            </a:r>
            <a:r>
              <a:rPr lang="cs-CZ" i="1" dirty="0"/>
              <a:t> </a:t>
            </a:r>
            <a:r>
              <a:rPr lang="cs-CZ" i="1" dirty="0" err="1"/>
              <a:t>negativae</a:t>
            </a:r>
            <a:r>
              <a:rPr lang="cs-CZ" dirty="0"/>
              <a:t>) jestliže povinný nerespektuje zákaz</a:t>
            </a:r>
          </a:p>
          <a:p>
            <a:pPr lvl="1"/>
            <a:r>
              <a:rPr lang="cs-CZ" dirty="0"/>
              <a:t>u služebností afirmativních (</a:t>
            </a:r>
            <a:r>
              <a:rPr lang="cs-CZ" i="1" dirty="0" err="1"/>
              <a:t>servitutes</a:t>
            </a:r>
            <a:r>
              <a:rPr lang="cs-CZ" i="1" dirty="0"/>
              <a:t> </a:t>
            </a:r>
            <a:r>
              <a:rPr lang="cs-CZ" i="1" dirty="0" err="1"/>
              <a:t>affirmativae</a:t>
            </a:r>
            <a:r>
              <a:rPr lang="cs-CZ" dirty="0"/>
              <a:t>) jestliže výkon práva se strany povinné osoby již není trpěn (např. odepření práva pastvy)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607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81311"/>
            <a:ext cx="8066301" cy="451576"/>
          </a:xfrm>
        </p:spPr>
        <p:txBody>
          <a:bodyPr/>
          <a:lstStyle/>
          <a:p>
            <a:r>
              <a:rPr lang="cs-CZ" dirty="0"/>
              <a:t>Zánik držby (§ 1009 </a:t>
            </a:r>
            <a:r>
              <a:rPr lang="cs-CZ" sz="4000" dirty="0" err="1"/>
              <a:t>o.z</a:t>
            </a:r>
            <a:r>
              <a:rPr lang="cs-CZ" sz="4000" dirty="0"/>
              <a:t>.</a:t>
            </a:r>
            <a:r>
              <a:rPr lang="cs-CZ" dirty="0"/>
              <a:t>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832887"/>
            <a:ext cx="8066301" cy="4139998"/>
          </a:xfrm>
        </p:spPr>
        <p:txBody>
          <a:bodyPr/>
          <a:lstStyle/>
          <a:p>
            <a:r>
              <a:rPr lang="cs-CZ" i="1" dirty="0"/>
              <a:t>II. Animo</a:t>
            </a:r>
          </a:p>
          <a:p>
            <a:endParaRPr lang="cs-CZ" dirty="0"/>
          </a:p>
          <a:p>
            <a:r>
              <a:rPr lang="cs-CZ" dirty="0"/>
              <a:t>Dobrovolným a úplným opuštěním věci nebo vzdání se práva</a:t>
            </a:r>
          </a:p>
          <a:p>
            <a:endParaRPr lang="cs-CZ" dirty="0"/>
          </a:p>
          <a:p>
            <a:r>
              <a:rPr lang="cs-CZ" dirty="0"/>
              <a:t>Tradice (zejména </a:t>
            </a:r>
            <a:r>
              <a:rPr lang="cs-CZ" i="1" dirty="0" err="1"/>
              <a:t>constitutum</a:t>
            </a:r>
            <a:r>
              <a:rPr lang="cs-CZ" i="1" dirty="0"/>
              <a:t> </a:t>
            </a:r>
            <a:r>
              <a:rPr lang="cs-CZ" i="1" dirty="0" err="1"/>
              <a:t>possessorium</a:t>
            </a:r>
            <a:r>
              <a:rPr lang="cs-CZ" dirty="0"/>
              <a:t>)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408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r>
              <a:rPr lang="cs-CZ" b="1" dirty="0">
                <a:solidFill>
                  <a:schemeClr val="tx2"/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436844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Základní druhy a předmět držby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05070" y="1006140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Držba vlastnického práva (držba věci – </a:t>
            </a:r>
            <a:r>
              <a:rPr lang="cs-CZ" sz="3600" i="1" dirty="0" err="1"/>
              <a:t>rei</a:t>
            </a:r>
            <a:r>
              <a:rPr lang="cs-CZ" sz="3600" i="1" dirty="0"/>
              <a:t> </a:t>
            </a:r>
            <a:r>
              <a:rPr lang="cs-CZ" sz="3600" i="1" dirty="0" err="1"/>
              <a:t>possessio</a:t>
            </a:r>
            <a:r>
              <a:rPr lang="cs-CZ" sz="3600" dirty="0"/>
              <a:t>) - § 989 odst. 1 </a:t>
            </a:r>
            <a:r>
              <a:rPr lang="cs-CZ" sz="3600" dirty="0" err="1"/>
              <a:t>o.z</a:t>
            </a:r>
            <a:r>
              <a:rPr lang="cs-CZ" sz="3600" dirty="0"/>
              <a:t>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Držba jiných práv (</a:t>
            </a:r>
            <a:r>
              <a:rPr lang="cs-CZ" sz="3600" i="1" dirty="0" err="1"/>
              <a:t>iuris</a:t>
            </a:r>
            <a:r>
              <a:rPr lang="cs-CZ" sz="3600" i="1" dirty="0"/>
              <a:t> quasi </a:t>
            </a:r>
            <a:r>
              <a:rPr lang="cs-CZ" sz="3600" i="1" dirty="0" err="1"/>
              <a:t>possessio</a:t>
            </a:r>
            <a:r>
              <a:rPr lang="cs-CZ" sz="3600" dirty="0"/>
              <a:t>) - § 989 odst. 2 </a:t>
            </a:r>
            <a:r>
              <a:rPr lang="cs-CZ" sz="3600" dirty="0" err="1"/>
              <a:t>o.z</a:t>
            </a:r>
            <a:r>
              <a:rPr lang="cs-CZ" sz="3600" dirty="0"/>
              <a:t>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Věci hmotné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Nehmotné statky pouze zprostředkovaně (skrze držbu jiných práv)</a:t>
            </a:r>
          </a:p>
        </p:txBody>
      </p:sp>
    </p:spTree>
    <p:extLst>
      <p:ext uri="{BB962C8B-B14F-4D97-AF65-F5344CB8AC3E}">
        <p14:creationId xmlns:p14="http://schemas.microsoft.com/office/powerpoint/2010/main" val="169773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Pojmové znaky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i="1" dirty="0" err="1"/>
              <a:t>Corporalis</a:t>
            </a:r>
            <a:r>
              <a:rPr lang="cs-CZ" sz="3200" i="1" dirty="0"/>
              <a:t> </a:t>
            </a:r>
            <a:r>
              <a:rPr lang="cs-CZ" sz="3200" i="1" dirty="0" err="1"/>
              <a:t>possessio</a:t>
            </a:r>
            <a:endParaRPr lang="cs-CZ" sz="3200" i="1" dirty="0"/>
          </a:p>
          <a:p>
            <a:endParaRPr lang="cs-CZ" sz="3200" dirty="0"/>
          </a:p>
          <a:p>
            <a:r>
              <a:rPr lang="cs-CZ" sz="3200" i="1" dirty="0" err="1"/>
              <a:t>Animus</a:t>
            </a:r>
            <a:r>
              <a:rPr lang="cs-CZ" sz="3200" i="1" dirty="0"/>
              <a:t> </a:t>
            </a:r>
            <a:r>
              <a:rPr lang="cs-CZ" sz="3200" i="1" dirty="0" err="1"/>
              <a:t>possidendi</a:t>
            </a:r>
            <a:r>
              <a:rPr lang="cs-CZ" sz="3200" i="1" dirty="0"/>
              <a:t> </a:t>
            </a:r>
            <a:r>
              <a:rPr lang="cs-CZ" sz="3200" dirty="0"/>
              <a:t>(</a:t>
            </a:r>
            <a:r>
              <a:rPr lang="cs-CZ" sz="3200" i="1" dirty="0" err="1"/>
              <a:t>animus</a:t>
            </a:r>
            <a:r>
              <a:rPr lang="cs-CZ" sz="3200" i="1" dirty="0"/>
              <a:t> </a:t>
            </a:r>
            <a:r>
              <a:rPr lang="cs-CZ" sz="3200" i="1" dirty="0" err="1"/>
              <a:t>domini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765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Subjekty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Fyzické osoby</a:t>
            </a:r>
          </a:p>
          <a:p>
            <a:r>
              <a:rPr lang="cs-CZ" dirty="0"/>
              <a:t>Právnické osoby</a:t>
            </a:r>
          </a:p>
          <a:p>
            <a:r>
              <a:rPr lang="cs-CZ" dirty="0"/>
              <a:t>Stát</a:t>
            </a:r>
          </a:p>
          <a:p>
            <a:endParaRPr lang="cs-CZ" dirty="0"/>
          </a:p>
          <a:p>
            <a:r>
              <a:rPr lang="cs-CZ" dirty="0"/>
              <a:t>Zastoupený vs. zástupce</a:t>
            </a:r>
          </a:p>
          <a:p>
            <a:endParaRPr lang="cs-CZ" dirty="0"/>
          </a:p>
          <a:p>
            <a:r>
              <a:rPr lang="cs-CZ" dirty="0"/>
              <a:t>Spoludržitelé (</a:t>
            </a:r>
            <a:r>
              <a:rPr lang="cs-CZ" i="1" dirty="0" err="1"/>
              <a:t>compossessio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009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Držba řádná a neřádná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Řádný titul (</a:t>
            </a:r>
            <a:r>
              <a:rPr lang="cs-CZ" i="1" dirty="0" err="1"/>
              <a:t>iustus</a:t>
            </a:r>
            <a:r>
              <a:rPr lang="cs-CZ" i="1" dirty="0"/>
              <a:t> </a:t>
            </a:r>
            <a:r>
              <a:rPr lang="cs-CZ" i="1" dirty="0" err="1"/>
              <a:t>titulus</a:t>
            </a:r>
            <a:r>
              <a:rPr lang="cs-CZ" i="1" dirty="0"/>
              <a:t>)</a:t>
            </a:r>
          </a:p>
          <a:p>
            <a:endParaRPr lang="cs-CZ" dirty="0"/>
          </a:p>
          <a:p>
            <a:r>
              <a:rPr lang="cs-CZ" dirty="0"/>
              <a:t>Neřádná držba nemůže být </a:t>
            </a:r>
            <a:r>
              <a:rPr lang="cs-CZ" i="1" dirty="0" err="1"/>
              <a:t>possessio</a:t>
            </a:r>
            <a:r>
              <a:rPr lang="cs-CZ" i="1" dirty="0"/>
              <a:t> ad </a:t>
            </a:r>
            <a:r>
              <a:rPr lang="cs-CZ" i="1" dirty="0" err="1"/>
              <a:t>usucapionem</a:t>
            </a:r>
            <a:endParaRPr lang="cs-CZ" i="1" dirty="0"/>
          </a:p>
          <a:p>
            <a:endParaRPr lang="cs-CZ" dirty="0"/>
          </a:p>
          <a:p>
            <a:r>
              <a:rPr lang="cs-CZ" dirty="0" err="1"/>
              <a:t>Detentor</a:t>
            </a:r>
            <a:r>
              <a:rPr lang="cs-CZ" dirty="0"/>
              <a:t> je neřádným držitelem vlastnického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03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Držba poctivá a nepoctivá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K poctivé držbě se nevyžaduje právní titul</a:t>
            </a:r>
          </a:p>
          <a:p>
            <a:endParaRPr lang="cs-CZ" dirty="0"/>
          </a:p>
          <a:p>
            <a:r>
              <a:rPr lang="cs-CZ" dirty="0"/>
              <a:t>Poctivá držba se obvykle nabývá v tzv. omluvitelném skutkovém omylu</a:t>
            </a:r>
            <a:endParaRPr lang="cs-CZ" i="1" dirty="0"/>
          </a:p>
          <a:p>
            <a:endParaRPr lang="cs-CZ" i="1" dirty="0"/>
          </a:p>
          <a:p>
            <a:r>
              <a:rPr lang="cs-CZ" i="1" dirty="0" err="1"/>
              <a:t>bonae</a:t>
            </a:r>
            <a:r>
              <a:rPr lang="cs-CZ" i="1" dirty="0"/>
              <a:t> </a:t>
            </a:r>
            <a:r>
              <a:rPr lang="cs-CZ" i="1" dirty="0" err="1"/>
              <a:t>fidei</a:t>
            </a:r>
            <a:r>
              <a:rPr lang="cs-CZ" i="1" dirty="0"/>
              <a:t> </a:t>
            </a:r>
            <a:r>
              <a:rPr lang="cs-CZ" i="1" dirty="0" err="1"/>
              <a:t>possessor</a:t>
            </a: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6139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Práva poctivého držitele I.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Vztah vlastník </a:t>
            </a:r>
            <a:r>
              <a:rPr lang="cs-CZ" i="1" dirty="0"/>
              <a:t>– </a:t>
            </a:r>
            <a:r>
              <a:rPr lang="cs-CZ" dirty="0"/>
              <a:t>poctivý držitel (</a:t>
            </a:r>
            <a:r>
              <a:rPr lang="cs-CZ" i="1" dirty="0" err="1"/>
              <a:t>rei</a:t>
            </a:r>
            <a:r>
              <a:rPr lang="cs-CZ" i="1" dirty="0"/>
              <a:t> </a:t>
            </a:r>
            <a:r>
              <a:rPr lang="cs-CZ" i="1" dirty="0" err="1"/>
              <a:t>vindicatio</a:t>
            </a:r>
            <a:r>
              <a:rPr lang="cs-CZ" i="1" dirty="0"/>
              <a:t>)</a:t>
            </a:r>
          </a:p>
          <a:p>
            <a:r>
              <a:rPr lang="cs-CZ" dirty="0"/>
              <a:t>Poctivý držitel může věc, kterou má ve své držbě, beze vší zodpovědnosti libovolně užívat, dát k užívání, zužívat a dokonce i zničit (§ 996 odst. 1 </a:t>
            </a:r>
            <a:r>
              <a:rPr lang="cs-CZ" sz="2800" dirty="0" err="1"/>
              <a:t>o.z</a:t>
            </a:r>
            <a:r>
              <a:rPr lang="cs-CZ" sz="2800" dirty="0"/>
              <a:t>.</a:t>
            </a:r>
            <a:r>
              <a:rPr lang="cs-CZ" dirty="0"/>
              <a:t>)</a:t>
            </a:r>
          </a:p>
          <a:p>
            <a:r>
              <a:rPr lang="cs-CZ" i="1" dirty="0" err="1"/>
              <a:t>fructus</a:t>
            </a:r>
            <a:r>
              <a:rPr lang="cs-CZ" i="1" dirty="0"/>
              <a:t> </a:t>
            </a:r>
            <a:r>
              <a:rPr lang="cs-CZ" i="1" dirty="0" err="1"/>
              <a:t>separati</a:t>
            </a:r>
            <a:r>
              <a:rPr lang="cs-CZ" i="1" dirty="0"/>
              <a:t> </a:t>
            </a:r>
            <a:r>
              <a:rPr lang="cs-CZ" dirty="0"/>
              <a:t>(§ 996 odst. 2 </a:t>
            </a:r>
            <a:r>
              <a:rPr lang="cs-CZ" sz="2800" dirty="0" err="1"/>
              <a:t>o.z</a:t>
            </a:r>
            <a:r>
              <a:rPr lang="cs-CZ" sz="2800" dirty="0"/>
              <a:t>.</a:t>
            </a:r>
            <a:r>
              <a:rPr lang="cs-CZ" dirty="0"/>
              <a:t>)</a:t>
            </a:r>
          </a:p>
          <a:p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necessariae</a:t>
            </a:r>
            <a:r>
              <a:rPr lang="cs-CZ" i="1" dirty="0"/>
              <a:t>, </a:t>
            </a:r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utiles</a:t>
            </a:r>
            <a:r>
              <a:rPr lang="cs-CZ" i="1" dirty="0"/>
              <a:t>, </a:t>
            </a:r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voluptuariae</a:t>
            </a:r>
            <a:endParaRPr lang="cs-CZ" i="1" dirty="0"/>
          </a:p>
          <a:p>
            <a:endParaRPr lang="cs-CZ" i="1" dirty="0"/>
          </a:p>
          <a:p>
            <a:endParaRPr lang="cs-CZ" dirty="0"/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86312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Práva poctivého držitele II.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2384" y="1151675"/>
            <a:ext cx="8066301" cy="4139998"/>
          </a:xfrm>
        </p:spPr>
        <p:txBody>
          <a:bodyPr/>
          <a:lstStyle/>
          <a:p>
            <a:r>
              <a:rPr lang="cs-CZ" i="1" dirty="0"/>
              <a:t>Ius </a:t>
            </a:r>
            <a:r>
              <a:rPr lang="cs-CZ" i="1" dirty="0" err="1"/>
              <a:t>tollendi</a:t>
            </a:r>
            <a:endParaRPr lang="cs-CZ" i="1" dirty="0"/>
          </a:p>
          <a:p>
            <a:r>
              <a:rPr lang="cs-CZ" i="1" strike="dblStrike" dirty="0"/>
              <a:t>Ius </a:t>
            </a:r>
            <a:r>
              <a:rPr lang="cs-CZ" i="1" strike="dblStrike" dirty="0" err="1"/>
              <a:t>retentionis</a:t>
            </a:r>
            <a:endParaRPr lang="cs-CZ" i="1" strike="dblStrike" dirty="0"/>
          </a:p>
          <a:p>
            <a:r>
              <a:rPr lang="cs-CZ" dirty="0"/>
              <a:t>Poctivá držba se stává okamžikem doručení vlastnické žaloby (</a:t>
            </a:r>
            <a:r>
              <a:rPr lang="cs-CZ" dirty="0" err="1"/>
              <a:t>reivindikační</a:t>
            </a:r>
            <a:r>
              <a:rPr lang="cs-CZ" dirty="0"/>
              <a:t>, určovací, na vyklizení) držbou nepoctivou</a:t>
            </a:r>
          </a:p>
          <a:p>
            <a:r>
              <a:rPr lang="cs-CZ" i="1" dirty="0" err="1"/>
              <a:t>Omnis</a:t>
            </a:r>
            <a:r>
              <a:rPr lang="cs-CZ" i="1" dirty="0"/>
              <a:t> culpa</a:t>
            </a:r>
          </a:p>
          <a:p>
            <a:r>
              <a:rPr lang="cs-CZ" dirty="0"/>
              <a:t>Zlá víra (</a:t>
            </a:r>
            <a:r>
              <a:rPr lang="cs-CZ" i="1" dirty="0"/>
              <a:t>mala </a:t>
            </a:r>
            <a:r>
              <a:rPr lang="cs-CZ" i="1" dirty="0" err="1"/>
              <a:t>fides</a:t>
            </a:r>
            <a:r>
              <a:rPr lang="cs-CZ" dirty="0"/>
              <a:t>) ve vztahu k vlastníkovi</a:t>
            </a:r>
          </a:p>
          <a:p>
            <a:r>
              <a:rPr lang="cs-CZ" dirty="0"/>
              <a:t>Zlá víra (</a:t>
            </a:r>
            <a:r>
              <a:rPr lang="cs-CZ" i="1" dirty="0"/>
              <a:t>mala </a:t>
            </a:r>
            <a:r>
              <a:rPr lang="cs-CZ" i="1" dirty="0" err="1"/>
              <a:t>fides</a:t>
            </a:r>
            <a:r>
              <a:rPr lang="cs-CZ" dirty="0"/>
              <a:t>) vůči jiným osobám - vydržení</a:t>
            </a:r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1570393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17229</TotalTime>
  <Words>857</Words>
  <Application>Microsoft Office PowerPoint</Application>
  <PresentationFormat>Vlastní</PresentationFormat>
  <Paragraphs>232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Držba, její převod a ochrana</vt:lpstr>
      <vt:lpstr>Držba jako právem chráněný faktický stav </vt:lpstr>
      <vt:lpstr>Základní druhy a předmět držby</vt:lpstr>
      <vt:lpstr>Pojmové znaky držby</vt:lpstr>
      <vt:lpstr>Subjekty držby</vt:lpstr>
      <vt:lpstr>Držba řádná a neřádná</vt:lpstr>
      <vt:lpstr>Držba poctivá a nepoctivá</vt:lpstr>
      <vt:lpstr>Práva poctivého držitele I.</vt:lpstr>
      <vt:lpstr>Práva poctivého držitele II.</vt:lpstr>
      <vt:lpstr>Práva a povinnosti nepoctivého držitele</vt:lpstr>
      <vt:lpstr>Držba pravá a nepravá</vt:lpstr>
      <vt:lpstr>Další druhy držby</vt:lpstr>
      <vt:lpstr>Nabytí držby</vt:lpstr>
      <vt:lpstr>Jednostranné uchopení držby</vt:lpstr>
      <vt:lpstr>Dvoustranné uchopení držby (tradice)</vt:lpstr>
      <vt:lpstr>Ochrana držby</vt:lpstr>
      <vt:lpstr>Žaloba proti rušení držby (§ 1003 – 1005 o.z.)</vt:lpstr>
      <vt:lpstr>Žaloba na uchování držby (§ 1006 – 1007 o.z.)</vt:lpstr>
      <vt:lpstr>Ochrana držby svépomocí (§ 1006)</vt:lpstr>
      <vt:lpstr>Publiciánská žaloba (§ 1043 o.z.)</vt:lpstr>
      <vt:lpstr>Zánik držby (§ 1009 o.z.)</vt:lpstr>
      <vt:lpstr>Zánik držby (§ 1009 o.z.)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public domain  a společné statky (commons)</dc:title>
  <dc:creator>Martin Grepl</dc:creator>
  <cp:lastModifiedBy>Pavel Koukal</cp:lastModifiedBy>
  <cp:revision>135</cp:revision>
  <cp:lastPrinted>1601-01-01T00:00:00Z</cp:lastPrinted>
  <dcterms:created xsi:type="dcterms:W3CDTF">2019-10-01T06:59:56Z</dcterms:created>
  <dcterms:modified xsi:type="dcterms:W3CDTF">2023-09-22T09:02:13Z</dcterms:modified>
</cp:coreProperties>
</file>