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326" r:id="rId3"/>
    <p:sldId id="327" r:id="rId4"/>
    <p:sldId id="257" r:id="rId5"/>
    <p:sldId id="309" r:id="rId6"/>
    <p:sldId id="328" r:id="rId7"/>
    <p:sldId id="329" r:id="rId8"/>
    <p:sldId id="311" r:id="rId9"/>
    <p:sldId id="314" r:id="rId10"/>
    <p:sldId id="330" r:id="rId11"/>
    <p:sldId id="313" r:id="rId12"/>
    <p:sldId id="331" r:id="rId13"/>
    <p:sldId id="288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32" r:id="rId22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04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6276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901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466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28963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07773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11332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687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374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fontAlgn="ctr">
              <a:spcBef>
                <a:spcPts val="1000"/>
              </a:spcBef>
              <a:spcAft>
                <a:spcPts val="500"/>
              </a:spcAft>
            </a:pPr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456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596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92547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825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1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6664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6106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244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7137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61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790F2B46-32BE-4EC7-A4F0-EF0E970E6F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4935" y="-449173"/>
            <a:ext cx="3865123" cy="2838450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D9F673-97F0-48B7-B006-1795BC744050}"/>
              </a:ext>
            </a:extLst>
          </p:cNvPr>
          <p:cNvSpPr txBox="1"/>
          <p:nvPr/>
        </p:nvSpPr>
        <p:spPr>
          <a:xfrm>
            <a:off x="405070" y="0"/>
            <a:ext cx="786627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Vlastnické právo a teorie vyjednávacích </a:t>
            </a:r>
            <a:r>
              <a:rPr lang="cs-CZ" sz="4000" b="1" kern="0" dirty="0">
                <a:solidFill>
                  <a:srgbClr val="0000DC"/>
                </a:solidFill>
                <a:latin typeface="Arial"/>
                <a:ea typeface="+mj-ea"/>
                <a:cs typeface="+mj-cs"/>
              </a:rPr>
              <a:t>her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0AD18C0-DC69-44D4-84F2-1E212BB9B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70" y="2389277"/>
            <a:ext cx="8066301" cy="4139998"/>
          </a:xfrm>
        </p:spPr>
        <p:txBody>
          <a:bodyPr/>
          <a:lstStyle/>
          <a:p>
            <a:r>
              <a:rPr lang="cs-CZ" dirty="0"/>
              <a:t>Adam (subjektivní užitek: 3000 USD)</a:t>
            </a:r>
          </a:p>
          <a:p>
            <a:r>
              <a:rPr lang="cs-CZ" dirty="0"/>
              <a:t>Blair (subjektivní užitek: 4000 USD; zdědí 5000 USD)</a:t>
            </a:r>
          </a:p>
          <a:p>
            <a:r>
              <a:rPr lang="cs-CZ" dirty="0"/>
              <a:t>Prodejní cena: 3500 USD</a:t>
            </a:r>
          </a:p>
          <a:p>
            <a:r>
              <a:rPr lang="cs-CZ" b="1" dirty="0"/>
              <a:t>Kooperativní</a:t>
            </a:r>
            <a:r>
              <a:rPr lang="cs-CZ" dirty="0"/>
              <a:t> řešení: 4000+1500+3500=</a:t>
            </a:r>
            <a:r>
              <a:rPr lang="cs-CZ" b="1" dirty="0"/>
              <a:t>9000</a:t>
            </a:r>
          </a:p>
          <a:p>
            <a:r>
              <a:rPr lang="cs-CZ" b="1" dirty="0"/>
              <a:t>Nekooperativní </a:t>
            </a:r>
            <a:r>
              <a:rPr lang="cs-CZ" dirty="0"/>
              <a:t>řešení: 5000+3000=</a:t>
            </a:r>
            <a:r>
              <a:rPr lang="cs-CZ" b="1" dirty="0"/>
              <a:t>8000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273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Předmět vlastnického práva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207A2B2-BEC1-425A-A8B6-2C12B1DE4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654438"/>
              </p:ext>
            </p:extLst>
          </p:nvPr>
        </p:nvGraphicFramePr>
        <p:xfrm>
          <a:off x="540094" y="1134460"/>
          <a:ext cx="8239289" cy="5219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799">
                  <a:extLst>
                    <a:ext uri="{9D8B030D-6E8A-4147-A177-3AD203B41FA5}">
                      <a16:colId xmlns:a16="http://schemas.microsoft.com/office/drawing/2014/main" val="2341316765"/>
                    </a:ext>
                  </a:extLst>
                </a:gridCol>
                <a:gridCol w="3170816">
                  <a:extLst>
                    <a:ext uri="{9D8B030D-6E8A-4147-A177-3AD203B41FA5}">
                      <a16:colId xmlns:a16="http://schemas.microsoft.com/office/drawing/2014/main" val="3323113890"/>
                    </a:ext>
                  </a:extLst>
                </a:gridCol>
                <a:gridCol w="2789674">
                  <a:extLst>
                    <a:ext uri="{9D8B030D-6E8A-4147-A177-3AD203B41FA5}">
                      <a16:colId xmlns:a16="http://schemas.microsoft.com/office/drawing/2014/main" val="2086337934"/>
                    </a:ext>
                  </a:extLst>
                </a:gridCol>
              </a:tblGrid>
              <a:tr h="9540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Statky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vyloučitelné</a:t>
                      </a:r>
                      <a:r>
                        <a:rPr lang="cs-CZ" sz="2400" dirty="0">
                          <a:effectLst/>
                        </a:rPr>
                        <a:t> (</a:t>
                      </a:r>
                      <a:r>
                        <a:rPr lang="cs-CZ" sz="2400" dirty="0" err="1">
                          <a:effectLst/>
                        </a:rPr>
                        <a:t>excludable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nevyloučitelné</a:t>
                      </a:r>
                      <a:r>
                        <a:rPr lang="cs-CZ" sz="2400" dirty="0">
                          <a:effectLst/>
                        </a:rPr>
                        <a:t> (non-</a:t>
                      </a:r>
                      <a:r>
                        <a:rPr lang="cs-CZ" sz="2400" dirty="0" err="1">
                          <a:effectLst/>
                        </a:rPr>
                        <a:t>excludable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2465235"/>
                  </a:ext>
                </a:extLst>
              </a:tr>
              <a:tr h="15375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rivalitní (</a:t>
                      </a:r>
                      <a:r>
                        <a:rPr lang="cs-CZ" sz="2400" dirty="0" err="1">
                          <a:effectLst/>
                        </a:rPr>
                        <a:t>rivalrous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[soukromé statky]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krajíc chleba, auto</a:t>
                      </a:r>
                      <a:r>
                        <a:rPr lang="cs-CZ" sz="2400">
                          <a:effectLst/>
                        </a:rPr>
                        <a:t>, notebook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[veřejné statky smíšené]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zdroje surovin – zásoby ryb, uhlí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1134278"/>
                  </a:ext>
                </a:extLst>
              </a:tr>
              <a:tr h="27053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nerivalitní (non-</a:t>
                      </a:r>
                      <a:r>
                        <a:rPr lang="cs-CZ" sz="2400" dirty="0" err="1">
                          <a:effectLst/>
                        </a:rPr>
                        <a:t>rivalrous</a:t>
                      </a:r>
                      <a:r>
                        <a:rPr lang="cs-CZ" sz="2400" dirty="0">
                          <a:effectLst/>
                        </a:rPr>
                        <a:t>)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[klubové statky/přirozené monopoly]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kabelové a satelitní vysílání, kino, soukromé </a:t>
                      </a:r>
                      <a:r>
                        <a:rPr lang="cs-CZ" sz="2400" dirty="0" err="1">
                          <a:effectLst/>
                        </a:rPr>
                        <a:t>párty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[veřejné statky]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Terestriální vysílání, veřejné osvětlení, vzduch, ohňostroj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7588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692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Předmět vlastnického práva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F6C7F95A-E51D-4AE8-9BA2-C103E6083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03414"/>
            <a:ext cx="8066301" cy="5024585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Každý má právo vlastnit majetek. </a:t>
            </a:r>
            <a:r>
              <a:rPr lang="cs-CZ" b="1" i="1" dirty="0"/>
              <a:t>Vlastnické právo všech vlastníků má stejný zákonný obsah a ochranu</a:t>
            </a:r>
            <a:r>
              <a:rPr lang="cs-CZ" i="1" dirty="0"/>
              <a:t>. Dědění se zaručuje</a:t>
            </a:r>
            <a:r>
              <a:rPr lang="cs-CZ" dirty="0"/>
              <a:t>“ (čl. 11 odst. 1 LZPS)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Vlastnické právo </a:t>
            </a:r>
            <a:r>
              <a:rPr lang="cs-CZ" sz="2800" i="1" dirty="0"/>
              <a:t>largo </a:t>
            </a:r>
            <a:r>
              <a:rPr lang="cs-CZ" sz="2800" i="1" dirty="0" err="1"/>
              <a:t>sensu</a:t>
            </a:r>
            <a:r>
              <a:rPr lang="cs-CZ" sz="2800" i="1" dirty="0"/>
              <a:t> </a:t>
            </a:r>
            <a:r>
              <a:rPr lang="cs-CZ" sz="2800" dirty="0"/>
              <a:t>(§ 1011, § 495 </a:t>
            </a:r>
            <a:r>
              <a:rPr lang="cs-CZ" sz="2800" dirty="0" err="1"/>
              <a:t>o.z</a:t>
            </a:r>
            <a:r>
              <a:rPr lang="cs-CZ" sz="2800" dirty="0"/>
              <a:t>.) – subjektové hledisko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Vlastnické právo </a:t>
            </a:r>
            <a:r>
              <a:rPr lang="cs-CZ" sz="2800" i="1" dirty="0" err="1"/>
              <a:t>stricto</a:t>
            </a:r>
            <a:r>
              <a:rPr lang="cs-CZ" sz="2800" i="1" dirty="0"/>
              <a:t> </a:t>
            </a:r>
            <a:r>
              <a:rPr lang="cs-CZ" sz="2800" i="1" dirty="0" err="1"/>
              <a:t>sensu</a:t>
            </a:r>
            <a:r>
              <a:rPr lang="cs-CZ" sz="2800" i="1" dirty="0"/>
              <a:t> </a:t>
            </a:r>
            <a:r>
              <a:rPr lang="cs-CZ" sz="2800" dirty="0"/>
              <a:t>(§ 1012 </a:t>
            </a:r>
            <a:r>
              <a:rPr lang="cs-CZ" sz="2800" dirty="0" err="1"/>
              <a:t>o.z</a:t>
            </a:r>
            <a:r>
              <a:rPr lang="cs-CZ" sz="2800" dirty="0"/>
              <a:t>.) – objektové hledisko</a:t>
            </a:r>
          </a:p>
        </p:txBody>
      </p:sp>
    </p:spTree>
    <p:extLst>
      <p:ext uri="{BB962C8B-B14F-4D97-AF65-F5344CB8AC3E}">
        <p14:creationId xmlns:p14="http://schemas.microsoft.com/office/powerpoint/2010/main" val="2350933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Základní charakteristika vlastnického práva 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1433773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Absolutní právo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Děditelné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Zcizitelné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Časově neomezené, nepromlčitelné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Přímé právní panství nad věcí hmotnou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Elastické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Rovné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Sebeomezující (zavazující)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CD6683C-0AAB-45E6-9FAA-F3D49DDA4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Obsah VP 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764663"/>
            <a:ext cx="8066301" cy="3990454"/>
          </a:xfrm>
        </p:spPr>
        <p:txBody>
          <a:bodyPr/>
          <a:lstStyle/>
          <a:p>
            <a:pPr algn="l"/>
            <a:r>
              <a:rPr lang="cs-CZ" sz="2600" dirty="0"/>
              <a:t>§ 1012: „</a:t>
            </a:r>
            <a:r>
              <a:rPr lang="cs-CZ" sz="2600" i="1" dirty="0"/>
              <a:t>Vlastník má </a:t>
            </a:r>
            <a:r>
              <a:rPr lang="cs-CZ" sz="2600" b="1" i="1" dirty="0"/>
              <a:t>právo </a:t>
            </a:r>
            <a:r>
              <a:rPr lang="cs-CZ" sz="2600" i="1" dirty="0"/>
              <a:t>se svým vlastnictvím v mezích právního řádu libovolně nakládat a jiné osoby z toho vyloučit. Vlastníku </a:t>
            </a:r>
            <a:r>
              <a:rPr lang="cs-CZ" sz="2600" b="1" i="1" dirty="0"/>
              <a:t>se zakazuje </a:t>
            </a:r>
            <a:r>
              <a:rPr lang="cs-CZ" sz="2600" i="1" dirty="0"/>
              <a:t>nad míru přiměřenou poměrům závažně rušit práva jiných osob, jakož i vykonávat takové činy, jejichž hlavním účelem je jiné osoby obtěžovat nebo poškodit</a:t>
            </a:r>
            <a:r>
              <a:rPr lang="cs-CZ" sz="2600" dirty="0"/>
              <a:t>.“</a:t>
            </a:r>
          </a:p>
          <a:p>
            <a:pPr algn="l"/>
            <a:r>
              <a:rPr lang="cs-CZ" sz="2400" i="1" dirty="0"/>
              <a:t>ius </a:t>
            </a:r>
            <a:r>
              <a:rPr lang="cs-CZ" sz="2400" i="1" dirty="0" err="1"/>
              <a:t>excludendi</a:t>
            </a:r>
            <a:r>
              <a:rPr lang="cs-CZ" sz="2400" i="1" dirty="0"/>
              <a:t>, ius utendi et </a:t>
            </a:r>
            <a:r>
              <a:rPr lang="cs-CZ" sz="2400" i="1" dirty="0" err="1"/>
              <a:t>fruendi</a:t>
            </a:r>
            <a:r>
              <a:rPr lang="cs-CZ" sz="2400" i="1" dirty="0"/>
              <a:t>, ius </a:t>
            </a:r>
            <a:r>
              <a:rPr lang="cs-CZ" sz="2400" i="1" dirty="0" err="1"/>
              <a:t>abutendi</a:t>
            </a:r>
            <a:r>
              <a:rPr lang="cs-CZ" sz="2400" i="1" dirty="0"/>
              <a:t>, ius </a:t>
            </a:r>
            <a:r>
              <a:rPr lang="cs-CZ" sz="2400" i="1" dirty="0" err="1"/>
              <a:t>disponendi</a:t>
            </a:r>
            <a:r>
              <a:rPr lang="cs-CZ" sz="2400" i="1" dirty="0"/>
              <a:t>, ius </a:t>
            </a:r>
            <a:r>
              <a:rPr lang="cs-CZ" sz="2400" i="1" dirty="0" err="1"/>
              <a:t>dereliquendi</a:t>
            </a:r>
            <a:endParaRPr lang="cs-CZ" sz="2400" i="1" dirty="0"/>
          </a:p>
          <a:p>
            <a:pPr algn="l"/>
            <a:r>
              <a:rPr lang="cs-CZ" sz="2400" i="1" dirty="0" err="1"/>
              <a:t>obligatio</a:t>
            </a:r>
            <a:r>
              <a:rPr lang="cs-CZ" sz="2400" i="1" dirty="0"/>
              <a:t> non </a:t>
            </a:r>
            <a:r>
              <a:rPr lang="cs-CZ" sz="2400" i="1" dirty="0" err="1"/>
              <a:t>impedit</a:t>
            </a:r>
            <a:r>
              <a:rPr lang="cs-CZ" sz="2400" i="1" dirty="0"/>
              <a:t>, </a:t>
            </a:r>
            <a:r>
              <a:rPr lang="cs-CZ" sz="2400" i="1" dirty="0" err="1"/>
              <a:t>obligatio</a:t>
            </a:r>
            <a:r>
              <a:rPr lang="cs-CZ" sz="2400" i="1" dirty="0"/>
              <a:t> non </a:t>
            </a:r>
            <a:r>
              <a:rPr lang="cs-CZ" sz="2400" i="1" dirty="0" err="1"/>
              <a:t>nocebit</a:t>
            </a:r>
            <a:endParaRPr lang="cs-CZ" sz="2400" i="1" dirty="0"/>
          </a:p>
          <a:p>
            <a:pPr marL="72000" indent="0" algn="l">
              <a:buNone/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B147C00E-0A2C-4E76-BD41-60186DAF47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2046591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Ochrana vlastnického práva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pPr algn="l"/>
            <a:r>
              <a:rPr lang="cs-CZ" dirty="0"/>
              <a:t>Petitorní ochrana</a:t>
            </a:r>
          </a:p>
          <a:p>
            <a:pPr lvl="1"/>
            <a:r>
              <a:rPr lang="cs-CZ" dirty="0"/>
              <a:t>Žaloba na vydání věci (§ 1040, 1041)</a:t>
            </a:r>
          </a:p>
          <a:p>
            <a:pPr lvl="1"/>
            <a:r>
              <a:rPr lang="cs-CZ" dirty="0"/>
              <a:t>Žaloba </a:t>
            </a:r>
            <a:r>
              <a:rPr lang="cs-CZ" dirty="0" err="1"/>
              <a:t>zápůrčí</a:t>
            </a:r>
            <a:r>
              <a:rPr lang="cs-CZ" dirty="0"/>
              <a:t> (§ 1042)</a:t>
            </a:r>
          </a:p>
          <a:p>
            <a:pPr algn="l"/>
            <a:r>
              <a:rPr lang="cs-CZ" dirty="0"/>
              <a:t>Určovací žaloba</a:t>
            </a:r>
          </a:p>
          <a:p>
            <a:pPr algn="l"/>
            <a:endParaRPr lang="cs-CZ" dirty="0"/>
          </a:p>
          <a:p>
            <a:pPr algn="l"/>
            <a:r>
              <a:rPr lang="cs-CZ" dirty="0" err="1"/>
              <a:t>Publiciánská</a:t>
            </a:r>
            <a:r>
              <a:rPr lang="cs-CZ" dirty="0"/>
              <a:t> žaloba na ochranu domnělého vlastnického práva (§1043)</a:t>
            </a:r>
          </a:p>
          <a:p>
            <a:pPr algn="l"/>
            <a:r>
              <a:rPr lang="cs-CZ" sz="2600" dirty="0"/>
              <a:t>Petitorní ochrana (obligačně) oprávněných (§ 1044)</a:t>
            </a:r>
          </a:p>
          <a:p>
            <a:pPr algn="l"/>
            <a:endParaRPr lang="cs-CZ" sz="2600" dirty="0"/>
          </a:p>
          <a:p>
            <a:pPr algn="l"/>
            <a:endParaRPr lang="cs-CZ" sz="2600" dirty="0"/>
          </a:p>
          <a:p>
            <a:pPr algn="l"/>
            <a:endParaRPr lang="cs-CZ" sz="2600" dirty="0"/>
          </a:p>
          <a:p>
            <a:pPr algn="l"/>
            <a:endParaRPr lang="cs-CZ" sz="2400" i="1" dirty="0"/>
          </a:p>
          <a:p>
            <a:pPr marL="72000" indent="0" algn="l">
              <a:buNone/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21669295-1C3B-443F-9159-9A369BF977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3154688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 err="1"/>
              <a:t>Reivindikační</a:t>
            </a:r>
            <a:r>
              <a:rPr lang="cs-CZ" dirty="0"/>
              <a:t> žaloba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pPr algn="l"/>
            <a:r>
              <a:rPr lang="cs-CZ" sz="2600" dirty="0"/>
              <a:t>Žaloba na vydání</a:t>
            </a:r>
          </a:p>
          <a:p>
            <a:pPr algn="l"/>
            <a:r>
              <a:rPr lang="cs-CZ" sz="2600" dirty="0"/>
              <a:t>Žaloba na vyklizení</a:t>
            </a:r>
          </a:p>
          <a:p>
            <a:pPr algn="l"/>
            <a:endParaRPr lang="cs-CZ" sz="2600" dirty="0"/>
          </a:p>
          <a:p>
            <a:pPr algn="l"/>
            <a:r>
              <a:rPr lang="cs-CZ" sz="2400" i="1" dirty="0"/>
              <a:t>Petit žaloby: žalovaný je povinen vydat žalobci automobil zn. XY, výrobní č. YZ, do 3 dnů od právní moci rozsudku (resp. vyklidit pozemek </a:t>
            </a:r>
            <a:r>
              <a:rPr lang="cs-CZ" sz="2400" i="1" dirty="0" err="1"/>
              <a:t>p.č</a:t>
            </a:r>
            <a:r>
              <a:rPr lang="cs-CZ" sz="2400" i="1" dirty="0"/>
              <a:t>. 1, </a:t>
            </a:r>
            <a:r>
              <a:rPr lang="cs-CZ" sz="2400" i="1" dirty="0" err="1"/>
              <a:t>k.ú</a:t>
            </a:r>
            <a:r>
              <a:rPr lang="cs-CZ" sz="2400" i="1" dirty="0"/>
              <a:t>. XY)</a:t>
            </a:r>
          </a:p>
          <a:p>
            <a:pPr algn="l"/>
            <a:endParaRPr lang="cs-CZ" sz="2400" i="1" dirty="0"/>
          </a:p>
          <a:p>
            <a:pPr algn="l"/>
            <a:r>
              <a:rPr lang="cs-CZ" sz="2400" i="1" dirty="0"/>
              <a:t>Neomezená doba pro podání žaloby (vlastnické právo se nepromlčuje), ale možnost vydržení(§1089an.)</a:t>
            </a:r>
          </a:p>
          <a:p>
            <a:pPr algn="l"/>
            <a:endParaRPr lang="cs-CZ" sz="2400" i="1" dirty="0"/>
          </a:p>
          <a:p>
            <a:pPr marL="72000" indent="0" algn="l">
              <a:buNone/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76C3E8C-98BF-40DA-9DFD-389A81BA1B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778072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Žaloba </a:t>
            </a:r>
            <a:r>
              <a:rPr lang="cs-CZ" dirty="0" err="1"/>
              <a:t>zápůrčí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pPr algn="l"/>
            <a:r>
              <a:rPr lang="cs-CZ" sz="2300" i="1" dirty="0"/>
              <a:t>Actio </a:t>
            </a:r>
            <a:r>
              <a:rPr lang="cs-CZ" sz="2300" i="1" dirty="0" err="1"/>
              <a:t>negatoria</a:t>
            </a:r>
            <a:endParaRPr lang="cs-CZ" sz="2300" i="1" dirty="0"/>
          </a:p>
          <a:p>
            <a:pPr algn="l"/>
            <a:r>
              <a:rPr lang="cs-CZ" sz="2300" dirty="0"/>
              <a:t>Žaloba na 1) </a:t>
            </a:r>
            <a:r>
              <a:rPr lang="cs-CZ" sz="2300" b="1" dirty="0"/>
              <a:t>zdržení se jiných zásahů </a:t>
            </a:r>
            <a:r>
              <a:rPr lang="cs-CZ" sz="2300" dirty="0"/>
              <a:t>do vlastnického práva než je neoprávněné zadržování věci (např. neoprávněné přecházení přes cizí pozemek)</a:t>
            </a:r>
          </a:p>
          <a:p>
            <a:pPr algn="l"/>
            <a:endParaRPr lang="cs-CZ" sz="2300" dirty="0"/>
          </a:p>
          <a:p>
            <a:pPr algn="l"/>
            <a:r>
              <a:rPr lang="cs-CZ" sz="2300" dirty="0"/>
              <a:t>2) </a:t>
            </a:r>
            <a:r>
              <a:rPr lang="cs-CZ" sz="2300" b="1" dirty="0"/>
              <a:t>odstranění negativních následků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2A2F987B-8A10-4CF4-8A9F-8090971E53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2657234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Žaloba určovací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r>
              <a:rPr lang="cs-CZ" sz="2400" dirty="0"/>
              <a:t>Nejde o specifickou vlastnickou žalobou</a:t>
            </a:r>
          </a:p>
          <a:p>
            <a:r>
              <a:rPr lang="cs-CZ" sz="2400" dirty="0"/>
              <a:t>Žaloba v </a:t>
            </a:r>
            <a:r>
              <a:rPr lang="cs-CZ" sz="2400" b="1" dirty="0"/>
              <a:t>procesním smyslu (§ 80 o.s.ř.)</a:t>
            </a:r>
          </a:p>
          <a:p>
            <a:r>
              <a:rPr lang="cs-CZ" sz="2400" dirty="0"/>
              <a:t>Obecná žaloba využitelná i pro jiné případy (určení toho, že zde právo či právní vztah je či není)</a:t>
            </a:r>
          </a:p>
          <a:p>
            <a:endParaRPr lang="cs-CZ" sz="2400" dirty="0"/>
          </a:p>
          <a:p>
            <a:r>
              <a:rPr lang="cs-CZ" sz="2400" dirty="0"/>
              <a:t>Není žalobou na plnění</a:t>
            </a:r>
          </a:p>
          <a:p>
            <a:r>
              <a:rPr lang="cs-CZ" sz="2400" dirty="0"/>
              <a:t>Podmínkou přípustnosti žaloby je </a:t>
            </a:r>
            <a:r>
              <a:rPr lang="cs-CZ" sz="2400" b="1" dirty="0"/>
              <a:t>naléhavý právní zájem </a:t>
            </a:r>
            <a:r>
              <a:rPr lang="cs-CZ" sz="2400" dirty="0"/>
              <a:t>žalobce na určení (např. vlastnického práva)</a:t>
            </a:r>
          </a:p>
          <a:p>
            <a:r>
              <a:rPr lang="cs-CZ" sz="2400" dirty="0"/>
              <a:t>Neomezená lhůta pro podání žaloby</a:t>
            </a: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D8A3504F-BC3D-42D7-A137-B6C68EB9F7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3234913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 err="1"/>
              <a:t>Publiciánská</a:t>
            </a:r>
            <a:r>
              <a:rPr lang="cs-CZ" dirty="0"/>
              <a:t> žaloba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310554" y="105041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Žaloba z lepšího práva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§1043 o. z.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 </a:t>
            </a:r>
            <a:r>
              <a:rPr lang="cs-CZ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Publiciana</a:t>
            </a:r>
            <a:r>
              <a:rPr lang="cs-CZ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</a:t>
            </a:r>
            <a:endParaRPr lang="cs-CZ" sz="3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Zvláštní ochrana toho, kdo 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 vlastník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ale má k věci domnělé vlastnické právo (nabytí mělo určitou kvalitu), případně je vlastníkem, ale své vlastnické právo nemůže prokázat</a:t>
            </a:r>
          </a:p>
          <a:p>
            <a:r>
              <a:rPr lang="cs-CZ" sz="32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Právní fikce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(normativní konstrukce)</a:t>
            </a:r>
            <a:endParaRPr lang="cs-CZ" sz="54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431724E-C64F-4818-A57F-62C594B7F8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41180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5" y="152212"/>
            <a:ext cx="8066301" cy="451576"/>
          </a:xfrm>
        </p:spPr>
        <p:txBody>
          <a:bodyPr/>
          <a:lstStyle/>
          <a:p>
            <a:r>
              <a:rPr lang="cs-CZ" dirty="0"/>
              <a:t>Vlastnické právo a obecná svoboda jednání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99586" y="1002378"/>
            <a:ext cx="8066301" cy="4139998"/>
          </a:xfrm>
        </p:spPr>
        <p:txBody>
          <a:bodyPr/>
          <a:lstStyle/>
          <a:p>
            <a:r>
              <a:rPr lang="cs-CZ" dirty="0"/>
              <a:t>Čl. 2 odst. 3 LZPS</a:t>
            </a:r>
          </a:p>
          <a:p>
            <a:r>
              <a:rPr lang="cs-CZ" dirty="0"/>
              <a:t>§ 3 odst. 1 </a:t>
            </a:r>
            <a:r>
              <a:rPr lang="cs-CZ" dirty="0" err="1"/>
              <a:t>o.z</a:t>
            </a:r>
            <a:r>
              <a:rPr lang="cs-CZ" dirty="0"/>
              <a:t>.</a:t>
            </a:r>
          </a:p>
          <a:p>
            <a:r>
              <a:rPr lang="cs-CZ" dirty="0" err="1"/>
              <a:t>Isaiah</a:t>
            </a:r>
            <a:r>
              <a:rPr lang="cs-CZ" dirty="0"/>
              <a:t> </a:t>
            </a:r>
            <a:r>
              <a:rPr lang="cs-CZ" dirty="0" err="1"/>
              <a:t>Berlin</a:t>
            </a:r>
            <a:r>
              <a:rPr lang="cs-CZ" dirty="0"/>
              <a:t>, Immanuel Kant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espektování autonomní sféry jednotlivce, která také požívá ochrany ze strany státu tak, že na jedné straně stát zajišťuje ochranu proti zásahům ze strany třetích subjektů a na straně druhé sám vyvíjí pouze takovou aktivitu, kterou do této sféry nezasahuje, resp. zasahuje pouze v případech, které jsou odůvodněny určitým veřejným zájmem, a kdy je takový zásah proporcionální s ohledem na cíle, jichž má být dosaženo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nález I. ÚS 546/03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23041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Petitorní ochrana obligačně oprávněných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04594" y="143377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/>
              <a:t>§ 1044 </a:t>
            </a:r>
            <a:r>
              <a:rPr lang="cs-CZ" sz="3600" dirty="0" err="1"/>
              <a:t>o.z</a:t>
            </a:r>
            <a:r>
              <a:rPr lang="cs-CZ" sz="3600" dirty="0"/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/>
              <a:t>Jak negatorní, tak </a:t>
            </a:r>
            <a:r>
              <a:rPr lang="cs-CZ" sz="3600" dirty="0" err="1"/>
              <a:t>reivindikační</a:t>
            </a:r>
            <a:r>
              <a:rPr lang="cs-CZ" sz="3600" dirty="0"/>
              <a:t> žaloba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/>
              <a:t>Obecná ochrana detence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/>
              <a:t>Lze použít i na ochranu tzv. virtuálního vlastnictví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929362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6" y="152212"/>
            <a:ext cx="8066301" cy="451576"/>
          </a:xfrm>
        </p:spPr>
        <p:txBody>
          <a:bodyPr/>
          <a:lstStyle/>
          <a:p>
            <a:r>
              <a:rPr lang="cs-CZ" dirty="0"/>
              <a:t>Nabývání vlastnického práva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764663"/>
            <a:ext cx="8066301" cy="399045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Originární způsoby 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Přivlastnění (§ 1045 - § 1050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Nález (§ 1051 - § 1065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Přírůstek (§ 1066 - § 1088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Vydržení (§ 1089 - § 1098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/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Nabytí vlastnického práva od neoprávněného (§ 1109 a násl. </a:t>
            </a:r>
            <a:r>
              <a:rPr lang="cs-CZ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sz="3200" b="1" dirty="0"/>
              <a:t>Derivativní způsoby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Převod (§ 1099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Přechod (děděním) (§ 1475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lvl="1"/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rozhodnutí orgánu veřejné moci (§ 1114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o.z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cs-CZ" sz="24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89136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08184"/>
            <a:ext cx="8066301" cy="451576"/>
          </a:xfrm>
        </p:spPr>
        <p:txBody>
          <a:bodyPr/>
          <a:lstStyle/>
          <a:p>
            <a:r>
              <a:rPr lang="cs-CZ" dirty="0"/>
              <a:t>Vlastnické právo a autonomie jednotlivce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1196401"/>
            <a:ext cx="8066301" cy="4139998"/>
          </a:xfrm>
        </p:spPr>
        <p:txBody>
          <a:bodyPr/>
          <a:lstStyle/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„Vlastnické právo náleží svou povahou do kategorie "základních" práv a svobod jednotlivce ("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core-rights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"), a tvoří tedy jádro personální autonomie jednotlivce ve vztahu k veřejné moci. Podle liberální tradice, která stála u zrodu ideologie základních práv a svobod, je vlastnické právo všezahrnující kategorií autonomního postavení jednotlivce vůči veřejné moci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Nicméně tak jako jiná základní práva je rovněž vlastnické právo omezitelné, a to v případě kolize s jiným základním právem nebo v případě nezbytného prosazení ústavně aprobovaného veřejného zájmu. Vzhledem k tomu, že vlastnické právo má - na rozdíl od jiných základních práv - poměrně jasně vyjádřitelnou materiální (hmotnou) ekonomickou hodnotu a jeho realizace stojí v základu společenských tržních transakcí, vyžaduje jeho případné omezení poskytnutí kompenzace (náhrady)“.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(nález II.ÚS 268/06)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41292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14678"/>
            <a:ext cx="8066301" cy="451576"/>
          </a:xfrm>
        </p:spPr>
        <p:txBody>
          <a:bodyPr/>
          <a:lstStyle/>
          <a:p>
            <a:r>
              <a:rPr lang="cs-CZ" dirty="0"/>
              <a:t>Vlastnické právo jako věčný problém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1359001"/>
            <a:ext cx="8066301" cy="4139998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Nic nepůsobí na lidskou představivost a </a:t>
            </a:r>
            <a:r>
              <a:rPr lang="cs-CZ" b="1" i="1" dirty="0"/>
              <a:t>nepudí vášně lidí </a:t>
            </a:r>
            <a:r>
              <a:rPr lang="cs-CZ" i="1" dirty="0"/>
              <a:t>tak silně jako vlastnické právo jakožto jediné a despotické panství, které si jeden člověk nárokuje a vykonává nad jsoucny tohoto světa s naprostým vyloučením práva jakéhokoli jiného jedince ve vesmíru</a:t>
            </a:r>
            <a:r>
              <a:rPr lang="cs-CZ" dirty="0"/>
              <a:t>“.</a:t>
            </a:r>
          </a:p>
          <a:p>
            <a:r>
              <a:rPr lang="cs-CZ" b="1" dirty="0"/>
              <a:t>William </a:t>
            </a:r>
            <a:r>
              <a:rPr lang="cs-CZ" b="1" dirty="0" err="1"/>
              <a:t>Blackstone</a:t>
            </a:r>
            <a:r>
              <a:rPr lang="cs-CZ" dirty="0"/>
              <a:t>, </a:t>
            </a:r>
            <a:r>
              <a:rPr lang="en-US" i="1" dirty="0"/>
              <a:t>Commentaries on the Laws of England in Four Books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Deklarace práv člověka a občana ze dne 26. 8. 1789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25806" y="1692002"/>
            <a:ext cx="8066301" cy="4139998"/>
          </a:xfrm>
        </p:spPr>
        <p:txBody>
          <a:bodyPr/>
          <a:lstStyle/>
          <a:p>
            <a:r>
              <a:rPr lang="cs-CZ" b="0" i="0" dirty="0">
                <a:solidFill>
                  <a:srgbClr val="1F3343"/>
                </a:solidFill>
                <a:effectLst/>
              </a:rPr>
              <a:t>Čl. XVII: „</a:t>
            </a:r>
            <a:r>
              <a:rPr lang="cs-CZ" b="0" i="1" dirty="0">
                <a:solidFill>
                  <a:srgbClr val="1F3343"/>
                </a:solidFill>
                <a:effectLst/>
              </a:rPr>
              <a:t>Protože vlastnictví je </a:t>
            </a:r>
            <a:r>
              <a:rPr lang="cs-CZ" b="1" i="1" dirty="0">
                <a:solidFill>
                  <a:srgbClr val="1F3343"/>
                </a:solidFill>
                <a:effectLst/>
              </a:rPr>
              <a:t>nedotknutelným </a:t>
            </a:r>
            <a:r>
              <a:rPr lang="cs-CZ" b="0" i="1" dirty="0">
                <a:solidFill>
                  <a:srgbClr val="1F3343"/>
                </a:solidFill>
                <a:effectLst/>
              </a:rPr>
              <a:t>a </a:t>
            </a:r>
            <a:r>
              <a:rPr lang="cs-CZ" b="1" i="1" dirty="0">
                <a:solidFill>
                  <a:srgbClr val="1F3343"/>
                </a:solidFill>
                <a:effectLst/>
              </a:rPr>
              <a:t>posvátným </a:t>
            </a:r>
            <a:r>
              <a:rPr lang="cs-CZ" b="0" i="1" dirty="0">
                <a:solidFill>
                  <a:srgbClr val="1F3343"/>
                </a:solidFill>
                <a:effectLst/>
              </a:rPr>
              <a:t>právem, nikdo ho nemůže být zbaven kromě případu, kdy by to vyžadovala zákonně zajištěná veřejná nezbytnost. A pod podmínkou spravedlivého a předchozího odškodnění</a:t>
            </a:r>
            <a:r>
              <a:rPr lang="cs-CZ" b="0" i="0" dirty="0">
                <a:solidFill>
                  <a:srgbClr val="1F3343"/>
                </a:solidFill>
                <a:effectLst/>
              </a:rPr>
              <a:t>“.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5271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Všeobecná deklarace lidských práv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488153"/>
            <a:ext cx="8066301" cy="2255172"/>
          </a:xfrm>
        </p:spPr>
        <p:txBody>
          <a:bodyPr/>
          <a:lstStyle/>
          <a:p>
            <a:r>
              <a:rPr lang="cs-CZ" sz="2400" b="0" i="0" dirty="0">
                <a:solidFill>
                  <a:srgbClr val="1F3343"/>
                </a:solidFill>
                <a:effectLst/>
              </a:rPr>
              <a:t>Čl. 17</a:t>
            </a:r>
          </a:p>
          <a:p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Každý má právo vlastnit majetek jak sám, tak spolu s jinými.</a:t>
            </a:r>
          </a:p>
          <a:p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Nikdo nesmí být svévolně zbaven svého majetku</a:t>
            </a:r>
            <a:endParaRPr lang="cs-CZ" sz="3600" i="1" dirty="0"/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D1E4C7A9-2F60-4328-A89D-6604C1CD7278}"/>
              </a:ext>
            </a:extLst>
          </p:cNvPr>
          <p:cNvSpPr txBox="1">
            <a:spLocks/>
          </p:cNvSpPr>
          <p:nvPr/>
        </p:nvSpPr>
        <p:spPr>
          <a:xfrm>
            <a:off x="539643" y="3846678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Dodatkový protokol k EÚLP</a:t>
            </a:r>
          </a:p>
        </p:txBody>
      </p:sp>
      <p:sp>
        <p:nvSpPr>
          <p:cNvPr id="8" name="Zástupný symbol pro obsah 5">
            <a:extLst>
              <a:ext uri="{FF2B5EF4-FFF2-40B4-BE49-F238E27FC236}">
                <a16:creationId xmlns:a16="http://schemas.microsoft.com/office/drawing/2014/main" id="{133AF88D-1167-4D33-A361-69A7870BDB31}"/>
              </a:ext>
            </a:extLst>
          </p:cNvPr>
          <p:cNvSpPr txBox="1">
            <a:spLocks/>
          </p:cNvSpPr>
          <p:nvPr/>
        </p:nvSpPr>
        <p:spPr>
          <a:xfrm>
            <a:off x="539643" y="4298254"/>
            <a:ext cx="8066301" cy="22551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>
                <a:solidFill>
                  <a:srgbClr val="1F3343"/>
                </a:solidFill>
              </a:rPr>
              <a:t>Čl. 1: </a:t>
            </a:r>
            <a:r>
              <a:rPr lang="cs-CZ" sz="3200" i="1" kern="0" dirty="0"/>
              <a:t>„</a:t>
            </a:r>
            <a:r>
              <a:rPr lang="cs-CZ" sz="2000" i="1" dirty="0"/>
              <a:t>Každá fyzická nebo právnická osoba má právo pokojně užívat svůj majetek. Nikdo nemůže být zbaven svého majetku s výjimkou veřejného zájmu a za podmínek, které stanoví zákon a obecné zásady mezinárodního práva</a:t>
            </a:r>
            <a:r>
              <a:rPr lang="cs-CZ" sz="2000" dirty="0"/>
              <a:t>“ …</a:t>
            </a:r>
            <a:endParaRPr lang="cs-CZ" sz="3200" i="1" kern="0" dirty="0"/>
          </a:p>
        </p:txBody>
      </p:sp>
    </p:spTree>
    <p:extLst>
      <p:ext uri="{BB962C8B-B14F-4D97-AF65-F5344CB8AC3E}">
        <p14:creationId xmlns:p14="http://schemas.microsoft.com/office/powerpoint/2010/main" val="838462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Charta základních práv a svobod EU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99587" y="1488153"/>
            <a:ext cx="8066301" cy="4139998"/>
          </a:xfrm>
        </p:spPr>
        <p:txBody>
          <a:bodyPr/>
          <a:lstStyle/>
          <a:p>
            <a:r>
              <a:rPr lang="cs-CZ" sz="2400" b="0" i="0" dirty="0">
                <a:solidFill>
                  <a:srgbClr val="1F3343"/>
                </a:solidFill>
                <a:effectLst/>
              </a:rPr>
              <a:t>Čl. 17 Právo na vlastnictví</a:t>
            </a:r>
          </a:p>
          <a:p>
            <a:r>
              <a:rPr lang="cs-CZ" sz="2400" b="0" i="1" dirty="0">
                <a:solidFill>
                  <a:srgbClr val="1F3343"/>
                </a:solidFill>
                <a:effectLst/>
              </a:rPr>
              <a:t>1.   Každý má právo vlastnit zákonně nabytý majetek, užívat jej, nakládat s ním a odkazovat jej. Nikdo nesmí být zbaven svého majetku s výjimkou veřejného zájmu, v případech a za podmínek, které stanoví zákon, a při poskytnutí spravedlivé náhrady v přiměřené lhůtě. Užívání majetku může rovněž být upraveno zákonem v míře nezbytné z hlediska obecného zájmu.</a:t>
            </a:r>
          </a:p>
          <a:p>
            <a:r>
              <a:rPr lang="cs-CZ" sz="2400" b="0" i="1" dirty="0">
                <a:solidFill>
                  <a:srgbClr val="1F3343"/>
                </a:solidFill>
                <a:effectLst/>
              </a:rPr>
              <a:t>2. Duševní vlastnictví je chráněno.</a:t>
            </a:r>
            <a:endParaRPr lang="cs-CZ" b="0" i="1" dirty="0">
              <a:solidFill>
                <a:srgbClr val="1F334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1195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716854"/>
            <a:ext cx="8066301" cy="4139998"/>
          </a:xfrm>
        </p:spPr>
        <p:txBody>
          <a:bodyPr/>
          <a:lstStyle/>
          <a:p>
            <a:r>
              <a:rPr lang="cs-CZ" sz="2400" i="1" dirty="0"/>
              <a:t>„</a:t>
            </a:r>
            <a:r>
              <a:rPr lang="cs-CZ" sz="2400" b="1" i="1" dirty="0"/>
              <a:t>Vlastnictví je krádež! Na počátku každého velkého majetku je krádež</a:t>
            </a:r>
            <a:r>
              <a:rPr lang="cs-CZ" sz="2400" i="1" dirty="0"/>
              <a:t>“ (Joseph </a:t>
            </a:r>
            <a:r>
              <a:rPr lang="cs-CZ" sz="2400" i="1" dirty="0" err="1"/>
              <a:t>Proudhon</a:t>
            </a:r>
            <a:r>
              <a:rPr lang="cs-CZ" sz="2400" i="1" dirty="0"/>
              <a:t>)</a:t>
            </a:r>
          </a:p>
          <a:p>
            <a:r>
              <a:rPr lang="cs-CZ" sz="2400" i="1" dirty="0"/>
              <a:t>„„</a:t>
            </a:r>
            <a:r>
              <a:rPr lang="cs-CZ" sz="2400" b="1" i="1" dirty="0"/>
              <a:t>Soukromé vlastnictví bylo a je i dnes příčinou nekonečného počtu zločinů a neštěstí člověka… V rozumné společnosti nebude existovat soukromé vlastnictví</a:t>
            </a:r>
            <a:r>
              <a:rPr lang="cs-CZ" sz="2400" i="1" dirty="0"/>
              <a:t>.“ (Robert Owen)</a:t>
            </a:r>
          </a:p>
          <a:p>
            <a:r>
              <a:rPr lang="cs-CZ" sz="2400" dirty="0"/>
              <a:t>„</a:t>
            </a:r>
            <a:r>
              <a:rPr lang="cs-CZ" sz="2400" b="1" i="1" dirty="0"/>
              <a:t>V tomto smyslu mohou komunisté shrnout svou teorii v jedinou větu: zrušení soukromého vlastnictví</a:t>
            </a:r>
            <a:r>
              <a:rPr lang="cs-CZ" sz="2400" dirty="0"/>
              <a:t>“ </a:t>
            </a:r>
            <a:r>
              <a:rPr lang="cs-CZ" sz="2400" i="1" dirty="0"/>
              <a:t>(Karel Marx a Bedřich Engels)</a:t>
            </a:r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6DA1C606-B1E7-4DD8-86B5-A6721FA7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554" y="265278"/>
            <a:ext cx="8066301" cy="451576"/>
          </a:xfrm>
        </p:spPr>
        <p:txBody>
          <a:bodyPr/>
          <a:lstStyle/>
          <a:p>
            <a:r>
              <a:rPr lang="cs-CZ" dirty="0"/>
              <a:t>Vlastnické právo irituje</a:t>
            </a:r>
          </a:p>
        </p:txBody>
      </p:sp>
    </p:spTree>
    <p:extLst>
      <p:ext uri="{BB962C8B-B14F-4D97-AF65-F5344CB8AC3E}">
        <p14:creationId xmlns:p14="http://schemas.microsoft.com/office/powerpoint/2010/main" val="24814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72131" y="1323439"/>
            <a:ext cx="8066301" cy="3023192"/>
          </a:xfrm>
        </p:spPr>
        <p:txBody>
          <a:bodyPr/>
          <a:lstStyle/>
          <a:p>
            <a:r>
              <a:rPr lang="cs-CZ" sz="2000" b="1" i="1" dirty="0"/>
              <a:t>„Nedá se také slovy vyjádřiti skutečnost, jaké uspokojení člověku působí, může-li něco nazývati svým“ (Aristoteles, </a:t>
            </a:r>
            <a:r>
              <a:rPr lang="cs-CZ" sz="2000" i="1" dirty="0"/>
              <a:t>Politika</a:t>
            </a:r>
            <a:r>
              <a:rPr lang="cs-CZ" sz="2000" dirty="0"/>
              <a:t>)</a:t>
            </a:r>
          </a:p>
          <a:p>
            <a:r>
              <a:rPr lang="cs-CZ" sz="2000" b="1" i="1" dirty="0"/>
              <a:t>„Osoby, které mají něco společného a společně toho užívají, mnohem spíše se znesváří než majitelé soukromého jmění“ </a:t>
            </a:r>
            <a:r>
              <a:rPr lang="cs-CZ" sz="2000" dirty="0"/>
              <a:t>(</a:t>
            </a:r>
            <a:r>
              <a:rPr lang="cs-CZ" sz="2000" b="1" i="1" dirty="0"/>
              <a:t>Aristoteles</a:t>
            </a:r>
            <a:r>
              <a:rPr lang="cs-CZ" sz="2000" dirty="0"/>
              <a:t>, </a:t>
            </a:r>
            <a:r>
              <a:rPr lang="cs-CZ" sz="2000" i="1" dirty="0"/>
              <a:t>Politika)</a:t>
            </a:r>
          </a:p>
          <a:p>
            <a:r>
              <a:rPr lang="cs-CZ" sz="2000" b="1" i="1" dirty="0"/>
              <a:t>„Předpokladem obchodování je, že jakékoliv zboží musí mít konkrétního vlastníka. Obchody založené na dodání zboží a zaplacení tvoří ústřední bod smluv, a proto jsou vlastnictví a smlouvy pro středověký městský život stejně nezbytné jako pro kapitalistické instituce“ </a:t>
            </a:r>
            <a:r>
              <a:rPr lang="cs-CZ" sz="2000" i="1" dirty="0"/>
              <a:t>(N. Rosenberg, </a:t>
            </a:r>
            <a:r>
              <a:rPr lang="cs-CZ" sz="2000" i="1" dirty="0" err="1"/>
              <a:t>L.E.Birdzell</a:t>
            </a:r>
            <a:r>
              <a:rPr lang="cs-CZ" sz="2000" i="1" dirty="0"/>
              <a:t>, </a:t>
            </a:r>
            <a:r>
              <a:rPr lang="cs-CZ" sz="2000" i="1" dirty="0" err="1"/>
              <a:t>How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West</a:t>
            </a:r>
            <a:r>
              <a:rPr lang="cs-CZ" sz="2000" i="1" dirty="0"/>
              <a:t> </a:t>
            </a:r>
            <a:r>
              <a:rPr lang="cs-CZ" sz="2000" i="1" dirty="0" err="1"/>
              <a:t>Grew</a:t>
            </a:r>
            <a:r>
              <a:rPr lang="cs-CZ" sz="2000" i="1" dirty="0"/>
              <a:t> </a:t>
            </a:r>
            <a:r>
              <a:rPr lang="cs-CZ" sz="2000" i="1" dirty="0" err="1"/>
              <a:t>Rich</a:t>
            </a:r>
            <a:r>
              <a:rPr lang="cs-CZ" sz="2000" i="1" dirty="0"/>
              <a:t>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D9F673-97F0-48B7-B006-1795BC744050}"/>
              </a:ext>
            </a:extLst>
          </p:cNvPr>
          <p:cNvSpPr txBox="1"/>
          <p:nvPr/>
        </p:nvSpPr>
        <p:spPr>
          <a:xfrm>
            <a:off x="405070" y="0"/>
            <a:ext cx="82004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Vlastnické právo vytváří řád a je nástrojem motivujícím je směně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9261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29774</TotalTime>
  <Words>1467</Words>
  <Application>Microsoft Office PowerPoint</Application>
  <PresentationFormat>Vlastní</PresentationFormat>
  <Paragraphs>189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Tahoma</vt:lpstr>
      <vt:lpstr>Wingdings</vt:lpstr>
      <vt:lpstr>Prezentace_MU_CZ</vt:lpstr>
      <vt:lpstr>Vlastnické právo</vt:lpstr>
      <vt:lpstr>Vlastnické právo a obecná svoboda jednání</vt:lpstr>
      <vt:lpstr>Vlastnické právo a autonomie jednotlivce</vt:lpstr>
      <vt:lpstr>Vlastnické právo jako věčný problém</vt:lpstr>
      <vt:lpstr>Deklarace práv člověka a občana ze dne 26. 8. 1789</vt:lpstr>
      <vt:lpstr>Všeobecná deklarace lidských práv</vt:lpstr>
      <vt:lpstr>Charta základních práv a svobod EU</vt:lpstr>
      <vt:lpstr>Vlastnické právo irituje</vt:lpstr>
      <vt:lpstr>Prezentace aplikace PowerPoint</vt:lpstr>
      <vt:lpstr>Prezentace aplikace PowerPoint</vt:lpstr>
      <vt:lpstr>Předmět vlastnického práva</vt:lpstr>
      <vt:lpstr>Předmět vlastnického práva</vt:lpstr>
      <vt:lpstr>Základní charakteristika vlastnického práva stricto sensu</vt:lpstr>
      <vt:lpstr>Obsah VP stricto sensu</vt:lpstr>
      <vt:lpstr>Ochrana vlastnického práva</vt:lpstr>
      <vt:lpstr>Reivindikační žaloba</vt:lpstr>
      <vt:lpstr>Žaloba zápůrčí</vt:lpstr>
      <vt:lpstr>Žaloba určovací</vt:lpstr>
      <vt:lpstr>Publiciánská žaloba</vt:lpstr>
      <vt:lpstr>Petitorní ochrana obligačně oprávněných</vt:lpstr>
      <vt:lpstr>Nabývání vlastnického práva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225</cp:revision>
  <cp:lastPrinted>1601-01-01T00:00:00Z</cp:lastPrinted>
  <dcterms:created xsi:type="dcterms:W3CDTF">2019-10-01T06:59:56Z</dcterms:created>
  <dcterms:modified xsi:type="dcterms:W3CDTF">2022-09-29T07:16:15Z</dcterms:modified>
</cp:coreProperties>
</file>